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74" r:id="rId2"/>
    <p:sldId id="275" r:id="rId3"/>
    <p:sldId id="271" r:id="rId4"/>
    <p:sldId id="279" r:id="rId5"/>
    <p:sldId id="262" r:id="rId6"/>
    <p:sldId id="280" r:id="rId7"/>
    <p:sldId id="265" r:id="rId8"/>
    <p:sldId id="287" r:id="rId9"/>
    <p:sldId id="268" r:id="rId10"/>
    <p:sldId id="297" r:id="rId11"/>
    <p:sldId id="282" r:id="rId12"/>
    <p:sldId id="269" r:id="rId13"/>
    <p:sldId id="298" r:id="rId14"/>
    <p:sldId id="256" r:id="rId15"/>
    <p:sldId id="283" r:id="rId16"/>
    <p:sldId id="267" r:id="rId17"/>
    <p:sldId id="284" r:id="rId18"/>
    <p:sldId id="272" r:id="rId19"/>
    <p:sldId id="300" r:id="rId20"/>
    <p:sldId id="278" r:id="rId21"/>
    <p:sldId id="288" r:id="rId22"/>
    <p:sldId id="259" r:id="rId23"/>
    <p:sldId id="261" r:id="rId24"/>
    <p:sldId id="285" r:id="rId25"/>
    <p:sldId id="270" r:id="rId26"/>
    <p:sldId id="294" r:id="rId27"/>
    <p:sldId id="295" r:id="rId28"/>
    <p:sldId id="286" r:id="rId29"/>
    <p:sldId id="257" r:id="rId30"/>
    <p:sldId id="289" r:id="rId31"/>
    <p:sldId id="258" r:id="rId32"/>
    <p:sldId id="302" r:id="rId33"/>
    <p:sldId id="304" r:id="rId34"/>
    <p:sldId id="290" r:id="rId35"/>
    <p:sldId id="273" r:id="rId36"/>
    <p:sldId id="277" r:id="rId37"/>
    <p:sldId id="292" r:id="rId38"/>
    <p:sldId id="263" r:id="rId39"/>
    <p:sldId id="301" r:id="rId40"/>
    <p:sldId id="291" r:id="rId41"/>
    <p:sldId id="276" r:id="rId42"/>
    <p:sldId id="299" r:id="rId43"/>
    <p:sldId id="293" r:id="rId44"/>
    <p:sldId id="306" r:id="rId45"/>
    <p:sldId id="307" r:id="rId46"/>
    <p:sldId id="309" r:id="rId47"/>
    <p:sldId id="305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626"/>
    <a:srgbClr val="66403A"/>
    <a:srgbClr val="CC66FF"/>
    <a:srgbClr val="A9471B"/>
    <a:srgbClr val="F0A05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/>
    <p:restoredTop sz="90929"/>
  </p:normalViewPr>
  <p:slideViewPr>
    <p:cSldViewPr showGuides="1">
      <p:cViewPr varScale="1">
        <p:scale>
          <a:sx n="110" d="100"/>
          <a:sy n="110" d="100"/>
        </p:scale>
        <p:origin x="126" y="174"/>
      </p:cViewPr>
      <p:guideLst>
        <p:guide orient="horz" pos="220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0100E0-EB4A-415B-9D38-A80A62C575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508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CE04-3D1F-4ED5-9629-9DC0F6639D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3576B-A5FD-4F63-9134-EAE3F77F3B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0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4702-3B57-4B13-939A-EB054A04DC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84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DA99-5F9A-4B53-8971-4BF4185510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35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72439-96DD-4382-BF74-F890D0CFED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15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7AC9-5E94-4278-BD1E-8DEAF727CC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889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6F4D-71EE-4268-A85C-CF4F6B401B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19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AB25D-E69F-4A7D-A4A6-FAB3BE27AE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33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1193A-BBAF-4B06-A4B8-94F0573029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60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69D0-4DDC-4814-8AAA-4C17720460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135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D8E6-FB08-4C4C-85CA-DA92351F04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A3934-3783-4633-9BC8-8BA0AF9E86B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839200" y="6629400"/>
            <a:ext cx="228600" cy="152400"/>
          </a:xfrm>
          <a:prstGeom prst="actionButtonBeginning">
            <a:avLst/>
          </a:prstGeom>
          <a:solidFill>
            <a:srgbClr val="F0A050"/>
          </a:solidFill>
          <a:ln w="9525">
            <a:solidFill>
              <a:srgbClr val="A947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0A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37.xml"/><Relationship Id="rId3" Type="http://schemas.openxmlformats.org/officeDocument/2006/relationships/slide" Target="slide2.xml"/><Relationship Id="rId21" Type="http://schemas.openxmlformats.org/officeDocument/2006/relationships/slide" Target="slide46.xml"/><Relationship Id="rId7" Type="http://schemas.openxmlformats.org/officeDocument/2006/relationships/slide" Target="slide11.xml"/><Relationship Id="rId12" Type="http://schemas.openxmlformats.org/officeDocument/2006/relationships/slide" Target="slide24.xml"/><Relationship Id="rId1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4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24" Type="http://schemas.openxmlformats.org/officeDocument/2006/relationships/image" Target="../media/image2.png"/><Relationship Id="rId5" Type="http://schemas.openxmlformats.org/officeDocument/2006/relationships/slide" Target="slide6.xml"/><Relationship Id="rId15" Type="http://schemas.openxmlformats.org/officeDocument/2006/relationships/slide" Target="slide30.xml"/><Relationship Id="rId23" Type="http://schemas.openxmlformats.org/officeDocument/2006/relationships/image" Target="../media/image1.jpeg"/><Relationship Id="rId10" Type="http://schemas.openxmlformats.org/officeDocument/2006/relationships/slide" Target="slide17.xml"/><Relationship Id="rId19" Type="http://schemas.openxmlformats.org/officeDocument/2006/relationships/slide" Target="slide42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8.xml"/><Relationship Id="rId22" Type="http://schemas.openxmlformats.org/officeDocument/2006/relationships/slide" Target="slide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perso.wanadoo.fr/imagesdeparfums/Coty/AspenM01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hyperlink" Target="http://perso.wanadoo.fr/imagesdeparfums/Ellis_Perry/360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perso.wanadoo.fr/imagesdeparfums/Lapidus/TED01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hyperlink" Target="http://perso.wanadoo.fr/imagesdeparfums/Azzaro/Chrome_image01.htm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perso.wanadoo.fr/imagesdeparfums/Ricci_Nina/L_Air_du_Temps04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hyperlink" Target="http://perso.wanadoo.fr/imagesdeparfums/Mont_Blanc/Presence_Femme_image01.htm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perso.wanadoo.fr/imagesdeparfums/Campbell_Naomi/Campbell_image01.htm" TargetMode="External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hyperlink" Target="http://perso.wanadoo.fr/imagesdeparfums/Nikos/Sculpture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hyperlink" Target="http://perso.wanadoo.fr/imagesdeparfums/Lacroix_Christian/EauFlorale_image01.htm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perso.wanadoo.fr/imagesdeparfums/Vanderbilt/Fatale01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7.jpeg"/><Relationship Id="rId7" Type="http://schemas.openxmlformats.org/officeDocument/2006/relationships/hyperlink" Target="http://perso.wanadoo.fr/imagesdeparfums/Vanderbilt/Fatale_image01.htm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0.jpeg"/><Relationship Id="rId4" Type="http://schemas.openxmlformats.org/officeDocument/2006/relationships/hyperlink" Target="http://perso.wanadoo.fr/imagesdeparfums/Ungaro/Senso_image01.htm" TargetMode="External"/><Relationship Id="rId9" Type="http://schemas.openxmlformats.org/officeDocument/2006/relationships/hyperlink" Target="http://perso.wanadoo.fr/imagesdeparfums/Rochas/Rochas_Man_image01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hyperlink" Target="http://perso.wanadoo.fr/imagesdeparfums/Rochas/Alchimie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rso.wanadoo.fr/imagesdeparfums/Cacharel/Gloria_image01.htm" TargetMode="External"/><Relationship Id="rId5" Type="http://schemas.openxmlformats.org/officeDocument/2006/relationships/image" Target="../media/image92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perso.wanadoo.fr/imagesdeparfums/Ricci_Nina/L_Air_du_Temps01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hyperlink" Target="http://perso.wanadoo.fr/imagesdeparfums/Arden_Elizabeth/5thAvenue01.ht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perso.wanadoo.fr/imagesdeparfums/Carita/Carita_image01.htm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perso.wanadoo.fr/imagesdeparfums/Hermes/24_Faubourg01.htm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hyperlink" Target="http://perso.wanadoo.fr/imagesdeparfums/Dali/RoySoleil_image01.htm" TargetMode="External"/><Relationship Id="rId7" Type="http://schemas.openxmlformats.org/officeDocument/2006/relationships/image" Target="../media/image121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11" Type="http://schemas.openxmlformats.org/officeDocument/2006/relationships/image" Target="../media/image124.jpeg"/><Relationship Id="rId5" Type="http://schemas.openxmlformats.org/officeDocument/2006/relationships/image" Target="../media/image119.jpeg"/><Relationship Id="rId10" Type="http://schemas.openxmlformats.org/officeDocument/2006/relationships/image" Target="../media/image123.jpeg"/><Relationship Id="rId4" Type="http://schemas.openxmlformats.org/officeDocument/2006/relationships/image" Target="../media/image118.jpeg"/><Relationship Id="rId9" Type="http://schemas.openxmlformats.org/officeDocument/2006/relationships/hyperlink" Target="http://perso.wanadoo.fr/imagesdeparfums/Givenchy/Organza_image01.ht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10" Type="http://schemas.openxmlformats.org/officeDocument/2006/relationships/image" Target="../media/image132.jpeg"/><Relationship Id="rId4" Type="http://schemas.openxmlformats.org/officeDocument/2006/relationships/image" Target="../media/image127.jpeg"/><Relationship Id="rId9" Type="http://schemas.openxmlformats.org/officeDocument/2006/relationships/hyperlink" Target="http://perso.wanadoo.fr/imagesdeparfums/Cardin/Enigme_image01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hyperlink" Target="http://perso.wanadoo.fr/imagesdeparfums/Escada/Escada_Sentiment01.htm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imagesdeparfums/Cardin/Tristan_Yseult_image01.htm" TargetMode="External"/><Relationship Id="rId7" Type="http://schemas.openxmlformats.org/officeDocument/2006/relationships/image" Target="../media/image137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hyperlink" Target="http://perso.wanadoo.fr/imagesdeparfums/Mattiolo/Amore_image01.htm" TargetMode="External"/><Relationship Id="rId4" Type="http://schemas.openxmlformats.org/officeDocument/2006/relationships/image" Target="../media/image1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1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140.jpeg"/><Relationship Id="rId4" Type="http://schemas.openxmlformats.org/officeDocument/2006/relationships/hyperlink" Target="http://perso.wanadoo.fr/imagesdeparfums/Escada/Escada_Sentiment_image01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erso.wanadoo.fr/imagesdeparfums/Mont_Blanc/Presence_Femme01.htm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4.jpeg"/><Relationship Id="rId7" Type="http://schemas.openxmlformats.org/officeDocument/2006/relationships/image" Target="../media/image147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0.jpeg"/><Relationship Id="rId5" Type="http://schemas.openxmlformats.org/officeDocument/2006/relationships/hyperlink" Target="http://perso.wanadoo.fr/imagesdeparfums/Lempicka/Lolita_image01.htm" TargetMode="External"/><Relationship Id="rId10" Type="http://schemas.openxmlformats.org/officeDocument/2006/relationships/hyperlink" Target="http://perso.wanadoo.fr/imagesdeparfums/Van_Cleef_Arpels/Birmane_image01.htm" TargetMode="External"/><Relationship Id="rId4" Type="http://schemas.openxmlformats.org/officeDocument/2006/relationships/image" Target="../media/image145.jpeg"/><Relationship Id="rId9" Type="http://schemas.openxmlformats.org/officeDocument/2006/relationships/image" Target="../media/image1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hyperlink" Target="http://perso.wanadoo.fr/imagesdeparfums/Ashley_Laura/Magic_Garden01.htm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%3cli%3eMod&#232;le%20:%20Dominika%20Szymanska%3c/li%3e%3cli%3ePhotographes%20:%20Warren%20Du%20Preez%20&amp;%20Nick%20Thornton%20Jones%3c/li%3e%3cli%3eAgence%20publicitaire%20:%20Air%3c/li%3e%3cli%3eAnn&#233;e%20:%202002%3c/li%3e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13" Type="http://schemas.openxmlformats.org/officeDocument/2006/relationships/image" Target="../media/image179.jpeg"/><Relationship Id="rId3" Type="http://schemas.openxmlformats.org/officeDocument/2006/relationships/image" Target="../media/image169.jpeg"/><Relationship Id="rId7" Type="http://schemas.openxmlformats.org/officeDocument/2006/relationships/image" Target="../media/image173.jpeg"/><Relationship Id="rId12" Type="http://schemas.openxmlformats.org/officeDocument/2006/relationships/image" Target="../media/image178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jpeg"/><Relationship Id="rId11" Type="http://schemas.openxmlformats.org/officeDocument/2006/relationships/image" Target="../media/image177.jpeg"/><Relationship Id="rId5" Type="http://schemas.openxmlformats.org/officeDocument/2006/relationships/image" Target="../media/image171.jpeg"/><Relationship Id="rId15" Type="http://schemas.openxmlformats.org/officeDocument/2006/relationships/image" Target="../media/image181.jpeg"/><Relationship Id="rId10" Type="http://schemas.openxmlformats.org/officeDocument/2006/relationships/image" Target="../media/image176.png"/><Relationship Id="rId4" Type="http://schemas.openxmlformats.org/officeDocument/2006/relationships/image" Target="../media/image170.jpeg"/><Relationship Id="rId9" Type="http://schemas.openxmlformats.org/officeDocument/2006/relationships/image" Target="../media/image175.jpeg"/><Relationship Id="rId14" Type="http://schemas.openxmlformats.org/officeDocument/2006/relationships/image" Target="../media/image18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://perso.wanadoo.fr/imagesdeparfums/Vanderbilt/Fatale_image01.htm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erso.wanadoo.fr/imagesdeparfums/Crawford_Cindy/CCrawford_01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perso.wanadoo.fr/imagesdeparfums/Crawford_Cindy/Cindy_Crawford_image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rso.wanadoo.fr/imagesdeparfums/Presley_Priscilla/Moments_image01.htm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85900" y="2286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600" b="1">
                <a:latin typeface="Comic Sans MS" panose="030F0702030302020204" pitchFamily="66" charset="0"/>
              </a:rPr>
              <a:t>Publicités de parfums</a:t>
            </a:r>
            <a:endParaRPr lang="fr-FR" altLang="fr-FR" sz="3600" b="1">
              <a:latin typeface="Comic Sans MS" panose="030F0702030302020204" pitchFamily="66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452813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75078" y="1178510"/>
            <a:ext cx="25146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3" action="ppaction://hlinksldjump"/>
              </a:rPr>
              <a:t>Pub orientée flacon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4" action="ppaction://hlinksldjump"/>
              </a:rPr>
              <a:t>Tendance 2004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5" action="ppaction://hlinksldjump"/>
              </a:rPr>
              <a:t>Parfums de stars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6" action="ppaction://hlinksldjump"/>
              </a:rPr>
              <a:t>Les sportifs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7" action="ppaction://hlinksldjump"/>
              </a:rPr>
              <a:t>Pub orientée paysage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8" action="ppaction://hlinksldjump"/>
              </a:rPr>
              <a:t>Slogans h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9" action="ppaction://hlinksldjump"/>
              </a:rPr>
              <a:t>Slogans f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0" action="ppaction://hlinksldjump"/>
              </a:rPr>
              <a:t>Le bleu dans la pub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1" action="ppaction://hlinksldjump"/>
              </a:rPr>
              <a:t>Le rouge dans la pub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2" action="ppaction://hlinksldjump"/>
              </a:rPr>
              <a:t>Air du temps 1984-2004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3" action="ppaction://hlinksldjump"/>
              </a:rPr>
              <a:t>Lacoste 1987-2002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4" action="ppaction://hlinksldjump"/>
              </a:rPr>
              <a:t>Evolution Elizabeth Arden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5" action="ppaction://hlinksldjump"/>
              </a:rPr>
              <a:t>Déclinaisons h-f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6" action="ppaction://hlinksldjump"/>
              </a:rPr>
              <a:t>Flacons originaux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7" action="ppaction://hlinksldjump"/>
              </a:rPr>
              <a:t>Le regard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8" action="ppaction://hlinksldjump"/>
              </a:rPr>
              <a:t>Symétries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19" action="ppaction://hlinksldjump"/>
              </a:rPr>
              <a:t>Divers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20" action="ppaction://hlinksldjump"/>
              </a:rPr>
              <a:t>Evolution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21" action="ppaction://hlinksldjump"/>
              </a:rPr>
              <a:t>2026, le progrès !</a:t>
            </a:r>
            <a:endParaRPr lang="fr-CH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</a:rPr>
              <a:t> </a:t>
            </a:r>
            <a:r>
              <a:rPr lang="fr-CH" altLang="fr-FR" sz="1200" dirty="0">
                <a:solidFill>
                  <a:srgbClr val="F0A050"/>
                </a:solidFill>
                <a:latin typeface="Comic Sans MS" panose="030F0702030302020204" pitchFamily="66" charset="0"/>
                <a:hlinkClick r:id="rId22" action="ppaction://hlinksldjump"/>
              </a:rPr>
              <a:t>Fin</a:t>
            </a:r>
            <a:endParaRPr lang="fr-FR" altLang="fr-FR" sz="1200" dirty="0">
              <a:solidFill>
                <a:srgbClr val="F0A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43" name="Picture 15" descr="http://perso.wanadoo.fr/imagesdeparfums/Lagerfeld_Karl/KL_02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051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81000" y="5867400"/>
            <a:ext cx="4495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5800" y="6096000"/>
            <a:ext cx="502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Images tirées du site :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85800" y="6477000"/>
            <a:ext cx="419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800"/>
              <a:t>http://perso.wanadoo.fr/imagesdeparfums/indexfr.htm?http://perso.wanadoo.fr/imagesdeparfums</a:t>
            </a:r>
          </a:p>
        </p:txBody>
      </p:sp>
      <p:pic>
        <p:nvPicPr>
          <p:cNvPr id="22541" name="Picture 13" descr="Images de Parfums - Collection de publicités de parfum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61075"/>
            <a:ext cx="22860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53200" y="6643688"/>
            <a:ext cx="2209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>
                <a:solidFill>
                  <a:schemeClr val="bg2"/>
                </a:solidFill>
              </a:rPr>
              <a:t>Compilation : Y. Péguiron – HEP-VD 2005</a:t>
            </a:r>
            <a:endParaRPr lang="fr-FR" altLang="fr-FR" sz="8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perso.wanadoo.fr/imagesdeparfums/Faberge/TN_Brut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12566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722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Fabergé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6091" name="Picture 11" descr="http://perso.wanadoo.fr/imagesdeparfums/Gaultier/TN_LeMale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752600"/>
            <a:ext cx="223996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http://perso.wanadoo.fr/imagesdeparfums/Tabarly_Eric/TN_Pen_Duick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9891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620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Eric Tabarly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429000" y="47402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Gaultier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paysages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0725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2578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Coty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8" name="Picture 28" descr="http://perso.wanadoo.fr/imagesdeparfums/Ellis_Perry/TN_360degree_9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21939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Harley-Davidson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64" name="Picture 4" descr="http://perso.wanadoo.fr/imagesdeparfums/Harley_Davidson/TN_HotRoad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16058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perso.wanadoo.fr/imagesdeparfums/Rocher_Yves/TN_Neonatura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429000"/>
            <a:ext cx="21844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://perso.wanadoo.fr/imagesdeparfums/Rabanne_Paco/TN_PRabanne_Tenere_1988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1034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622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Paco Rabanne, Ténéré 1988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909888" y="4533900"/>
            <a:ext cx="39195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5375" name="Picture 15" descr="http://perso.wanadoo.fr/imagesdeparfums/Nautica/TN_Nautica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590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858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Yves Rocher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Nautica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80" name="Picture 20" descr="http://perso.wanadoo.fr/imagesdeparfums/Lacoste/TN_Lacoste_La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4958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Lacoste, Land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82" name="Picture 22" descr="http://perso.wanadoo.fr/imagesdeparfums/Aramis/TN_Devi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16058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52400" y="762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Devin 1980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438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Stetson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7056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Perry Ellis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53200" y="4419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Yves Rocher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5390" name="Picture 30" descr="http://perso.wanadoo.fr/imagesdeparfums/Stetson/TN_StetsonCountry_98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29000"/>
            <a:ext cx="20002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181600" y="26670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L'homme à l'état pur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7109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http://perso.wanadoo.fr/imagesdeparfums/Bogner/TN_Wood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29711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perso.wanadoo.fr/imagesdeparfums/Loreste/TN_Loreste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5146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perso.wanadoo.fr/imagesdeparfums/Adidas/TN_AdrenalineMen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238"/>
            <a:ext cx="2286000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erso.wanadoo.fr/imagesdeparfums/Aramis/TN_AramisLife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2177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perso.wanadoo.fr/imagesdeparfums/Aramis/TN_Arami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2860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382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Loreste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5532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Adidas Adrenaline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553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7338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life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838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Bogner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784600" y="6135688"/>
            <a:ext cx="1981200" cy="685800"/>
          </a:xfrm>
          <a:prstGeom prst="wedgeRoundRectCallout">
            <a:avLst>
              <a:gd name="adj1" fmla="val 22917"/>
              <a:gd name="adj2" fmla="val -1594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Life </a:t>
            </a:r>
          </a:p>
          <a:p>
            <a:pPr algn="ctr"/>
            <a:r>
              <a:rPr lang="fr-CH" altLang="fr-FR" sz="1800"/>
              <a:t>It's a great game</a:t>
            </a:r>
            <a:endParaRPr lang="fr-FR" altLang="fr-FR" sz="180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6608763" y="6135688"/>
            <a:ext cx="2057400" cy="685800"/>
          </a:xfrm>
          <a:prstGeom prst="wedgeRoundRectCallout">
            <a:avLst>
              <a:gd name="adj1" fmla="val 13505"/>
              <a:gd name="adj2" fmla="val -11689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L'art de séduire le cœur d'une femme</a:t>
            </a:r>
            <a:endParaRPr lang="fr-FR" altLang="fr-FR" sz="180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6553200" y="152400"/>
            <a:ext cx="2057400" cy="381000"/>
          </a:xfrm>
          <a:prstGeom prst="wedgeRoundRectCallout">
            <a:avLst>
              <a:gd name="adj1" fmla="val -2005"/>
              <a:gd name="adj2" fmla="val 6962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Déclenche la</a:t>
            </a:r>
            <a:endParaRPr lang="fr-FR" altLang="fr-FR" sz="1800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914400" y="6426200"/>
            <a:ext cx="1981200" cy="388938"/>
          </a:xfrm>
          <a:prstGeom prst="wedgeRoundRectCallout">
            <a:avLst>
              <a:gd name="adj1" fmla="val 26282"/>
              <a:gd name="adj2" fmla="val -28795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Sensuel power</a:t>
            </a:r>
            <a:endParaRPr lang="fr-FR" altLang="fr-FR" sz="1800"/>
          </a:p>
        </p:txBody>
      </p:sp>
      <p:pic>
        <p:nvPicPr>
          <p:cNvPr id="2074" name="Picture 26" descr="http://perso.wanadoo.fr/imagesdeparfums/Azzaro/TN_Chrome01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3238"/>
            <a:ext cx="223678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7338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Chrome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3810000" y="152400"/>
            <a:ext cx="1981200" cy="685800"/>
          </a:xfrm>
          <a:prstGeom prst="wedgeRoundRectCallout">
            <a:avLst>
              <a:gd name="adj1" fmla="val 36380"/>
              <a:gd name="adj2" fmla="val 23865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Tant qu'il y aura des hommes</a:t>
            </a:r>
            <a:endParaRPr lang="fr-FR" altLang="fr-FR" sz="180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09600" y="153988"/>
            <a:ext cx="2362200" cy="762000"/>
          </a:xfrm>
          <a:prstGeom prst="wedgeRoundRectCallout">
            <a:avLst>
              <a:gd name="adj1" fmla="val 26745"/>
              <a:gd name="adj2" fmla="val 18354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C'est un autre monde pour tous les hommes</a:t>
            </a: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 autoUpdateAnimBg="0"/>
      <p:bldP spid="2070" grpId="0" animBg="1" autoUpdateAnimBg="0"/>
      <p:bldP spid="2071" grpId="0" animBg="1" autoUpdateAnimBg="0"/>
      <p:bldP spid="2072" grpId="0" animBg="1" autoUpdateAnimBg="0"/>
      <p:bldP spid="2076" grpId="0" animBg="1" autoUpdateAnimBg="0"/>
      <p:bldP spid="20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Paix sur le monde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1748" name="Picture 4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perso.wanadoo.fr/imagesdeparfums/Aigner/TN_Aigner_Homm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581400"/>
            <a:ext cx="21907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Anaïs Anaïs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42050" y="2111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Hermès, 24 Faubourg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72200" y="65833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Nina Ricci, Air du temps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5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 Blanc, Présence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Etienne Aigner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41338" y="6448425"/>
            <a:ext cx="2590800" cy="381000"/>
          </a:xfrm>
          <a:prstGeom prst="wedgeRoundRectCallout">
            <a:avLst>
              <a:gd name="adj1" fmla="val -18565"/>
              <a:gd name="adj2" fmla="val -195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The classic of the future</a:t>
            </a:r>
            <a:endParaRPr lang="fr-FR" altLang="fr-FR" sz="180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338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Naomi Campbell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3331" name="Picture 19" descr="http://perso.wanadoo.fr/imagesdeparfums/Cacharel/TN_cacharel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3238"/>
            <a:ext cx="221773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35000" y="79375"/>
            <a:ext cx="2514600" cy="762000"/>
          </a:xfrm>
          <a:prstGeom prst="wedgeRoundRectCallout">
            <a:avLst>
              <a:gd name="adj1" fmla="val 17676"/>
              <a:gd name="adj2" fmla="val 1537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Un jour la tendresse s'étendra sur le monde</a:t>
            </a:r>
            <a:endParaRPr lang="fr-FR" altLang="fr-FR" sz="1800"/>
          </a:p>
        </p:txBody>
      </p:sp>
      <p:pic>
        <p:nvPicPr>
          <p:cNvPr id="13334" name="Picture 22" descr="http://perso.wanadoo.fr/imagesdeparfums/Campbell_Naomi/TN_NCampb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03238"/>
            <a:ext cx="2114550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511550" y="42863"/>
            <a:ext cx="2219325" cy="457200"/>
          </a:xfrm>
          <a:prstGeom prst="wedgeRoundRectCallout">
            <a:avLst>
              <a:gd name="adj1" fmla="val -41773"/>
              <a:gd name="adj2" fmla="val 1805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Follow your instinct</a:t>
            </a:r>
            <a:endParaRPr lang="fr-FR" altLang="fr-FR" sz="1800"/>
          </a:p>
        </p:txBody>
      </p:sp>
      <p:pic>
        <p:nvPicPr>
          <p:cNvPr id="13336" name="Picture 24" descr="http://perso.wanadoo.fr/imagesdeparfums/Hermes/TN_24Faubourg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3238"/>
            <a:ext cx="2160588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243638" y="33338"/>
            <a:ext cx="2590800" cy="685800"/>
          </a:xfrm>
          <a:prstGeom prst="wedgeRoundRectCallout">
            <a:avLst>
              <a:gd name="adj1" fmla="val -8944"/>
              <a:gd name="adj2" fmla="val 10902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La lumière que chaque femme porte en elle</a:t>
            </a:r>
            <a:endParaRPr lang="fr-FR" altLang="fr-FR" sz="1800"/>
          </a:p>
        </p:txBody>
      </p:sp>
      <p:pic>
        <p:nvPicPr>
          <p:cNvPr id="13338" name="Picture 26" descr="http://perso.wanadoo.fr/imagesdeparfums/Mont_Blanc/TN_Presencefemme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581400"/>
            <a:ext cx="20923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3543300" y="6402388"/>
            <a:ext cx="2163763" cy="400050"/>
          </a:xfrm>
          <a:prstGeom prst="wedgeRoundRectCallout">
            <a:avLst>
              <a:gd name="adj1" fmla="val 15884"/>
              <a:gd name="adj2" fmla="val -1539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Est-ce bien toi ?</a:t>
            </a:r>
            <a:endParaRPr lang="fr-FR" altLang="fr-FR" sz="1800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073400" y="4533900"/>
            <a:ext cx="3592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3342" name="Picture 30" descr="http://perso.wanadoo.fr/imagesdeparfums/Ricci_Nina/TN_AirduTemps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240463" y="6113463"/>
            <a:ext cx="2514600" cy="685800"/>
          </a:xfrm>
          <a:prstGeom prst="wedgeRoundRectCallout">
            <a:avLst>
              <a:gd name="adj1" fmla="val 21843"/>
              <a:gd name="adj2" fmla="val -1062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altLang="fr-FR" sz="1800"/>
              <a:t>L'air du temps se porte comme un espoir</a:t>
            </a: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 autoUpdateAnimBg="0"/>
      <p:bldP spid="13332" grpId="0" animBg="1" autoUpdateAnimBg="0"/>
      <p:bldP spid="13323" grpId="0" animBg="1" autoUpdateAnimBg="0"/>
      <p:bldP spid="13325" grpId="0" animBg="1" autoUpdateAnimBg="0"/>
      <p:bldP spid="13329" grpId="0" animBg="1" autoUpdateAnimBg="0"/>
      <p:bldP spid="1332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81600" y="3276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bleu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2774" name="Picture 6" descr="http://perso.wanadoo.fr/imagesdeparfums/Venice_Beach/Venice_Beach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09888" y="4533900"/>
            <a:ext cx="39195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8436" name="Picture 4" descr="http://perso.wanadoo.fr/imagesdeparfums/Nikos/TN_Nikos_Sculpture_199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163353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11538" y="13652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Nikos, Sculpture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3213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8440" name="Picture 8" descr="http://perso.wanadoo.fr/imagesdeparfums/Mugler_Thierry/TN_angel199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704975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91400" y="152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Muglet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68938" y="136525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Loulou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Morandière ?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46" name="Picture 14" descr="http://perso.wanadoo.fr/imagesdeparfums/Morandiere/TN_BleudeChin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73075"/>
            <a:ext cx="1725612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://perso.wanadoo.fr/imagesdeparfums/Maxims/TN_maximsorphee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436938"/>
            <a:ext cx="1706562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http://perso.wanadoo.fr/imagesdeparfums/Lalique/TN_Nilang_9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17160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887538" y="136525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56" name="Picture 24" descr="http://perso.wanadoo.fr/imagesdeparfums/Lanvin/TN_Oxygene200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1689100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27" descr="http://perso.wanadoo.fr/imagesdeparfums/Cacharel/TN_Louloublue_199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1744663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1" name="Picture 29" descr="http://perso.wanadoo.fr/imagesdeparfums/Chopard/TN_chopard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6779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906588" y="5867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Chopard, Wish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64" name="Picture 32" descr="http://perso.wanadoo.fr/imagesdeparfums/Dunhill/TN_Desireblue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444875"/>
            <a:ext cx="1716088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543800" y="5867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Dunhill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810000" y="5867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Lanvin, Oxygène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5791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Verino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06388" y="58674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Maxim's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8470" name="Picture 38" descr="http://perso.wanadoo.fr/imagesdeparfums/Verino_Roberto/TN_EaudeVerino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1676400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181600" y="3276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rouge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9158" name="Picture 6" descr="http://perso.wanadoo.fr/imagesdeparfums/Dior/HypnoticPoison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57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Flacons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3559" name="Picture 7" descr="http://perso.wanadoo.fr/imagesdeparfums/Patou_Jean/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5867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30" name="Picture 6" descr="http://perso.wanadoo.fr/imagesdeparfums/Arden_Elizabeth/TN_Ardenbeauty2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14725"/>
            <a:ext cx="17621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erso.wanadoo.fr/imagesdeparfums/Armani/TN_EArmani_Night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05200"/>
            <a:ext cx="18002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733800" y="58674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52400" y="3048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981200" y="586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Cartier, </a:t>
            </a:r>
            <a:br>
              <a:rPr lang="fr-CH" altLang="fr-FR" sz="1200">
                <a:latin typeface="Comic Sans MS" panose="030F0702030302020204" pitchFamily="66" charset="0"/>
              </a:rPr>
            </a:br>
            <a:r>
              <a:rPr lang="fr-CH" altLang="fr-FR" sz="1200">
                <a:latin typeface="Comic Sans MS" panose="030F0702030302020204" pitchFamily="66" charset="0"/>
              </a:rPr>
              <a:t>déclaration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62600" y="586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Cartier, baiser du</a:t>
            </a:r>
            <a:br>
              <a:rPr lang="fr-CH" altLang="fr-FR" sz="1200">
                <a:latin typeface="Comic Sans MS" panose="030F0702030302020204" pitchFamily="66" charset="0"/>
              </a:rPr>
            </a:br>
            <a:r>
              <a:rPr lang="fr-CH" altLang="fr-FR" sz="1200">
                <a:latin typeface="Comic Sans MS" panose="030F0702030302020204" pitchFamily="66" charset="0"/>
              </a:rPr>
              <a:t>dragon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391400" y="5867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Clarins 2004</a:t>
            </a:r>
            <a:r>
              <a:rPr lang="fr-FR" altLang="fr-FR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642" name="Picture 18" descr="http://perso.wanadoo.fr/imagesdeparfums/Azzaro/TN_Ohlala9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9600"/>
            <a:ext cx="1714500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http://perso.wanadoo.fr/imagesdeparfums/Cartier/TN_Declaration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4725"/>
            <a:ext cx="1716088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8" name="Picture 24" descr="http://perso.wanadoo.fr/imagesdeparfums/Cartier/TN_Baiser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6605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755900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6651" name="Picture 27" descr="http://perso.wanadoo.fr/imagesdeparfums/Clarins/TN_EauDynamisante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505200"/>
            <a:ext cx="1698625" cy="2362200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http://perso.wanadoo.fr/imagesdeparfums/Ferragamo/TN_ParfumSubti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609600"/>
            <a:ext cx="1752600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752600" y="304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Beverly Hills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5715000" y="3048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Ferragamo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61" name="Picture 37" descr="http://perso.wanadoo.fr/imagesdeparfums/Giorgio_Berverly_Hills/TN_R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1733550" cy="2382838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2" name="Picture 38" descr="http://perso.wanadoo.fr/imagesdeparfums/Gucci/TN_Rush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09600"/>
            <a:ext cx="1662112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315200" y="304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Gucci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3810000" y="304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Lacroix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6665" name="Picture 41" descr="http://perso.wanadoo.fr/imagesdeparfums/Lacroix_Christian/TN_EauFlorale200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9600"/>
            <a:ext cx="1747838" cy="23923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 regard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6871" name="Picture 7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1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953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perso.wanadoo.fr/imagesdeparfums/Armani/TN_Sensi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2240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 Visit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27" name="Picture 7" descr="http://perso.wanadoo.fr/imagesdeparfums/Azzaro/TN_VizitF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7843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246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://perso.wanadoo.fr/imagesdeparfums/Ungaro/TN_Sens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57200"/>
            <a:ext cx="1982787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Ungaro 1989  (N. Kinski)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3" name="Picture 13" descr="http://perso.wanadoo.fr/imagesdeparfums/Wang_Vera/TN_VeraWang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0669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382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Wang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6" name="Picture 16" descr="http://perso.wanadoo.fr/imagesdeparfums/Vanderbilt/TN_Fatale_20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9827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324600" y="152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Vanderbilt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139" name="Picture 19" descr="http://perso.wanadoo.fr/imagesdeparfums/Rochas/TN_RochasMan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505200"/>
            <a:ext cx="2058987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429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Rochas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722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29000" y="5791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Rochas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" y="359568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Lagerfeld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419475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7185" name="Picture 17" descr="http://perso.wanadoo.fr/imagesdeparfums/Rochas/TN_Alchimie9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95600"/>
            <a:ext cx="21939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perso.wanadoo.fr/imagesdeparfums/Verino_Roberto/TN_EaudeVerino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1336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perso.wanadoo.fr/imagesdeparfums/Lagerfeld_Karl/TN_K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perso.wanadoo.fr/imagesdeparfums/Cacharel/TN_Gloria_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1145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172200" y="3124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Verino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257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Air du temps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292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33800" name="Picture 8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5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6863" y="5970588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6389" name="Picture 5" descr="http://perso.wanadoo.fr/imagesdeparfums/Ricci_Nina/TN_NRicci_L_Air_du_Temps_198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217738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://perso.wanadoo.fr/imagesdeparfums/Ricci_Nina/TN_NRicci_L_Air_du_Temps_1994_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0574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052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73400" y="4533900"/>
            <a:ext cx="3592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6395" name="Picture 11" descr="http://perso.wanadoo.fr/imagesdeparfums/Ricci_Nina/TN_AirduTemps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248400" y="13716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505200" y="5486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600">
                <a:latin typeface="Comic Sans MS" panose="030F0702030302020204" pitchFamily="66" charset="0"/>
              </a:rPr>
              <a:t>NINA RICCI</a:t>
            </a:r>
            <a:endParaRPr lang="fr-FR" altLang="fr-FR" sz="1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257800" y="30781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Lacoste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1054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3013" name="Picture 5" descr="http://perso.wanadoo.fr/imagesdeparfums/Lacoste/PourHomme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perso.wanadoo.fr/imagesdeparfums/Lacoste/TN_Lacost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07962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429000" y="1295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096000" y="838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44043" name="Picture 11" descr="http://perso.wanadoo.fr/imagesdeparfums/Lacoste/TN_LacostepourHomme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00200"/>
            <a:ext cx="21717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http://perso.wanadoo.fr/imagesdeparfums/Lacoste/TN_Lacoste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505200" y="5486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600">
                <a:latin typeface="Comic Sans MS" panose="030F0702030302020204" pitchFamily="66" charset="0"/>
              </a:rPr>
              <a:t>Lacoste</a:t>
            </a:r>
            <a:endParaRPr lang="fr-FR" altLang="fr-FR" sz="1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1054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5th avenue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4821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perso.wanadoo.fr/imagesdeparfums/Arden_Elizabeth/TN_5th_Avenu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0716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erso.wanadoo.fr/imagesdeparfums/Arden_Elizabeth/TN_5thAvenue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21145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perso.wanadoo.fr/imagesdeparfums/Arden_Elizabeth/TN_5thAvenue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erso.wanadoo.fr/imagesdeparfums/Arden_Elizabeth/TN_5avenu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0589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106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24400" y="1676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858000" y="2743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362200" y="762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Arden, 5th avenue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11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Biagiotti, Laura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12" name="Picture 4" descr="http://perso.wanadoo.fr/imagesdeparfums/Biagiotti_Laura/TN_Laura02_9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0088" cy="2849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perso.wanadoo.fr/imagesdeparfums/Bulgari/TN_EauparfumeeExtrem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1000"/>
            <a:ext cx="2082800" cy="285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209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19" name="Picture 11" descr="http://perso.wanadoo.fr/imagesdeparfums/Cacharel/TN_Cacharelpourlhomm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65525"/>
            <a:ext cx="2058987" cy="2879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6307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Chanel, No 5 1986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275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7424" name="Picture 16" descr="http://perso.wanadoo.fr/imagesdeparfums/Carita/TN_Carita_9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9650"/>
            <a:ext cx="1973263" cy="2903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603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Carita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27" name="Picture 19" descr="http://perso.wanadoo.fr/imagesdeparfums/Caron/TN_Nocturnes_8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49650"/>
            <a:ext cx="2065338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4701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Caron 1986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30" name="Picture 22" descr="http://perso.wanadoo.fr/imagesdeparfums/Cerruti/TN_Cerruti1881hom9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1494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840538" y="698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Cerruti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7433" name="Picture 25" descr="http://perso.wanadoo.fr/imagesdeparfums/Chanel/TN_Chanel5_8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81000"/>
            <a:ext cx="2106612" cy="2862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http://perso.wanadoo.fr/imagesdeparfums/Chloe/TN_Chloe8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81400"/>
            <a:ext cx="2149475" cy="2863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813550" y="65230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Chloé 1983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257800" y="3078163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Déclinaisons</a:t>
            </a:r>
          </a:p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H-F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7892" name="Picture 4" descr="http://perso.wanadoo.fr/imagesdeparfums/Versace/JeansCouture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054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perso.wanadoo.fr/imagesdeparfums/Aramis/TN_New_West_for_her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perso.wanadoo.fr/imagesdeparfums/Aramis/TN_NewWest_9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57200"/>
            <a:ext cx="2055812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perso.wanadoo.fr/imagesdeparfums/Aramis/TN_Tuscanyfemm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perso.wanadoo.fr/imagesdeparfums/Aramis/TN_TuscanyUom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15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3716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ttp://perso.wanadoo.fr/imagesdeparfums/Azzaro/Visit_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57200"/>
            <a:ext cx="2055812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http://perso.wanadoo.fr/imagesdeparfums/Azzaro/TN_VizitF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55813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95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Azzaro, visit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084513" y="5970588"/>
            <a:ext cx="3592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1215" name="Picture 15" descr="http://perso.wanadoo.fr/imagesdeparfums/Lancome/TN_Miracle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082800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 descr="http://perso.wanadoo.fr/imagesdeparfums/Lancome/TN_MiracleH2001_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071688" cy="28194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715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Lancôme, miracle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http://perso.wanadoo.fr/imagesdeparfums/BHPC/TN_BHPC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2136775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600200" y="1143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Beverly hills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4279" name="Picture 7" descr="http://perso.wanadoo.fr/imagesdeparfums/Claiborne_Liz/TN_Spark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103438" cy="2925763"/>
          </a:xfrm>
          <a:prstGeom prst="rect">
            <a:avLst/>
          </a:prstGeom>
          <a:noFill/>
          <a:ln w="9525">
            <a:solidFill>
              <a:srgbClr val="6640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257800" y="2819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Claiborne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84513" y="5970588"/>
            <a:ext cx="3592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Packaging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8917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8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perso.wanadoo.fr/imagesdeparfums/Dali/TN_Daliflor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ttp://perso.wanadoo.fr/imagesdeparfums/Dali/TN_RoySolei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perso.wanadoo.fr/imagesdeparfums/Balenciaga/TN_Talisma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http://perso.wanadoo.fr/imagesdeparfums/Blumarine/TN_Vintage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perso.wanadoo.fr/imagesdeparfums/Van_Cleef_Arpels/TN_Murmure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125663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ttp://perso.wanadoo.fr/imagesdeparfums/Ungaro/TN_Diva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905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://perso.wanadoo.fr/imagesdeparfums/Givenchy/TN_Organza199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1" descr="http://perso.wanadoo.fr/imagesdeparfums/Kenzo/TN_KenzoFlower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9383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04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495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Balenciaga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7818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Ungaro 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495800" y="64770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 Cleef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81000" y="6477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514600" y="6477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858000" y="6477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Kenzo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495800" y="64770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Iceberg ? 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Grés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05" name="Picture 5" descr="http://perso.wanadoo.fr/imagesdeparfums/Montana/TN_MontanaHom_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581400"/>
            <a:ext cx="18637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http://perso.wanadoo.fr/imagesdeparfums/Iceberg/TN_Iceberg_Parfum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http://perso.wanadoo.fr/imagesdeparfums/Gres/TN_Cabochard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" y="6477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Ghost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14600" y="6477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Montana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705600" y="6477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Cardin 1992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18" name="Picture 18" descr="http://perso.wanadoo.fr/imagesdeparfums/Ghost/TN_SummerMoon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973263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1" name="Picture 21" descr="http://perso.wanadoo.fr/imagesdeparfums/Cartier/TN_Panthere8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19272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95800" y="1524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Cartier 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4" name="Picture 24" descr="http://perso.wanadoo.fr/imagesdeparfums/Bulgari/TN_Omniaflacon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6294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5626" name="Picture 26" descr="http://perso.wanadoo.fr/imagesdeparfums/Lalique/TN_Lalique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9272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Picture 27" descr="http://perso.wanadoo.fr/imagesdeparfums/Cardin/TN_Enigme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574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8768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Symétrie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0965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wanadoo.fr/imagesdeparfums/Acqua_di_Parma/TN_AcquaDiParma_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Acqua di Parma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7978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9223" name="Picture 7" descr="http://perso.wanadoo.fr/imagesdeparfums/Cardin/TN_Tristan_Yse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57200"/>
            <a:ext cx="20478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36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Pierre Cardin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52813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9227" name="Picture 11" descr="http://perso.wanadoo.fr/imagesdeparfums/Mattiolo/TN_Thats_amor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9812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0" y="63246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Mattiolo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9232" name="Picture 16" descr="http://perso.wanadoo.fr/imagesdeparfums/Dior/TN_TendrePoison9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00600" y="63246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Dior 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perso.wanadoo.fr/imagesdeparfums/Aramis/TN_Tuscany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2036763" cy="289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98450" y="5970588"/>
            <a:ext cx="424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0183" name="Picture 7" descr="http://perso.wanadoo.fr/imagesdeparfums/Armani/TN_acquadigio1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2284413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362200" y="1524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Tuscany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29000" y="6477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Escada 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1722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Aramis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14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 2005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19400" y="6096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Tuscany 1991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006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Armani 1997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50191" name="Picture 15" descr="http://perso.wanadoo.fr/imagesdeparfums/Escada/TN_SentimentHF_2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581400"/>
            <a:ext cx="2149475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http://perso.wanadoo.fr/imagesdeparfums/Aramis/TN_Arami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962150" cy="2790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4" name="Picture 18" descr="http://perso.wanadoo.fr/imagesdeparfums/Cacharel/TN_AmorAmor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071688" cy="2790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Tendance 2004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7659" name="Picture 11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 dirty="0">
                <a:latin typeface="Comic Sans MS" panose="030F0702030302020204" pitchFamily="66" charset="0"/>
              </a:rPr>
              <a:t>Exotique</a:t>
            </a:r>
            <a:endParaRPr lang="fr-FR" alt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9940" name="Picture 4" descr="http://perso.wanadoo.fr/imagesdeparfums/Lempicka/LolitaLempicka1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Jean-Louis Scherrer 1994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0" name="Picture 4" descr="http://perso.wanadoo.fr/imagesdeparfums/Scherrer/TN_Nuits_Indiennes9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7167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perso.wanadoo.fr/imagesdeparfums/Saint_Laurent_Yves/TN_OpiumF9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20034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362200" y="15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5" name="Picture 9" descr="http://perso.wanadoo.fr/imagesdeparfums/Renta_Oscar/TN_Volupte_9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960563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72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De la Renta 1993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88" name="Picture 12" descr="http://perso.wanadoo.fr/imagesdeparfums/Lempicka/TN_Lolita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027238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04800" y="64008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Lempicka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1" name="Picture 15" descr="http://perso.wanadoo.fr/imagesdeparfums/Givenchy/TN_GivenchyYsatis88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960563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724400" y="6400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Gienchy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4" name="Picture 18" descr="http://perso.wanadoo.fr/imagesdeparfums/Etro/TN_Musk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0923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858000" y="64008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Etro, Musk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597" name="Picture 21" descr="http://perso.wanadoo.fr/imagesdeparfums/Chopard/TN_Casmir_98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014538" cy="2817813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438400" y="64008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Chppard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24600" name="Picture 24" descr="http://perso.wanadoo.fr/imagesdeparfums/Van_Cleef_Arpels/TN_Birmane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092325" cy="2819400"/>
          </a:xfrm>
          <a:prstGeom prst="rect">
            <a:avLst/>
          </a:prstGeom>
          <a:noFill/>
          <a:ln w="9525">
            <a:solidFill>
              <a:srgbClr val="A947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81800" y="1524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 Cleef 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Divers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48132" name="Picture 4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41993" name="Picture 9" descr="http://perso.wanadoo.fr/imagesdeparfums/Dali/TN_Dalissime_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125663" cy="2925763"/>
          </a:xfrm>
          <a:prstGeom prst="rect">
            <a:avLst/>
          </a:prstGeom>
          <a:noFill/>
          <a:ln w="9525">
            <a:solidFill>
              <a:srgbClr val="C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92388" y="616585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41996" name="Picture 12" descr="http://perso.wanadoo.fr/imagesdeparfums/Gaultier/TN_JPGete200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103438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600200" y="40386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Gaultier 2005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410200" y="6096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Dali 2003</a:t>
            </a:r>
            <a:r>
              <a:rPr lang="fr-FR" altLang="fr-FR" sz="1200" b="1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  <a:hlinkMouseOver r:id="rId4"/>
              </a:rPr>
              <a:t> </a:t>
            </a:r>
            <a:endParaRPr lang="fr-FR" altLang="fr-FR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413125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04800" y="6400800"/>
            <a:ext cx="2057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>
                <a:solidFill>
                  <a:srgbClr val="B2B2B2"/>
                </a:solidFill>
              </a:rPr>
              <a:t>Montage : Yvan Péguiron – Hep-Lausanne</a:t>
            </a:r>
            <a:endParaRPr lang="fr-FR" altLang="fr-FR" sz="800">
              <a:solidFill>
                <a:srgbClr val="B2B2B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ub Parfum Shalim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1" y="817725"/>
            <a:ext cx="1882193" cy="24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pmcdn.priceminister.com/photo/publicite-papier-parfum-coco-mademoiselle-de-chanel-de-2011-923507245_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5" y="838170"/>
            <a:ext cx="2471148" cy="24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www.bonjourdefrance.es/blog/ejercicios-de-frances/wp-content/uploads/2013/01/d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29" y="864311"/>
            <a:ext cx="1904683" cy="24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www.enmodefashion.com/images/2012/10/jean-paul-gaultier-classique-x-collecti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7" y="867066"/>
            <a:ext cx="1846029" cy="24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BELLE PUBLICITE POUR LE PARFUM DE D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2" y="4281754"/>
            <a:ext cx="1850233" cy="20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http://parfumdetokyo.files.wordpress.com/2011/10/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2" y="3799970"/>
            <a:ext cx="1895913" cy="25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http://p6.storage.canalblog.com/65/08/875494/8216463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21" y="3830031"/>
            <a:ext cx="1883591" cy="25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http://pub-de-luxe.com/wp-content/uploads/2009/10/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7" y="3868382"/>
            <a:ext cx="1854090" cy="25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57800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200" dirty="0">
                <a:latin typeface="Comic Sans MS" panose="030F0702030302020204" pitchFamily="66" charset="0"/>
              </a:rPr>
              <a:t>Evolution…</a:t>
            </a:r>
            <a:endParaRPr lang="fr-FR" alt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44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osmoz.fr/Public/Files/__Uploads/images/pub_light_blue_pour_homme_frag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5346"/>
            <a:ext cx="1941874" cy="25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neverlandemilie.zevillage.org/images/Gault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1" y="557212"/>
            <a:ext cx="1976438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http://www.ninapeople.com/i/max/73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0" y="557212"/>
            <a:ext cx="20130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www.natperfume.com/Magasin/produits/photos/armanipubacqu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5" y="3931376"/>
            <a:ext cx="2008296" cy="25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http://s.plurielles.fr/mmdia/i/06/6/lady-gaga-pour-la-campagne-de-pub-printemps-ete-2014-2015-de-versace-11065066ahlwq.jpg?v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2" y="3896743"/>
            <a:ext cx="2668636" cy="26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http://www.miniature-parfum.fr/hpbimg/Parfum%20Nina%20Ricci%20L%20air%20du%20temp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53" y="3850702"/>
            <a:ext cx="1950687" cy="27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90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s plus belles pub de parfum - Photographe de Mode et Publicitaire dans  les Landes, près de Bordeaux - Dat-Vi Hà">
            <a:extLst>
              <a:ext uri="{FF2B5EF4-FFF2-40B4-BE49-F238E27FC236}">
                <a16:creationId xmlns:a16="http://schemas.microsoft.com/office/drawing/2014/main" id="{512055BD-7010-A121-34A8-9D6BAF87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67" y="2171622"/>
            <a:ext cx="1529879" cy="20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Interdit Absolu - Givenchy - BETC - agence Publicité / communication / 360">
            <a:extLst>
              <a:ext uri="{FF2B5EF4-FFF2-40B4-BE49-F238E27FC236}">
                <a16:creationId xmlns:a16="http://schemas.microsoft.com/office/drawing/2014/main" id="{71A6D1ED-9A93-F6E1-1225-7D102AA5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4" y="875336"/>
            <a:ext cx="186243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b du parfum Idôle Lancôme avec Zendaya - Prime Beauté">
            <a:extLst>
              <a:ext uri="{FF2B5EF4-FFF2-40B4-BE49-F238E27FC236}">
                <a16:creationId xmlns:a16="http://schemas.microsoft.com/office/drawing/2014/main" id="{4129FD1C-CE4F-C182-552C-47F755AC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80" y="2157331"/>
            <a:ext cx="2068670" cy="20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Égérie, Choisir un parfum, Parfum Homme | Tendance Parfums">
            <a:extLst>
              <a:ext uri="{FF2B5EF4-FFF2-40B4-BE49-F238E27FC236}">
                <a16:creationId xmlns:a16="http://schemas.microsoft.com/office/drawing/2014/main" id="{65BAE969-A98F-BEF9-986E-65DC2978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" y="2142098"/>
            <a:ext cx="2068670" cy="20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RFUM : LA NOUVELLE FEMME GAULTIER ARRIVE… PLUS LIBRE QUE JAMAIS !">
            <a:extLst>
              <a:ext uri="{FF2B5EF4-FFF2-40B4-BE49-F238E27FC236}">
                <a16:creationId xmlns:a16="http://schemas.microsoft.com/office/drawing/2014/main" id="{4716A39B-6ADE-AEE9-4BC0-31E63CD6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" y="4288110"/>
            <a:ext cx="2414297" cy="17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'adore de Dior – Parfum et publicité">
            <a:extLst>
              <a:ext uri="{FF2B5EF4-FFF2-40B4-BE49-F238E27FC236}">
                <a16:creationId xmlns:a16="http://schemas.microsoft.com/office/drawing/2014/main" id="{D8E25869-95D6-381D-BE05-84F30235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77" y="846452"/>
            <a:ext cx="2099179" cy="11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anel dévoile le nouveau film de son parfum N°5 avec Margot Robbie">
            <a:extLst>
              <a:ext uri="{FF2B5EF4-FFF2-40B4-BE49-F238E27FC236}">
                <a16:creationId xmlns:a16="http://schemas.microsoft.com/office/drawing/2014/main" id="{4EBD30A6-4D3C-5A55-BA45-096D28A9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95" y="2164412"/>
            <a:ext cx="1665527" cy="20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our son nouveau parfum, Lacoste vous invite dans la danse">
            <a:extLst>
              <a:ext uri="{FF2B5EF4-FFF2-40B4-BE49-F238E27FC236}">
                <a16:creationId xmlns:a16="http://schemas.microsoft.com/office/drawing/2014/main" id="{F5F38AA9-076E-08F3-78C7-44A152DC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2" y="860892"/>
            <a:ext cx="2209106" cy="11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6F2900-6155-B780-8DB5-ED6AC1ABF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289" y="857249"/>
            <a:ext cx="2705919" cy="1170539"/>
          </a:xfrm>
          <a:prstGeom prst="rect">
            <a:avLst/>
          </a:prstGeom>
        </p:spPr>
      </p:pic>
      <p:pic>
        <p:nvPicPr>
          <p:cNvPr id="1048" name="Picture 24" descr="Rabanne choisit Gigi Hadid pour son nouveau parfum">
            <a:extLst>
              <a:ext uri="{FF2B5EF4-FFF2-40B4-BE49-F238E27FC236}">
                <a16:creationId xmlns:a16="http://schemas.microsoft.com/office/drawing/2014/main" id="{A7A0C446-D2E5-9C61-B4B5-3D2B850A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91" y="2171622"/>
            <a:ext cx="1510421" cy="20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5A84D7-052B-3A5A-BFD6-ACAF3CE2AB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0430" y="4288110"/>
            <a:ext cx="1273360" cy="1712641"/>
          </a:xfrm>
          <a:prstGeom prst="rect">
            <a:avLst/>
          </a:prstGeom>
        </p:spPr>
      </p:pic>
      <p:pic>
        <p:nvPicPr>
          <p:cNvPr id="1052" name="Picture 28" descr="Prada Paradigme, le Parfum Homme de Tom Holland - MaxiTendance">
            <a:extLst>
              <a:ext uri="{FF2B5EF4-FFF2-40B4-BE49-F238E27FC236}">
                <a16:creationId xmlns:a16="http://schemas.microsoft.com/office/drawing/2014/main" id="{E6B6684F-82C7-23A8-5CE3-41318791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55" y="4326955"/>
            <a:ext cx="2223166" cy="16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randes collections de parfums">
            <a:extLst>
              <a:ext uri="{FF2B5EF4-FFF2-40B4-BE49-F238E27FC236}">
                <a16:creationId xmlns:a16="http://schemas.microsoft.com/office/drawing/2014/main" id="{0FCFC0FE-D5F8-2AC3-A7D4-77549263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41" y="4446574"/>
            <a:ext cx="1144401" cy="14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Giorgio Armani - Si Passione - Paris 8">
            <a:extLst>
              <a:ext uri="{FF2B5EF4-FFF2-40B4-BE49-F238E27FC236}">
                <a16:creationId xmlns:a16="http://schemas.microsoft.com/office/drawing/2014/main" id="{487506D1-70C1-DB7A-7F04-DF86693D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62" y="4446574"/>
            <a:ext cx="1816838" cy="14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DBF90BE-EFC9-3EE5-731A-E9301BFC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7800"/>
            <a:ext cx="903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200" dirty="0">
                <a:latin typeface="Comic Sans MS" panose="030F0702030302020204" pitchFamily="66" charset="0"/>
              </a:rPr>
              <a:t>2026 : Le progrès… Regard et flacon !</a:t>
            </a:r>
            <a:endParaRPr lang="fr-FR" alt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24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953000" y="29257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F I N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55300" name="Picture 4" descr="http://perso.wanadoo.fr/imagesdeparfums/Cardin/TN_opheli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1925"/>
            <a:ext cx="3027363" cy="4144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92388" y="616585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828800" y="6400800"/>
            <a:ext cx="29592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800" dirty="0">
                <a:solidFill>
                  <a:srgbClr val="B2B2B2"/>
                </a:solidFill>
              </a:rPr>
              <a:t>Montage : Yvan Péguiron –  www.infodidac.ch</a:t>
            </a:r>
            <a:endParaRPr lang="fr-FR" altLang="fr-FR" sz="800" dirty="0">
              <a:solidFill>
                <a:srgbClr val="B2B2B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perso.wanadoo.fr/imagesdeparfums/Lalique/TN_Tendre_Kiss_200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Lalique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199" name="Picture 7" descr="http://perso.wanadoo.fr/imagesdeparfums/Dior/TN_PurePoison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159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70400" y="10795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Dior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2" name="Picture 10" descr="http://perso.wanadoo.fr/imagesdeparfums/Vanderbilt/TN_Fatale_2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0574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Vanderbilt, Fatale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6" name="Picture 14" descr="http://perso.wanadoo.fr/imagesdeparfums/Bulgari/TN_Bulgari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Bulgari 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09" name="Picture 17" descr="http://perso.wanadoo.fr/imagesdeparfums/Cacharel/TN_NoaFleur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0828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2860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Cacharel, Noa fleur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12" name="Picture 20" descr="http://perso.wanadoo.fr/imagesdeparfums/Givenchy/Amarigedamour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6482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Givenchy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8215" name="Picture 23" descr="http://perso.wanadoo.fr/imagesdeparfums/Campbell_Naomi/TN_Sunset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1336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http://perso.wanadoo.fr/imagesdeparfums/Mont_Blanc/TN_PresenceIntense_200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09232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781800" y="76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Mont Blanc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858000" y="624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Noomi Campbell 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181600" y="31543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stars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28677" name="Picture 5" descr="Cliquer pour revenir à la page précédente | Click to go to the previous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perso.wanadoo.fr/imagesdeparfums/Crawford_Cindy/TN_cindy_crawf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0272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958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2003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72" name="Picture 8" descr="http://perso.wanadoo.fr/imagesdeparfums/Campbell_Naomi/TN_Noamagic200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0383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75" name="Picture 11" descr="http://perso.wanadoo.fr/imagesdeparfums/Dion_Celine/TN_Notes_200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81400"/>
            <a:ext cx="210343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7056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2004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373438" y="4533900"/>
            <a:ext cx="1958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1279" name="Picture 15" descr="http://perso.wanadoo.fr/imagesdeparfums/Presley_Priscilla/TN_Mom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2058988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86000" y="640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235325" y="4533900"/>
            <a:ext cx="32654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1283" name="Picture 19" descr="http://perso.wanadoo.fr/imagesdeparfums/Sabatini_Gabriela/TN_GS1Visual20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0538"/>
            <a:ext cx="21367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858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2000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88" name="Picture 24" descr="http://perso.wanadoo.fr/imagesdeparfums/Deneuve_Catherine/TN_Deneuve8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238"/>
            <a:ext cx="1971675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1989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91" name="Picture 27" descr="http://perso.wanadoo.fr/imagesdeparfums/Taylor_Elizabeth/TN_Passion9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03238"/>
            <a:ext cx="19939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286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1293" name="Picture 29" descr="http://perso.wanadoo.fr/imagesdeparfums/Dior/TN_Eau_Sauvage_Zidane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2125"/>
            <a:ext cx="194945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4196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43200" y="5410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3200">
                <a:latin typeface="Comic Sans MS" panose="030F0702030302020204" pitchFamily="66" charset="0"/>
              </a:rPr>
              <a:t>Les sportifs</a:t>
            </a:r>
            <a:endParaRPr lang="fr-FR" altLang="fr-FR" sz="3200">
              <a:latin typeface="Comic Sans MS" panose="030F0702030302020204" pitchFamily="66" charset="0"/>
            </a:endParaRPr>
          </a:p>
        </p:txBody>
      </p:sp>
      <p:pic>
        <p:nvPicPr>
          <p:cNvPr id="35845" name="Picture 5" descr="http://perso.wanadoo.fr/imagesdeparfums/Adidas/TN_Adidas8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 descr="http://perso.wanadoo.fr/imagesdeparfums/Lauren_Ralph/TN_PoloSport9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17170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33738" y="4533900"/>
            <a:ext cx="3265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4346" name="Picture 10" descr="http://perso.wanadoo.fr/imagesdeparfums/Sabatini_Gabriela/TN_Visualwildwindwoma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581400"/>
            <a:ext cx="23780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429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Sabatini 1999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2484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Nautica 2001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4353" name="Picture 17" descr="http://perso.wanadoo.fr/imagesdeparfums/Lauren_Ralph/TN_PolobyRLauren_9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57200"/>
            <a:ext cx="2046287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4290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Ralph Lauren  1990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620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Ralph Lauren 1998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858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Hermès 1982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172200" y="152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1200">
                <a:latin typeface="Comic Sans MS" panose="030F0702030302020204" pitchFamily="66" charset="0"/>
              </a:rPr>
              <a:t>Lancôme 1996</a:t>
            </a:r>
            <a:endParaRPr lang="fr-FR" altLang="fr-FR" sz="1200">
              <a:latin typeface="Comic Sans MS" panose="030F0702030302020204" pitchFamily="66" charset="0"/>
            </a:endParaRPr>
          </a:p>
        </p:txBody>
      </p:sp>
      <p:pic>
        <p:nvPicPr>
          <p:cNvPr id="14362" name="Picture 26" descr="http://perso.wanadoo.fr/imagesdeparfums/Hermes/TN_Amazone_198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068513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http://perso.wanadoo.fr/imagesdeparfums/Lancome/TN_Trophee_8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136775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http://perso.wanadoo.fr/imagesdeparfums/Nautica/TN_Nautica_Competitio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228850" cy="2925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0A050"/>
    </a:hlink>
    <a:folHlink>
      <a:srgbClr val="F0A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591</Words>
  <Application>Microsoft Office PowerPoint</Application>
  <PresentationFormat>Affichage à l'écran (4:3)</PresentationFormat>
  <Paragraphs>204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Comic Sans MS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Infodidac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Péguiron</dc:creator>
  <cp:lastModifiedBy>Yvan Péguiron</cp:lastModifiedBy>
  <cp:revision>55</cp:revision>
  <dcterms:created xsi:type="dcterms:W3CDTF">2005-08-25T16:19:36Z</dcterms:created>
  <dcterms:modified xsi:type="dcterms:W3CDTF">2026-04-16T17:27:38Z</dcterms:modified>
</cp:coreProperties>
</file>