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2"/>
  </p:notesMasterIdLst>
  <p:handoutMasterIdLst>
    <p:handoutMasterId r:id="rId83"/>
  </p:handoutMasterIdLst>
  <p:sldIdLst>
    <p:sldId id="259" r:id="rId2"/>
    <p:sldId id="263" r:id="rId3"/>
    <p:sldId id="349" r:id="rId4"/>
    <p:sldId id="258" r:id="rId5"/>
    <p:sldId id="294" r:id="rId6"/>
    <p:sldId id="354" r:id="rId7"/>
    <p:sldId id="257" r:id="rId8"/>
    <p:sldId id="310" r:id="rId9"/>
    <p:sldId id="353" r:id="rId10"/>
    <p:sldId id="355" r:id="rId11"/>
    <p:sldId id="356" r:id="rId12"/>
    <p:sldId id="357" r:id="rId13"/>
    <p:sldId id="260" r:id="rId14"/>
    <p:sldId id="350" r:id="rId15"/>
    <p:sldId id="261" r:id="rId16"/>
    <p:sldId id="351" r:id="rId17"/>
    <p:sldId id="362" r:id="rId18"/>
    <p:sldId id="358" r:id="rId19"/>
    <p:sldId id="359" r:id="rId20"/>
    <p:sldId id="262" r:id="rId21"/>
    <p:sldId id="376" r:id="rId22"/>
    <p:sldId id="380" r:id="rId23"/>
    <p:sldId id="374" r:id="rId24"/>
    <p:sldId id="298" r:id="rId25"/>
    <p:sldId id="360" r:id="rId26"/>
    <p:sldId id="264" r:id="rId27"/>
    <p:sldId id="361" r:id="rId28"/>
    <p:sldId id="295" r:id="rId29"/>
    <p:sldId id="323" r:id="rId30"/>
    <p:sldId id="324" r:id="rId31"/>
    <p:sldId id="296" r:id="rId32"/>
    <p:sldId id="297" r:id="rId33"/>
    <p:sldId id="266" r:id="rId34"/>
    <p:sldId id="269" r:id="rId35"/>
    <p:sldId id="363" r:id="rId36"/>
    <p:sldId id="390" r:id="rId37"/>
    <p:sldId id="366" r:id="rId38"/>
    <p:sldId id="365" r:id="rId39"/>
    <p:sldId id="270" r:id="rId40"/>
    <p:sldId id="379" r:id="rId41"/>
    <p:sldId id="271" r:id="rId42"/>
    <p:sldId id="267" r:id="rId43"/>
    <p:sldId id="268" r:id="rId44"/>
    <p:sldId id="272" r:id="rId45"/>
    <p:sldId id="273" r:id="rId46"/>
    <p:sldId id="305" r:id="rId47"/>
    <p:sldId id="288" r:id="rId48"/>
    <p:sldId id="290" r:id="rId49"/>
    <p:sldId id="289" r:id="rId50"/>
    <p:sldId id="372" r:id="rId51"/>
    <p:sldId id="373" r:id="rId52"/>
    <p:sldId id="292" r:id="rId53"/>
    <p:sldId id="291" r:id="rId54"/>
    <p:sldId id="317" r:id="rId55"/>
    <p:sldId id="382" r:id="rId56"/>
    <p:sldId id="311" r:id="rId57"/>
    <p:sldId id="312" r:id="rId58"/>
    <p:sldId id="313" r:id="rId59"/>
    <p:sldId id="314" r:id="rId60"/>
    <p:sldId id="315" r:id="rId61"/>
    <p:sldId id="308" r:id="rId62"/>
    <p:sldId id="377" r:id="rId63"/>
    <p:sldId id="378" r:id="rId64"/>
    <p:sldId id="383" r:id="rId65"/>
    <p:sldId id="332" r:id="rId66"/>
    <p:sldId id="364" r:id="rId67"/>
    <p:sldId id="327" r:id="rId68"/>
    <p:sldId id="328" r:id="rId69"/>
    <p:sldId id="370" r:id="rId70"/>
    <p:sldId id="371" r:id="rId71"/>
    <p:sldId id="330" r:id="rId72"/>
    <p:sldId id="281" r:id="rId73"/>
    <p:sldId id="381" r:id="rId74"/>
    <p:sldId id="384" r:id="rId75"/>
    <p:sldId id="389" r:id="rId76"/>
    <p:sldId id="385" r:id="rId77"/>
    <p:sldId id="386" r:id="rId78"/>
    <p:sldId id="387" r:id="rId79"/>
    <p:sldId id="265" r:id="rId80"/>
    <p:sldId id="287" r:id="rId81"/>
  </p:sldIdLst>
  <p:sldSz cx="9144000" cy="6858000" type="screen4x3"/>
  <p:notesSz cx="7099300" cy="10234613"/>
  <p:defaultTextStyle>
    <a:defPPr>
      <a:defRPr lang="fr-FR"/>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3756">
          <p15:clr>
            <a:srgbClr val="A4A3A4"/>
          </p15:clr>
        </p15:guide>
        <p15:guide id="2" pos="2886">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6600"/>
    <a:srgbClr val="F7ABAB"/>
    <a:srgbClr val="F38181"/>
    <a:srgbClr val="00FFFF"/>
    <a:srgbClr val="000099"/>
    <a:srgbClr val="FFFF66"/>
    <a:srgbClr val="EE4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1" autoAdjust="0"/>
    <p:restoredTop sz="94743" autoAdjust="0"/>
  </p:normalViewPr>
  <p:slideViewPr>
    <p:cSldViewPr snapToGrid="0" showGuides="1">
      <p:cViewPr varScale="1">
        <p:scale>
          <a:sx n="62" d="100"/>
          <a:sy n="62" d="100"/>
        </p:scale>
        <p:origin x="678" y="72"/>
      </p:cViewPr>
      <p:guideLst>
        <p:guide orient="horz" pos="3756"/>
        <p:guide pos="288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482"/>
    </p:cViewPr>
  </p:sorterViewPr>
  <p:notesViewPr>
    <p:cSldViewPr snapToGrid="0" showGuides="1">
      <p:cViewPr>
        <p:scale>
          <a:sx n="100" d="100"/>
          <a:sy n="100" d="100"/>
        </p:scale>
        <p:origin x="-864" y="72"/>
      </p:cViewPr>
      <p:guideLst>
        <p:guide orient="horz" pos="3224"/>
        <p:guide pos="2236"/>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45.wmf"/><Relationship Id="rId13" Type="http://schemas.openxmlformats.org/officeDocument/2006/relationships/image" Target="../media/image50.wmf"/><Relationship Id="rId3" Type="http://schemas.openxmlformats.org/officeDocument/2006/relationships/image" Target="../media/image40.wmf"/><Relationship Id="rId7" Type="http://schemas.openxmlformats.org/officeDocument/2006/relationships/image" Target="../media/image44.wmf"/><Relationship Id="rId12" Type="http://schemas.openxmlformats.org/officeDocument/2006/relationships/image" Target="../media/image49.wmf"/><Relationship Id="rId2" Type="http://schemas.openxmlformats.org/officeDocument/2006/relationships/image" Target="../media/image39.wmf"/><Relationship Id="rId1" Type="http://schemas.openxmlformats.org/officeDocument/2006/relationships/image" Target="../media/image38.wmf"/><Relationship Id="rId6" Type="http://schemas.openxmlformats.org/officeDocument/2006/relationships/image" Target="../media/image43.wmf"/><Relationship Id="rId11" Type="http://schemas.openxmlformats.org/officeDocument/2006/relationships/image" Target="../media/image48.wmf"/><Relationship Id="rId5" Type="http://schemas.openxmlformats.org/officeDocument/2006/relationships/image" Target="../media/image42.wmf"/><Relationship Id="rId15" Type="http://schemas.openxmlformats.org/officeDocument/2006/relationships/image" Target="../media/image52.wmf"/><Relationship Id="rId10" Type="http://schemas.openxmlformats.org/officeDocument/2006/relationships/image" Target="../media/image47.wmf"/><Relationship Id="rId4" Type="http://schemas.openxmlformats.org/officeDocument/2006/relationships/image" Target="../media/image41.wmf"/><Relationship Id="rId9" Type="http://schemas.openxmlformats.org/officeDocument/2006/relationships/image" Target="../media/image46.wmf"/><Relationship Id="rId14" Type="http://schemas.openxmlformats.org/officeDocument/2006/relationships/image" Target="../media/image5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8.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image" Target="../media/image6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emf"/><Relationship Id="rId1" Type="http://schemas.openxmlformats.org/officeDocument/2006/relationships/image" Target="../media/image71.e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7.emf"/><Relationship Id="rId1" Type="http://schemas.openxmlformats.org/officeDocument/2006/relationships/image" Target="../media/image76.e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image" Target="../media/image80.emf"/><Relationship Id="rId1" Type="http://schemas.openxmlformats.org/officeDocument/2006/relationships/image" Target="../media/image79.e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image" Target="../media/image83.emf"/><Relationship Id="rId1" Type="http://schemas.openxmlformats.org/officeDocument/2006/relationships/image" Target="../media/image82.emf"/><Relationship Id="rId4" Type="http://schemas.openxmlformats.org/officeDocument/2006/relationships/image" Target="../media/image85.e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emf"/><Relationship Id="rId1" Type="http://schemas.openxmlformats.org/officeDocument/2006/relationships/image" Target="../media/image86.e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90.emf"/><Relationship Id="rId1" Type="http://schemas.openxmlformats.org/officeDocument/2006/relationships/image" Target="../media/image89.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92.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94.e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3.emf"/><Relationship Id="rId13" Type="http://schemas.openxmlformats.org/officeDocument/2006/relationships/image" Target="../media/image18.wmf"/><Relationship Id="rId3" Type="http://schemas.openxmlformats.org/officeDocument/2006/relationships/image" Target="../media/image8.emf"/><Relationship Id="rId7" Type="http://schemas.openxmlformats.org/officeDocument/2006/relationships/image" Target="../media/image12.emf"/><Relationship Id="rId12" Type="http://schemas.openxmlformats.org/officeDocument/2006/relationships/image" Target="../media/image17.wmf"/><Relationship Id="rId17" Type="http://schemas.openxmlformats.org/officeDocument/2006/relationships/image" Target="../media/image22.emf"/><Relationship Id="rId2" Type="http://schemas.openxmlformats.org/officeDocument/2006/relationships/image" Target="../media/image7.emf"/><Relationship Id="rId16" Type="http://schemas.openxmlformats.org/officeDocument/2006/relationships/image" Target="../media/image21.emf"/><Relationship Id="rId1" Type="http://schemas.openxmlformats.org/officeDocument/2006/relationships/image" Target="../media/image6.emf"/><Relationship Id="rId6" Type="http://schemas.openxmlformats.org/officeDocument/2006/relationships/image" Target="../media/image11.wmf"/><Relationship Id="rId11" Type="http://schemas.openxmlformats.org/officeDocument/2006/relationships/image" Target="../media/image16.wmf"/><Relationship Id="rId5" Type="http://schemas.openxmlformats.org/officeDocument/2006/relationships/image" Target="../media/image10.emf"/><Relationship Id="rId15" Type="http://schemas.openxmlformats.org/officeDocument/2006/relationships/image" Target="../media/image20.emf"/><Relationship Id="rId10" Type="http://schemas.openxmlformats.org/officeDocument/2006/relationships/image" Target="../media/image15.wmf"/><Relationship Id="rId4" Type="http://schemas.openxmlformats.org/officeDocument/2006/relationships/image" Target="../media/image9.emf"/><Relationship Id="rId9" Type="http://schemas.openxmlformats.org/officeDocument/2006/relationships/image" Target="../media/image14.emf"/><Relationship Id="rId14" Type="http://schemas.openxmlformats.org/officeDocument/2006/relationships/image" Target="../media/image19.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95.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96.e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image" Target="../media/image15.wmf"/><Relationship Id="rId7" Type="http://schemas.openxmlformats.org/officeDocument/2006/relationships/image" Target="../media/image24.emf"/><Relationship Id="rId2" Type="http://schemas.openxmlformats.org/officeDocument/2006/relationships/image" Target="../media/image11.wmf"/><Relationship Id="rId1" Type="http://schemas.openxmlformats.org/officeDocument/2006/relationships/image" Target="../media/image23.emf"/><Relationship Id="rId6" Type="http://schemas.openxmlformats.org/officeDocument/2006/relationships/image" Target="../media/image18.wmf"/><Relationship Id="rId5" Type="http://schemas.openxmlformats.org/officeDocument/2006/relationships/image" Target="../media/image17.wmf"/><Relationship Id="rId10" Type="http://schemas.openxmlformats.org/officeDocument/2006/relationships/image" Target="../media/image27.emf"/><Relationship Id="rId4" Type="http://schemas.openxmlformats.org/officeDocument/2006/relationships/image" Target="../media/image16.wmf"/><Relationship Id="rId9" Type="http://schemas.openxmlformats.org/officeDocument/2006/relationships/image" Target="../media/image26.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image" Target="../media/image34.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4.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4.e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45.wmf"/><Relationship Id="rId13" Type="http://schemas.openxmlformats.org/officeDocument/2006/relationships/image" Target="../media/image50.wmf"/><Relationship Id="rId3" Type="http://schemas.openxmlformats.org/officeDocument/2006/relationships/image" Target="../media/image40.wmf"/><Relationship Id="rId7" Type="http://schemas.openxmlformats.org/officeDocument/2006/relationships/image" Target="../media/image44.wmf"/><Relationship Id="rId12" Type="http://schemas.openxmlformats.org/officeDocument/2006/relationships/image" Target="../media/image49.wmf"/><Relationship Id="rId2" Type="http://schemas.openxmlformats.org/officeDocument/2006/relationships/image" Target="../media/image39.wmf"/><Relationship Id="rId1" Type="http://schemas.openxmlformats.org/officeDocument/2006/relationships/image" Target="../media/image38.wmf"/><Relationship Id="rId6" Type="http://schemas.openxmlformats.org/officeDocument/2006/relationships/image" Target="../media/image43.wmf"/><Relationship Id="rId11" Type="http://schemas.openxmlformats.org/officeDocument/2006/relationships/image" Target="../media/image48.wmf"/><Relationship Id="rId5" Type="http://schemas.openxmlformats.org/officeDocument/2006/relationships/image" Target="../media/image42.wmf"/><Relationship Id="rId15" Type="http://schemas.openxmlformats.org/officeDocument/2006/relationships/image" Target="../media/image52.wmf"/><Relationship Id="rId10" Type="http://schemas.openxmlformats.org/officeDocument/2006/relationships/image" Target="../media/image47.wmf"/><Relationship Id="rId4" Type="http://schemas.openxmlformats.org/officeDocument/2006/relationships/image" Target="../media/image41.wmf"/><Relationship Id="rId9" Type="http://schemas.openxmlformats.org/officeDocument/2006/relationships/image" Target="../media/image46.wmf"/><Relationship Id="rId14" Type="http://schemas.openxmlformats.org/officeDocument/2006/relationships/image" Target="../media/image5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endParaRPr lang="fr-FR" altLang="fr-FR"/>
          </a:p>
        </p:txBody>
      </p:sp>
      <p:sp>
        <p:nvSpPr>
          <p:cNvPr id="66563" name="Rectangle 3"/>
          <p:cNvSpPr>
            <a:spLocks noGrp="1" noChangeArrowheads="1"/>
          </p:cNvSpPr>
          <p:nvPr>
            <p:ph type="dt" sz="quarter" idx="1"/>
          </p:nvPr>
        </p:nvSpPr>
        <p:spPr bwMode="auto">
          <a:xfrm>
            <a:off x="4022725"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endParaRPr lang="fr-FR" altLang="fr-FR"/>
          </a:p>
        </p:txBody>
      </p:sp>
      <p:sp>
        <p:nvSpPr>
          <p:cNvPr id="66564" name="Rectangle 4"/>
          <p:cNvSpPr>
            <a:spLocks noGrp="1" noChangeArrowheads="1"/>
          </p:cNvSpPr>
          <p:nvPr>
            <p:ph type="ftr" sz="quarter" idx="2"/>
          </p:nvPr>
        </p:nvSpPr>
        <p:spPr bwMode="auto">
          <a:xfrm>
            <a:off x="0" y="9723438"/>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endParaRPr lang="fr-FR" altLang="fr-FR"/>
          </a:p>
        </p:txBody>
      </p:sp>
      <p:sp>
        <p:nvSpPr>
          <p:cNvPr id="66565" name="Rectangle 5"/>
          <p:cNvSpPr>
            <a:spLocks noGrp="1" noChangeArrowheads="1"/>
          </p:cNvSpPr>
          <p:nvPr>
            <p:ph type="sldNum" sz="quarter" idx="3"/>
          </p:nvPr>
        </p:nvSpPr>
        <p:spPr bwMode="auto">
          <a:xfrm>
            <a:off x="4022725" y="9723438"/>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fld id="{1936738C-5C4D-413D-8605-64039EFB3599}" type="slidenum">
              <a:rPr lang="fr-FR" altLang="fr-FR"/>
              <a:pPr/>
              <a:t>‹N°›</a:t>
            </a:fld>
            <a:endParaRPr lang="fr-FR" altLang="fr-FR"/>
          </a:p>
        </p:txBody>
      </p:sp>
    </p:spTree>
    <p:extLst>
      <p:ext uri="{BB962C8B-B14F-4D97-AF65-F5344CB8AC3E}">
        <p14:creationId xmlns:p14="http://schemas.microsoft.com/office/powerpoint/2010/main" val="988585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endParaRPr lang="fr-FR" altLang="fr-FR"/>
          </a:p>
        </p:txBody>
      </p:sp>
      <p:sp>
        <p:nvSpPr>
          <p:cNvPr id="9219" name="Rectangle 3"/>
          <p:cNvSpPr>
            <a:spLocks noGrp="1" noChangeArrowheads="1"/>
          </p:cNvSpPr>
          <p:nvPr>
            <p:ph type="dt" idx="1"/>
          </p:nvPr>
        </p:nvSpPr>
        <p:spPr bwMode="auto">
          <a:xfrm>
            <a:off x="4022725"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endParaRPr lang="fr-FR" altLang="fr-FR"/>
          </a:p>
        </p:txBody>
      </p:sp>
      <p:sp>
        <p:nvSpPr>
          <p:cNvPr id="9220" name="Rectangle 4"/>
          <p:cNvSpPr>
            <a:spLocks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946150" y="4860925"/>
            <a:ext cx="5207000"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9222" name="Rectangle 6"/>
          <p:cNvSpPr>
            <a:spLocks noGrp="1" noChangeArrowheads="1"/>
          </p:cNvSpPr>
          <p:nvPr>
            <p:ph type="ftr" sz="quarter" idx="4"/>
          </p:nvPr>
        </p:nvSpPr>
        <p:spPr bwMode="auto">
          <a:xfrm>
            <a:off x="0" y="9723438"/>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endParaRPr lang="fr-FR" altLang="fr-FR"/>
          </a:p>
        </p:txBody>
      </p:sp>
      <p:sp>
        <p:nvSpPr>
          <p:cNvPr id="9223" name="Rectangle 7"/>
          <p:cNvSpPr>
            <a:spLocks noGrp="1" noChangeArrowheads="1"/>
          </p:cNvSpPr>
          <p:nvPr>
            <p:ph type="sldNum" sz="quarter" idx="5"/>
          </p:nvPr>
        </p:nvSpPr>
        <p:spPr bwMode="auto">
          <a:xfrm>
            <a:off x="4022725" y="9723438"/>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fld id="{221682B7-6449-4640-A42D-1F877283EAEC}" type="slidenum">
              <a:rPr lang="fr-FR" altLang="fr-FR"/>
              <a:pPr/>
              <a:t>‹N°›</a:t>
            </a:fld>
            <a:endParaRPr lang="fr-FR" altLang="fr-FR"/>
          </a:p>
        </p:txBody>
      </p:sp>
    </p:spTree>
    <p:extLst>
      <p:ext uri="{BB962C8B-B14F-4D97-AF65-F5344CB8AC3E}">
        <p14:creationId xmlns:p14="http://schemas.microsoft.com/office/powerpoint/2010/main" val="33064358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94F6E9-856F-4BBA-8574-AACCD3655355}" type="slidenum">
              <a:rPr lang="fr-FR" altLang="fr-FR"/>
              <a:pPr/>
              <a:t>21</a:t>
            </a:fld>
            <a:endParaRPr lang="fr-FR" altLang="fr-FR"/>
          </a:p>
        </p:txBody>
      </p:sp>
      <p:sp>
        <p:nvSpPr>
          <p:cNvPr id="152578" name="Rectangle 2"/>
          <p:cNvSpPr>
            <a:spLocks noChangeArrowheads="1" noTextEdit="1"/>
          </p:cNvSpPr>
          <p:nvPr>
            <p:ph type="sldImg"/>
          </p:nvPr>
        </p:nvSpPr>
        <p:spPr>
          <a:xfrm>
            <a:off x="992188" y="768350"/>
            <a:ext cx="5114925" cy="3836988"/>
          </a:xfrm>
          <a:ln/>
        </p:spPr>
      </p:sp>
      <p:sp>
        <p:nvSpPr>
          <p:cNvPr id="152579" name="Rectangle 3"/>
          <p:cNvSpPr>
            <a:spLocks noGrp="1" noChangeArrowheads="1"/>
          </p:cNvSpPr>
          <p:nvPr>
            <p:ph type="body" idx="1"/>
          </p:nvPr>
        </p:nvSpPr>
        <p:spPr/>
        <p:txBody>
          <a:bodyPr/>
          <a:lstStyle/>
          <a:p>
            <a:endParaRPr lang="fr-FR" altLang="fr-FR"/>
          </a:p>
        </p:txBody>
      </p:sp>
    </p:spTree>
    <p:extLst>
      <p:ext uri="{BB962C8B-B14F-4D97-AF65-F5344CB8AC3E}">
        <p14:creationId xmlns:p14="http://schemas.microsoft.com/office/powerpoint/2010/main" val="2692058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45A24D-310A-4271-9D17-345C179952C3}" type="slidenum">
              <a:rPr lang="fr-FR" altLang="fr-FR"/>
              <a:pPr/>
              <a:t>39</a:t>
            </a:fld>
            <a:endParaRPr lang="fr-FR" altLang="fr-FR"/>
          </a:p>
        </p:txBody>
      </p:sp>
      <p:sp>
        <p:nvSpPr>
          <p:cNvPr id="39938" name="Rectangle 2"/>
          <p:cNvSpPr>
            <a:spLocks noChangeArrowheads="1" noTextEdit="1"/>
          </p:cNvSpPr>
          <p:nvPr>
            <p:ph type="sldImg"/>
          </p:nvPr>
        </p:nvSpPr>
        <p:spPr>
          <a:xfrm>
            <a:off x="992188" y="768350"/>
            <a:ext cx="5114925" cy="3836988"/>
          </a:xfrm>
          <a:ln/>
        </p:spPr>
      </p:sp>
      <p:sp>
        <p:nvSpPr>
          <p:cNvPr id="39939" name="Rectangle 3"/>
          <p:cNvSpPr>
            <a:spLocks noGrp="1" noChangeArrowheads="1"/>
          </p:cNvSpPr>
          <p:nvPr>
            <p:ph type="body" idx="1"/>
          </p:nvPr>
        </p:nvSpPr>
        <p:spPr/>
        <p:txBody>
          <a:bodyPr/>
          <a:lstStyle/>
          <a:p>
            <a:r>
              <a:rPr lang="fr-FR" altLang="fr-FR"/>
              <a:t>1 ’500 ’000.-  jusqu’au 31.12.000, dette jusqu’à 35’000.-</a:t>
            </a:r>
          </a:p>
        </p:txBody>
      </p:sp>
    </p:spTree>
    <p:extLst>
      <p:ext uri="{BB962C8B-B14F-4D97-AF65-F5344CB8AC3E}">
        <p14:creationId xmlns:p14="http://schemas.microsoft.com/office/powerpoint/2010/main" val="786278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6285F6-6AD0-417C-86AA-C200362FA2BF}" type="slidenum">
              <a:rPr lang="fr-FR" altLang="fr-FR"/>
              <a:pPr/>
              <a:t>45</a:t>
            </a:fld>
            <a:endParaRPr lang="fr-FR" altLang="fr-FR"/>
          </a:p>
        </p:txBody>
      </p:sp>
      <p:sp>
        <p:nvSpPr>
          <p:cNvPr id="40962" name="Rectangle 2"/>
          <p:cNvSpPr>
            <a:spLocks noChangeArrowheads="1" noTextEdit="1"/>
          </p:cNvSpPr>
          <p:nvPr>
            <p:ph type="sldImg"/>
          </p:nvPr>
        </p:nvSpPr>
        <p:spPr>
          <a:xfrm>
            <a:off x="992188" y="768350"/>
            <a:ext cx="5114925" cy="3836988"/>
          </a:xfrm>
          <a:ln/>
        </p:spPr>
      </p:sp>
      <p:sp>
        <p:nvSpPr>
          <p:cNvPr id="40963" name="Rectangle 3"/>
          <p:cNvSpPr>
            <a:spLocks noGrp="1" noChangeArrowheads="1"/>
          </p:cNvSpPr>
          <p:nvPr>
            <p:ph type="body" idx="1"/>
          </p:nvPr>
        </p:nvSpPr>
        <p:spPr/>
        <p:txBody>
          <a:bodyPr/>
          <a:lstStyle/>
          <a:p>
            <a:endParaRPr lang="fr-CH" altLang="fr-FR"/>
          </a:p>
        </p:txBody>
      </p:sp>
    </p:spTree>
    <p:extLst>
      <p:ext uri="{BB962C8B-B14F-4D97-AF65-F5344CB8AC3E}">
        <p14:creationId xmlns:p14="http://schemas.microsoft.com/office/powerpoint/2010/main" val="2206645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6000"/>
            </a:lvl1pPr>
          </a:lstStyle>
          <a:p>
            <a:r>
              <a:rPr lang="fr-FR" smtClean="0"/>
              <a:t>Modifiez le style du titre</a:t>
            </a:r>
            <a:endParaRPr lang="fr-CH"/>
          </a:p>
        </p:txBody>
      </p:sp>
      <p:sp>
        <p:nvSpPr>
          <p:cNvPr id="3" name="Sous-titr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CH"/>
          </a:p>
        </p:txBody>
      </p:sp>
      <p:sp>
        <p:nvSpPr>
          <p:cNvPr id="4" name="Espace réservé de la date 3"/>
          <p:cNvSpPr>
            <a:spLocks noGrp="1"/>
          </p:cNvSpPr>
          <p:nvPr>
            <p:ph type="dt" sz="half" idx="10"/>
          </p:nvPr>
        </p:nvSpPr>
        <p:spPr/>
        <p:txBody>
          <a:bodyPr/>
          <a:lstStyle>
            <a:lvl1pPr>
              <a:defRPr/>
            </a:lvl1pPr>
          </a:lstStyle>
          <a:p>
            <a:endParaRPr lang="fr-FR" altLang="fr-FR"/>
          </a:p>
        </p:txBody>
      </p:sp>
      <p:sp>
        <p:nvSpPr>
          <p:cNvPr id="5" name="Espace réservé du pied de page 4"/>
          <p:cNvSpPr>
            <a:spLocks noGrp="1"/>
          </p:cNvSpPr>
          <p:nvPr>
            <p:ph type="ftr" sz="quarter" idx="11"/>
          </p:nvPr>
        </p:nvSpPr>
        <p:spPr/>
        <p:txBody>
          <a:bodyPr/>
          <a:lstStyle>
            <a:lvl1pPr>
              <a:defRPr/>
            </a:lvl1pPr>
          </a:lstStyle>
          <a:p>
            <a:endParaRPr lang="fr-FR" altLang="fr-FR"/>
          </a:p>
        </p:txBody>
      </p:sp>
      <p:sp>
        <p:nvSpPr>
          <p:cNvPr id="6" name="Espace réservé du numéro de diapositive 5"/>
          <p:cNvSpPr>
            <a:spLocks noGrp="1"/>
          </p:cNvSpPr>
          <p:nvPr>
            <p:ph type="sldNum" sz="quarter" idx="12"/>
          </p:nvPr>
        </p:nvSpPr>
        <p:spPr/>
        <p:txBody>
          <a:bodyPr/>
          <a:lstStyle>
            <a:lvl1pPr>
              <a:defRPr/>
            </a:lvl1pPr>
          </a:lstStyle>
          <a:p>
            <a:fld id="{338490CB-A906-4554-810F-A2D9C423740B}" type="slidenum">
              <a:rPr lang="fr-FR" altLang="fr-FR"/>
              <a:pPr/>
              <a:t>‹N°›</a:t>
            </a:fld>
            <a:endParaRPr lang="fr-FR" altLang="fr-FR"/>
          </a:p>
        </p:txBody>
      </p:sp>
    </p:spTree>
    <p:extLst>
      <p:ext uri="{BB962C8B-B14F-4D97-AF65-F5344CB8AC3E}">
        <p14:creationId xmlns:p14="http://schemas.microsoft.com/office/powerpoint/2010/main" val="1534947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lvl1pPr>
              <a:defRPr/>
            </a:lvl1pPr>
          </a:lstStyle>
          <a:p>
            <a:endParaRPr lang="fr-FR" altLang="fr-FR"/>
          </a:p>
        </p:txBody>
      </p:sp>
      <p:sp>
        <p:nvSpPr>
          <p:cNvPr id="5" name="Espace réservé du pied de page 4"/>
          <p:cNvSpPr>
            <a:spLocks noGrp="1"/>
          </p:cNvSpPr>
          <p:nvPr>
            <p:ph type="ftr" sz="quarter" idx="11"/>
          </p:nvPr>
        </p:nvSpPr>
        <p:spPr/>
        <p:txBody>
          <a:bodyPr/>
          <a:lstStyle>
            <a:lvl1pPr>
              <a:defRPr/>
            </a:lvl1pPr>
          </a:lstStyle>
          <a:p>
            <a:endParaRPr lang="fr-FR" altLang="fr-FR"/>
          </a:p>
        </p:txBody>
      </p:sp>
      <p:sp>
        <p:nvSpPr>
          <p:cNvPr id="6" name="Espace réservé du numéro de diapositive 5"/>
          <p:cNvSpPr>
            <a:spLocks noGrp="1"/>
          </p:cNvSpPr>
          <p:nvPr>
            <p:ph type="sldNum" sz="quarter" idx="12"/>
          </p:nvPr>
        </p:nvSpPr>
        <p:spPr/>
        <p:txBody>
          <a:bodyPr/>
          <a:lstStyle>
            <a:lvl1pPr>
              <a:defRPr/>
            </a:lvl1pPr>
          </a:lstStyle>
          <a:p>
            <a:fld id="{47C566DC-A1C6-4778-B7D2-CE0E80A5D695}" type="slidenum">
              <a:rPr lang="fr-FR" altLang="fr-FR"/>
              <a:pPr/>
              <a:t>‹N°›</a:t>
            </a:fld>
            <a:endParaRPr lang="fr-FR" altLang="fr-FR"/>
          </a:p>
        </p:txBody>
      </p:sp>
    </p:spTree>
    <p:extLst>
      <p:ext uri="{BB962C8B-B14F-4D97-AF65-F5344CB8AC3E}">
        <p14:creationId xmlns:p14="http://schemas.microsoft.com/office/powerpoint/2010/main" val="1386157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Modifiez le style du titre</a:t>
            </a:r>
            <a:endParaRPr lang="fr-CH"/>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lvl1pPr>
              <a:defRPr/>
            </a:lvl1pPr>
          </a:lstStyle>
          <a:p>
            <a:endParaRPr lang="fr-FR" altLang="fr-FR"/>
          </a:p>
        </p:txBody>
      </p:sp>
      <p:sp>
        <p:nvSpPr>
          <p:cNvPr id="5" name="Espace réservé du pied de page 4"/>
          <p:cNvSpPr>
            <a:spLocks noGrp="1"/>
          </p:cNvSpPr>
          <p:nvPr>
            <p:ph type="ftr" sz="quarter" idx="11"/>
          </p:nvPr>
        </p:nvSpPr>
        <p:spPr/>
        <p:txBody>
          <a:bodyPr/>
          <a:lstStyle>
            <a:lvl1pPr>
              <a:defRPr/>
            </a:lvl1pPr>
          </a:lstStyle>
          <a:p>
            <a:endParaRPr lang="fr-FR" altLang="fr-FR"/>
          </a:p>
        </p:txBody>
      </p:sp>
      <p:sp>
        <p:nvSpPr>
          <p:cNvPr id="6" name="Espace réservé du numéro de diapositive 5"/>
          <p:cNvSpPr>
            <a:spLocks noGrp="1"/>
          </p:cNvSpPr>
          <p:nvPr>
            <p:ph type="sldNum" sz="quarter" idx="12"/>
          </p:nvPr>
        </p:nvSpPr>
        <p:spPr/>
        <p:txBody>
          <a:bodyPr/>
          <a:lstStyle>
            <a:lvl1pPr>
              <a:defRPr/>
            </a:lvl1pPr>
          </a:lstStyle>
          <a:p>
            <a:fld id="{48472327-E767-403E-AF72-45CB221D0865}" type="slidenum">
              <a:rPr lang="fr-FR" altLang="fr-FR"/>
              <a:pPr/>
              <a:t>‹N°›</a:t>
            </a:fld>
            <a:endParaRPr lang="fr-FR" altLang="fr-FR"/>
          </a:p>
        </p:txBody>
      </p:sp>
    </p:spTree>
    <p:extLst>
      <p:ext uri="{BB962C8B-B14F-4D97-AF65-F5344CB8AC3E}">
        <p14:creationId xmlns:p14="http://schemas.microsoft.com/office/powerpoint/2010/main" val="414078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685800" y="609600"/>
            <a:ext cx="7772400" cy="54864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3" name="Espace réservé de la date 2"/>
          <p:cNvSpPr>
            <a:spLocks noGrp="1"/>
          </p:cNvSpPr>
          <p:nvPr>
            <p:ph type="dt" sz="half" idx="10"/>
          </p:nvPr>
        </p:nvSpPr>
        <p:spPr>
          <a:xfrm>
            <a:off x="685800" y="6248400"/>
            <a:ext cx="1905000" cy="457200"/>
          </a:xfrm>
        </p:spPr>
        <p:txBody>
          <a:bodyPr/>
          <a:lstStyle>
            <a:lvl1pPr>
              <a:defRPr/>
            </a:lvl1pPr>
          </a:lstStyle>
          <a:p>
            <a:endParaRPr lang="fr-FR" altLang="fr-FR"/>
          </a:p>
        </p:txBody>
      </p:sp>
      <p:sp>
        <p:nvSpPr>
          <p:cNvPr id="4" name="Espace réservé du pied de page 3"/>
          <p:cNvSpPr>
            <a:spLocks noGrp="1"/>
          </p:cNvSpPr>
          <p:nvPr>
            <p:ph type="ftr" sz="quarter" idx="11"/>
          </p:nvPr>
        </p:nvSpPr>
        <p:spPr>
          <a:xfrm>
            <a:off x="3124200" y="6248400"/>
            <a:ext cx="2895600" cy="457200"/>
          </a:xfrm>
        </p:spPr>
        <p:txBody>
          <a:bodyPr/>
          <a:lstStyle>
            <a:lvl1pPr>
              <a:defRPr/>
            </a:lvl1pPr>
          </a:lstStyle>
          <a:p>
            <a:endParaRPr lang="fr-FR" altLang="fr-FR"/>
          </a:p>
        </p:txBody>
      </p:sp>
      <p:sp>
        <p:nvSpPr>
          <p:cNvPr id="5" name="Espace réservé du numéro de diapositive 4"/>
          <p:cNvSpPr>
            <a:spLocks noGrp="1"/>
          </p:cNvSpPr>
          <p:nvPr>
            <p:ph type="sldNum" sz="quarter" idx="12"/>
          </p:nvPr>
        </p:nvSpPr>
        <p:spPr>
          <a:xfrm>
            <a:off x="6553200" y="6248400"/>
            <a:ext cx="1905000" cy="457200"/>
          </a:xfrm>
        </p:spPr>
        <p:txBody>
          <a:bodyPr/>
          <a:lstStyle>
            <a:lvl1pPr>
              <a:defRPr/>
            </a:lvl1pPr>
          </a:lstStyle>
          <a:p>
            <a:fld id="{F72CDEA3-B456-4ADB-B4A2-0DBE55E4CB14}" type="slidenum">
              <a:rPr lang="fr-FR" altLang="fr-FR"/>
              <a:pPr/>
              <a:t>‹N°›</a:t>
            </a:fld>
            <a:endParaRPr lang="fr-FR" altLang="fr-FR"/>
          </a:p>
        </p:txBody>
      </p:sp>
    </p:spTree>
    <p:extLst>
      <p:ext uri="{BB962C8B-B14F-4D97-AF65-F5344CB8AC3E}">
        <p14:creationId xmlns:p14="http://schemas.microsoft.com/office/powerpoint/2010/main" val="2625007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lvl1pPr>
              <a:defRPr/>
            </a:lvl1pPr>
          </a:lstStyle>
          <a:p>
            <a:endParaRPr lang="fr-FR" altLang="fr-FR"/>
          </a:p>
        </p:txBody>
      </p:sp>
      <p:sp>
        <p:nvSpPr>
          <p:cNvPr id="5" name="Espace réservé du pied de page 4"/>
          <p:cNvSpPr>
            <a:spLocks noGrp="1"/>
          </p:cNvSpPr>
          <p:nvPr>
            <p:ph type="ftr" sz="quarter" idx="11"/>
          </p:nvPr>
        </p:nvSpPr>
        <p:spPr/>
        <p:txBody>
          <a:bodyPr/>
          <a:lstStyle>
            <a:lvl1pPr>
              <a:defRPr/>
            </a:lvl1pPr>
          </a:lstStyle>
          <a:p>
            <a:endParaRPr lang="fr-FR" altLang="fr-FR"/>
          </a:p>
        </p:txBody>
      </p:sp>
      <p:sp>
        <p:nvSpPr>
          <p:cNvPr id="6" name="Espace réservé du numéro de diapositive 5"/>
          <p:cNvSpPr>
            <a:spLocks noGrp="1"/>
          </p:cNvSpPr>
          <p:nvPr>
            <p:ph type="sldNum" sz="quarter" idx="12"/>
          </p:nvPr>
        </p:nvSpPr>
        <p:spPr/>
        <p:txBody>
          <a:bodyPr/>
          <a:lstStyle>
            <a:lvl1pPr>
              <a:defRPr/>
            </a:lvl1pPr>
          </a:lstStyle>
          <a:p>
            <a:fld id="{39DB9505-CBA1-4407-9EF3-27422391770F}" type="slidenum">
              <a:rPr lang="fr-FR" altLang="fr-FR"/>
              <a:pPr/>
              <a:t>‹N°›</a:t>
            </a:fld>
            <a:endParaRPr lang="fr-FR" altLang="fr-FR"/>
          </a:p>
        </p:txBody>
      </p:sp>
    </p:spTree>
    <p:extLst>
      <p:ext uri="{BB962C8B-B14F-4D97-AF65-F5344CB8AC3E}">
        <p14:creationId xmlns:p14="http://schemas.microsoft.com/office/powerpoint/2010/main" val="3941893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8"/>
            <a:ext cx="7886700" cy="2852737"/>
          </a:xfrm>
        </p:spPr>
        <p:txBody>
          <a:bodyPr anchor="b"/>
          <a:lstStyle>
            <a:lvl1pPr>
              <a:defRPr sz="6000"/>
            </a:lvl1pPr>
          </a:lstStyle>
          <a:p>
            <a:r>
              <a:rPr lang="fr-FR" smtClean="0"/>
              <a:t>Modifiez le style du titre</a:t>
            </a:r>
            <a:endParaRPr lang="fr-CH"/>
          </a:p>
        </p:txBody>
      </p:sp>
      <p:sp>
        <p:nvSpPr>
          <p:cNvPr id="3" name="Espace réservé du texte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fr-FR"/>
          </a:p>
        </p:txBody>
      </p:sp>
      <p:sp>
        <p:nvSpPr>
          <p:cNvPr id="5" name="Espace réservé du pied de page 4"/>
          <p:cNvSpPr>
            <a:spLocks noGrp="1"/>
          </p:cNvSpPr>
          <p:nvPr>
            <p:ph type="ftr" sz="quarter" idx="11"/>
          </p:nvPr>
        </p:nvSpPr>
        <p:spPr/>
        <p:txBody>
          <a:bodyPr/>
          <a:lstStyle>
            <a:lvl1pPr>
              <a:defRPr/>
            </a:lvl1pPr>
          </a:lstStyle>
          <a:p>
            <a:endParaRPr lang="fr-FR" altLang="fr-FR"/>
          </a:p>
        </p:txBody>
      </p:sp>
      <p:sp>
        <p:nvSpPr>
          <p:cNvPr id="6" name="Espace réservé du numéro de diapositive 5"/>
          <p:cNvSpPr>
            <a:spLocks noGrp="1"/>
          </p:cNvSpPr>
          <p:nvPr>
            <p:ph type="sldNum" sz="quarter" idx="12"/>
          </p:nvPr>
        </p:nvSpPr>
        <p:spPr/>
        <p:txBody>
          <a:bodyPr/>
          <a:lstStyle>
            <a:lvl1pPr>
              <a:defRPr/>
            </a:lvl1pPr>
          </a:lstStyle>
          <a:p>
            <a:fld id="{ECE7D961-9018-4DB4-9AF9-7A4D66CDDDC2}" type="slidenum">
              <a:rPr lang="fr-FR" altLang="fr-FR"/>
              <a:pPr/>
              <a:t>‹N°›</a:t>
            </a:fld>
            <a:endParaRPr lang="fr-FR" altLang="fr-FR"/>
          </a:p>
        </p:txBody>
      </p:sp>
    </p:spTree>
    <p:extLst>
      <p:ext uri="{BB962C8B-B14F-4D97-AF65-F5344CB8AC3E}">
        <p14:creationId xmlns:p14="http://schemas.microsoft.com/office/powerpoint/2010/main" val="210221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u contenu 2"/>
          <p:cNvSpPr>
            <a:spLocks noGrp="1"/>
          </p:cNvSpPr>
          <p:nvPr>
            <p:ph sz="half" idx="1"/>
          </p:nvPr>
        </p:nvSpPr>
        <p:spPr>
          <a:xfrm>
            <a:off x="685800" y="1981200"/>
            <a:ext cx="3810000" cy="4114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u contenu 3"/>
          <p:cNvSpPr>
            <a:spLocks noGrp="1"/>
          </p:cNvSpPr>
          <p:nvPr>
            <p:ph sz="half" idx="2"/>
          </p:nvPr>
        </p:nvSpPr>
        <p:spPr>
          <a:xfrm>
            <a:off x="4648200" y="1981200"/>
            <a:ext cx="3810000" cy="4114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5" name="Espace réservé de la date 4"/>
          <p:cNvSpPr>
            <a:spLocks noGrp="1"/>
          </p:cNvSpPr>
          <p:nvPr>
            <p:ph type="dt" sz="half" idx="10"/>
          </p:nvPr>
        </p:nvSpPr>
        <p:spPr/>
        <p:txBody>
          <a:bodyPr/>
          <a:lstStyle>
            <a:lvl1pPr>
              <a:defRPr/>
            </a:lvl1pPr>
          </a:lstStyle>
          <a:p>
            <a:endParaRPr lang="fr-FR" altLang="fr-FR"/>
          </a:p>
        </p:txBody>
      </p:sp>
      <p:sp>
        <p:nvSpPr>
          <p:cNvPr id="6" name="Espace réservé du pied de page 5"/>
          <p:cNvSpPr>
            <a:spLocks noGrp="1"/>
          </p:cNvSpPr>
          <p:nvPr>
            <p:ph type="ftr" sz="quarter" idx="11"/>
          </p:nvPr>
        </p:nvSpPr>
        <p:spPr/>
        <p:txBody>
          <a:bodyPr/>
          <a:lstStyle>
            <a:lvl1pPr>
              <a:defRPr/>
            </a:lvl1pPr>
          </a:lstStyle>
          <a:p>
            <a:endParaRPr lang="fr-FR" altLang="fr-FR"/>
          </a:p>
        </p:txBody>
      </p:sp>
      <p:sp>
        <p:nvSpPr>
          <p:cNvPr id="7" name="Espace réservé du numéro de diapositive 6"/>
          <p:cNvSpPr>
            <a:spLocks noGrp="1"/>
          </p:cNvSpPr>
          <p:nvPr>
            <p:ph type="sldNum" sz="quarter" idx="12"/>
          </p:nvPr>
        </p:nvSpPr>
        <p:spPr/>
        <p:txBody>
          <a:bodyPr/>
          <a:lstStyle>
            <a:lvl1pPr>
              <a:defRPr/>
            </a:lvl1pPr>
          </a:lstStyle>
          <a:p>
            <a:fld id="{0ED09F8B-8A29-401F-A213-36157FFA2662}" type="slidenum">
              <a:rPr lang="fr-FR" altLang="fr-FR"/>
              <a:pPr/>
              <a:t>‹N°›</a:t>
            </a:fld>
            <a:endParaRPr lang="fr-FR" altLang="fr-FR"/>
          </a:p>
        </p:txBody>
      </p:sp>
    </p:spTree>
    <p:extLst>
      <p:ext uri="{BB962C8B-B14F-4D97-AF65-F5344CB8AC3E}">
        <p14:creationId xmlns:p14="http://schemas.microsoft.com/office/powerpoint/2010/main" val="2255248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365125"/>
            <a:ext cx="7886700" cy="1325563"/>
          </a:xfrm>
        </p:spPr>
        <p:txBody>
          <a:bodyPr/>
          <a:lstStyle/>
          <a:p>
            <a:r>
              <a:rPr lang="fr-FR" smtClean="0"/>
              <a:t>Modifiez le style du titre</a:t>
            </a:r>
            <a:endParaRPr lang="fr-CH"/>
          </a:p>
        </p:txBody>
      </p:sp>
      <p:sp>
        <p:nvSpPr>
          <p:cNvPr id="3" name="Espace réservé du texte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30238" y="2505075"/>
            <a:ext cx="386873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5" name="Espace réservé du texte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29150" y="2505075"/>
            <a:ext cx="38877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7" name="Espace réservé de la date 6"/>
          <p:cNvSpPr>
            <a:spLocks noGrp="1"/>
          </p:cNvSpPr>
          <p:nvPr>
            <p:ph type="dt" sz="half" idx="10"/>
          </p:nvPr>
        </p:nvSpPr>
        <p:spPr/>
        <p:txBody>
          <a:bodyPr/>
          <a:lstStyle>
            <a:lvl1pPr>
              <a:defRPr/>
            </a:lvl1pPr>
          </a:lstStyle>
          <a:p>
            <a:endParaRPr lang="fr-FR" altLang="fr-FR"/>
          </a:p>
        </p:txBody>
      </p:sp>
      <p:sp>
        <p:nvSpPr>
          <p:cNvPr id="8" name="Espace réservé du pied de page 7"/>
          <p:cNvSpPr>
            <a:spLocks noGrp="1"/>
          </p:cNvSpPr>
          <p:nvPr>
            <p:ph type="ftr" sz="quarter" idx="11"/>
          </p:nvPr>
        </p:nvSpPr>
        <p:spPr/>
        <p:txBody>
          <a:bodyPr/>
          <a:lstStyle>
            <a:lvl1pPr>
              <a:defRPr/>
            </a:lvl1pPr>
          </a:lstStyle>
          <a:p>
            <a:endParaRPr lang="fr-FR" altLang="fr-FR"/>
          </a:p>
        </p:txBody>
      </p:sp>
      <p:sp>
        <p:nvSpPr>
          <p:cNvPr id="9" name="Espace réservé du numéro de diapositive 8"/>
          <p:cNvSpPr>
            <a:spLocks noGrp="1"/>
          </p:cNvSpPr>
          <p:nvPr>
            <p:ph type="sldNum" sz="quarter" idx="12"/>
          </p:nvPr>
        </p:nvSpPr>
        <p:spPr/>
        <p:txBody>
          <a:bodyPr/>
          <a:lstStyle>
            <a:lvl1pPr>
              <a:defRPr/>
            </a:lvl1pPr>
          </a:lstStyle>
          <a:p>
            <a:fld id="{27422C30-6B0F-4680-BC54-C69844E6A264}" type="slidenum">
              <a:rPr lang="fr-FR" altLang="fr-FR"/>
              <a:pPr/>
              <a:t>‹N°›</a:t>
            </a:fld>
            <a:endParaRPr lang="fr-FR" altLang="fr-FR"/>
          </a:p>
        </p:txBody>
      </p:sp>
    </p:spTree>
    <p:extLst>
      <p:ext uri="{BB962C8B-B14F-4D97-AF65-F5344CB8AC3E}">
        <p14:creationId xmlns:p14="http://schemas.microsoft.com/office/powerpoint/2010/main" val="968881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e la date 2"/>
          <p:cNvSpPr>
            <a:spLocks noGrp="1"/>
          </p:cNvSpPr>
          <p:nvPr>
            <p:ph type="dt" sz="half" idx="10"/>
          </p:nvPr>
        </p:nvSpPr>
        <p:spPr/>
        <p:txBody>
          <a:bodyPr/>
          <a:lstStyle>
            <a:lvl1pPr>
              <a:defRPr/>
            </a:lvl1pPr>
          </a:lstStyle>
          <a:p>
            <a:endParaRPr lang="fr-FR" altLang="fr-FR"/>
          </a:p>
        </p:txBody>
      </p:sp>
      <p:sp>
        <p:nvSpPr>
          <p:cNvPr id="4" name="Espace réservé du pied de page 3"/>
          <p:cNvSpPr>
            <a:spLocks noGrp="1"/>
          </p:cNvSpPr>
          <p:nvPr>
            <p:ph type="ftr" sz="quarter" idx="11"/>
          </p:nvPr>
        </p:nvSpPr>
        <p:spPr/>
        <p:txBody>
          <a:bodyPr/>
          <a:lstStyle>
            <a:lvl1pPr>
              <a:defRPr/>
            </a:lvl1pPr>
          </a:lstStyle>
          <a:p>
            <a:endParaRPr lang="fr-FR" altLang="fr-FR"/>
          </a:p>
        </p:txBody>
      </p:sp>
      <p:sp>
        <p:nvSpPr>
          <p:cNvPr id="5" name="Espace réservé du numéro de diapositive 4"/>
          <p:cNvSpPr>
            <a:spLocks noGrp="1"/>
          </p:cNvSpPr>
          <p:nvPr>
            <p:ph type="sldNum" sz="quarter" idx="12"/>
          </p:nvPr>
        </p:nvSpPr>
        <p:spPr/>
        <p:txBody>
          <a:bodyPr/>
          <a:lstStyle>
            <a:lvl1pPr>
              <a:defRPr/>
            </a:lvl1pPr>
          </a:lstStyle>
          <a:p>
            <a:fld id="{8D937B4A-E89E-4038-8405-A3772B209B7D}" type="slidenum">
              <a:rPr lang="fr-FR" altLang="fr-FR"/>
              <a:pPr/>
              <a:t>‹N°›</a:t>
            </a:fld>
            <a:endParaRPr lang="fr-FR" altLang="fr-FR"/>
          </a:p>
        </p:txBody>
      </p:sp>
    </p:spTree>
    <p:extLst>
      <p:ext uri="{BB962C8B-B14F-4D97-AF65-F5344CB8AC3E}">
        <p14:creationId xmlns:p14="http://schemas.microsoft.com/office/powerpoint/2010/main" val="1110437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fr-FR"/>
          </a:p>
        </p:txBody>
      </p:sp>
      <p:sp>
        <p:nvSpPr>
          <p:cNvPr id="3" name="Espace réservé du pied de page 2"/>
          <p:cNvSpPr>
            <a:spLocks noGrp="1"/>
          </p:cNvSpPr>
          <p:nvPr>
            <p:ph type="ftr" sz="quarter" idx="11"/>
          </p:nvPr>
        </p:nvSpPr>
        <p:spPr/>
        <p:txBody>
          <a:bodyPr/>
          <a:lstStyle>
            <a:lvl1pPr>
              <a:defRPr/>
            </a:lvl1pPr>
          </a:lstStyle>
          <a:p>
            <a:endParaRPr lang="fr-FR" altLang="fr-FR"/>
          </a:p>
        </p:txBody>
      </p:sp>
      <p:sp>
        <p:nvSpPr>
          <p:cNvPr id="4" name="Espace réservé du numéro de diapositive 3"/>
          <p:cNvSpPr>
            <a:spLocks noGrp="1"/>
          </p:cNvSpPr>
          <p:nvPr>
            <p:ph type="sldNum" sz="quarter" idx="12"/>
          </p:nvPr>
        </p:nvSpPr>
        <p:spPr/>
        <p:txBody>
          <a:bodyPr/>
          <a:lstStyle>
            <a:lvl1pPr>
              <a:defRPr/>
            </a:lvl1pPr>
          </a:lstStyle>
          <a:p>
            <a:fld id="{DE66AF6B-097B-4F6B-87A9-DA22115CEF35}" type="slidenum">
              <a:rPr lang="fr-FR" altLang="fr-FR"/>
              <a:pPr/>
              <a:t>‹N°›</a:t>
            </a:fld>
            <a:endParaRPr lang="fr-FR" altLang="fr-FR"/>
          </a:p>
        </p:txBody>
      </p:sp>
    </p:spTree>
    <p:extLst>
      <p:ext uri="{BB962C8B-B14F-4D97-AF65-F5344CB8AC3E}">
        <p14:creationId xmlns:p14="http://schemas.microsoft.com/office/powerpoint/2010/main" val="2827498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smtClean="0"/>
              <a:t>Modifiez le style du titre</a:t>
            </a:r>
            <a:endParaRPr lang="fr-CH"/>
          </a:p>
        </p:txBody>
      </p:sp>
      <p:sp>
        <p:nvSpPr>
          <p:cNvPr id="3" name="Espace réservé du contenu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fr-FR"/>
          </a:p>
        </p:txBody>
      </p:sp>
      <p:sp>
        <p:nvSpPr>
          <p:cNvPr id="6" name="Espace réservé du pied de page 5"/>
          <p:cNvSpPr>
            <a:spLocks noGrp="1"/>
          </p:cNvSpPr>
          <p:nvPr>
            <p:ph type="ftr" sz="quarter" idx="11"/>
          </p:nvPr>
        </p:nvSpPr>
        <p:spPr/>
        <p:txBody>
          <a:bodyPr/>
          <a:lstStyle>
            <a:lvl1pPr>
              <a:defRPr/>
            </a:lvl1pPr>
          </a:lstStyle>
          <a:p>
            <a:endParaRPr lang="fr-FR" altLang="fr-FR"/>
          </a:p>
        </p:txBody>
      </p:sp>
      <p:sp>
        <p:nvSpPr>
          <p:cNvPr id="7" name="Espace réservé du numéro de diapositive 6"/>
          <p:cNvSpPr>
            <a:spLocks noGrp="1"/>
          </p:cNvSpPr>
          <p:nvPr>
            <p:ph type="sldNum" sz="quarter" idx="12"/>
          </p:nvPr>
        </p:nvSpPr>
        <p:spPr/>
        <p:txBody>
          <a:bodyPr/>
          <a:lstStyle>
            <a:lvl1pPr>
              <a:defRPr/>
            </a:lvl1pPr>
          </a:lstStyle>
          <a:p>
            <a:fld id="{3CEA52BB-CB54-4F6F-8615-E685F01384B8}" type="slidenum">
              <a:rPr lang="fr-FR" altLang="fr-FR"/>
              <a:pPr/>
              <a:t>‹N°›</a:t>
            </a:fld>
            <a:endParaRPr lang="fr-FR" altLang="fr-FR"/>
          </a:p>
        </p:txBody>
      </p:sp>
    </p:spTree>
    <p:extLst>
      <p:ext uri="{BB962C8B-B14F-4D97-AF65-F5344CB8AC3E}">
        <p14:creationId xmlns:p14="http://schemas.microsoft.com/office/powerpoint/2010/main" val="3144449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smtClean="0"/>
              <a:t>Modifiez le style du titre</a:t>
            </a:r>
            <a:endParaRPr lang="fr-CH"/>
          </a:p>
        </p:txBody>
      </p:sp>
      <p:sp>
        <p:nvSpPr>
          <p:cNvPr id="3" name="Espace réservé pour une imag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fr-FR"/>
          </a:p>
        </p:txBody>
      </p:sp>
      <p:sp>
        <p:nvSpPr>
          <p:cNvPr id="6" name="Espace réservé du pied de page 5"/>
          <p:cNvSpPr>
            <a:spLocks noGrp="1"/>
          </p:cNvSpPr>
          <p:nvPr>
            <p:ph type="ftr" sz="quarter" idx="11"/>
          </p:nvPr>
        </p:nvSpPr>
        <p:spPr/>
        <p:txBody>
          <a:bodyPr/>
          <a:lstStyle>
            <a:lvl1pPr>
              <a:defRPr/>
            </a:lvl1pPr>
          </a:lstStyle>
          <a:p>
            <a:endParaRPr lang="fr-FR" altLang="fr-FR"/>
          </a:p>
        </p:txBody>
      </p:sp>
      <p:sp>
        <p:nvSpPr>
          <p:cNvPr id="7" name="Espace réservé du numéro de diapositive 6"/>
          <p:cNvSpPr>
            <a:spLocks noGrp="1"/>
          </p:cNvSpPr>
          <p:nvPr>
            <p:ph type="sldNum" sz="quarter" idx="12"/>
          </p:nvPr>
        </p:nvSpPr>
        <p:spPr/>
        <p:txBody>
          <a:bodyPr/>
          <a:lstStyle>
            <a:lvl1pPr>
              <a:defRPr/>
            </a:lvl1pPr>
          </a:lstStyle>
          <a:p>
            <a:fld id="{511D51F1-9B2D-44A7-96DC-E078FE524EC5}" type="slidenum">
              <a:rPr lang="fr-FR" altLang="fr-FR"/>
              <a:pPr/>
              <a:t>‹N°›</a:t>
            </a:fld>
            <a:endParaRPr lang="fr-FR" altLang="fr-FR"/>
          </a:p>
        </p:txBody>
      </p:sp>
    </p:spTree>
    <p:extLst>
      <p:ext uri="{BB962C8B-B14F-4D97-AF65-F5344CB8AC3E}">
        <p14:creationId xmlns:p14="http://schemas.microsoft.com/office/powerpoint/2010/main" val="2874293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smtClean="0"/>
              <a:t>Cliquez pour modifier le style du titre du masque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fr-FR" altLang="fr-F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fr-FR" altLang="fr-F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C7BB4261-BB93-403B-9687-08ED580BD87B}" type="slidenum">
              <a:rPr lang="fr-FR" altLang="fr-FR"/>
              <a:pPr/>
              <a:t>‹N°›</a:t>
            </a:fld>
            <a:endParaRPr lang="fr-FR" altLang="fr-FR"/>
          </a:p>
        </p:txBody>
      </p:sp>
      <p:sp>
        <p:nvSpPr>
          <p:cNvPr id="1031" name="Oval 7">
            <a:hlinkClick r:id="" action="ppaction://hlinkshowjump?jump=lastslide" highlightClick="1"/>
          </p:cNvPr>
          <p:cNvSpPr>
            <a:spLocks noChangeArrowheads="1"/>
          </p:cNvSpPr>
          <p:nvPr userDrawn="1"/>
        </p:nvSpPr>
        <p:spPr bwMode="auto">
          <a:xfrm>
            <a:off x="4495800" y="6553200"/>
            <a:ext cx="152400" cy="152400"/>
          </a:xfrm>
          <a:prstGeom prst="ellipse">
            <a:avLst/>
          </a:prstGeom>
          <a:solidFill>
            <a:srgbClr val="CCFF99"/>
          </a:solidFill>
          <a:ln w="9525">
            <a:solidFill>
              <a:schemeClr val="fo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032" name="AutoShape 8">
            <a:hlinkClick r:id="" action="ppaction://hlinkshowjump?jump=nextslide" highlightClick="1"/>
          </p:cNvPr>
          <p:cNvSpPr>
            <a:spLocks noChangeArrowheads="1"/>
          </p:cNvSpPr>
          <p:nvPr userDrawn="1"/>
        </p:nvSpPr>
        <p:spPr bwMode="auto">
          <a:xfrm>
            <a:off x="4724400" y="6553200"/>
            <a:ext cx="304800" cy="152400"/>
          </a:xfrm>
          <a:prstGeom prst="actionButtonForwardNext">
            <a:avLst/>
          </a:prstGeom>
          <a:solidFill>
            <a:srgbClr val="CCFF99"/>
          </a:solidFill>
          <a:ln w="317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033" name="AutoShape 9">
            <a:hlinkClick r:id="" action="ppaction://hlinkshowjump?jump=previousslide" highlightClick="1"/>
          </p:cNvPr>
          <p:cNvSpPr>
            <a:spLocks noChangeArrowheads="1"/>
          </p:cNvSpPr>
          <p:nvPr userDrawn="1"/>
        </p:nvSpPr>
        <p:spPr bwMode="auto">
          <a:xfrm>
            <a:off x="4114800" y="6553200"/>
            <a:ext cx="304800" cy="152400"/>
          </a:xfrm>
          <a:prstGeom prst="actionButtonBackPrevious">
            <a:avLst/>
          </a:prstGeom>
          <a:solidFill>
            <a:srgbClr val="CCFF99"/>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31.wmf"/><Relationship Id="rId5" Type="http://schemas.openxmlformats.org/officeDocument/2006/relationships/oleObject" Target="../embeddings/oleObject35.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37.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35.emf"/><Relationship Id="rId5" Type="http://schemas.openxmlformats.org/officeDocument/2006/relationships/oleObject" Target="../embeddings/oleObject39.bin"/><Relationship Id="rId4" Type="http://schemas.openxmlformats.org/officeDocument/2006/relationships/image" Target="../media/image34.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36.emf"/><Relationship Id="rId5" Type="http://schemas.openxmlformats.org/officeDocument/2006/relationships/oleObject" Target="../embeddings/oleObject41.bin"/><Relationship Id="rId4" Type="http://schemas.openxmlformats.org/officeDocument/2006/relationships/image" Target="../media/image34.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36.emf"/><Relationship Id="rId5" Type="http://schemas.openxmlformats.org/officeDocument/2006/relationships/oleObject" Target="../embeddings/oleObject43.bin"/><Relationship Id="rId4" Type="http://schemas.openxmlformats.org/officeDocument/2006/relationships/image" Target="../media/image34.emf"/></Relationships>
</file>

<file path=ppt/slides/_rels/slide1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40.wmf"/><Relationship Id="rId13" Type="http://schemas.openxmlformats.org/officeDocument/2006/relationships/oleObject" Target="../embeddings/oleObject49.bin"/><Relationship Id="rId18" Type="http://schemas.openxmlformats.org/officeDocument/2006/relationships/image" Target="../media/image45.wmf"/><Relationship Id="rId26" Type="http://schemas.openxmlformats.org/officeDocument/2006/relationships/image" Target="../media/image49.wmf"/><Relationship Id="rId3" Type="http://schemas.openxmlformats.org/officeDocument/2006/relationships/oleObject" Target="../embeddings/oleObject44.bin"/><Relationship Id="rId21" Type="http://schemas.openxmlformats.org/officeDocument/2006/relationships/oleObject" Target="../embeddings/oleObject53.bin"/><Relationship Id="rId7" Type="http://schemas.openxmlformats.org/officeDocument/2006/relationships/oleObject" Target="../embeddings/oleObject46.bin"/><Relationship Id="rId12" Type="http://schemas.openxmlformats.org/officeDocument/2006/relationships/image" Target="../media/image42.wmf"/><Relationship Id="rId17" Type="http://schemas.openxmlformats.org/officeDocument/2006/relationships/oleObject" Target="../embeddings/oleObject51.bin"/><Relationship Id="rId25" Type="http://schemas.openxmlformats.org/officeDocument/2006/relationships/oleObject" Target="../embeddings/oleObject55.bin"/><Relationship Id="rId2" Type="http://schemas.openxmlformats.org/officeDocument/2006/relationships/slideLayout" Target="../slideLayouts/slideLayout7.xml"/><Relationship Id="rId16" Type="http://schemas.openxmlformats.org/officeDocument/2006/relationships/image" Target="../media/image44.wmf"/><Relationship Id="rId20" Type="http://schemas.openxmlformats.org/officeDocument/2006/relationships/image" Target="../media/image46.wmf"/><Relationship Id="rId29" Type="http://schemas.openxmlformats.org/officeDocument/2006/relationships/oleObject" Target="../embeddings/oleObject57.bin"/><Relationship Id="rId1" Type="http://schemas.openxmlformats.org/officeDocument/2006/relationships/vmlDrawing" Target="../drawings/vmlDrawing9.vml"/><Relationship Id="rId6" Type="http://schemas.openxmlformats.org/officeDocument/2006/relationships/image" Target="../media/image39.wmf"/><Relationship Id="rId11" Type="http://schemas.openxmlformats.org/officeDocument/2006/relationships/oleObject" Target="../embeddings/oleObject48.bin"/><Relationship Id="rId24" Type="http://schemas.openxmlformats.org/officeDocument/2006/relationships/image" Target="../media/image48.wmf"/><Relationship Id="rId32" Type="http://schemas.openxmlformats.org/officeDocument/2006/relationships/image" Target="../media/image52.wmf"/><Relationship Id="rId5" Type="http://schemas.openxmlformats.org/officeDocument/2006/relationships/oleObject" Target="../embeddings/oleObject45.bin"/><Relationship Id="rId15" Type="http://schemas.openxmlformats.org/officeDocument/2006/relationships/oleObject" Target="../embeddings/oleObject50.bin"/><Relationship Id="rId23" Type="http://schemas.openxmlformats.org/officeDocument/2006/relationships/oleObject" Target="../embeddings/oleObject54.bin"/><Relationship Id="rId28" Type="http://schemas.openxmlformats.org/officeDocument/2006/relationships/image" Target="../media/image50.wmf"/><Relationship Id="rId10" Type="http://schemas.openxmlformats.org/officeDocument/2006/relationships/image" Target="../media/image41.wmf"/><Relationship Id="rId19" Type="http://schemas.openxmlformats.org/officeDocument/2006/relationships/oleObject" Target="../embeddings/oleObject52.bin"/><Relationship Id="rId31" Type="http://schemas.openxmlformats.org/officeDocument/2006/relationships/oleObject" Target="../embeddings/oleObject58.bin"/><Relationship Id="rId4" Type="http://schemas.openxmlformats.org/officeDocument/2006/relationships/image" Target="../media/image38.wmf"/><Relationship Id="rId9" Type="http://schemas.openxmlformats.org/officeDocument/2006/relationships/oleObject" Target="../embeddings/oleObject47.bin"/><Relationship Id="rId14" Type="http://schemas.openxmlformats.org/officeDocument/2006/relationships/image" Target="../media/image43.wmf"/><Relationship Id="rId22" Type="http://schemas.openxmlformats.org/officeDocument/2006/relationships/image" Target="../media/image47.wmf"/><Relationship Id="rId27" Type="http://schemas.openxmlformats.org/officeDocument/2006/relationships/oleObject" Target="../embeddings/oleObject56.bin"/><Relationship Id="rId30" Type="http://schemas.openxmlformats.org/officeDocument/2006/relationships/image" Target="../media/image51.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61.bin"/><Relationship Id="rId13" Type="http://schemas.openxmlformats.org/officeDocument/2006/relationships/image" Target="../media/image42.wmf"/><Relationship Id="rId18" Type="http://schemas.openxmlformats.org/officeDocument/2006/relationships/oleObject" Target="../embeddings/oleObject66.bin"/><Relationship Id="rId26" Type="http://schemas.openxmlformats.org/officeDocument/2006/relationships/oleObject" Target="../embeddings/oleObject70.bin"/><Relationship Id="rId3" Type="http://schemas.openxmlformats.org/officeDocument/2006/relationships/notesSlide" Target="../notesSlides/notesSlide1.xml"/><Relationship Id="rId21" Type="http://schemas.openxmlformats.org/officeDocument/2006/relationships/image" Target="../media/image46.wmf"/><Relationship Id="rId7" Type="http://schemas.openxmlformats.org/officeDocument/2006/relationships/image" Target="../media/image39.wmf"/><Relationship Id="rId12" Type="http://schemas.openxmlformats.org/officeDocument/2006/relationships/oleObject" Target="../embeddings/oleObject63.bin"/><Relationship Id="rId17" Type="http://schemas.openxmlformats.org/officeDocument/2006/relationships/image" Target="../media/image44.wmf"/><Relationship Id="rId25" Type="http://schemas.openxmlformats.org/officeDocument/2006/relationships/image" Target="../media/image48.wmf"/><Relationship Id="rId33" Type="http://schemas.openxmlformats.org/officeDocument/2006/relationships/image" Target="../media/image52.wmf"/><Relationship Id="rId2" Type="http://schemas.openxmlformats.org/officeDocument/2006/relationships/slideLayout" Target="../slideLayouts/slideLayout7.xml"/><Relationship Id="rId16" Type="http://schemas.openxmlformats.org/officeDocument/2006/relationships/oleObject" Target="../embeddings/oleObject65.bin"/><Relationship Id="rId20" Type="http://schemas.openxmlformats.org/officeDocument/2006/relationships/oleObject" Target="../embeddings/oleObject67.bin"/><Relationship Id="rId29" Type="http://schemas.openxmlformats.org/officeDocument/2006/relationships/image" Target="../media/image50.wmf"/><Relationship Id="rId1" Type="http://schemas.openxmlformats.org/officeDocument/2006/relationships/vmlDrawing" Target="../drawings/vmlDrawing10.vml"/><Relationship Id="rId6" Type="http://schemas.openxmlformats.org/officeDocument/2006/relationships/oleObject" Target="../embeddings/oleObject60.bin"/><Relationship Id="rId11" Type="http://schemas.openxmlformats.org/officeDocument/2006/relationships/image" Target="../media/image41.wmf"/><Relationship Id="rId24" Type="http://schemas.openxmlformats.org/officeDocument/2006/relationships/oleObject" Target="../embeddings/oleObject69.bin"/><Relationship Id="rId32" Type="http://schemas.openxmlformats.org/officeDocument/2006/relationships/oleObject" Target="../embeddings/oleObject73.bin"/><Relationship Id="rId5" Type="http://schemas.openxmlformats.org/officeDocument/2006/relationships/image" Target="../media/image38.wmf"/><Relationship Id="rId15" Type="http://schemas.openxmlformats.org/officeDocument/2006/relationships/image" Target="../media/image43.wmf"/><Relationship Id="rId23" Type="http://schemas.openxmlformats.org/officeDocument/2006/relationships/image" Target="../media/image47.wmf"/><Relationship Id="rId28" Type="http://schemas.openxmlformats.org/officeDocument/2006/relationships/oleObject" Target="../embeddings/oleObject71.bin"/><Relationship Id="rId10" Type="http://schemas.openxmlformats.org/officeDocument/2006/relationships/oleObject" Target="../embeddings/oleObject62.bin"/><Relationship Id="rId19" Type="http://schemas.openxmlformats.org/officeDocument/2006/relationships/image" Target="../media/image45.wmf"/><Relationship Id="rId31" Type="http://schemas.openxmlformats.org/officeDocument/2006/relationships/image" Target="../media/image51.wmf"/><Relationship Id="rId4" Type="http://schemas.openxmlformats.org/officeDocument/2006/relationships/oleObject" Target="../embeddings/oleObject59.bin"/><Relationship Id="rId9" Type="http://schemas.openxmlformats.org/officeDocument/2006/relationships/image" Target="../media/image40.wmf"/><Relationship Id="rId14" Type="http://schemas.openxmlformats.org/officeDocument/2006/relationships/oleObject" Target="../embeddings/oleObject64.bin"/><Relationship Id="rId22" Type="http://schemas.openxmlformats.org/officeDocument/2006/relationships/oleObject" Target="../embeddings/oleObject68.bin"/><Relationship Id="rId27" Type="http://schemas.openxmlformats.org/officeDocument/2006/relationships/image" Target="../media/image49.wmf"/><Relationship Id="rId30" Type="http://schemas.openxmlformats.org/officeDocument/2006/relationships/oleObject" Target="../embeddings/oleObject72.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12.xml"/><Relationship Id="rId1" Type="http://schemas.openxmlformats.org/officeDocument/2006/relationships/vmlDrawing" Target="../drawings/vmlDrawing11.vml"/><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54.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image" Target="../media/image55.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image" Target="../media/image56.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image" Target="../media/image57.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Layout" Target="../slideLayouts/slideLayout7.xml"/><Relationship Id="rId1" Type="http://schemas.openxmlformats.org/officeDocument/2006/relationships/vmlDrawing" Target="../drawings/vmlDrawing16.vml"/><Relationship Id="rId4" Type="http://schemas.openxmlformats.org/officeDocument/2006/relationships/image" Target="../media/image58.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jpeg"/></Relationships>
</file>

<file path=ppt/slides/_rels/slide3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7.xml"/><Relationship Id="rId1" Type="http://schemas.openxmlformats.org/officeDocument/2006/relationships/vmlDrawing" Target="../drawings/vmlDrawing17.vml"/><Relationship Id="rId4" Type="http://schemas.openxmlformats.org/officeDocument/2006/relationships/image" Target="../media/image64.emf"/></Relationships>
</file>

<file path=ppt/slides/_rels/slide37.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slideLayout" Target="../slideLayouts/slideLayout7.xml"/><Relationship Id="rId1" Type="http://schemas.openxmlformats.org/officeDocument/2006/relationships/vmlDrawing" Target="../drawings/vmlDrawing18.vml"/><Relationship Id="rId5" Type="http://schemas.openxmlformats.org/officeDocument/2006/relationships/image" Target="../media/image65.emf"/><Relationship Id="rId4" Type="http://schemas.openxmlformats.org/officeDocument/2006/relationships/oleObject" Target="../embeddings/oleObject81.bin"/></Relationships>
</file>

<file path=ppt/slides/_rels/slide38.xml.rels><?xml version="1.0" encoding="UTF-8" standalone="yes"?>
<Relationships xmlns="http://schemas.openxmlformats.org/package/2006/relationships"><Relationship Id="rId3" Type="http://schemas.openxmlformats.org/officeDocument/2006/relationships/image" Target="../media/image66.jpeg"/><Relationship Id="rId7" Type="http://schemas.openxmlformats.org/officeDocument/2006/relationships/image" Target="../media/image68.emf"/><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83.bin"/><Relationship Id="rId5" Type="http://schemas.openxmlformats.org/officeDocument/2006/relationships/image" Target="../media/image67.emf"/><Relationship Id="rId4" Type="http://schemas.openxmlformats.org/officeDocument/2006/relationships/oleObject" Target="../embeddings/oleObject82.bin"/></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oleObject" Target="../embeddings/oleObject2.bin"/><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slideLayout" Target="../slideLayouts/slideLayout7.xml"/><Relationship Id="rId1" Type="http://schemas.openxmlformats.org/officeDocument/2006/relationships/vmlDrawing" Target="../drawings/vmlDrawing20.vml"/><Relationship Id="rId5" Type="http://schemas.openxmlformats.org/officeDocument/2006/relationships/image" Target="../media/image70.wmf"/><Relationship Id="rId4" Type="http://schemas.openxmlformats.org/officeDocument/2006/relationships/oleObject" Target="../embeddings/oleObject84.bin"/></Relationships>
</file>

<file path=ppt/slides/_rels/slide43.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8" Type="http://schemas.openxmlformats.org/officeDocument/2006/relationships/image" Target="../media/image72.emf"/><Relationship Id="rId3" Type="http://schemas.openxmlformats.org/officeDocument/2006/relationships/image" Target="../media/image74.jpeg"/><Relationship Id="rId7" Type="http://schemas.openxmlformats.org/officeDocument/2006/relationships/oleObject" Target="../embeddings/oleObject86.bin"/><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image" Target="../media/image71.emf"/><Relationship Id="rId5" Type="http://schemas.openxmlformats.org/officeDocument/2006/relationships/oleObject" Target="../embeddings/oleObject85.bin"/><Relationship Id="rId10" Type="http://schemas.openxmlformats.org/officeDocument/2006/relationships/image" Target="../media/image73.emf"/><Relationship Id="rId4" Type="http://schemas.openxmlformats.org/officeDocument/2006/relationships/image" Target="../media/image75.jpeg"/><Relationship Id="rId9" Type="http://schemas.openxmlformats.org/officeDocument/2006/relationships/oleObject" Target="../embeddings/oleObject87.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89.bin"/><Relationship Id="rId3" Type="http://schemas.openxmlformats.org/officeDocument/2006/relationships/notesSlide" Target="../notesSlides/notesSlide3.xml"/><Relationship Id="rId7" Type="http://schemas.openxmlformats.org/officeDocument/2006/relationships/image" Target="../media/image74.jpeg"/><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image" Target="../media/image76.emf"/><Relationship Id="rId11" Type="http://schemas.openxmlformats.org/officeDocument/2006/relationships/image" Target="../media/image78.emf"/><Relationship Id="rId5" Type="http://schemas.openxmlformats.org/officeDocument/2006/relationships/oleObject" Target="../embeddings/oleObject88.bin"/><Relationship Id="rId10" Type="http://schemas.openxmlformats.org/officeDocument/2006/relationships/oleObject" Target="../embeddings/oleObject90.bin"/><Relationship Id="rId4" Type="http://schemas.openxmlformats.org/officeDocument/2006/relationships/image" Target="../media/image75.jpeg"/><Relationship Id="rId9" Type="http://schemas.openxmlformats.org/officeDocument/2006/relationships/image" Target="../media/image77.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8" Type="http://schemas.openxmlformats.org/officeDocument/2006/relationships/image" Target="../media/image81.emf"/><Relationship Id="rId3" Type="http://schemas.openxmlformats.org/officeDocument/2006/relationships/oleObject" Target="../embeddings/oleObject91.bin"/><Relationship Id="rId7" Type="http://schemas.openxmlformats.org/officeDocument/2006/relationships/oleObject" Target="../embeddings/oleObject93.bin"/><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80.emf"/><Relationship Id="rId5" Type="http://schemas.openxmlformats.org/officeDocument/2006/relationships/oleObject" Target="../embeddings/oleObject92.bin"/><Relationship Id="rId4" Type="http://schemas.openxmlformats.org/officeDocument/2006/relationships/image" Target="../media/image79.emf"/></Relationships>
</file>

<file path=ppt/slides/_rels/slide49.xml.rels><?xml version="1.0" encoding="UTF-8" standalone="yes"?>
<Relationships xmlns="http://schemas.openxmlformats.org/package/2006/relationships"><Relationship Id="rId8" Type="http://schemas.openxmlformats.org/officeDocument/2006/relationships/image" Target="../media/image84.emf"/><Relationship Id="rId3" Type="http://schemas.openxmlformats.org/officeDocument/2006/relationships/oleObject" Target="../embeddings/oleObject94.bin"/><Relationship Id="rId7" Type="http://schemas.openxmlformats.org/officeDocument/2006/relationships/oleObject" Target="../embeddings/oleObject96.bin"/><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image" Target="../media/image83.emf"/><Relationship Id="rId5" Type="http://schemas.openxmlformats.org/officeDocument/2006/relationships/oleObject" Target="../embeddings/oleObject95.bin"/><Relationship Id="rId10" Type="http://schemas.openxmlformats.org/officeDocument/2006/relationships/image" Target="../media/image85.emf"/><Relationship Id="rId4" Type="http://schemas.openxmlformats.org/officeDocument/2006/relationships/image" Target="../media/image82.emf"/><Relationship Id="rId9" Type="http://schemas.openxmlformats.org/officeDocument/2006/relationships/oleObject" Target="../embeddings/oleObject97.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8" Type="http://schemas.openxmlformats.org/officeDocument/2006/relationships/image" Target="../media/image88.emf"/><Relationship Id="rId3" Type="http://schemas.openxmlformats.org/officeDocument/2006/relationships/oleObject" Target="../embeddings/oleObject98.bin"/><Relationship Id="rId7" Type="http://schemas.openxmlformats.org/officeDocument/2006/relationships/oleObject" Target="../embeddings/oleObject100.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87.emf"/><Relationship Id="rId5" Type="http://schemas.openxmlformats.org/officeDocument/2006/relationships/oleObject" Target="../embeddings/oleObject99.bin"/><Relationship Id="rId4" Type="http://schemas.openxmlformats.org/officeDocument/2006/relationships/image" Target="../media/image86.emf"/></Relationships>
</file>

<file path=ppt/slides/_rels/slide53.xml.rels><?xml version="1.0" encoding="UTF-8" standalone="yes"?>
<Relationships xmlns="http://schemas.openxmlformats.org/package/2006/relationships"><Relationship Id="rId8" Type="http://schemas.openxmlformats.org/officeDocument/2006/relationships/image" Target="../media/image91.emf"/><Relationship Id="rId3" Type="http://schemas.openxmlformats.org/officeDocument/2006/relationships/oleObject" Target="../embeddings/oleObject101.bin"/><Relationship Id="rId7" Type="http://schemas.openxmlformats.org/officeDocument/2006/relationships/oleObject" Target="../embeddings/oleObject103.bin"/><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image" Target="../media/image90.emf"/><Relationship Id="rId5" Type="http://schemas.openxmlformats.org/officeDocument/2006/relationships/oleObject" Target="../embeddings/oleObject102.bin"/><Relationship Id="rId4" Type="http://schemas.openxmlformats.org/officeDocument/2006/relationships/image" Target="../media/image89.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04.bin"/><Relationship Id="rId2" Type="http://schemas.openxmlformats.org/officeDocument/2006/relationships/slideLayout" Target="../slideLayouts/slideLayout7.xml"/><Relationship Id="rId1" Type="http://schemas.openxmlformats.org/officeDocument/2006/relationships/vmlDrawing" Target="../drawings/vmlDrawing27.vml"/><Relationship Id="rId5" Type="http://schemas.openxmlformats.org/officeDocument/2006/relationships/image" Target="../media/image66.jpeg"/><Relationship Id="rId4" Type="http://schemas.openxmlformats.org/officeDocument/2006/relationships/image" Target="../media/image92.e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05.bin"/><Relationship Id="rId2" Type="http://schemas.openxmlformats.org/officeDocument/2006/relationships/slideLayout" Target="../slideLayouts/slideLayout7.xml"/><Relationship Id="rId1" Type="http://schemas.openxmlformats.org/officeDocument/2006/relationships/vmlDrawing" Target="../drawings/vmlDrawing28.vml"/><Relationship Id="rId5" Type="http://schemas.openxmlformats.org/officeDocument/2006/relationships/image" Target="../media/image66.jpeg"/><Relationship Id="rId4" Type="http://schemas.openxmlformats.org/officeDocument/2006/relationships/image" Target="../media/image93.e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06.bin"/><Relationship Id="rId2" Type="http://schemas.openxmlformats.org/officeDocument/2006/relationships/slideLayout" Target="../slideLayouts/slideLayout7.xml"/><Relationship Id="rId1" Type="http://schemas.openxmlformats.org/officeDocument/2006/relationships/vmlDrawing" Target="../drawings/vmlDrawing29.vml"/><Relationship Id="rId5" Type="http://schemas.openxmlformats.org/officeDocument/2006/relationships/image" Target="../media/image66.jpeg"/><Relationship Id="rId4" Type="http://schemas.openxmlformats.org/officeDocument/2006/relationships/image" Target="../media/image94.emf"/></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07.bin"/><Relationship Id="rId2" Type="http://schemas.openxmlformats.org/officeDocument/2006/relationships/slideLayout" Target="../slideLayouts/slideLayout7.xml"/><Relationship Id="rId1" Type="http://schemas.openxmlformats.org/officeDocument/2006/relationships/vmlDrawing" Target="../drawings/vmlDrawing30.vml"/><Relationship Id="rId5" Type="http://schemas.openxmlformats.org/officeDocument/2006/relationships/image" Target="../media/image66.jpeg"/><Relationship Id="rId4" Type="http://schemas.openxmlformats.org/officeDocument/2006/relationships/image" Target="../media/image9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108.bin"/><Relationship Id="rId2" Type="http://schemas.openxmlformats.org/officeDocument/2006/relationships/slideLayout" Target="../slideLayouts/slideLayout7.xml"/><Relationship Id="rId1" Type="http://schemas.openxmlformats.org/officeDocument/2006/relationships/vmlDrawing" Target="../drawings/vmlDrawing31.vml"/><Relationship Id="rId5" Type="http://schemas.openxmlformats.org/officeDocument/2006/relationships/image" Target="../media/image66.jpeg"/><Relationship Id="rId4" Type="http://schemas.openxmlformats.org/officeDocument/2006/relationships/image" Target="../media/image96.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7.xml"/><Relationship Id="rId5" Type="http://schemas.openxmlformats.org/officeDocument/2006/relationships/image" Target="../media/image100.png"/><Relationship Id="rId4" Type="http://schemas.openxmlformats.org/officeDocument/2006/relationships/image" Target="../media/image99.png"/></Relationships>
</file>

<file path=ppt/slides/_rels/slide6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oleObject" Target="../embeddings/oleObject9.bin"/><Relationship Id="rId18" Type="http://schemas.openxmlformats.org/officeDocument/2006/relationships/image" Target="../media/image13.emf"/><Relationship Id="rId26" Type="http://schemas.openxmlformats.org/officeDocument/2006/relationships/image" Target="../media/image17.wmf"/><Relationship Id="rId3" Type="http://schemas.openxmlformats.org/officeDocument/2006/relationships/oleObject" Target="../embeddings/oleObject4.bin"/><Relationship Id="rId21" Type="http://schemas.openxmlformats.org/officeDocument/2006/relationships/oleObject" Target="../embeddings/oleObject13.bin"/><Relationship Id="rId34" Type="http://schemas.openxmlformats.org/officeDocument/2006/relationships/oleObject" Target="../embeddings/oleObject19.bin"/><Relationship Id="rId7" Type="http://schemas.openxmlformats.org/officeDocument/2006/relationships/oleObject" Target="../embeddings/oleObject6.bin"/><Relationship Id="rId12" Type="http://schemas.openxmlformats.org/officeDocument/2006/relationships/image" Target="../media/image10.emf"/><Relationship Id="rId17" Type="http://schemas.openxmlformats.org/officeDocument/2006/relationships/oleObject" Target="../embeddings/oleObject11.bin"/><Relationship Id="rId25" Type="http://schemas.openxmlformats.org/officeDocument/2006/relationships/oleObject" Target="../embeddings/oleObject15.bin"/><Relationship Id="rId33" Type="http://schemas.openxmlformats.org/officeDocument/2006/relationships/image" Target="../media/image20.emf"/><Relationship Id="rId2" Type="http://schemas.openxmlformats.org/officeDocument/2006/relationships/slideLayout" Target="../slideLayouts/slideLayout7.xml"/><Relationship Id="rId16" Type="http://schemas.openxmlformats.org/officeDocument/2006/relationships/image" Target="../media/image12.emf"/><Relationship Id="rId20" Type="http://schemas.openxmlformats.org/officeDocument/2006/relationships/image" Target="../media/image14.emf"/><Relationship Id="rId29" Type="http://schemas.openxmlformats.org/officeDocument/2006/relationships/image" Target="../media/image4.wmf"/><Relationship Id="rId1" Type="http://schemas.openxmlformats.org/officeDocument/2006/relationships/vmlDrawing" Target="../drawings/vmlDrawing3.vml"/><Relationship Id="rId6" Type="http://schemas.openxmlformats.org/officeDocument/2006/relationships/image" Target="../media/image7.emf"/><Relationship Id="rId11" Type="http://schemas.openxmlformats.org/officeDocument/2006/relationships/oleObject" Target="../embeddings/oleObject8.bin"/><Relationship Id="rId24" Type="http://schemas.openxmlformats.org/officeDocument/2006/relationships/image" Target="../media/image16.wmf"/><Relationship Id="rId32" Type="http://schemas.openxmlformats.org/officeDocument/2006/relationships/oleObject" Target="../embeddings/oleObject18.bin"/><Relationship Id="rId37" Type="http://schemas.openxmlformats.org/officeDocument/2006/relationships/image" Target="../media/image22.emf"/><Relationship Id="rId5" Type="http://schemas.openxmlformats.org/officeDocument/2006/relationships/oleObject" Target="../embeddings/oleObject5.bin"/><Relationship Id="rId15" Type="http://schemas.openxmlformats.org/officeDocument/2006/relationships/oleObject" Target="../embeddings/oleObject10.bin"/><Relationship Id="rId23" Type="http://schemas.openxmlformats.org/officeDocument/2006/relationships/oleObject" Target="../embeddings/oleObject14.bin"/><Relationship Id="rId28" Type="http://schemas.openxmlformats.org/officeDocument/2006/relationships/image" Target="../media/image18.wmf"/><Relationship Id="rId36" Type="http://schemas.openxmlformats.org/officeDocument/2006/relationships/oleObject" Target="../embeddings/oleObject20.bin"/><Relationship Id="rId10" Type="http://schemas.openxmlformats.org/officeDocument/2006/relationships/image" Target="../media/image9.emf"/><Relationship Id="rId19" Type="http://schemas.openxmlformats.org/officeDocument/2006/relationships/oleObject" Target="../embeddings/oleObject12.bin"/><Relationship Id="rId31" Type="http://schemas.openxmlformats.org/officeDocument/2006/relationships/image" Target="../media/image19.emf"/><Relationship Id="rId4" Type="http://schemas.openxmlformats.org/officeDocument/2006/relationships/image" Target="../media/image6.emf"/><Relationship Id="rId9" Type="http://schemas.openxmlformats.org/officeDocument/2006/relationships/oleObject" Target="../embeddings/oleObject7.bin"/><Relationship Id="rId14" Type="http://schemas.openxmlformats.org/officeDocument/2006/relationships/image" Target="../media/image11.wmf"/><Relationship Id="rId22" Type="http://schemas.openxmlformats.org/officeDocument/2006/relationships/image" Target="../media/image15.wmf"/><Relationship Id="rId27" Type="http://schemas.openxmlformats.org/officeDocument/2006/relationships/oleObject" Target="../embeddings/oleObject16.bin"/><Relationship Id="rId30" Type="http://schemas.openxmlformats.org/officeDocument/2006/relationships/oleObject" Target="../embeddings/oleObject17.bin"/><Relationship Id="rId35" Type="http://schemas.openxmlformats.org/officeDocument/2006/relationships/image" Target="../media/image21.emf"/></Relationships>
</file>

<file path=ppt/slides/_rels/slide70.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16.wmf"/><Relationship Id="rId18" Type="http://schemas.openxmlformats.org/officeDocument/2006/relationships/image" Target="../media/image4.wmf"/><Relationship Id="rId26" Type="http://schemas.openxmlformats.org/officeDocument/2006/relationships/image" Target="../media/image27.emf"/><Relationship Id="rId3" Type="http://schemas.openxmlformats.org/officeDocument/2006/relationships/oleObject" Target="../embeddings/oleObject21.bin"/><Relationship Id="rId21" Type="http://schemas.openxmlformats.org/officeDocument/2006/relationships/oleObject" Target="../embeddings/oleObject31.bin"/><Relationship Id="rId7" Type="http://schemas.openxmlformats.org/officeDocument/2006/relationships/image" Target="../media/image11.wmf"/><Relationship Id="rId12" Type="http://schemas.openxmlformats.org/officeDocument/2006/relationships/oleObject" Target="../embeddings/oleObject27.bin"/><Relationship Id="rId17" Type="http://schemas.openxmlformats.org/officeDocument/2006/relationships/image" Target="../media/image18.wmf"/><Relationship Id="rId25" Type="http://schemas.openxmlformats.org/officeDocument/2006/relationships/oleObject" Target="../embeddings/oleObject33.bin"/><Relationship Id="rId2" Type="http://schemas.openxmlformats.org/officeDocument/2006/relationships/slideLayout" Target="../slideLayouts/slideLayout7.xml"/><Relationship Id="rId16" Type="http://schemas.openxmlformats.org/officeDocument/2006/relationships/oleObject" Target="../embeddings/oleObject29.bin"/><Relationship Id="rId20" Type="http://schemas.openxmlformats.org/officeDocument/2006/relationships/image" Target="../media/image24.emf"/><Relationship Id="rId1" Type="http://schemas.openxmlformats.org/officeDocument/2006/relationships/vmlDrawing" Target="../drawings/vmlDrawing4.vml"/><Relationship Id="rId6" Type="http://schemas.openxmlformats.org/officeDocument/2006/relationships/oleObject" Target="../embeddings/oleObject23.bin"/><Relationship Id="rId11" Type="http://schemas.openxmlformats.org/officeDocument/2006/relationships/image" Target="../media/image15.wmf"/><Relationship Id="rId24" Type="http://schemas.openxmlformats.org/officeDocument/2006/relationships/image" Target="../media/image26.emf"/><Relationship Id="rId5" Type="http://schemas.openxmlformats.org/officeDocument/2006/relationships/oleObject" Target="../embeddings/oleObject22.bin"/><Relationship Id="rId15" Type="http://schemas.openxmlformats.org/officeDocument/2006/relationships/image" Target="../media/image17.wmf"/><Relationship Id="rId23" Type="http://schemas.openxmlformats.org/officeDocument/2006/relationships/oleObject" Target="../embeddings/oleObject32.bin"/><Relationship Id="rId10" Type="http://schemas.openxmlformats.org/officeDocument/2006/relationships/oleObject" Target="../embeddings/oleObject26.bin"/><Relationship Id="rId19" Type="http://schemas.openxmlformats.org/officeDocument/2006/relationships/oleObject" Target="../embeddings/oleObject30.bin"/><Relationship Id="rId4" Type="http://schemas.openxmlformats.org/officeDocument/2006/relationships/image" Target="../media/image23.emf"/><Relationship Id="rId9" Type="http://schemas.openxmlformats.org/officeDocument/2006/relationships/oleObject" Target="../embeddings/oleObject25.bin"/><Relationship Id="rId14" Type="http://schemas.openxmlformats.org/officeDocument/2006/relationships/oleObject" Target="../embeddings/oleObject28.bin"/><Relationship Id="rId22" Type="http://schemas.openxmlformats.org/officeDocument/2006/relationships/image" Target="../media/image25.emf"/></Relationships>
</file>

<file path=ppt/slides/_rels/slide80.xml.rels><?xml version="1.0" encoding="UTF-8" standalone="yes"?>
<Relationships xmlns="http://schemas.openxmlformats.org/package/2006/relationships"><Relationship Id="rId8" Type="http://schemas.openxmlformats.org/officeDocument/2006/relationships/slide" Target="slide24.xml"/><Relationship Id="rId13" Type="http://schemas.openxmlformats.org/officeDocument/2006/relationships/slide" Target="slide54.xml"/><Relationship Id="rId18" Type="http://schemas.openxmlformats.org/officeDocument/2006/relationships/slide" Target="slide79.xml"/><Relationship Id="rId3" Type="http://schemas.openxmlformats.org/officeDocument/2006/relationships/slide" Target="slide1.xml"/><Relationship Id="rId7" Type="http://schemas.openxmlformats.org/officeDocument/2006/relationships/slide" Target="slide18.xml"/><Relationship Id="rId12" Type="http://schemas.openxmlformats.org/officeDocument/2006/relationships/slide" Target="slide44.xml"/><Relationship Id="rId17" Type="http://schemas.openxmlformats.org/officeDocument/2006/relationships/slide" Target="slide64.xml"/><Relationship Id="rId2" Type="http://schemas.openxmlformats.org/officeDocument/2006/relationships/slideLayout" Target="../slideLayouts/slideLayout7.xml"/><Relationship Id="rId16" Type="http://schemas.openxmlformats.org/officeDocument/2006/relationships/slide" Target="slide72.xml"/><Relationship Id="rId1" Type="http://schemas.openxmlformats.org/officeDocument/2006/relationships/themeOverride" Target="../theme/themeOverride1.xml"/><Relationship Id="rId6" Type="http://schemas.openxmlformats.org/officeDocument/2006/relationships/slide" Target="slide10.xml"/><Relationship Id="rId11" Type="http://schemas.openxmlformats.org/officeDocument/2006/relationships/slide" Target="slide41.xml"/><Relationship Id="rId5" Type="http://schemas.openxmlformats.org/officeDocument/2006/relationships/slide" Target="slide5.xml"/><Relationship Id="rId15" Type="http://schemas.openxmlformats.org/officeDocument/2006/relationships/slide" Target="slide61.xml"/><Relationship Id="rId10" Type="http://schemas.openxmlformats.org/officeDocument/2006/relationships/slide" Target="slide33.xml"/><Relationship Id="rId4" Type="http://schemas.openxmlformats.org/officeDocument/2006/relationships/slide" Target="slide4.xml"/><Relationship Id="rId9" Type="http://schemas.openxmlformats.org/officeDocument/2006/relationships/slide" Target="slide28.xml"/><Relationship Id="rId14" Type="http://schemas.openxmlformats.org/officeDocument/2006/relationships/slide" Target="slide46.xml"/></Relationships>
</file>

<file path=ppt/slides/_rels/slide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5122" name="WordArt 2"/>
          <p:cNvSpPr>
            <a:spLocks noChangeArrowheads="1" noChangeShapeType="1" noTextEdit="1"/>
          </p:cNvSpPr>
          <p:nvPr/>
        </p:nvSpPr>
        <p:spPr bwMode="auto">
          <a:xfrm>
            <a:off x="2133600" y="2209800"/>
            <a:ext cx="4724400" cy="16002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3600" kern="10" spc="72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La TVA</a:t>
            </a:r>
          </a:p>
        </p:txBody>
      </p:sp>
      <p:sp>
        <p:nvSpPr>
          <p:cNvPr id="5123" name="Text Box 3"/>
          <p:cNvSpPr txBox="1">
            <a:spLocks noChangeArrowheads="1"/>
          </p:cNvSpPr>
          <p:nvPr/>
        </p:nvSpPr>
        <p:spPr bwMode="auto">
          <a:xfrm>
            <a:off x="857250" y="4619625"/>
            <a:ext cx="744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a:solidFill>
                  <a:schemeClr val="bg1"/>
                </a:solidFill>
                <a:latin typeface="Arial" panose="020B0604020202020204" pitchFamily="34" charset="0"/>
              </a:rPr>
              <a:t>Version nouvelle loi  2010 – nouveau taux 2011</a:t>
            </a:r>
            <a:endParaRPr lang="fr-FR" altLang="fr-FR">
              <a:solidFill>
                <a:schemeClr val="bg1"/>
              </a:solidFill>
              <a:latin typeface="Arial" panose="020B0604020202020204" pitchFamily="34" charset="0"/>
            </a:endParaRPr>
          </a:p>
        </p:txBody>
      </p:sp>
      <p:sp>
        <p:nvSpPr>
          <p:cNvPr id="5124" name="Text Box 4"/>
          <p:cNvSpPr txBox="1">
            <a:spLocks noChangeArrowheads="1"/>
          </p:cNvSpPr>
          <p:nvPr/>
        </p:nvSpPr>
        <p:spPr bwMode="auto">
          <a:xfrm>
            <a:off x="5943600" y="6613525"/>
            <a:ext cx="3200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000">
                <a:solidFill>
                  <a:srgbClr val="00FFFF"/>
                </a:solidFill>
                <a:cs typeface="Times New Roman" panose="02020603050405020304" pitchFamily="18" charset="0"/>
              </a:rPr>
              <a:t>© </a:t>
            </a:r>
            <a:r>
              <a:rPr lang="fr-FR" altLang="fr-FR" sz="1000">
                <a:solidFill>
                  <a:srgbClr val="00FFFF"/>
                </a:solidFill>
              </a:rPr>
              <a:t>Y. Péguiron – www.infodidac.ch - 10.11.99 – 15.11.10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25955" name="WordArt 3"/>
          <p:cNvSpPr>
            <a:spLocks noChangeArrowheads="1" noChangeShapeType="1" noTextEdit="1"/>
          </p:cNvSpPr>
          <p:nvPr/>
        </p:nvSpPr>
        <p:spPr bwMode="auto">
          <a:xfrm>
            <a:off x="1876425" y="2495550"/>
            <a:ext cx="5353050" cy="15811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4400" kern="10" spc="88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4400" kern="10" spc="88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Assujettissement</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3" name="Text Box 7"/>
          <p:cNvSpPr txBox="1">
            <a:spLocks noChangeArrowheads="1"/>
          </p:cNvSpPr>
          <p:nvPr/>
        </p:nvSpPr>
        <p:spPr bwMode="auto">
          <a:xfrm>
            <a:off x="600075" y="619125"/>
            <a:ext cx="79629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2000"/>
              <a:t>Toutes les entreprises sises sur le territoire suisse qui atteignent un chiffre d’affaires prescrit dans la loi ou qui renoncent à la libération de l’assujettissement …</a:t>
            </a:r>
            <a:endParaRPr lang="fr-FR" altLang="fr-FR" sz="2000"/>
          </a:p>
        </p:txBody>
      </p:sp>
      <p:sp>
        <p:nvSpPr>
          <p:cNvPr id="126985" name="Text Box 9"/>
          <p:cNvSpPr txBox="1">
            <a:spLocks noChangeArrowheads="1"/>
          </p:cNvSpPr>
          <p:nvPr/>
        </p:nvSpPr>
        <p:spPr bwMode="auto">
          <a:xfrm>
            <a:off x="819150" y="5295900"/>
            <a:ext cx="80676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2000"/>
              <a:t>… et chaque personne qui acquiert à l’étranger, pendant une année civile, pour plus de 10 000 francs de prestations de services déterminées (impôt sur les acquisitions).</a:t>
            </a:r>
            <a:endParaRPr lang="fr-FR" altLang="fr-FR"/>
          </a:p>
        </p:txBody>
      </p:sp>
      <p:pic>
        <p:nvPicPr>
          <p:cNvPr id="126987"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1413" y="1766888"/>
            <a:ext cx="6853237" cy="3314700"/>
          </a:xfrm>
          <a:prstGeom prst="rect">
            <a:avLst/>
          </a:prstGeom>
          <a:noFill/>
          <a:ln w="9525">
            <a:solidFill>
              <a:srgbClr val="FF9933"/>
            </a:solidFill>
            <a:miter lim="800000"/>
            <a:headEnd/>
            <a:tailEnd/>
          </a:ln>
          <a:effectLst>
            <a:outerShdw dist="107763" dir="27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126988" name="Text Box 12"/>
          <p:cNvSpPr txBox="1">
            <a:spLocks noChangeArrowheads="1"/>
          </p:cNvSpPr>
          <p:nvPr/>
        </p:nvSpPr>
        <p:spPr bwMode="auto">
          <a:xfrm>
            <a:off x="533400" y="66675"/>
            <a:ext cx="4876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3200" b="1">
                <a:solidFill>
                  <a:srgbClr val="000099"/>
                </a:solidFill>
              </a:rPr>
              <a:t>Qui est soumis à la TVA  ?</a:t>
            </a:r>
            <a:endParaRPr lang="fr-FR" altLang="fr-FR">
              <a:solidFill>
                <a:srgbClr val="000099"/>
              </a:solidFill>
            </a:endParaRPr>
          </a:p>
        </p:txBody>
      </p:sp>
      <p:sp>
        <p:nvSpPr>
          <p:cNvPr id="126989" name="AutoShape 13"/>
          <p:cNvSpPr>
            <a:spLocks noChangeArrowheads="1"/>
          </p:cNvSpPr>
          <p:nvPr/>
        </p:nvSpPr>
        <p:spPr bwMode="auto">
          <a:xfrm>
            <a:off x="5543550" y="200025"/>
            <a:ext cx="3409950" cy="1800225"/>
          </a:xfrm>
          <a:prstGeom prst="wedgeRoundRectCallout">
            <a:avLst>
              <a:gd name="adj1" fmla="val -66620"/>
              <a:gd name="adj2" fmla="val 179542"/>
              <a:gd name="adj3" fmla="val 16667"/>
            </a:avLst>
          </a:prstGeom>
          <a:solidFill>
            <a:srgbClr val="00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ltLang="fr-FR" sz="1600">
                <a:solidFill>
                  <a:schemeClr val="bg1"/>
                </a:solidFill>
                <a:latin typeface="Arial" panose="020B0604020202020204" pitchFamily="34" charset="0"/>
              </a:rPr>
              <a:t>Ce n’est donc plus le fait de dépasser la limite de 100 000 francs qui fonde l’assujettissement mais le fait de ne pas l’atteindre qui justifie la libération de l’assujettissement.</a:t>
            </a:r>
            <a:r>
              <a:rPr lang="fr-FR" altLang="fr-FR" sz="1400">
                <a:solidFill>
                  <a:schemeClr val="bg1"/>
                </a:solidFill>
                <a:latin typeface="Arial" panose="020B0604020202020204" pitchFamily="34" charset="0"/>
              </a:rPr>
              <a:t> </a:t>
            </a:r>
          </a:p>
          <a:p>
            <a:pPr algn="ctr"/>
            <a:endParaRPr lang="fr-FR" altLang="fr-FR" sz="1400">
              <a:solidFill>
                <a:schemeClr val="bg1"/>
              </a:solidFill>
              <a:latin typeface="Arial" panose="020B0604020202020204" pitchFamily="34" charset="0"/>
            </a:endParaRPr>
          </a:p>
        </p:txBody>
      </p:sp>
      <p:sp>
        <p:nvSpPr>
          <p:cNvPr id="126990" name="Rectangle 14"/>
          <p:cNvSpPr>
            <a:spLocks noChangeArrowheads="1"/>
          </p:cNvSpPr>
          <p:nvPr/>
        </p:nvSpPr>
        <p:spPr bwMode="auto">
          <a:xfrm>
            <a:off x="1847850" y="4572000"/>
            <a:ext cx="1200150" cy="219075"/>
          </a:xfrm>
          <a:prstGeom prst="rect">
            <a:avLst/>
          </a:prstGeom>
          <a:solidFill>
            <a:srgbClr val="EE4C4C">
              <a:alpha val="41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9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698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6989"/>
                                        </p:tgtEl>
                                        <p:attrNameLst>
                                          <p:attrName>style.visibility</p:attrName>
                                        </p:attrNameLst>
                                      </p:cBhvr>
                                      <p:to>
                                        <p:strVal val="visible"/>
                                      </p:to>
                                    </p:set>
                                  </p:childTnLst>
                                  <p:subTnLst>
                                    <p:set>
                                      <p:cBhvr override="childStyle">
                                        <p:cTn dur="1" fill="hold" display="0" masterRel="nextClick" afterEffect="1"/>
                                        <p:tgtEl>
                                          <p:spTgt spid="126989"/>
                                        </p:tgtEl>
                                        <p:attrNameLst>
                                          <p:attrName>style.visibility</p:attrName>
                                        </p:attrNameLst>
                                      </p:cBhvr>
                                      <p:to>
                                        <p:strVal val="hidden"/>
                                      </p:to>
                                    </p:set>
                                  </p:subTnLst>
                                </p:cTn>
                              </p:par>
                              <p:par>
                                <p:cTn id="15" presetID="1" presetClass="entr" presetSubtype="0" fill="hold" grpId="0" nodeType="withEffect">
                                  <p:stCondLst>
                                    <p:cond delay="0"/>
                                  </p:stCondLst>
                                  <p:childTnLst>
                                    <p:set>
                                      <p:cBhvr>
                                        <p:cTn id="16" dur="1" fill="hold">
                                          <p:stCondLst>
                                            <p:cond delay="0"/>
                                          </p:stCondLst>
                                        </p:cTn>
                                        <p:tgtEl>
                                          <p:spTgt spid="126990"/>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69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3" grpId="0"/>
      <p:bldP spid="126985" grpId="0"/>
      <p:bldP spid="126989" grpId="0" animBg="1"/>
      <p:bldP spid="12699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542925" y="923925"/>
            <a:ext cx="79629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2000"/>
              <a:t>Quiconque exploite une entreprise ayant son </a:t>
            </a:r>
            <a:r>
              <a:rPr lang="fr-CH" altLang="fr-FR" sz="2000" b="1"/>
              <a:t>siège à l’étranger</a:t>
            </a:r>
            <a:r>
              <a:rPr lang="fr-CH" altLang="fr-FR" sz="2000"/>
              <a:t> lorsqu’il fournit exclusivement, sur le territoire suisse, des prestations soumises à l’impôt sur les acquisitions.</a:t>
            </a:r>
            <a:endParaRPr lang="fr-FR" altLang="fr-FR" sz="2000"/>
          </a:p>
        </p:txBody>
      </p:sp>
      <p:sp>
        <p:nvSpPr>
          <p:cNvPr id="128005" name="Text Box 5"/>
          <p:cNvSpPr txBox="1">
            <a:spLocks noChangeArrowheads="1"/>
          </p:cNvSpPr>
          <p:nvPr/>
        </p:nvSpPr>
        <p:spPr bwMode="auto">
          <a:xfrm>
            <a:off x="504825" y="209550"/>
            <a:ext cx="80200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2800" b="1">
                <a:solidFill>
                  <a:srgbClr val="000099"/>
                </a:solidFill>
              </a:rPr>
              <a:t>Qui d’autre peut être libéré de l’assujettissement ?</a:t>
            </a:r>
            <a:endParaRPr lang="fr-FR" altLang="fr-FR" sz="2800">
              <a:solidFill>
                <a:srgbClr val="000099"/>
              </a:solidFill>
            </a:endParaRPr>
          </a:p>
        </p:txBody>
      </p:sp>
      <p:sp>
        <p:nvSpPr>
          <p:cNvPr id="128006" name="Text Box 6"/>
          <p:cNvSpPr txBox="1">
            <a:spLocks noChangeArrowheads="1"/>
          </p:cNvSpPr>
          <p:nvPr/>
        </p:nvSpPr>
        <p:spPr bwMode="auto">
          <a:xfrm>
            <a:off x="561975" y="2171700"/>
            <a:ext cx="79629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2000"/>
              <a:t>Quiconque réalise sur le territoire suisse, au titre de </a:t>
            </a:r>
            <a:r>
              <a:rPr lang="fr-CH" altLang="fr-FR" sz="2000" b="1"/>
              <a:t>société sportive</a:t>
            </a:r>
            <a:r>
              <a:rPr lang="fr-CH" altLang="fr-FR" sz="2000"/>
              <a:t> ou </a:t>
            </a:r>
            <a:r>
              <a:rPr lang="fr-CH" altLang="fr-FR" sz="2000" b="1"/>
              <a:t>culturelle</a:t>
            </a:r>
            <a:r>
              <a:rPr lang="fr-CH" altLang="fr-FR" sz="2000"/>
              <a:t> sans but lucratif et gérée de façon bénévole ou </a:t>
            </a:r>
            <a:r>
              <a:rPr lang="fr-CH" altLang="fr-FR" sz="2000" b="1"/>
              <a:t>d’institution d’utilité publique</a:t>
            </a:r>
            <a:r>
              <a:rPr lang="fr-CH" altLang="fr-FR" sz="2000"/>
              <a:t>, un </a:t>
            </a:r>
            <a:r>
              <a:rPr lang="fr-CH" altLang="fr-FR" sz="2000" b="1">
                <a:solidFill>
                  <a:srgbClr val="FF0000"/>
                </a:solidFill>
              </a:rPr>
              <a:t>chiffre d’affaires inférieur à 150 000 francs</a:t>
            </a:r>
            <a:r>
              <a:rPr lang="fr-CH" altLang="fr-FR" sz="2000"/>
              <a:t>, pour autant qu’il ne renonce pas à être libéré de l’assujettissement.</a:t>
            </a:r>
            <a:endParaRPr lang="fr-FR" altLang="fr-FR" sz="2000"/>
          </a:p>
        </p:txBody>
      </p:sp>
      <p:sp>
        <p:nvSpPr>
          <p:cNvPr id="128007" name="Text Box 7"/>
          <p:cNvSpPr txBox="1">
            <a:spLocks noChangeArrowheads="1"/>
          </p:cNvSpPr>
          <p:nvPr/>
        </p:nvSpPr>
        <p:spPr bwMode="auto">
          <a:xfrm>
            <a:off x="561975" y="3743325"/>
            <a:ext cx="83058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2800" b="1">
                <a:solidFill>
                  <a:srgbClr val="3366FF"/>
                </a:solidFill>
              </a:rPr>
              <a:t>Qui peut renoncer à la libération de l’assujettissement ?</a:t>
            </a:r>
            <a:endParaRPr lang="fr-FR" altLang="fr-FR" sz="2800">
              <a:solidFill>
                <a:srgbClr val="3366FF"/>
              </a:solidFill>
            </a:endParaRPr>
          </a:p>
        </p:txBody>
      </p:sp>
      <p:sp>
        <p:nvSpPr>
          <p:cNvPr id="128008" name="Text Box 8"/>
          <p:cNvSpPr txBox="1">
            <a:spLocks noChangeArrowheads="1"/>
          </p:cNvSpPr>
          <p:nvPr/>
        </p:nvSpPr>
        <p:spPr bwMode="auto">
          <a:xfrm>
            <a:off x="561975" y="4838700"/>
            <a:ext cx="79629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2000"/>
              <a:t>Quiconque exploite une entreprise et n’est pas assujetti à l’impôt a le droit de renoncer à être libéré de l’assujettissement.</a:t>
            </a:r>
            <a:endParaRPr lang="fr-FR" altLang="fr-FR"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80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800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800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80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p:bldP spid="128006" grpId="0"/>
      <p:bldP spid="128007" grpId="0"/>
      <p:bldP spid="128008" grpId="0"/>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72" name="Rectangle 28"/>
          <p:cNvSpPr>
            <a:spLocks noChangeArrowheads="1"/>
          </p:cNvSpPr>
          <p:nvPr/>
        </p:nvSpPr>
        <p:spPr bwMode="auto">
          <a:xfrm>
            <a:off x="3581400" y="2667000"/>
            <a:ext cx="4953000" cy="2362200"/>
          </a:xfrm>
          <a:prstGeom prst="rect">
            <a:avLst/>
          </a:prstGeom>
          <a:solidFill>
            <a:srgbClr val="00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160" name="Text Box 16"/>
          <p:cNvSpPr txBox="1">
            <a:spLocks noChangeArrowheads="1"/>
          </p:cNvSpPr>
          <p:nvPr/>
        </p:nvSpPr>
        <p:spPr bwMode="auto">
          <a:xfrm>
            <a:off x="533400" y="304800"/>
            <a:ext cx="8067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3200" b="1">
                <a:solidFill>
                  <a:srgbClr val="000099"/>
                </a:solidFill>
              </a:rPr>
              <a:t>Qui était soumis à la TVA  avant 2010 ?  </a:t>
            </a:r>
            <a:endParaRPr lang="fr-FR" altLang="fr-FR">
              <a:solidFill>
                <a:srgbClr val="000099"/>
              </a:solidFill>
            </a:endParaRPr>
          </a:p>
        </p:txBody>
      </p:sp>
      <p:sp>
        <p:nvSpPr>
          <p:cNvPr id="6161" name="Text Box 17"/>
          <p:cNvSpPr txBox="1">
            <a:spLocks noChangeArrowheads="1"/>
          </p:cNvSpPr>
          <p:nvPr/>
        </p:nvSpPr>
        <p:spPr bwMode="auto">
          <a:xfrm>
            <a:off x="533400" y="990600"/>
            <a:ext cx="80010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a:t>Est contribuable... </a:t>
            </a:r>
          </a:p>
          <a:p>
            <a:r>
              <a:rPr lang="fr-FR" altLang="fr-FR"/>
              <a:t>- quiconque exerce de manière indépendante une activité  </a:t>
            </a:r>
          </a:p>
          <a:p>
            <a:r>
              <a:rPr lang="fr-FR" altLang="fr-FR"/>
              <a:t>  commerciale, industrielle, artisanale ou libérale; </a:t>
            </a:r>
          </a:p>
          <a:p>
            <a:r>
              <a:rPr lang="fr-FR" altLang="fr-FR"/>
              <a:t>- quiconque importe des biens ou des services.</a:t>
            </a:r>
          </a:p>
        </p:txBody>
      </p:sp>
      <p:grpSp>
        <p:nvGrpSpPr>
          <p:cNvPr id="6178" name="Group 34"/>
          <p:cNvGrpSpPr>
            <a:grpSpLocks/>
          </p:cNvGrpSpPr>
          <p:nvPr/>
        </p:nvGrpSpPr>
        <p:grpSpPr bwMode="auto">
          <a:xfrm>
            <a:off x="685800" y="5334000"/>
            <a:ext cx="7543800" cy="1295400"/>
            <a:chOff x="432" y="3360"/>
            <a:chExt cx="4752" cy="816"/>
          </a:xfrm>
        </p:grpSpPr>
        <p:sp>
          <p:nvSpPr>
            <p:cNvPr id="6159" name="AutoShape 15"/>
            <p:cNvSpPr>
              <a:spLocks noChangeArrowheads="1"/>
            </p:cNvSpPr>
            <p:nvPr/>
          </p:nvSpPr>
          <p:spPr bwMode="auto">
            <a:xfrm>
              <a:off x="4464" y="3456"/>
              <a:ext cx="672" cy="672"/>
            </a:xfrm>
            <a:prstGeom prst="flowChartAlternateProcess">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aphicFrame>
          <p:nvGraphicFramePr>
            <p:cNvPr id="6152" name="Object 8"/>
            <p:cNvGraphicFramePr>
              <a:graphicFrameLocks noChangeAspect="1"/>
            </p:cNvGraphicFramePr>
            <p:nvPr/>
          </p:nvGraphicFramePr>
          <p:xfrm>
            <a:off x="480" y="3408"/>
            <a:ext cx="768" cy="723"/>
          </p:xfrm>
          <a:graphic>
            <a:graphicData uri="http://schemas.openxmlformats.org/presentationml/2006/ole">
              <mc:AlternateContent xmlns:mc="http://schemas.openxmlformats.org/markup-compatibility/2006">
                <mc:Choice xmlns:v="urn:schemas-microsoft-com:vml" Requires="v">
                  <p:oleObj spid="_x0000_s7206" name="Clip" r:id="rId3" imgW="1087200" imgH="1023840" progId="MS_ClipArt_Gallery.2">
                    <p:embed/>
                  </p:oleObj>
                </mc:Choice>
                <mc:Fallback>
                  <p:oleObj name="Clip" r:id="rId3" imgW="1087200" imgH="1023840" progId="MS_ClipArt_Gallery.2">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 y="3408"/>
                          <a:ext cx="768" cy="7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54" name="Object 10"/>
            <p:cNvGraphicFramePr>
              <a:graphicFrameLocks noChangeAspect="1"/>
            </p:cNvGraphicFramePr>
            <p:nvPr/>
          </p:nvGraphicFramePr>
          <p:xfrm>
            <a:off x="1776" y="3408"/>
            <a:ext cx="713" cy="712"/>
          </p:xfrm>
          <a:graphic>
            <a:graphicData uri="http://schemas.openxmlformats.org/presentationml/2006/ole">
              <mc:AlternateContent xmlns:mc="http://schemas.openxmlformats.org/markup-compatibility/2006">
                <mc:Choice xmlns:v="urn:schemas-microsoft-com:vml" Requires="v">
                  <p:oleObj spid="_x0000_s7207" name="Clip" r:id="rId5" imgW="1132560" imgH="1131480" progId="MS_ClipArt_Gallery.2">
                    <p:embed/>
                  </p:oleObj>
                </mc:Choice>
                <mc:Fallback>
                  <p:oleObj name="Clip" r:id="rId5" imgW="1132560" imgH="1131480" progId="MS_ClipArt_Gallery.2">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6" y="3408"/>
                          <a:ext cx="713" cy="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56" name="Object 12"/>
            <p:cNvGraphicFramePr>
              <a:graphicFrameLocks noChangeAspect="1"/>
            </p:cNvGraphicFramePr>
            <p:nvPr/>
          </p:nvGraphicFramePr>
          <p:xfrm>
            <a:off x="3312" y="3408"/>
            <a:ext cx="651" cy="719"/>
          </p:xfrm>
          <a:graphic>
            <a:graphicData uri="http://schemas.openxmlformats.org/presentationml/2006/ole">
              <mc:AlternateContent xmlns:mc="http://schemas.openxmlformats.org/markup-compatibility/2006">
                <mc:Choice xmlns:v="urn:schemas-microsoft-com:vml" Requires="v">
                  <p:oleObj spid="_x0000_s7208" name="Clip" r:id="rId7" imgW="1033920" imgH="1141920" progId="MS_ClipArt_Gallery.2">
                    <p:embed/>
                  </p:oleObj>
                </mc:Choice>
                <mc:Fallback>
                  <p:oleObj name="Clip" r:id="rId7" imgW="1033920" imgH="1141920" progId="MS_ClipArt_Gallery.2">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12" y="3408"/>
                          <a:ext cx="651" cy="7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57" name="Object 13"/>
            <p:cNvGraphicFramePr>
              <a:graphicFrameLocks noChangeAspect="1"/>
            </p:cNvGraphicFramePr>
            <p:nvPr/>
          </p:nvGraphicFramePr>
          <p:xfrm>
            <a:off x="4512" y="3504"/>
            <a:ext cx="554" cy="672"/>
          </p:xfrm>
          <a:graphic>
            <a:graphicData uri="http://schemas.openxmlformats.org/presentationml/2006/ole">
              <mc:AlternateContent xmlns:mc="http://schemas.openxmlformats.org/markup-compatibility/2006">
                <mc:Choice xmlns:v="urn:schemas-microsoft-com:vml" Requires="v">
                  <p:oleObj spid="_x0000_s7209" name="Clip" r:id="rId9" imgW="1160280" imgH="1783800" progId="MS_ClipArt_Gallery.2">
                    <p:embed/>
                  </p:oleObj>
                </mc:Choice>
                <mc:Fallback>
                  <p:oleObj name="Clip" r:id="rId9" imgW="1160280" imgH="1783800" progId="MS_ClipArt_Gallery.2">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12" y="3504"/>
                          <a:ext cx="554" cy="6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3" name="Line 19"/>
            <p:cNvSpPr>
              <a:spLocks noChangeShapeType="1"/>
            </p:cNvSpPr>
            <p:nvPr/>
          </p:nvSpPr>
          <p:spPr bwMode="auto">
            <a:xfrm flipV="1">
              <a:off x="432" y="3360"/>
              <a:ext cx="768"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164" name="Line 20"/>
            <p:cNvSpPr>
              <a:spLocks noChangeShapeType="1"/>
            </p:cNvSpPr>
            <p:nvPr/>
          </p:nvSpPr>
          <p:spPr bwMode="auto">
            <a:xfrm flipH="1" flipV="1">
              <a:off x="432" y="3360"/>
              <a:ext cx="768"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165" name="Line 21"/>
            <p:cNvSpPr>
              <a:spLocks noChangeShapeType="1"/>
            </p:cNvSpPr>
            <p:nvPr/>
          </p:nvSpPr>
          <p:spPr bwMode="auto">
            <a:xfrm flipV="1">
              <a:off x="1776" y="3360"/>
              <a:ext cx="768"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166" name="Line 22"/>
            <p:cNvSpPr>
              <a:spLocks noChangeShapeType="1"/>
            </p:cNvSpPr>
            <p:nvPr/>
          </p:nvSpPr>
          <p:spPr bwMode="auto">
            <a:xfrm flipH="1" flipV="1">
              <a:off x="1776" y="3360"/>
              <a:ext cx="768"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167" name="Line 23"/>
            <p:cNvSpPr>
              <a:spLocks noChangeShapeType="1"/>
            </p:cNvSpPr>
            <p:nvPr/>
          </p:nvSpPr>
          <p:spPr bwMode="auto">
            <a:xfrm flipV="1">
              <a:off x="3264" y="3360"/>
              <a:ext cx="768"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168" name="Line 24"/>
            <p:cNvSpPr>
              <a:spLocks noChangeShapeType="1"/>
            </p:cNvSpPr>
            <p:nvPr/>
          </p:nvSpPr>
          <p:spPr bwMode="auto">
            <a:xfrm flipH="1" flipV="1">
              <a:off x="3264" y="3360"/>
              <a:ext cx="768"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169" name="Line 25"/>
            <p:cNvSpPr>
              <a:spLocks noChangeShapeType="1"/>
            </p:cNvSpPr>
            <p:nvPr/>
          </p:nvSpPr>
          <p:spPr bwMode="auto">
            <a:xfrm flipV="1">
              <a:off x="4416" y="3360"/>
              <a:ext cx="768"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170" name="Line 26"/>
            <p:cNvSpPr>
              <a:spLocks noChangeShapeType="1"/>
            </p:cNvSpPr>
            <p:nvPr/>
          </p:nvSpPr>
          <p:spPr bwMode="auto">
            <a:xfrm flipH="1" flipV="1">
              <a:off x="4416" y="3360"/>
              <a:ext cx="768" cy="81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
        <p:nvSpPr>
          <p:cNvPr id="6171" name="Text Box 27"/>
          <p:cNvSpPr txBox="1">
            <a:spLocks noChangeArrowheads="1"/>
          </p:cNvSpPr>
          <p:nvPr/>
        </p:nvSpPr>
        <p:spPr bwMode="auto">
          <a:xfrm>
            <a:off x="3657600" y="2743200"/>
            <a:ext cx="5181600" cy="211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60000"/>
              </a:lnSpc>
              <a:spcBef>
                <a:spcPct val="50000"/>
              </a:spcBef>
            </a:pPr>
            <a:r>
              <a:rPr lang="fr-FR" altLang="fr-FR" u="sng">
                <a:solidFill>
                  <a:srgbClr val="FFFF00"/>
                </a:solidFill>
              </a:rPr>
              <a:t>Ne sont pas obligatoirement assujettis</a:t>
            </a:r>
            <a:r>
              <a:rPr lang="fr-FR" altLang="fr-FR">
                <a:solidFill>
                  <a:srgbClr val="FFFF00"/>
                </a:solidFill>
              </a:rPr>
              <a:t> :</a:t>
            </a:r>
          </a:p>
          <a:p>
            <a:pPr>
              <a:lnSpc>
                <a:spcPct val="60000"/>
              </a:lnSpc>
              <a:spcBef>
                <a:spcPct val="50000"/>
              </a:spcBef>
            </a:pPr>
            <a:endParaRPr lang="fr-FR" altLang="fr-FR" sz="1200">
              <a:solidFill>
                <a:srgbClr val="FFFF00"/>
              </a:solidFill>
            </a:endParaRPr>
          </a:p>
          <a:p>
            <a:pPr>
              <a:lnSpc>
                <a:spcPct val="60000"/>
              </a:lnSpc>
              <a:spcBef>
                <a:spcPct val="50000"/>
              </a:spcBef>
            </a:pPr>
            <a:r>
              <a:rPr lang="fr-FR" altLang="fr-FR">
                <a:solidFill>
                  <a:srgbClr val="FFFF00"/>
                </a:solidFill>
              </a:rPr>
              <a:t>- les agriculteurs, horticulteurs</a:t>
            </a:r>
          </a:p>
          <a:p>
            <a:pPr>
              <a:lnSpc>
                <a:spcPct val="60000"/>
              </a:lnSpc>
              <a:spcBef>
                <a:spcPct val="50000"/>
              </a:spcBef>
            </a:pPr>
            <a:r>
              <a:rPr lang="fr-FR" altLang="fr-FR">
                <a:solidFill>
                  <a:srgbClr val="FFFF00"/>
                </a:solidFill>
              </a:rPr>
              <a:t>- les sylviculteurs</a:t>
            </a:r>
          </a:p>
          <a:p>
            <a:pPr>
              <a:lnSpc>
                <a:spcPct val="60000"/>
              </a:lnSpc>
              <a:spcBef>
                <a:spcPct val="50000"/>
              </a:spcBef>
            </a:pPr>
            <a:r>
              <a:rPr lang="fr-FR" altLang="fr-FR">
                <a:solidFill>
                  <a:srgbClr val="FFFF00"/>
                </a:solidFill>
              </a:rPr>
              <a:t>- les marchands de bétail</a:t>
            </a:r>
          </a:p>
          <a:p>
            <a:pPr>
              <a:lnSpc>
                <a:spcPct val="60000"/>
              </a:lnSpc>
              <a:spcBef>
                <a:spcPct val="50000"/>
              </a:spcBef>
            </a:pPr>
            <a:r>
              <a:rPr lang="fr-FR" altLang="fr-FR">
                <a:solidFill>
                  <a:srgbClr val="FFFF00"/>
                </a:solidFill>
              </a:rPr>
              <a:t>- les artistes-peintres et sculpteurs</a:t>
            </a:r>
          </a:p>
        </p:txBody>
      </p:sp>
      <p:sp>
        <p:nvSpPr>
          <p:cNvPr id="6177" name="Text Box 33"/>
          <p:cNvSpPr txBox="1">
            <a:spLocks noChangeArrowheads="1"/>
          </p:cNvSpPr>
          <p:nvPr/>
        </p:nvSpPr>
        <p:spPr bwMode="auto">
          <a:xfrm>
            <a:off x="3733800" y="2743200"/>
            <a:ext cx="5410200" cy="211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60000"/>
              </a:lnSpc>
              <a:spcBef>
                <a:spcPct val="50000"/>
              </a:spcBef>
            </a:pPr>
            <a:r>
              <a:rPr lang="fr-FR" altLang="fr-FR" u="sng">
                <a:solidFill>
                  <a:srgbClr val="FFFF00"/>
                </a:solidFill>
              </a:rPr>
              <a:t>Sont exemptés</a:t>
            </a:r>
            <a:r>
              <a:rPr lang="fr-FR" altLang="fr-FR">
                <a:solidFill>
                  <a:srgbClr val="FFFF00"/>
                </a:solidFill>
              </a:rPr>
              <a:t> :</a:t>
            </a:r>
          </a:p>
          <a:p>
            <a:pPr>
              <a:lnSpc>
                <a:spcPct val="60000"/>
              </a:lnSpc>
              <a:spcBef>
                <a:spcPct val="50000"/>
              </a:spcBef>
            </a:pPr>
            <a:endParaRPr lang="fr-FR" altLang="fr-FR" sz="1200">
              <a:solidFill>
                <a:srgbClr val="FFFF00"/>
              </a:solidFill>
            </a:endParaRPr>
          </a:p>
          <a:p>
            <a:pPr>
              <a:lnSpc>
                <a:spcPct val="60000"/>
              </a:lnSpc>
              <a:spcBef>
                <a:spcPct val="50000"/>
              </a:spcBef>
            </a:pPr>
            <a:r>
              <a:rPr lang="fr-FR" altLang="fr-FR">
                <a:solidFill>
                  <a:srgbClr val="FFFF00"/>
                </a:solidFill>
              </a:rPr>
              <a:t>- les salariés</a:t>
            </a:r>
          </a:p>
          <a:p>
            <a:pPr>
              <a:lnSpc>
                <a:spcPct val="60000"/>
              </a:lnSpc>
              <a:spcBef>
                <a:spcPct val="50000"/>
              </a:spcBef>
            </a:pPr>
            <a:r>
              <a:rPr lang="fr-FR" altLang="fr-FR">
                <a:solidFill>
                  <a:srgbClr val="FFFF00"/>
                </a:solidFill>
              </a:rPr>
              <a:t>- les organisations caritatives</a:t>
            </a:r>
          </a:p>
          <a:p>
            <a:pPr>
              <a:lnSpc>
                <a:spcPct val="60000"/>
              </a:lnSpc>
              <a:spcBef>
                <a:spcPct val="50000"/>
              </a:spcBef>
            </a:pPr>
            <a:r>
              <a:rPr lang="fr-FR" altLang="fr-FR">
                <a:solidFill>
                  <a:srgbClr val="FFFF00"/>
                </a:solidFill>
              </a:rPr>
              <a:t>- les organisations d’utilité publique</a:t>
            </a:r>
          </a:p>
          <a:p>
            <a:pPr>
              <a:lnSpc>
                <a:spcPct val="60000"/>
              </a:lnSpc>
              <a:spcBef>
                <a:spcPct val="50000"/>
              </a:spcBef>
            </a:pPr>
            <a:r>
              <a:rPr lang="fr-FR" altLang="fr-FR">
                <a:solidFill>
                  <a:srgbClr val="FFFF00"/>
                </a:solidFill>
              </a:rPr>
              <a:t>- les organismes officiels  de l’Etat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72"/>
                                        </p:tgtEl>
                                        <p:attrNameLst>
                                          <p:attrName>style.visibility</p:attrName>
                                        </p:attrNameLst>
                                      </p:cBhvr>
                                      <p:to>
                                        <p:strVal val="visible"/>
                                      </p:to>
                                    </p:set>
                                  </p:childTnLst>
                                </p:cTn>
                              </p:par>
                            </p:childTnLst>
                          </p:cTn>
                        </p:par>
                        <p:par>
                          <p:cTn id="7" fill="hold" nodeType="afterGroup">
                            <p:stCondLst>
                              <p:cond delay="500"/>
                            </p:stCondLst>
                            <p:childTnLst>
                              <p:par>
                                <p:cTn id="8" presetID="18" presetClass="entr" presetSubtype="6" fill="hold" grpId="0" nodeType="afterEffect">
                                  <p:stCondLst>
                                    <p:cond delay="0"/>
                                  </p:stCondLst>
                                  <p:childTnLst>
                                    <p:set>
                                      <p:cBhvr>
                                        <p:cTn id="9" dur="1" fill="hold">
                                          <p:stCondLst>
                                            <p:cond delay="0"/>
                                          </p:stCondLst>
                                        </p:cTn>
                                        <p:tgtEl>
                                          <p:spTgt spid="6177"/>
                                        </p:tgtEl>
                                        <p:attrNameLst>
                                          <p:attrName>style.visibility</p:attrName>
                                        </p:attrNameLst>
                                      </p:cBhvr>
                                      <p:to>
                                        <p:strVal val="visible"/>
                                      </p:to>
                                    </p:set>
                                    <p:animEffect transition="in" filter="strips(downRight)">
                                      <p:cBhvr>
                                        <p:cTn id="10" dur="500"/>
                                        <p:tgtEl>
                                          <p:spTgt spid="6177"/>
                                        </p:tgtEl>
                                      </p:cBhvr>
                                    </p:animEffect>
                                  </p:childTnLst>
                                  <p:subTnLst>
                                    <p:set>
                                      <p:cBhvr override="childStyle">
                                        <p:cTn dur="1" fill="hold" display="0" masterRel="nextClick" afterEffect="1"/>
                                        <p:tgtEl>
                                          <p:spTgt spid="6177"/>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6171"/>
                                        </p:tgtEl>
                                        <p:attrNameLst>
                                          <p:attrName>style.visibility</p:attrName>
                                        </p:attrNameLst>
                                      </p:cBhvr>
                                      <p:to>
                                        <p:strVal val="visible"/>
                                      </p:to>
                                    </p:set>
                                    <p:animEffect transition="in" filter="strips(downRight)">
                                      <p:cBhvr>
                                        <p:cTn id="15" dur="500"/>
                                        <p:tgtEl>
                                          <p:spTgt spid="6171"/>
                                        </p:tgtEl>
                                      </p:cBhvr>
                                    </p:animEffect>
                                  </p:childTnLst>
                                </p:cTn>
                              </p:par>
                            </p:childTnLst>
                          </p:cTn>
                        </p:par>
                        <p:par>
                          <p:cTn id="16" fill="hold" nodeType="afterGroup">
                            <p:stCondLst>
                              <p:cond delay="500"/>
                            </p:stCondLst>
                            <p:childTnLst>
                              <p:par>
                                <p:cTn id="17" presetID="5" presetClass="entr" presetSubtype="5" fill="hold" nodeType="afterEffect">
                                  <p:stCondLst>
                                    <p:cond delay="0"/>
                                  </p:stCondLst>
                                  <p:childTnLst>
                                    <p:set>
                                      <p:cBhvr>
                                        <p:cTn id="18" dur="1" fill="hold">
                                          <p:stCondLst>
                                            <p:cond delay="0"/>
                                          </p:stCondLst>
                                        </p:cTn>
                                        <p:tgtEl>
                                          <p:spTgt spid="6178"/>
                                        </p:tgtEl>
                                        <p:attrNameLst>
                                          <p:attrName>style.visibility</p:attrName>
                                        </p:attrNameLst>
                                      </p:cBhvr>
                                      <p:to>
                                        <p:strVal val="visible"/>
                                      </p:to>
                                    </p:set>
                                    <p:animEffect transition="in" filter="checkerboard(down)">
                                      <p:cBhvr>
                                        <p:cTn id="19" dur="500"/>
                                        <p:tgtEl>
                                          <p:spTgt spid="6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2" grpId="0" animBg="1"/>
      <p:bldP spid="6171" grpId="0" autoUpdateAnimBg="0"/>
      <p:bldP spid="617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 Box 2"/>
          <p:cNvSpPr txBox="1">
            <a:spLocks noChangeArrowheads="1"/>
          </p:cNvSpPr>
          <p:nvPr/>
        </p:nvSpPr>
        <p:spPr bwMode="auto">
          <a:xfrm>
            <a:off x="1485900" y="0"/>
            <a:ext cx="61626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3600" b="1"/>
              <a:t>Assujettissement </a:t>
            </a:r>
            <a:r>
              <a:rPr lang="fr-FR" altLang="fr-FR" b="1"/>
              <a:t>jusqu’à fin 2009</a:t>
            </a:r>
          </a:p>
          <a:p>
            <a:pPr algn="ctr">
              <a:lnSpc>
                <a:spcPct val="50000"/>
              </a:lnSpc>
              <a:spcBef>
                <a:spcPct val="50000"/>
              </a:spcBef>
            </a:pPr>
            <a:r>
              <a:rPr lang="fr-FR" altLang="fr-FR" b="1"/>
              <a:t>Contribuables avec ou sans but lucratif</a:t>
            </a:r>
            <a:endParaRPr lang="fr-FR" altLang="fr-FR"/>
          </a:p>
        </p:txBody>
      </p:sp>
      <p:sp>
        <p:nvSpPr>
          <p:cNvPr id="115715" name="Rectangle 3"/>
          <p:cNvSpPr>
            <a:spLocks noChangeArrowheads="1"/>
          </p:cNvSpPr>
          <p:nvPr/>
        </p:nvSpPr>
        <p:spPr bwMode="auto">
          <a:xfrm>
            <a:off x="762000" y="2438400"/>
            <a:ext cx="1219200" cy="533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5716" name="AutoShape 4"/>
          <p:cNvSpPr>
            <a:spLocks noChangeArrowheads="1"/>
          </p:cNvSpPr>
          <p:nvPr/>
        </p:nvSpPr>
        <p:spPr bwMode="auto">
          <a:xfrm>
            <a:off x="4572000" y="5181600"/>
            <a:ext cx="3810000" cy="533400"/>
          </a:xfrm>
          <a:prstGeom prst="homePlate">
            <a:avLst>
              <a:gd name="adj" fmla="val 12543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5717" name="Line 5"/>
          <p:cNvSpPr>
            <a:spLocks noChangeShapeType="1"/>
          </p:cNvSpPr>
          <p:nvPr/>
        </p:nvSpPr>
        <p:spPr bwMode="auto">
          <a:xfrm flipH="1">
            <a:off x="0" y="5867400"/>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nvGrpSpPr>
          <p:cNvPr id="115729" name="Group 17"/>
          <p:cNvGrpSpPr>
            <a:grpSpLocks/>
          </p:cNvGrpSpPr>
          <p:nvPr/>
        </p:nvGrpSpPr>
        <p:grpSpPr bwMode="auto">
          <a:xfrm>
            <a:off x="762000" y="3124200"/>
            <a:ext cx="5486400" cy="533400"/>
            <a:chOff x="480" y="1968"/>
            <a:chExt cx="3456" cy="336"/>
          </a:xfrm>
        </p:grpSpPr>
        <p:sp>
          <p:nvSpPr>
            <p:cNvPr id="115730" name="AutoShape 18"/>
            <p:cNvSpPr>
              <a:spLocks noChangeArrowheads="1"/>
            </p:cNvSpPr>
            <p:nvPr/>
          </p:nvSpPr>
          <p:spPr bwMode="auto">
            <a:xfrm>
              <a:off x="480" y="1968"/>
              <a:ext cx="3456" cy="336"/>
            </a:xfrm>
            <a:prstGeom prst="homePlate">
              <a:avLst>
                <a:gd name="adj" fmla="val 18061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5731" name="Text Box 19"/>
            <p:cNvSpPr txBox="1">
              <a:spLocks noChangeArrowheads="1"/>
            </p:cNvSpPr>
            <p:nvPr/>
          </p:nvSpPr>
          <p:spPr bwMode="auto">
            <a:xfrm>
              <a:off x="576" y="2009"/>
              <a:ext cx="2784"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sz="1900" b="1"/>
                <a:t>Agriculteurs, sylviculteurs ..., sculpteurs</a:t>
              </a:r>
              <a:endParaRPr lang="fr-FR" altLang="fr-FR"/>
            </a:p>
          </p:txBody>
        </p:sp>
      </p:grpSp>
      <p:grpSp>
        <p:nvGrpSpPr>
          <p:cNvPr id="115732" name="Group 20"/>
          <p:cNvGrpSpPr>
            <a:grpSpLocks/>
          </p:cNvGrpSpPr>
          <p:nvPr/>
        </p:nvGrpSpPr>
        <p:grpSpPr bwMode="auto">
          <a:xfrm>
            <a:off x="1981200" y="3810000"/>
            <a:ext cx="2590800" cy="533400"/>
            <a:chOff x="1248" y="2400"/>
            <a:chExt cx="1632" cy="336"/>
          </a:xfrm>
        </p:grpSpPr>
        <p:sp>
          <p:nvSpPr>
            <p:cNvPr id="115733" name="Rectangle 21"/>
            <p:cNvSpPr>
              <a:spLocks noChangeArrowheads="1"/>
            </p:cNvSpPr>
            <p:nvPr/>
          </p:nvSpPr>
          <p:spPr bwMode="auto">
            <a:xfrm>
              <a:off x="1248" y="2400"/>
              <a:ext cx="1632" cy="33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5734" name="Text Box 22"/>
            <p:cNvSpPr txBox="1">
              <a:spLocks noChangeArrowheads="1"/>
            </p:cNvSpPr>
            <p:nvPr/>
          </p:nvSpPr>
          <p:spPr bwMode="auto">
            <a:xfrm>
              <a:off x="1248" y="2448"/>
              <a:ext cx="1584"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fr-FR" altLang="fr-FR" sz="1900" b="1"/>
                <a:t>Dette fiscale &lt; 4 ’000.-</a:t>
              </a:r>
              <a:endParaRPr lang="fr-FR" altLang="fr-FR" sz="1800"/>
            </a:p>
          </p:txBody>
        </p:sp>
      </p:grpSp>
      <p:grpSp>
        <p:nvGrpSpPr>
          <p:cNvPr id="115735" name="Group 23"/>
          <p:cNvGrpSpPr>
            <a:grpSpLocks/>
          </p:cNvGrpSpPr>
          <p:nvPr/>
        </p:nvGrpSpPr>
        <p:grpSpPr bwMode="auto">
          <a:xfrm>
            <a:off x="1981200" y="4495800"/>
            <a:ext cx="2590800" cy="533400"/>
            <a:chOff x="1248" y="2832"/>
            <a:chExt cx="1632" cy="336"/>
          </a:xfrm>
        </p:grpSpPr>
        <p:sp>
          <p:nvSpPr>
            <p:cNvPr id="115736" name="Rectangle 24"/>
            <p:cNvSpPr>
              <a:spLocks noChangeArrowheads="1"/>
            </p:cNvSpPr>
            <p:nvPr/>
          </p:nvSpPr>
          <p:spPr bwMode="auto">
            <a:xfrm>
              <a:off x="1248" y="2832"/>
              <a:ext cx="1632" cy="336"/>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5737" name="Text Box 25"/>
            <p:cNvSpPr txBox="1">
              <a:spLocks noChangeArrowheads="1"/>
            </p:cNvSpPr>
            <p:nvPr/>
          </p:nvSpPr>
          <p:spPr bwMode="auto">
            <a:xfrm>
              <a:off x="1296" y="2880"/>
              <a:ext cx="1584"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fr-FR" altLang="fr-FR" sz="1900" b="1"/>
                <a:t>Dette fiscale &gt; 4 ’000.-</a:t>
              </a:r>
              <a:endParaRPr lang="fr-FR" altLang="fr-FR" sz="1800"/>
            </a:p>
          </p:txBody>
        </p:sp>
      </p:grpSp>
      <p:grpSp>
        <p:nvGrpSpPr>
          <p:cNvPr id="115738" name="Group 26"/>
          <p:cNvGrpSpPr>
            <a:grpSpLocks/>
          </p:cNvGrpSpPr>
          <p:nvPr/>
        </p:nvGrpSpPr>
        <p:grpSpPr bwMode="auto">
          <a:xfrm>
            <a:off x="533400" y="1219200"/>
            <a:ext cx="8305800" cy="5500688"/>
            <a:chOff x="336" y="768"/>
            <a:chExt cx="5232" cy="3465"/>
          </a:xfrm>
        </p:grpSpPr>
        <p:graphicFrame>
          <p:nvGraphicFramePr>
            <p:cNvPr id="115739" name="Object 27"/>
            <p:cNvGraphicFramePr>
              <a:graphicFrameLocks noChangeAspect="1"/>
            </p:cNvGraphicFramePr>
            <p:nvPr/>
          </p:nvGraphicFramePr>
          <p:xfrm>
            <a:off x="480" y="960"/>
            <a:ext cx="4807" cy="108"/>
          </p:xfrm>
          <a:graphic>
            <a:graphicData uri="http://schemas.openxmlformats.org/presentationml/2006/ole">
              <mc:AlternateContent xmlns:mc="http://schemas.openxmlformats.org/markup-compatibility/2006">
                <mc:Choice xmlns:v="urn:schemas-microsoft-com:vml" Requires="v">
                  <p:oleObj spid="_x0000_s115749" name="Feuille de calcul" r:id="rId3" imgW="7629844" imgH="171889" progId="Excel.Sheet.8">
                    <p:embed/>
                  </p:oleObj>
                </mc:Choice>
                <mc:Fallback>
                  <p:oleObj name="Feuille de calcul" r:id="rId3" imgW="7629844" imgH="171889" progId="Excel.Sheet.8">
                    <p:embed/>
                    <p:pic>
                      <p:nvPicPr>
                        <p:cNvPr id="0" name="Object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 y="960"/>
                          <a:ext cx="4807" cy="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5740" name="Object 28"/>
            <p:cNvGraphicFramePr>
              <a:graphicFrameLocks noChangeAspect="1"/>
            </p:cNvGraphicFramePr>
            <p:nvPr/>
          </p:nvGraphicFramePr>
          <p:xfrm>
            <a:off x="816" y="1104"/>
            <a:ext cx="4752" cy="228"/>
          </p:xfrm>
          <a:graphic>
            <a:graphicData uri="http://schemas.openxmlformats.org/presentationml/2006/ole">
              <mc:AlternateContent xmlns:mc="http://schemas.openxmlformats.org/markup-compatibility/2006">
                <mc:Choice xmlns:v="urn:schemas-microsoft-com:vml" Requires="v">
                  <p:oleObj spid="_x0000_s115750" name="Feuille de calcul" r:id="rId5" imgW="8582446" imgH="238555" progId="Excel.Sheet.8">
                    <p:embed/>
                  </p:oleObj>
                </mc:Choice>
                <mc:Fallback>
                  <p:oleObj name="Feuille de calcul" r:id="rId5" imgW="8582446" imgH="238555" progId="Excel.Sheet.8">
                    <p:embed/>
                    <p:pic>
                      <p:nvPicPr>
                        <p:cNvPr id="0" name="Object 2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6" y="1104"/>
                          <a:ext cx="4752" cy="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5741" name="AutoShape 29"/>
            <p:cNvSpPr>
              <a:spLocks noChangeArrowheads="1"/>
            </p:cNvSpPr>
            <p:nvPr/>
          </p:nvSpPr>
          <p:spPr bwMode="auto">
            <a:xfrm>
              <a:off x="5280" y="960"/>
              <a:ext cx="288" cy="96"/>
            </a:xfrm>
            <a:prstGeom prst="homePlate">
              <a:avLst>
                <a:gd name="adj" fmla="val 75000"/>
              </a:avLst>
            </a:prstGeom>
            <a:solidFill>
              <a:srgbClr val="66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5742" name="Line 30"/>
            <p:cNvSpPr>
              <a:spLocks noChangeShapeType="1"/>
            </p:cNvSpPr>
            <p:nvPr/>
          </p:nvSpPr>
          <p:spPr bwMode="auto">
            <a:xfrm>
              <a:off x="1248" y="960"/>
              <a:ext cx="0" cy="2736"/>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5743" name="Line 31"/>
            <p:cNvSpPr>
              <a:spLocks noChangeShapeType="1"/>
            </p:cNvSpPr>
            <p:nvPr/>
          </p:nvSpPr>
          <p:spPr bwMode="auto">
            <a:xfrm>
              <a:off x="2880" y="1056"/>
              <a:ext cx="0" cy="264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5744" name="Line 32"/>
            <p:cNvSpPr>
              <a:spLocks noChangeShapeType="1"/>
            </p:cNvSpPr>
            <p:nvPr/>
          </p:nvSpPr>
          <p:spPr bwMode="auto">
            <a:xfrm>
              <a:off x="480" y="960"/>
              <a:ext cx="0" cy="2736"/>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5745" name="Rectangle 33"/>
            <p:cNvSpPr>
              <a:spLocks noChangeArrowheads="1"/>
            </p:cNvSpPr>
            <p:nvPr/>
          </p:nvSpPr>
          <p:spPr bwMode="auto">
            <a:xfrm>
              <a:off x="336" y="3792"/>
              <a:ext cx="288"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CH" altLang="fr-FR"/>
            </a:p>
          </p:txBody>
        </p:sp>
        <p:sp>
          <p:nvSpPr>
            <p:cNvPr id="115746" name="Text Box 34"/>
            <p:cNvSpPr txBox="1">
              <a:spLocks noChangeArrowheads="1"/>
            </p:cNvSpPr>
            <p:nvPr/>
          </p:nvSpPr>
          <p:spPr bwMode="auto">
            <a:xfrm>
              <a:off x="672" y="3711"/>
              <a:ext cx="1226" cy="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sz="2200" b="1"/>
                <a:t>pas obligatoire</a:t>
              </a:r>
            </a:p>
            <a:p>
              <a:pPr>
                <a:lnSpc>
                  <a:spcPct val="120000"/>
                </a:lnSpc>
              </a:pPr>
              <a:r>
                <a:rPr lang="fr-FR" altLang="fr-FR" sz="2200" b="1"/>
                <a:t>obligatoire</a:t>
              </a:r>
              <a:endParaRPr lang="fr-FR" altLang="fr-FR" sz="2000" b="1"/>
            </a:p>
          </p:txBody>
        </p:sp>
        <p:sp>
          <p:nvSpPr>
            <p:cNvPr id="115747" name="Rectangle 35"/>
            <p:cNvSpPr>
              <a:spLocks noChangeArrowheads="1"/>
            </p:cNvSpPr>
            <p:nvPr/>
          </p:nvSpPr>
          <p:spPr bwMode="auto">
            <a:xfrm>
              <a:off x="336" y="4032"/>
              <a:ext cx="288" cy="144"/>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CH" altLang="fr-FR"/>
            </a:p>
          </p:txBody>
        </p:sp>
        <p:sp>
          <p:nvSpPr>
            <p:cNvPr id="115748" name="Text Box 36"/>
            <p:cNvSpPr txBox="1">
              <a:spLocks noChangeArrowheads="1"/>
            </p:cNvSpPr>
            <p:nvPr/>
          </p:nvSpPr>
          <p:spPr bwMode="auto">
            <a:xfrm>
              <a:off x="384" y="768"/>
              <a:ext cx="12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sz="1800" b="1">
                  <a:latin typeface="Arial" panose="020B0604020202020204" pitchFamily="34" charset="0"/>
                </a:rPr>
                <a:t>Chiffre d’affaires</a:t>
              </a:r>
              <a:endParaRPr lang="fr-FR" altLang="fr-F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9" name="Line 21"/>
          <p:cNvSpPr>
            <a:spLocks noChangeShapeType="1"/>
          </p:cNvSpPr>
          <p:nvPr/>
        </p:nvSpPr>
        <p:spPr bwMode="auto">
          <a:xfrm flipH="1">
            <a:off x="0" y="5867400"/>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nvGrpSpPr>
          <p:cNvPr id="14403" name="Group 67"/>
          <p:cNvGrpSpPr>
            <a:grpSpLocks/>
          </p:cNvGrpSpPr>
          <p:nvPr/>
        </p:nvGrpSpPr>
        <p:grpSpPr bwMode="auto">
          <a:xfrm>
            <a:off x="533400" y="1219200"/>
            <a:ext cx="8305800" cy="5500688"/>
            <a:chOff x="336" y="768"/>
            <a:chExt cx="5232" cy="3465"/>
          </a:xfrm>
        </p:grpSpPr>
        <p:graphicFrame>
          <p:nvGraphicFramePr>
            <p:cNvPr id="14391" name="Object 55"/>
            <p:cNvGraphicFramePr>
              <a:graphicFrameLocks noChangeAspect="1"/>
            </p:cNvGraphicFramePr>
            <p:nvPr/>
          </p:nvGraphicFramePr>
          <p:xfrm>
            <a:off x="480" y="960"/>
            <a:ext cx="4807" cy="108"/>
          </p:xfrm>
          <a:graphic>
            <a:graphicData uri="http://schemas.openxmlformats.org/presentationml/2006/ole">
              <mc:AlternateContent xmlns:mc="http://schemas.openxmlformats.org/markup-compatibility/2006">
                <mc:Choice xmlns:v="urn:schemas-microsoft-com:vml" Requires="v">
                  <p:oleObj spid="_x0000_s14409" name="Feuille de calcul" r:id="rId3" imgW="7629844" imgH="171889" progId="Excel.Sheet.8">
                    <p:embed/>
                  </p:oleObj>
                </mc:Choice>
                <mc:Fallback>
                  <p:oleObj name="Feuille de calcul" r:id="rId3" imgW="7629844" imgH="171889" progId="Excel.Sheet.8">
                    <p:embed/>
                    <p:pic>
                      <p:nvPicPr>
                        <p:cNvPr id="0" name="Object 5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 y="960"/>
                          <a:ext cx="4807" cy="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392" name="Object 56"/>
            <p:cNvGraphicFramePr>
              <a:graphicFrameLocks noChangeAspect="1"/>
            </p:cNvGraphicFramePr>
            <p:nvPr/>
          </p:nvGraphicFramePr>
          <p:xfrm>
            <a:off x="816" y="1104"/>
            <a:ext cx="4752" cy="228"/>
          </p:xfrm>
          <a:graphic>
            <a:graphicData uri="http://schemas.openxmlformats.org/presentationml/2006/ole">
              <mc:AlternateContent xmlns:mc="http://schemas.openxmlformats.org/markup-compatibility/2006">
                <mc:Choice xmlns:v="urn:schemas-microsoft-com:vml" Requires="v">
                  <p:oleObj spid="_x0000_s14410" name="Feuille de calcul" r:id="rId5" imgW="8582155" imgH="238060" progId="Excel.Sheet.8">
                    <p:embed/>
                  </p:oleObj>
                </mc:Choice>
                <mc:Fallback>
                  <p:oleObj name="Feuille de calcul" r:id="rId5" imgW="8582155" imgH="238060" progId="Excel.Sheet.8">
                    <p:embed/>
                    <p:pic>
                      <p:nvPicPr>
                        <p:cNvPr id="0" name="Object 5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6" y="1104"/>
                          <a:ext cx="4752" cy="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93" name="AutoShape 57"/>
            <p:cNvSpPr>
              <a:spLocks noChangeArrowheads="1"/>
            </p:cNvSpPr>
            <p:nvPr/>
          </p:nvSpPr>
          <p:spPr bwMode="auto">
            <a:xfrm>
              <a:off x="5280" y="960"/>
              <a:ext cx="288" cy="96"/>
            </a:xfrm>
            <a:prstGeom prst="homePlate">
              <a:avLst>
                <a:gd name="adj" fmla="val 75000"/>
              </a:avLst>
            </a:prstGeom>
            <a:solidFill>
              <a:srgbClr val="66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4394" name="Line 58"/>
            <p:cNvSpPr>
              <a:spLocks noChangeShapeType="1"/>
            </p:cNvSpPr>
            <p:nvPr/>
          </p:nvSpPr>
          <p:spPr bwMode="auto">
            <a:xfrm>
              <a:off x="1440" y="960"/>
              <a:ext cx="0" cy="2736"/>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4395" name="Line 59"/>
            <p:cNvSpPr>
              <a:spLocks noChangeShapeType="1"/>
            </p:cNvSpPr>
            <p:nvPr/>
          </p:nvSpPr>
          <p:spPr bwMode="auto">
            <a:xfrm>
              <a:off x="1920" y="1062"/>
              <a:ext cx="0" cy="264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4396" name="Line 60"/>
            <p:cNvSpPr>
              <a:spLocks noChangeShapeType="1"/>
            </p:cNvSpPr>
            <p:nvPr/>
          </p:nvSpPr>
          <p:spPr bwMode="auto">
            <a:xfrm>
              <a:off x="480" y="960"/>
              <a:ext cx="0" cy="2736"/>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4397" name="Rectangle 61"/>
            <p:cNvSpPr>
              <a:spLocks noChangeArrowheads="1"/>
            </p:cNvSpPr>
            <p:nvPr/>
          </p:nvSpPr>
          <p:spPr bwMode="auto">
            <a:xfrm>
              <a:off x="336" y="3792"/>
              <a:ext cx="288" cy="14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CH" altLang="fr-FR"/>
            </a:p>
          </p:txBody>
        </p:sp>
        <p:sp>
          <p:nvSpPr>
            <p:cNvPr id="14398" name="Text Box 62"/>
            <p:cNvSpPr txBox="1">
              <a:spLocks noChangeArrowheads="1"/>
            </p:cNvSpPr>
            <p:nvPr/>
          </p:nvSpPr>
          <p:spPr bwMode="auto">
            <a:xfrm>
              <a:off x="672" y="3711"/>
              <a:ext cx="3039" cy="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sz="2200" b="1"/>
                <a:t>Libéré de l’assujettissement si souhaité</a:t>
              </a:r>
            </a:p>
            <a:p>
              <a:pPr>
                <a:lnSpc>
                  <a:spcPct val="120000"/>
                </a:lnSpc>
              </a:pPr>
              <a:r>
                <a:rPr lang="fr-FR" altLang="fr-FR" sz="2200" b="1"/>
                <a:t>obligatoire</a:t>
              </a:r>
              <a:endParaRPr lang="fr-FR" altLang="fr-FR" sz="2000" b="1"/>
            </a:p>
          </p:txBody>
        </p:sp>
        <p:sp>
          <p:nvSpPr>
            <p:cNvPr id="14399" name="Rectangle 63"/>
            <p:cNvSpPr>
              <a:spLocks noChangeArrowheads="1"/>
            </p:cNvSpPr>
            <p:nvPr/>
          </p:nvSpPr>
          <p:spPr bwMode="auto">
            <a:xfrm>
              <a:off x="336" y="4032"/>
              <a:ext cx="288" cy="144"/>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CH" altLang="fr-FR"/>
            </a:p>
          </p:txBody>
        </p:sp>
        <p:sp>
          <p:nvSpPr>
            <p:cNvPr id="14400" name="Text Box 64"/>
            <p:cNvSpPr txBox="1">
              <a:spLocks noChangeArrowheads="1"/>
            </p:cNvSpPr>
            <p:nvPr/>
          </p:nvSpPr>
          <p:spPr bwMode="auto">
            <a:xfrm>
              <a:off x="384" y="768"/>
              <a:ext cx="12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sz="1800" b="1">
                  <a:latin typeface="Arial" panose="020B0604020202020204" pitchFamily="34" charset="0"/>
                </a:rPr>
                <a:t>Chiffre d’affaires</a:t>
              </a:r>
              <a:endParaRPr lang="fr-FR" altLang="fr-FR"/>
            </a:p>
          </p:txBody>
        </p:sp>
      </p:grpSp>
      <p:sp>
        <p:nvSpPr>
          <p:cNvPr id="14404" name="Rectangle 68"/>
          <p:cNvSpPr>
            <a:spLocks noChangeArrowheads="1"/>
          </p:cNvSpPr>
          <p:nvPr/>
        </p:nvSpPr>
        <p:spPr bwMode="auto">
          <a:xfrm>
            <a:off x="762000" y="3552825"/>
            <a:ext cx="1524000" cy="533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FR" altLang="fr-FR" sz="1600" b="1">
                <a:solidFill>
                  <a:srgbClr val="003300"/>
                </a:solidFill>
              </a:rPr>
              <a:t>Art. 10 </a:t>
            </a:r>
            <a:r>
              <a:rPr lang="fr-FR" altLang="fr-FR" sz="1600" b="1" baseline="-20000">
                <a:solidFill>
                  <a:srgbClr val="003300"/>
                </a:solidFill>
              </a:rPr>
              <a:t>2a</a:t>
            </a:r>
          </a:p>
          <a:p>
            <a:r>
              <a:rPr lang="fr-FR" altLang="fr-FR" sz="1600">
                <a:solidFill>
                  <a:srgbClr val="003300"/>
                </a:solidFill>
              </a:rPr>
              <a:t>CA &lt; 100’000.-</a:t>
            </a:r>
            <a:r>
              <a:rPr lang="fr-FR" altLang="fr-FR" sz="1600">
                <a:solidFill>
                  <a:schemeClr val="bg1"/>
                </a:solidFill>
              </a:rPr>
              <a:t> </a:t>
            </a:r>
          </a:p>
        </p:txBody>
      </p:sp>
      <p:sp>
        <p:nvSpPr>
          <p:cNvPr id="14405" name="AutoShape 69"/>
          <p:cNvSpPr>
            <a:spLocks noChangeArrowheads="1"/>
          </p:cNvSpPr>
          <p:nvPr/>
        </p:nvSpPr>
        <p:spPr bwMode="auto">
          <a:xfrm>
            <a:off x="771525" y="2743200"/>
            <a:ext cx="7972425" cy="533400"/>
          </a:xfrm>
          <a:prstGeom prst="homePlate">
            <a:avLst>
              <a:gd name="adj" fmla="val 144621"/>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FR" altLang="fr-FR" sz="1600" b="1">
                <a:solidFill>
                  <a:schemeClr val="bg1"/>
                </a:solidFill>
              </a:rPr>
              <a:t>Art. 10</a:t>
            </a:r>
            <a:r>
              <a:rPr lang="fr-FR" altLang="fr-FR" sz="1600">
                <a:solidFill>
                  <a:schemeClr val="bg1"/>
                </a:solidFill>
              </a:rPr>
              <a:t> </a:t>
            </a:r>
            <a:r>
              <a:rPr lang="fr-FR" altLang="fr-FR" sz="1600" b="1" baseline="-20000">
                <a:solidFill>
                  <a:schemeClr val="bg1"/>
                </a:solidFill>
              </a:rPr>
              <a:t>1</a:t>
            </a:r>
          </a:p>
          <a:p>
            <a:r>
              <a:rPr lang="fr-FR" altLang="fr-FR" sz="1600">
                <a:solidFill>
                  <a:schemeClr val="bg1"/>
                </a:solidFill>
              </a:rPr>
              <a:t>Est assujetti à l’impôt quiconque exploite une entreprise, même sans but lucratif…</a:t>
            </a:r>
          </a:p>
        </p:txBody>
      </p:sp>
      <p:sp>
        <p:nvSpPr>
          <p:cNvPr id="14406" name="Rectangle 70"/>
          <p:cNvSpPr>
            <a:spLocks noChangeArrowheads="1"/>
          </p:cNvSpPr>
          <p:nvPr/>
        </p:nvSpPr>
        <p:spPr bwMode="auto">
          <a:xfrm>
            <a:off x="762000" y="4248150"/>
            <a:ext cx="2286000" cy="533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FR" altLang="fr-FR" sz="1600" b="1">
                <a:solidFill>
                  <a:srgbClr val="003300"/>
                </a:solidFill>
              </a:rPr>
              <a:t>Art. 10 </a:t>
            </a:r>
            <a:r>
              <a:rPr lang="fr-FR" altLang="fr-FR" sz="1600" b="1" baseline="-20000">
                <a:solidFill>
                  <a:srgbClr val="003300"/>
                </a:solidFill>
              </a:rPr>
              <a:t>2c</a:t>
            </a:r>
          </a:p>
          <a:p>
            <a:r>
              <a:rPr lang="fr-FR" altLang="fr-FR" sz="1600">
                <a:solidFill>
                  <a:srgbClr val="003300"/>
                </a:solidFill>
              </a:rPr>
              <a:t>Sté sportive ou culturelle</a:t>
            </a:r>
            <a:r>
              <a:rPr lang="fr-FR" altLang="fr-FR" sz="1600">
                <a:solidFill>
                  <a:schemeClr val="bg1"/>
                </a:solidFill>
              </a:rPr>
              <a:t> </a:t>
            </a:r>
          </a:p>
        </p:txBody>
      </p:sp>
      <p:sp>
        <p:nvSpPr>
          <p:cNvPr id="14407" name="Text Box 71"/>
          <p:cNvSpPr txBox="1">
            <a:spLocks noChangeArrowheads="1"/>
          </p:cNvSpPr>
          <p:nvPr/>
        </p:nvSpPr>
        <p:spPr bwMode="auto">
          <a:xfrm>
            <a:off x="1781175" y="0"/>
            <a:ext cx="55626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3600" b="1"/>
              <a:t>Assujettissement </a:t>
            </a:r>
            <a:r>
              <a:rPr lang="fr-FR" altLang="fr-FR" b="1"/>
              <a:t>dès 2010</a:t>
            </a:r>
          </a:p>
          <a:p>
            <a:pPr algn="ctr">
              <a:lnSpc>
                <a:spcPct val="50000"/>
              </a:lnSpc>
              <a:spcBef>
                <a:spcPct val="50000"/>
              </a:spcBef>
            </a:pPr>
            <a:r>
              <a:rPr lang="fr-FR" altLang="fr-FR" b="1"/>
              <a:t>Contribuables avec ou sans but lucratif</a:t>
            </a:r>
            <a:endParaRPr lang="fr-FR" altLang="fr-FR"/>
          </a:p>
        </p:txBody>
      </p:sp>
      <p:sp>
        <p:nvSpPr>
          <p:cNvPr id="14408" name="AutoShape 72"/>
          <p:cNvSpPr>
            <a:spLocks noChangeArrowheads="1"/>
          </p:cNvSpPr>
          <p:nvPr/>
        </p:nvSpPr>
        <p:spPr bwMode="auto">
          <a:xfrm>
            <a:off x="4724400" y="4295775"/>
            <a:ext cx="2819400" cy="1000125"/>
          </a:xfrm>
          <a:prstGeom prst="wedgeRoundRectCallout">
            <a:avLst>
              <a:gd name="adj1" fmla="val -29898"/>
              <a:gd name="adj2" fmla="val 116824"/>
              <a:gd name="adj3" fmla="val 16667"/>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sz="1800"/>
              <a:t>Il faut s’annoncer pour renoncer à la libération de l’assujettissement</a:t>
            </a:r>
            <a:endParaRPr lang="fr-FR" altLang="fr-FR"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405"/>
                                        </p:tgtEl>
                                        <p:attrNameLst>
                                          <p:attrName>style.visibility</p:attrName>
                                        </p:attrNameLst>
                                      </p:cBhvr>
                                      <p:to>
                                        <p:strVal val="visible"/>
                                      </p:to>
                                    </p:set>
                                    <p:animEffect transition="in" filter="wipe(left)">
                                      <p:cBhvr>
                                        <p:cTn id="7" dur="2000"/>
                                        <p:tgtEl>
                                          <p:spTgt spid="1440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404"/>
                                        </p:tgtEl>
                                        <p:attrNameLst>
                                          <p:attrName>style.visibility</p:attrName>
                                        </p:attrNameLst>
                                      </p:cBhvr>
                                      <p:to>
                                        <p:strVal val="visible"/>
                                      </p:to>
                                    </p:set>
                                    <p:animEffect transition="in" filter="wipe(left)">
                                      <p:cBhvr>
                                        <p:cTn id="12" dur="2000"/>
                                        <p:tgtEl>
                                          <p:spTgt spid="1440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06"/>
                                        </p:tgtEl>
                                        <p:attrNameLst>
                                          <p:attrName>style.visibility</p:attrName>
                                        </p:attrNameLst>
                                      </p:cBhvr>
                                      <p:to>
                                        <p:strVal val="visible"/>
                                      </p:to>
                                    </p:set>
                                    <p:animEffect transition="in" filter="wipe(left)">
                                      <p:cBhvr>
                                        <p:cTn id="17" dur="2000"/>
                                        <p:tgtEl>
                                          <p:spTgt spid="1440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4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04" grpId="0" animBg="1"/>
      <p:bldP spid="14405" grpId="0" animBg="1"/>
      <p:bldP spid="14406" grpId="0" animBg="1"/>
      <p:bldP spid="14408"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7762" name="Line 2"/>
          <p:cNvSpPr>
            <a:spLocks noChangeShapeType="1"/>
          </p:cNvSpPr>
          <p:nvPr/>
        </p:nvSpPr>
        <p:spPr bwMode="auto">
          <a:xfrm flipH="1">
            <a:off x="0" y="5867400"/>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nvGrpSpPr>
          <p:cNvPr id="117763" name="Group 3"/>
          <p:cNvGrpSpPr>
            <a:grpSpLocks/>
          </p:cNvGrpSpPr>
          <p:nvPr/>
        </p:nvGrpSpPr>
        <p:grpSpPr bwMode="auto">
          <a:xfrm>
            <a:off x="533400" y="1219200"/>
            <a:ext cx="8305800" cy="5500688"/>
            <a:chOff x="336" y="768"/>
            <a:chExt cx="5232" cy="3465"/>
          </a:xfrm>
        </p:grpSpPr>
        <p:graphicFrame>
          <p:nvGraphicFramePr>
            <p:cNvPr id="117764" name="Object 4"/>
            <p:cNvGraphicFramePr>
              <a:graphicFrameLocks noChangeAspect="1"/>
            </p:cNvGraphicFramePr>
            <p:nvPr/>
          </p:nvGraphicFramePr>
          <p:xfrm>
            <a:off x="480" y="960"/>
            <a:ext cx="4807" cy="108"/>
          </p:xfrm>
          <a:graphic>
            <a:graphicData uri="http://schemas.openxmlformats.org/presentationml/2006/ole">
              <mc:AlternateContent xmlns:mc="http://schemas.openxmlformats.org/markup-compatibility/2006">
                <mc:Choice xmlns:v="urn:schemas-microsoft-com:vml" Requires="v">
                  <p:oleObj spid="_x0000_s117778" name="Feuille de calcul" r:id="rId3" imgW="7629844" imgH="171889" progId="Excel.Sheet.8">
                    <p:embed/>
                  </p:oleObj>
                </mc:Choice>
                <mc:Fallback>
                  <p:oleObj name="Feuille de calcul" r:id="rId3" imgW="7629844" imgH="171889"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 y="960"/>
                          <a:ext cx="4807" cy="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7765" name="Object 5"/>
            <p:cNvGraphicFramePr>
              <a:graphicFrameLocks noChangeAspect="1"/>
            </p:cNvGraphicFramePr>
            <p:nvPr/>
          </p:nvGraphicFramePr>
          <p:xfrm>
            <a:off x="816" y="1104"/>
            <a:ext cx="4752" cy="228"/>
          </p:xfrm>
          <a:graphic>
            <a:graphicData uri="http://schemas.openxmlformats.org/presentationml/2006/ole">
              <mc:AlternateContent xmlns:mc="http://schemas.openxmlformats.org/markup-compatibility/2006">
                <mc:Choice xmlns:v="urn:schemas-microsoft-com:vml" Requires="v">
                  <p:oleObj spid="_x0000_s117779" name="Feuille de calcul" r:id="rId5" imgW="8582155" imgH="238060" progId="Excel.Sheet.8">
                    <p:embed/>
                  </p:oleObj>
                </mc:Choice>
                <mc:Fallback>
                  <p:oleObj name="Feuille de calcul" r:id="rId5" imgW="8582155" imgH="238060" progId="Excel.Sheet.8">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6" y="1104"/>
                          <a:ext cx="4752" cy="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7766" name="AutoShape 6"/>
            <p:cNvSpPr>
              <a:spLocks noChangeArrowheads="1"/>
            </p:cNvSpPr>
            <p:nvPr/>
          </p:nvSpPr>
          <p:spPr bwMode="auto">
            <a:xfrm>
              <a:off x="5280" y="960"/>
              <a:ext cx="288" cy="96"/>
            </a:xfrm>
            <a:prstGeom prst="homePlate">
              <a:avLst>
                <a:gd name="adj" fmla="val 75000"/>
              </a:avLst>
            </a:prstGeom>
            <a:solidFill>
              <a:srgbClr val="66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7767" name="Line 7"/>
            <p:cNvSpPr>
              <a:spLocks noChangeShapeType="1"/>
            </p:cNvSpPr>
            <p:nvPr/>
          </p:nvSpPr>
          <p:spPr bwMode="auto">
            <a:xfrm>
              <a:off x="1440" y="960"/>
              <a:ext cx="0" cy="2736"/>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7768" name="Line 8"/>
            <p:cNvSpPr>
              <a:spLocks noChangeShapeType="1"/>
            </p:cNvSpPr>
            <p:nvPr/>
          </p:nvSpPr>
          <p:spPr bwMode="auto">
            <a:xfrm>
              <a:off x="1920" y="1062"/>
              <a:ext cx="0" cy="264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7769" name="Line 9"/>
            <p:cNvSpPr>
              <a:spLocks noChangeShapeType="1"/>
            </p:cNvSpPr>
            <p:nvPr/>
          </p:nvSpPr>
          <p:spPr bwMode="auto">
            <a:xfrm>
              <a:off x="480" y="960"/>
              <a:ext cx="0" cy="2736"/>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17770" name="Rectangle 10"/>
            <p:cNvSpPr>
              <a:spLocks noChangeArrowheads="1"/>
            </p:cNvSpPr>
            <p:nvPr/>
          </p:nvSpPr>
          <p:spPr bwMode="auto">
            <a:xfrm>
              <a:off x="336" y="3792"/>
              <a:ext cx="288" cy="14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CH" altLang="fr-FR"/>
            </a:p>
          </p:txBody>
        </p:sp>
        <p:sp>
          <p:nvSpPr>
            <p:cNvPr id="117771" name="Text Box 11"/>
            <p:cNvSpPr txBox="1">
              <a:spLocks noChangeArrowheads="1"/>
            </p:cNvSpPr>
            <p:nvPr/>
          </p:nvSpPr>
          <p:spPr bwMode="auto">
            <a:xfrm>
              <a:off x="672" y="3711"/>
              <a:ext cx="3318" cy="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sz="2200" b="1"/>
                <a:t>Libéré de l’assujettissement s’il le souhaite</a:t>
              </a:r>
            </a:p>
            <a:p>
              <a:pPr>
                <a:lnSpc>
                  <a:spcPct val="120000"/>
                </a:lnSpc>
              </a:pPr>
              <a:r>
                <a:rPr lang="fr-FR" altLang="fr-FR" sz="2200" b="1"/>
                <a:t>obligatoire</a:t>
              </a:r>
              <a:endParaRPr lang="fr-FR" altLang="fr-FR" sz="2000" b="1"/>
            </a:p>
          </p:txBody>
        </p:sp>
        <p:sp>
          <p:nvSpPr>
            <p:cNvPr id="117772" name="Rectangle 12"/>
            <p:cNvSpPr>
              <a:spLocks noChangeArrowheads="1"/>
            </p:cNvSpPr>
            <p:nvPr/>
          </p:nvSpPr>
          <p:spPr bwMode="auto">
            <a:xfrm>
              <a:off x="336" y="4032"/>
              <a:ext cx="288" cy="14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CH" altLang="fr-FR"/>
            </a:p>
          </p:txBody>
        </p:sp>
        <p:sp>
          <p:nvSpPr>
            <p:cNvPr id="117773" name="Text Box 13"/>
            <p:cNvSpPr txBox="1">
              <a:spLocks noChangeArrowheads="1"/>
            </p:cNvSpPr>
            <p:nvPr/>
          </p:nvSpPr>
          <p:spPr bwMode="auto">
            <a:xfrm>
              <a:off x="384" y="768"/>
              <a:ext cx="12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sz="1800" b="1">
                  <a:latin typeface="Arial" panose="020B0604020202020204" pitchFamily="34" charset="0"/>
                </a:rPr>
                <a:t>Chiffre d’affaires</a:t>
              </a:r>
              <a:endParaRPr lang="fr-FR" altLang="fr-FR"/>
            </a:p>
          </p:txBody>
        </p:sp>
      </p:grpSp>
      <p:sp>
        <p:nvSpPr>
          <p:cNvPr id="117774" name="Rectangle 14"/>
          <p:cNvSpPr>
            <a:spLocks noChangeArrowheads="1"/>
          </p:cNvSpPr>
          <p:nvPr/>
        </p:nvSpPr>
        <p:spPr bwMode="auto">
          <a:xfrm>
            <a:off x="762000" y="3552825"/>
            <a:ext cx="15240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tLang="fr-FR" sz="1600">
              <a:solidFill>
                <a:schemeClr val="bg1"/>
              </a:solidFill>
            </a:endParaRPr>
          </a:p>
        </p:txBody>
      </p:sp>
      <p:sp>
        <p:nvSpPr>
          <p:cNvPr id="117775" name="AutoShape 15"/>
          <p:cNvSpPr>
            <a:spLocks noChangeArrowheads="1"/>
          </p:cNvSpPr>
          <p:nvPr/>
        </p:nvSpPr>
        <p:spPr bwMode="auto">
          <a:xfrm>
            <a:off x="771525" y="2743200"/>
            <a:ext cx="7972425" cy="533400"/>
          </a:xfrm>
          <a:prstGeom prst="homePlate">
            <a:avLst>
              <a:gd name="adj" fmla="val 144621"/>
            </a:avLst>
          </a:prstGeom>
          <a:noFill/>
          <a:ln w="9525">
            <a:solidFill>
              <a:schemeClr val="tx1"/>
            </a:solidFill>
            <a:miter lim="800000"/>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tLang="fr-FR" sz="1600">
              <a:solidFill>
                <a:schemeClr val="bg1"/>
              </a:solidFill>
            </a:endParaRPr>
          </a:p>
        </p:txBody>
      </p:sp>
      <p:sp>
        <p:nvSpPr>
          <p:cNvPr id="117776" name="Rectangle 16"/>
          <p:cNvSpPr>
            <a:spLocks noChangeArrowheads="1"/>
          </p:cNvSpPr>
          <p:nvPr/>
        </p:nvSpPr>
        <p:spPr bwMode="auto">
          <a:xfrm>
            <a:off x="762000" y="4248150"/>
            <a:ext cx="22860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tLang="fr-FR" sz="1600">
              <a:solidFill>
                <a:schemeClr val="bg1"/>
              </a:solidFill>
            </a:endParaRPr>
          </a:p>
        </p:txBody>
      </p:sp>
      <p:sp>
        <p:nvSpPr>
          <p:cNvPr id="117777" name="Text Box 17"/>
          <p:cNvSpPr txBox="1">
            <a:spLocks noChangeArrowheads="1"/>
          </p:cNvSpPr>
          <p:nvPr/>
        </p:nvSpPr>
        <p:spPr bwMode="auto">
          <a:xfrm>
            <a:off x="1781175" y="0"/>
            <a:ext cx="55626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3600" b="1"/>
              <a:t>Assujettissement </a:t>
            </a:r>
            <a:r>
              <a:rPr lang="fr-FR" altLang="fr-FR" b="1"/>
              <a:t>dès 2010</a:t>
            </a:r>
          </a:p>
          <a:p>
            <a:pPr algn="ctr">
              <a:lnSpc>
                <a:spcPct val="50000"/>
              </a:lnSpc>
              <a:spcBef>
                <a:spcPct val="50000"/>
              </a:spcBef>
            </a:pPr>
            <a:r>
              <a:rPr lang="fr-FR" altLang="fr-FR" b="1"/>
              <a:t>Contribuables avec ou sans but lucratif</a:t>
            </a:r>
            <a:endParaRPr lang="fr-FR" altLang="fr-F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200" name="Picture 8" descr="Assujet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663" y="995363"/>
            <a:ext cx="7686675" cy="4867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29026" name="WordArt 2"/>
          <p:cNvSpPr>
            <a:spLocks noChangeArrowheads="1" noChangeShapeType="1" noTextEdit="1"/>
          </p:cNvSpPr>
          <p:nvPr/>
        </p:nvSpPr>
        <p:spPr bwMode="auto">
          <a:xfrm>
            <a:off x="1876425" y="2495550"/>
            <a:ext cx="5353050" cy="15811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4400" kern="10" spc="88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4400" kern="10" spc="88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Objet de l'impôt</a:t>
            </a: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2"/>
          <p:cNvSpPr txBox="1">
            <a:spLocks noChangeArrowheads="1"/>
          </p:cNvSpPr>
          <p:nvPr/>
        </p:nvSpPr>
        <p:spPr bwMode="auto">
          <a:xfrm>
            <a:off x="533400" y="1104900"/>
            <a:ext cx="79629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a:t>Sont soumises à l’impôt les prestations fournies sur le territoire suisse par des assujettis moyennant une contre-prestation.</a:t>
            </a:r>
            <a:endParaRPr lang="fr-FR" altLang="fr-FR"/>
          </a:p>
        </p:txBody>
      </p:sp>
      <p:sp>
        <p:nvSpPr>
          <p:cNvPr id="130051" name="Text Box 3"/>
          <p:cNvSpPr txBox="1">
            <a:spLocks noChangeArrowheads="1"/>
          </p:cNvSpPr>
          <p:nvPr/>
        </p:nvSpPr>
        <p:spPr bwMode="auto">
          <a:xfrm>
            <a:off x="504825" y="419100"/>
            <a:ext cx="80200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2800" b="1">
                <a:solidFill>
                  <a:srgbClr val="000099"/>
                </a:solidFill>
              </a:rPr>
              <a:t>Principe </a:t>
            </a:r>
            <a:r>
              <a:rPr lang="fr-FR" altLang="fr-FR" sz="1400">
                <a:solidFill>
                  <a:srgbClr val="000099"/>
                </a:solidFill>
              </a:rPr>
              <a:t>(art 18)</a:t>
            </a:r>
          </a:p>
        </p:txBody>
      </p:sp>
      <p:sp>
        <p:nvSpPr>
          <p:cNvPr id="130052" name="Text Box 4"/>
          <p:cNvSpPr txBox="1">
            <a:spLocks noChangeArrowheads="1"/>
          </p:cNvSpPr>
          <p:nvPr/>
        </p:nvSpPr>
        <p:spPr bwMode="auto">
          <a:xfrm>
            <a:off x="1790700" y="2209800"/>
            <a:ext cx="5400675"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2000">
                <a:solidFill>
                  <a:srgbClr val="FF0000"/>
                </a:solidFill>
              </a:rPr>
              <a:t>Ne sont pas des contre-prestation, notamment :</a:t>
            </a:r>
          </a:p>
          <a:p>
            <a:pPr lvl="1">
              <a:buFontTx/>
              <a:buChar char="•"/>
            </a:pPr>
            <a:r>
              <a:rPr lang="fr-CH" altLang="fr-FR" sz="2000">
                <a:solidFill>
                  <a:srgbClr val="FF0000"/>
                </a:solidFill>
              </a:rPr>
              <a:t> les subventions</a:t>
            </a:r>
          </a:p>
          <a:p>
            <a:pPr lvl="1">
              <a:buFontTx/>
              <a:buChar char="•"/>
            </a:pPr>
            <a:r>
              <a:rPr lang="fr-CH" altLang="fr-FR" sz="2000">
                <a:solidFill>
                  <a:srgbClr val="FF0000"/>
                </a:solidFill>
              </a:rPr>
              <a:t> les dons</a:t>
            </a:r>
          </a:p>
          <a:p>
            <a:pPr lvl="1">
              <a:buFontTx/>
              <a:buChar char="•"/>
            </a:pPr>
            <a:r>
              <a:rPr lang="fr-CH" altLang="fr-FR" sz="2000">
                <a:solidFill>
                  <a:srgbClr val="FF0000"/>
                </a:solidFill>
              </a:rPr>
              <a:t> les dividendes</a:t>
            </a:r>
          </a:p>
          <a:p>
            <a:pPr lvl="1">
              <a:buFontTx/>
              <a:buChar char="•"/>
            </a:pPr>
            <a:r>
              <a:rPr lang="fr-CH" altLang="fr-FR" sz="2000">
                <a:solidFill>
                  <a:srgbClr val="FF0000"/>
                </a:solidFill>
              </a:rPr>
              <a:t> les consignes sur emballages</a:t>
            </a:r>
          </a:p>
          <a:p>
            <a:pPr lvl="1">
              <a:buFontTx/>
              <a:buChar char="•"/>
            </a:pPr>
            <a:r>
              <a:rPr lang="fr-CH" altLang="fr-FR" sz="2000">
                <a:solidFill>
                  <a:srgbClr val="FF0000"/>
                </a:solidFill>
              </a:rPr>
              <a:t> …..</a:t>
            </a:r>
          </a:p>
          <a:p>
            <a:endParaRPr lang="fr-FR" altLang="fr-FR" sz="2000">
              <a:solidFill>
                <a:srgbClr val="FF0000"/>
              </a:solidFill>
            </a:endParaRPr>
          </a:p>
        </p:txBody>
      </p:sp>
      <p:sp>
        <p:nvSpPr>
          <p:cNvPr id="130055" name="Text Box 7"/>
          <p:cNvSpPr txBox="1">
            <a:spLocks noChangeArrowheads="1"/>
          </p:cNvSpPr>
          <p:nvPr/>
        </p:nvSpPr>
        <p:spPr bwMode="auto">
          <a:xfrm>
            <a:off x="742950" y="5029200"/>
            <a:ext cx="79629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a:t>Ne sont toutefois pas soumises à la TVA les prestations exclues du champs de l’impôt en vertu de l’article 21.</a:t>
            </a:r>
            <a:endParaRPr lang="fr-FR" alt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05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005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00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p:bldP spid="130052" grpId="0"/>
      <p:bldP spid="1300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142875"/>
            <a:ext cx="7772400" cy="1143000"/>
          </a:xfrm>
        </p:spPr>
        <p:txBody>
          <a:bodyPr/>
          <a:lstStyle/>
          <a:p>
            <a:r>
              <a:rPr lang="fr-FR" altLang="fr-FR">
                <a:solidFill>
                  <a:srgbClr val="000099"/>
                </a:solidFill>
              </a:rPr>
              <a:t>La TVA en chiffres</a:t>
            </a:r>
            <a:endParaRPr lang="fr-FR" altLang="fr-FR">
              <a:solidFill>
                <a:schemeClr val="tx1"/>
              </a:solidFill>
            </a:endParaRPr>
          </a:p>
        </p:txBody>
      </p:sp>
      <p:sp>
        <p:nvSpPr>
          <p:cNvPr id="13316" name="Text Box 4"/>
          <p:cNvSpPr txBox="1">
            <a:spLocks noChangeArrowheads="1"/>
          </p:cNvSpPr>
          <p:nvPr/>
        </p:nvSpPr>
        <p:spPr bwMode="auto">
          <a:xfrm>
            <a:off x="409575" y="1381125"/>
            <a:ext cx="8305800" cy="497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35000"/>
              </a:spcBef>
            </a:pPr>
            <a:r>
              <a:rPr lang="fr-FR" altLang="fr-FR"/>
              <a:t>Base légale :			Votation populaire du 28.11.93</a:t>
            </a:r>
          </a:p>
          <a:p>
            <a:pPr>
              <a:spcBef>
                <a:spcPct val="35000"/>
              </a:spcBef>
            </a:pPr>
            <a:r>
              <a:rPr lang="fr-FR" altLang="fr-FR"/>
              <a:t>Entrée en vigueur : 		</a:t>
            </a:r>
            <a:r>
              <a:rPr lang="fr-FR" altLang="fr-FR">
                <a:solidFill>
                  <a:srgbClr val="FF0000"/>
                </a:solidFill>
              </a:rPr>
              <a:t>1er janvier 1995</a:t>
            </a:r>
          </a:p>
          <a:p>
            <a:pPr>
              <a:spcBef>
                <a:spcPct val="35000"/>
              </a:spcBef>
            </a:pPr>
            <a:r>
              <a:rPr lang="fr-FR" altLang="fr-FR"/>
              <a:t>Loi fédérale :			01.01.01  LTVA </a:t>
            </a:r>
            <a:r>
              <a:rPr lang="fr-FR" altLang="fr-FR" sz="1600"/>
              <a:t>remplace OTVA</a:t>
            </a:r>
          </a:p>
          <a:p>
            <a:pPr>
              <a:spcBef>
                <a:spcPct val="35000"/>
              </a:spcBef>
            </a:pPr>
            <a:r>
              <a:rPr lang="fr-CH" altLang="fr-FR"/>
              <a:t>				</a:t>
            </a:r>
            <a:r>
              <a:rPr lang="fr-CH" altLang="fr-FR">
                <a:solidFill>
                  <a:srgbClr val="FF0000"/>
                </a:solidFill>
              </a:rPr>
              <a:t>12.06.09  nLTVA </a:t>
            </a:r>
            <a:r>
              <a:rPr lang="fr-CH" altLang="fr-FR" sz="1400">
                <a:solidFill>
                  <a:srgbClr val="FF0000"/>
                </a:solidFill>
              </a:rPr>
              <a:t>(nouvelle loi)</a:t>
            </a:r>
            <a:endParaRPr lang="fr-FR" altLang="fr-FR" sz="1400"/>
          </a:p>
          <a:p>
            <a:pPr>
              <a:spcBef>
                <a:spcPct val="35000"/>
              </a:spcBef>
            </a:pPr>
            <a:r>
              <a:rPr lang="fr-FR" altLang="fr-FR" sz="1800"/>
              <a:t>Taux 2010	 :		7,6% - 3,6% - 2,4%</a:t>
            </a:r>
          </a:p>
          <a:p>
            <a:pPr>
              <a:spcBef>
                <a:spcPct val="35000"/>
              </a:spcBef>
            </a:pPr>
            <a:r>
              <a:rPr lang="fr-FR" altLang="fr-FR"/>
              <a:t>Taux actuels (2011) :	 	8% - 3,8% - 2,5% 	</a:t>
            </a:r>
            <a:endParaRPr lang="fr-FR" altLang="fr-FR" sz="2000"/>
          </a:p>
          <a:p>
            <a:pPr>
              <a:spcBef>
                <a:spcPct val="35000"/>
              </a:spcBef>
            </a:pPr>
            <a:r>
              <a:rPr lang="fr-FR" altLang="fr-FR">
                <a:solidFill>
                  <a:srgbClr val="0000CC"/>
                </a:solidFill>
              </a:rPr>
              <a:t>Recettes 2008 :		20.5 milliards </a:t>
            </a:r>
            <a:r>
              <a:rPr lang="fr-FR" altLang="fr-FR" sz="1400">
                <a:solidFill>
                  <a:srgbClr val="0000CC"/>
                </a:solidFill>
              </a:rPr>
              <a:t>(56 millions par jour)</a:t>
            </a:r>
          </a:p>
          <a:p>
            <a:pPr>
              <a:lnSpc>
                <a:spcPct val="20000"/>
              </a:lnSpc>
              <a:spcBef>
                <a:spcPct val="35000"/>
              </a:spcBef>
            </a:pPr>
            <a:r>
              <a:rPr lang="fr-FR" altLang="fr-FR"/>
              <a:t>				      </a:t>
            </a:r>
            <a:r>
              <a:rPr lang="fr-FR" altLang="fr-FR" sz="1600"/>
              <a:t>(Ch.aff.  Novartis 2008 : 31,4 mia  $)</a:t>
            </a:r>
          </a:p>
          <a:p>
            <a:pPr>
              <a:spcBef>
                <a:spcPct val="35000"/>
              </a:spcBef>
            </a:pPr>
            <a:r>
              <a:rPr lang="fr-FR" altLang="fr-FR"/>
              <a:t>Nombre  de contribuables :	</a:t>
            </a:r>
            <a:r>
              <a:rPr lang="fr-CH" altLang="fr-FR"/>
              <a:t>320’001</a:t>
            </a:r>
            <a:r>
              <a:rPr lang="fr-FR" altLang="fr-FR"/>
              <a:t>   </a:t>
            </a:r>
            <a:r>
              <a:rPr lang="fr-FR" altLang="fr-FR" sz="1400"/>
              <a:t>(11 juin 2009)</a:t>
            </a:r>
            <a:endParaRPr lang="fr-FR" altLang="fr-FR"/>
          </a:p>
          <a:p>
            <a:pPr>
              <a:spcBef>
                <a:spcPct val="35000"/>
              </a:spcBef>
            </a:pPr>
            <a:r>
              <a:rPr lang="fr-FR" altLang="fr-FR"/>
              <a:t>Nombre de contrôles par an :	environ 7000 </a:t>
            </a:r>
            <a:r>
              <a:rPr lang="fr-FR" altLang="fr-FR" sz="1400"/>
              <a:t>(par 160 à 170 inspecteurs)</a:t>
            </a:r>
          </a:p>
          <a:p>
            <a:pPr>
              <a:spcBef>
                <a:spcPct val="35000"/>
              </a:spcBef>
            </a:pPr>
            <a:endParaRPr lang="fr-FR" altLang="fr-FR"/>
          </a:p>
        </p:txBody>
      </p:sp>
      <p:grpSp>
        <p:nvGrpSpPr>
          <p:cNvPr id="28682" name="Group 1034"/>
          <p:cNvGrpSpPr>
            <a:grpSpLocks/>
          </p:cNvGrpSpPr>
          <p:nvPr/>
        </p:nvGrpSpPr>
        <p:grpSpPr bwMode="auto">
          <a:xfrm>
            <a:off x="3962400" y="1924050"/>
            <a:ext cx="3476625" cy="1390650"/>
            <a:chOff x="2496" y="1206"/>
            <a:chExt cx="1524" cy="882"/>
          </a:xfrm>
        </p:grpSpPr>
        <p:sp>
          <p:nvSpPr>
            <p:cNvPr id="28680" name="Rectangle 1032"/>
            <p:cNvSpPr>
              <a:spLocks noChangeArrowheads="1"/>
            </p:cNvSpPr>
            <p:nvPr/>
          </p:nvSpPr>
          <p:spPr bwMode="auto">
            <a:xfrm>
              <a:off x="2496" y="1206"/>
              <a:ext cx="1524" cy="28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8681" name="Rectangle 1033"/>
            <p:cNvSpPr>
              <a:spLocks noChangeArrowheads="1"/>
            </p:cNvSpPr>
            <p:nvPr/>
          </p:nvSpPr>
          <p:spPr bwMode="auto">
            <a:xfrm>
              <a:off x="2496" y="1806"/>
              <a:ext cx="1524" cy="28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8682"/>
                                        </p:tgtEl>
                                        <p:attrNameLst>
                                          <p:attrName>style.visibility</p:attrName>
                                        </p:attrNameLst>
                                      </p:cBhvr>
                                      <p:to>
                                        <p:strVal val="visible"/>
                                      </p:to>
                                    </p:set>
                                  </p:childTnLst>
                                  <p:subTnLst>
                                    <p:set>
                                      <p:cBhvr override="childStyle">
                                        <p:cTn dur="1" fill="hold" display="0" masterRel="nextClick" afterEffect="1"/>
                                        <p:tgtEl>
                                          <p:spTgt spid="2868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8" name="Oval 36"/>
          <p:cNvSpPr>
            <a:spLocks noChangeArrowheads="1"/>
          </p:cNvSpPr>
          <p:nvPr/>
        </p:nvSpPr>
        <p:spPr bwMode="auto">
          <a:xfrm>
            <a:off x="5410200" y="1524000"/>
            <a:ext cx="3505200" cy="3124200"/>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200" name="Text Box 8"/>
          <p:cNvSpPr txBox="1">
            <a:spLocks noChangeArrowheads="1"/>
          </p:cNvSpPr>
          <p:nvPr/>
        </p:nvSpPr>
        <p:spPr bwMode="auto">
          <a:xfrm>
            <a:off x="304800" y="457200"/>
            <a:ext cx="8610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3200" b="1">
                <a:solidFill>
                  <a:srgbClr val="000099"/>
                </a:solidFill>
              </a:rPr>
              <a:t>Qu’est-ce qui est exclu du champ de l’impôt ? </a:t>
            </a:r>
            <a:endParaRPr lang="fr-FR" altLang="fr-FR">
              <a:solidFill>
                <a:srgbClr val="000099"/>
              </a:solidFill>
            </a:endParaRPr>
          </a:p>
        </p:txBody>
      </p:sp>
      <p:graphicFrame>
        <p:nvGraphicFramePr>
          <p:cNvPr id="8213" name="Object 21"/>
          <p:cNvGraphicFramePr>
            <a:graphicFrameLocks noChangeAspect="1"/>
          </p:cNvGraphicFramePr>
          <p:nvPr/>
        </p:nvGraphicFramePr>
        <p:xfrm>
          <a:off x="6324600" y="1981200"/>
          <a:ext cx="1811338" cy="2209800"/>
        </p:xfrm>
        <a:graphic>
          <a:graphicData uri="http://schemas.openxmlformats.org/presentationml/2006/ole">
            <mc:AlternateContent xmlns:mc="http://schemas.openxmlformats.org/markup-compatibility/2006">
              <mc:Choice xmlns:v="urn:schemas-microsoft-com:vml" Requires="v">
                <p:oleObj spid="_x0000_s39940" name="Clip" r:id="rId3" imgW="925200" imgH="1127880" progId="MS_ClipArt_Gallery.2">
                  <p:embed/>
                </p:oleObj>
              </mc:Choice>
              <mc:Fallback>
                <p:oleObj name="Clip" r:id="rId3" imgW="925200" imgH="1127880" progId="MS_ClipArt_Gallery.2">
                  <p:embed/>
                  <p:pic>
                    <p:nvPicPr>
                      <p:cNvPr id="0"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1981200"/>
                        <a:ext cx="1811338" cy="220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18" name="Object 26"/>
          <p:cNvGraphicFramePr>
            <a:graphicFrameLocks noChangeAspect="1"/>
          </p:cNvGraphicFramePr>
          <p:nvPr/>
        </p:nvGraphicFramePr>
        <p:xfrm>
          <a:off x="6324600" y="2057400"/>
          <a:ext cx="1905000" cy="1838325"/>
        </p:xfrm>
        <a:graphic>
          <a:graphicData uri="http://schemas.openxmlformats.org/presentationml/2006/ole">
            <mc:AlternateContent xmlns:mc="http://schemas.openxmlformats.org/markup-compatibility/2006">
              <mc:Choice xmlns:v="urn:schemas-microsoft-com:vml" Requires="v">
                <p:oleObj spid="_x0000_s39941" name="Clip" r:id="rId5" imgW="1066680" imgH="1028520" progId="MS_ClipArt_Gallery.2">
                  <p:embed/>
                </p:oleObj>
              </mc:Choice>
              <mc:Fallback>
                <p:oleObj name="Clip" r:id="rId5" imgW="1066680" imgH="1028520" progId="MS_ClipArt_Gallery.2">
                  <p:embed/>
                  <p:pic>
                    <p:nvPicPr>
                      <p:cNvPr id="0" name="Object 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2057400"/>
                        <a:ext cx="1905000" cy="183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21" name="Object 29"/>
          <p:cNvGraphicFramePr>
            <a:graphicFrameLocks noChangeAspect="1"/>
          </p:cNvGraphicFramePr>
          <p:nvPr/>
        </p:nvGraphicFramePr>
        <p:xfrm>
          <a:off x="6172200" y="2209800"/>
          <a:ext cx="1905000" cy="1873250"/>
        </p:xfrm>
        <a:graphic>
          <a:graphicData uri="http://schemas.openxmlformats.org/presentationml/2006/ole">
            <mc:AlternateContent xmlns:mc="http://schemas.openxmlformats.org/markup-compatibility/2006">
              <mc:Choice xmlns:v="urn:schemas-microsoft-com:vml" Requires="v">
                <p:oleObj spid="_x0000_s39942" name="Clip" r:id="rId7" imgW="1091520" imgH="1072440" progId="MS_ClipArt_Gallery.2">
                  <p:embed/>
                </p:oleObj>
              </mc:Choice>
              <mc:Fallback>
                <p:oleObj name="Clip" r:id="rId7" imgW="1091520" imgH="1072440" progId="MS_ClipArt_Gallery.2">
                  <p:embed/>
                  <p:pic>
                    <p:nvPicPr>
                      <p:cNvPr id="0" name="Object 2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72200" y="2209800"/>
                        <a:ext cx="1905000" cy="187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8229" name="Group 37"/>
          <p:cNvGrpSpPr>
            <a:grpSpLocks/>
          </p:cNvGrpSpPr>
          <p:nvPr/>
        </p:nvGrpSpPr>
        <p:grpSpPr bwMode="auto">
          <a:xfrm>
            <a:off x="5791200" y="2438400"/>
            <a:ext cx="2743200" cy="1416050"/>
            <a:chOff x="3888" y="1440"/>
            <a:chExt cx="1728" cy="892"/>
          </a:xfrm>
        </p:grpSpPr>
        <p:graphicFrame>
          <p:nvGraphicFramePr>
            <p:cNvPr id="8222" name="Object 30"/>
            <p:cNvGraphicFramePr>
              <a:graphicFrameLocks noChangeAspect="1"/>
            </p:cNvGraphicFramePr>
            <p:nvPr/>
          </p:nvGraphicFramePr>
          <p:xfrm>
            <a:off x="3888" y="1440"/>
            <a:ext cx="653" cy="892"/>
          </p:xfrm>
          <a:graphic>
            <a:graphicData uri="http://schemas.openxmlformats.org/presentationml/2006/ole">
              <mc:AlternateContent xmlns:mc="http://schemas.openxmlformats.org/markup-compatibility/2006">
                <mc:Choice xmlns:v="urn:schemas-microsoft-com:vml" Requires="v">
                  <p:oleObj spid="_x0000_s39943" name="Clip" r:id="rId9" imgW="1036800" imgH="1415880" progId="MS_ClipArt_Gallery.2">
                    <p:embed/>
                  </p:oleObj>
                </mc:Choice>
                <mc:Fallback>
                  <p:oleObj name="Clip" r:id="rId9" imgW="1036800" imgH="1415880" progId="MS_ClipArt_Gallery.2">
                    <p:embed/>
                    <p:pic>
                      <p:nvPicPr>
                        <p:cNvPr id="0" name="Object 3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88" y="1440"/>
                          <a:ext cx="653" cy="8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23" name="Object 31"/>
            <p:cNvGraphicFramePr>
              <a:graphicFrameLocks noChangeAspect="1"/>
            </p:cNvGraphicFramePr>
            <p:nvPr/>
          </p:nvGraphicFramePr>
          <p:xfrm>
            <a:off x="4608" y="1632"/>
            <a:ext cx="1008" cy="628"/>
          </p:xfrm>
          <a:graphic>
            <a:graphicData uri="http://schemas.openxmlformats.org/presentationml/2006/ole">
              <mc:AlternateContent xmlns:mc="http://schemas.openxmlformats.org/markup-compatibility/2006">
                <mc:Choice xmlns:v="urn:schemas-microsoft-com:vml" Requires="v">
                  <p:oleObj spid="_x0000_s39944" name="Clip" r:id="rId11" imgW="1529640" imgH="952560" progId="MS_ClipArt_Gallery.2">
                    <p:embed/>
                  </p:oleObj>
                </mc:Choice>
                <mc:Fallback>
                  <p:oleObj name="Clip" r:id="rId11" imgW="1529640" imgH="952560" progId="MS_ClipArt_Gallery.2">
                    <p:embed/>
                    <p:pic>
                      <p:nvPicPr>
                        <p:cNvPr id="0" name="Object 3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08" y="1632"/>
                          <a:ext cx="1008" cy="6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8230" name="Group 38"/>
          <p:cNvGrpSpPr>
            <a:grpSpLocks/>
          </p:cNvGrpSpPr>
          <p:nvPr/>
        </p:nvGrpSpPr>
        <p:grpSpPr bwMode="auto">
          <a:xfrm>
            <a:off x="6553200" y="2209800"/>
            <a:ext cx="1804988" cy="1524000"/>
            <a:chOff x="1248" y="2640"/>
            <a:chExt cx="1137" cy="960"/>
          </a:xfrm>
        </p:grpSpPr>
        <p:graphicFrame>
          <p:nvGraphicFramePr>
            <p:cNvPr id="8215" name="Object 23"/>
            <p:cNvGraphicFramePr>
              <a:graphicFrameLocks noChangeAspect="1"/>
            </p:cNvGraphicFramePr>
            <p:nvPr/>
          </p:nvGraphicFramePr>
          <p:xfrm>
            <a:off x="1248" y="2688"/>
            <a:ext cx="874" cy="912"/>
          </p:xfrm>
          <a:graphic>
            <a:graphicData uri="http://schemas.openxmlformats.org/presentationml/2006/ole">
              <mc:AlternateContent xmlns:mc="http://schemas.openxmlformats.org/markup-compatibility/2006">
                <mc:Choice xmlns:v="urn:schemas-microsoft-com:vml" Requires="v">
                  <p:oleObj spid="_x0000_s39945" name="Clip" r:id="rId13" imgW="3319560" imgH="3468960" progId="MS_ClipArt_Gallery.2">
                    <p:embed/>
                  </p:oleObj>
                </mc:Choice>
                <mc:Fallback>
                  <p:oleObj name="Clip" r:id="rId13" imgW="3319560" imgH="3468960" progId="MS_ClipArt_Gallery.2">
                    <p:embed/>
                    <p:pic>
                      <p:nvPicPr>
                        <p:cNvPr id="0" name="Object 2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48" y="2688"/>
                          <a:ext cx="874" cy="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25" name="Object 33"/>
            <p:cNvGraphicFramePr>
              <a:graphicFrameLocks noChangeAspect="1"/>
            </p:cNvGraphicFramePr>
            <p:nvPr/>
          </p:nvGraphicFramePr>
          <p:xfrm>
            <a:off x="1920" y="2640"/>
            <a:ext cx="465" cy="554"/>
          </p:xfrm>
          <a:graphic>
            <a:graphicData uri="http://schemas.openxmlformats.org/presentationml/2006/ole">
              <mc:AlternateContent xmlns:mc="http://schemas.openxmlformats.org/markup-compatibility/2006">
                <mc:Choice xmlns:v="urn:schemas-microsoft-com:vml" Requires="v">
                  <p:oleObj spid="_x0000_s39946" name="Clip" r:id="rId15" imgW="2752200" imgH="3281760" progId="MS_ClipArt_Gallery.2">
                    <p:embed/>
                  </p:oleObj>
                </mc:Choice>
                <mc:Fallback>
                  <p:oleObj name="Clip" r:id="rId15" imgW="2752200" imgH="3281760" progId="MS_ClipArt_Gallery.2">
                    <p:embed/>
                    <p:pic>
                      <p:nvPicPr>
                        <p:cNvPr id="0" name="Object 3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920" y="2640"/>
                          <a:ext cx="465" cy="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8232" name="Group 40"/>
          <p:cNvGrpSpPr>
            <a:grpSpLocks/>
          </p:cNvGrpSpPr>
          <p:nvPr/>
        </p:nvGrpSpPr>
        <p:grpSpPr bwMode="auto">
          <a:xfrm>
            <a:off x="5791200" y="1981200"/>
            <a:ext cx="2271713" cy="2233613"/>
            <a:chOff x="576" y="1488"/>
            <a:chExt cx="1431" cy="1407"/>
          </a:xfrm>
        </p:grpSpPr>
        <p:graphicFrame>
          <p:nvGraphicFramePr>
            <p:cNvPr id="8216" name="Object 24"/>
            <p:cNvGraphicFramePr>
              <a:graphicFrameLocks noChangeAspect="1"/>
            </p:cNvGraphicFramePr>
            <p:nvPr/>
          </p:nvGraphicFramePr>
          <p:xfrm>
            <a:off x="1152" y="1488"/>
            <a:ext cx="786" cy="615"/>
          </p:xfrm>
          <a:graphic>
            <a:graphicData uri="http://schemas.openxmlformats.org/presentationml/2006/ole">
              <mc:AlternateContent xmlns:mc="http://schemas.openxmlformats.org/markup-compatibility/2006">
                <mc:Choice xmlns:v="urn:schemas-microsoft-com:vml" Requires="v">
                  <p:oleObj spid="_x0000_s39947" name="Clip" r:id="rId17" imgW="1248840" imgH="977400" progId="MS_ClipArt_Gallery.2">
                    <p:embed/>
                  </p:oleObj>
                </mc:Choice>
                <mc:Fallback>
                  <p:oleObj name="Clip" r:id="rId17" imgW="1248840" imgH="977400" progId="MS_ClipArt_Gallery.2">
                    <p:embed/>
                    <p:pic>
                      <p:nvPicPr>
                        <p:cNvPr id="0" name="Object 2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52" y="1488"/>
                          <a:ext cx="786" cy="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17" name="Object 25"/>
            <p:cNvGraphicFramePr>
              <a:graphicFrameLocks noChangeAspect="1"/>
            </p:cNvGraphicFramePr>
            <p:nvPr/>
          </p:nvGraphicFramePr>
          <p:xfrm>
            <a:off x="576" y="2016"/>
            <a:ext cx="655" cy="613"/>
          </p:xfrm>
          <a:graphic>
            <a:graphicData uri="http://schemas.openxmlformats.org/presentationml/2006/ole">
              <mc:AlternateContent xmlns:mc="http://schemas.openxmlformats.org/markup-compatibility/2006">
                <mc:Choice xmlns:v="urn:schemas-microsoft-com:vml" Requires="v">
                  <p:oleObj spid="_x0000_s39948" name="Clip" r:id="rId19" imgW="1040040" imgH="973440" progId="MS_ClipArt_Gallery.2">
                    <p:embed/>
                  </p:oleObj>
                </mc:Choice>
                <mc:Fallback>
                  <p:oleObj name="Clip" r:id="rId19" imgW="1040040" imgH="973440" progId="MS_ClipArt_Gallery.2">
                    <p:embed/>
                    <p:pic>
                      <p:nvPicPr>
                        <p:cNvPr id="0" name="Object 25"/>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76" y="2016"/>
                          <a:ext cx="655" cy="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26" name="Object 34"/>
            <p:cNvGraphicFramePr>
              <a:graphicFrameLocks noChangeAspect="1"/>
            </p:cNvGraphicFramePr>
            <p:nvPr/>
          </p:nvGraphicFramePr>
          <p:xfrm>
            <a:off x="1344" y="2256"/>
            <a:ext cx="663" cy="639"/>
          </p:xfrm>
          <a:graphic>
            <a:graphicData uri="http://schemas.openxmlformats.org/presentationml/2006/ole">
              <mc:AlternateContent xmlns:mc="http://schemas.openxmlformats.org/markup-compatibility/2006">
                <mc:Choice xmlns:v="urn:schemas-microsoft-com:vml" Requires="v">
                  <p:oleObj spid="_x0000_s39949" name="Clip" r:id="rId21" imgW="1052280" imgH="1015560" progId="MS_ClipArt_Gallery.2">
                    <p:embed/>
                  </p:oleObj>
                </mc:Choice>
                <mc:Fallback>
                  <p:oleObj name="Clip" r:id="rId21" imgW="1052280" imgH="1015560" progId="MS_ClipArt_Gallery.2">
                    <p:embed/>
                    <p:pic>
                      <p:nvPicPr>
                        <p:cNvPr id="0" name="Object 3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344" y="2256"/>
                          <a:ext cx="663" cy="6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8231" name="Group 39"/>
          <p:cNvGrpSpPr>
            <a:grpSpLocks/>
          </p:cNvGrpSpPr>
          <p:nvPr/>
        </p:nvGrpSpPr>
        <p:grpSpPr bwMode="auto">
          <a:xfrm>
            <a:off x="5867400" y="2133600"/>
            <a:ext cx="2241550" cy="1928813"/>
            <a:chOff x="3792" y="2976"/>
            <a:chExt cx="1412" cy="1215"/>
          </a:xfrm>
        </p:grpSpPr>
        <p:graphicFrame>
          <p:nvGraphicFramePr>
            <p:cNvPr id="8211" name="Object 19"/>
            <p:cNvGraphicFramePr>
              <a:graphicFrameLocks noChangeAspect="1"/>
            </p:cNvGraphicFramePr>
            <p:nvPr/>
          </p:nvGraphicFramePr>
          <p:xfrm>
            <a:off x="4608" y="3552"/>
            <a:ext cx="596" cy="639"/>
          </p:xfrm>
          <a:graphic>
            <a:graphicData uri="http://schemas.openxmlformats.org/presentationml/2006/ole">
              <mc:AlternateContent xmlns:mc="http://schemas.openxmlformats.org/markup-compatibility/2006">
                <mc:Choice xmlns:v="urn:schemas-microsoft-com:vml" Requires="v">
                  <p:oleObj spid="_x0000_s39950" name="Clip" r:id="rId23" imgW="946080" imgH="1014480" progId="MS_ClipArt_Gallery.2">
                    <p:embed/>
                  </p:oleObj>
                </mc:Choice>
                <mc:Fallback>
                  <p:oleObj name="Clip" r:id="rId23" imgW="946080" imgH="1014480" progId="MS_ClipArt_Gallery.2">
                    <p:embed/>
                    <p:pic>
                      <p:nvPicPr>
                        <p:cNvPr id="0" name="Object 19"/>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608" y="3552"/>
                          <a:ext cx="596" cy="6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19" name="Object 27"/>
            <p:cNvGraphicFramePr>
              <a:graphicFrameLocks noChangeAspect="1"/>
            </p:cNvGraphicFramePr>
            <p:nvPr/>
          </p:nvGraphicFramePr>
          <p:xfrm>
            <a:off x="3792" y="3456"/>
            <a:ext cx="683" cy="654"/>
          </p:xfrm>
          <a:graphic>
            <a:graphicData uri="http://schemas.openxmlformats.org/presentationml/2006/ole">
              <mc:AlternateContent xmlns:mc="http://schemas.openxmlformats.org/markup-compatibility/2006">
                <mc:Choice xmlns:v="urn:schemas-microsoft-com:vml" Requires="v">
                  <p:oleObj spid="_x0000_s39951" name="Clip" r:id="rId25" imgW="1085040" imgH="1039320" progId="MS_ClipArt_Gallery.2">
                    <p:embed/>
                  </p:oleObj>
                </mc:Choice>
                <mc:Fallback>
                  <p:oleObj name="Clip" r:id="rId25" imgW="1085040" imgH="1039320" progId="MS_ClipArt_Gallery.2">
                    <p:embed/>
                    <p:pic>
                      <p:nvPicPr>
                        <p:cNvPr id="0" name="Object 27"/>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792" y="3456"/>
                          <a:ext cx="683" cy="6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27" name="Object 35"/>
            <p:cNvGraphicFramePr>
              <a:graphicFrameLocks noChangeAspect="1"/>
            </p:cNvGraphicFramePr>
            <p:nvPr/>
          </p:nvGraphicFramePr>
          <p:xfrm>
            <a:off x="3984" y="2976"/>
            <a:ext cx="1047" cy="494"/>
          </p:xfrm>
          <a:graphic>
            <a:graphicData uri="http://schemas.openxmlformats.org/presentationml/2006/ole">
              <mc:AlternateContent xmlns:mc="http://schemas.openxmlformats.org/markup-compatibility/2006">
                <mc:Choice xmlns:v="urn:schemas-microsoft-com:vml" Requires="v">
                  <p:oleObj spid="_x0000_s39952" name="Clip" r:id="rId27" imgW="1052280" imgH="497880" progId="MS_ClipArt_Gallery.2">
                    <p:embed/>
                  </p:oleObj>
                </mc:Choice>
                <mc:Fallback>
                  <p:oleObj name="Clip" r:id="rId27" imgW="1052280" imgH="497880" progId="MS_ClipArt_Gallery.2">
                    <p:embed/>
                    <p:pic>
                      <p:nvPicPr>
                        <p:cNvPr id="0" name="Object 35"/>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984" y="2976"/>
                          <a:ext cx="1047" cy="4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8214" name="Object 22"/>
          <p:cNvGraphicFramePr>
            <a:graphicFrameLocks noChangeAspect="1"/>
          </p:cNvGraphicFramePr>
          <p:nvPr/>
        </p:nvGraphicFramePr>
        <p:xfrm>
          <a:off x="6019800" y="2133600"/>
          <a:ext cx="2362200" cy="1920875"/>
        </p:xfrm>
        <a:graphic>
          <a:graphicData uri="http://schemas.openxmlformats.org/presentationml/2006/ole">
            <mc:AlternateContent xmlns:mc="http://schemas.openxmlformats.org/markup-compatibility/2006">
              <mc:Choice xmlns:v="urn:schemas-microsoft-com:vml" Requires="v">
                <p:oleObj spid="_x0000_s39953" name="Clip" r:id="rId29" imgW="1113120" imgH="906120" progId="MS_ClipArt_Gallery.2">
                  <p:embed/>
                </p:oleObj>
              </mc:Choice>
              <mc:Fallback>
                <p:oleObj name="Clip" r:id="rId29" imgW="1113120" imgH="906120" progId="MS_ClipArt_Gallery.2">
                  <p:embed/>
                  <p:pic>
                    <p:nvPicPr>
                      <p:cNvPr id="0" name="Object 22"/>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6019800" y="2133600"/>
                        <a:ext cx="2362200"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8251" name="Group 59"/>
          <p:cNvGrpSpPr>
            <a:grpSpLocks/>
          </p:cNvGrpSpPr>
          <p:nvPr/>
        </p:nvGrpSpPr>
        <p:grpSpPr bwMode="auto">
          <a:xfrm>
            <a:off x="304800" y="3276600"/>
            <a:ext cx="6934200" cy="947738"/>
            <a:chOff x="192" y="2064"/>
            <a:chExt cx="4368" cy="597"/>
          </a:xfrm>
        </p:grpSpPr>
        <p:sp>
          <p:nvSpPr>
            <p:cNvPr id="8234" name="Text Box 42"/>
            <p:cNvSpPr txBox="1">
              <a:spLocks noChangeArrowheads="1"/>
            </p:cNvSpPr>
            <p:nvPr/>
          </p:nvSpPr>
          <p:spPr bwMode="auto">
            <a:xfrm>
              <a:off x="192" y="2064"/>
              <a:ext cx="4368"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Opérations dans les domaines :</a:t>
              </a:r>
            </a:p>
          </p:txBody>
        </p:sp>
        <p:sp>
          <p:nvSpPr>
            <p:cNvPr id="8236" name="Text Box 44"/>
            <p:cNvSpPr txBox="1">
              <a:spLocks noChangeArrowheads="1"/>
            </p:cNvSpPr>
            <p:nvPr/>
          </p:nvSpPr>
          <p:spPr bwMode="auto">
            <a:xfrm>
              <a:off x="192" y="2304"/>
              <a:ext cx="360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de l’assurance</a:t>
              </a:r>
            </a:p>
          </p:txBody>
        </p:sp>
      </p:grpSp>
      <p:sp>
        <p:nvSpPr>
          <p:cNvPr id="8237" name="Text Box 45"/>
          <p:cNvSpPr txBox="1">
            <a:spLocks noChangeArrowheads="1"/>
          </p:cNvSpPr>
          <p:nvPr/>
        </p:nvSpPr>
        <p:spPr bwMode="auto">
          <a:xfrm>
            <a:off x="304800" y="4038600"/>
            <a:ext cx="6934200" cy="56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des marchés des capitaux</a:t>
            </a:r>
          </a:p>
        </p:txBody>
      </p:sp>
      <p:sp>
        <p:nvSpPr>
          <p:cNvPr id="8238" name="Text Box 46"/>
          <p:cNvSpPr txBox="1">
            <a:spLocks noChangeArrowheads="1"/>
          </p:cNvSpPr>
          <p:nvPr/>
        </p:nvSpPr>
        <p:spPr bwMode="auto">
          <a:xfrm>
            <a:off x="304800" y="4419600"/>
            <a:ext cx="6934200" cy="56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des mutations d’immeubles et locations</a:t>
            </a:r>
          </a:p>
        </p:txBody>
      </p:sp>
      <p:sp>
        <p:nvSpPr>
          <p:cNvPr id="8239" name="Text Box 47"/>
          <p:cNvSpPr txBox="1">
            <a:spLocks noChangeArrowheads="1"/>
          </p:cNvSpPr>
          <p:nvPr/>
        </p:nvSpPr>
        <p:spPr bwMode="auto">
          <a:xfrm>
            <a:off x="304800" y="4800600"/>
            <a:ext cx="6934200" cy="56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des jeux de hasard, paris et loteries</a:t>
            </a:r>
          </a:p>
        </p:txBody>
      </p:sp>
      <p:sp>
        <p:nvSpPr>
          <p:cNvPr id="8244" name="Text Box 52"/>
          <p:cNvSpPr txBox="1">
            <a:spLocks noChangeArrowheads="1"/>
          </p:cNvSpPr>
          <p:nvPr/>
        </p:nvSpPr>
        <p:spPr bwMode="auto">
          <a:xfrm>
            <a:off x="304800" y="1752600"/>
            <a:ext cx="6934200" cy="56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de l’assistance sociale</a:t>
            </a:r>
          </a:p>
        </p:txBody>
      </p:sp>
      <p:sp>
        <p:nvSpPr>
          <p:cNvPr id="8245" name="Text Box 53"/>
          <p:cNvSpPr txBox="1">
            <a:spLocks noChangeArrowheads="1"/>
          </p:cNvSpPr>
          <p:nvPr/>
        </p:nvSpPr>
        <p:spPr bwMode="auto">
          <a:xfrm>
            <a:off x="304800" y="2133600"/>
            <a:ext cx="6934200" cy="56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de l’éducation et de l’enseignement</a:t>
            </a:r>
          </a:p>
        </p:txBody>
      </p:sp>
      <p:sp>
        <p:nvSpPr>
          <p:cNvPr id="8246" name="Text Box 54"/>
          <p:cNvSpPr txBox="1">
            <a:spLocks noChangeArrowheads="1"/>
          </p:cNvSpPr>
          <p:nvPr/>
        </p:nvSpPr>
        <p:spPr bwMode="auto">
          <a:xfrm>
            <a:off x="304800" y="2514600"/>
            <a:ext cx="6934200" cy="56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de la culture</a:t>
            </a:r>
          </a:p>
        </p:txBody>
      </p:sp>
      <p:grpSp>
        <p:nvGrpSpPr>
          <p:cNvPr id="8250" name="Group 58"/>
          <p:cNvGrpSpPr>
            <a:grpSpLocks/>
          </p:cNvGrpSpPr>
          <p:nvPr/>
        </p:nvGrpSpPr>
        <p:grpSpPr bwMode="auto">
          <a:xfrm>
            <a:off x="304800" y="1066800"/>
            <a:ext cx="6934200" cy="871538"/>
            <a:chOff x="192" y="672"/>
            <a:chExt cx="4368" cy="549"/>
          </a:xfrm>
        </p:grpSpPr>
        <p:sp>
          <p:nvSpPr>
            <p:cNvPr id="8201" name="Text Box 9"/>
            <p:cNvSpPr txBox="1">
              <a:spLocks noChangeArrowheads="1"/>
            </p:cNvSpPr>
            <p:nvPr/>
          </p:nvSpPr>
          <p:spPr bwMode="auto">
            <a:xfrm>
              <a:off x="192" y="864"/>
              <a:ext cx="4368"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de la santé</a:t>
              </a:r>
            </a:p>
          </p:txBody>
        </p:sp>
        <p:sp>
          <p:nvSpPr>
            <p:cNvPr id="8247" name="Text Box 55"/>
            <p:cNvSpPr txBox="1">
              <a:spLocks noChangeArrowheads="1"/>
            </p:cNvSpPr>
            <p:nvPr/>
          </p:nvSpPr>
          <p:spPr bwMode="auto">
            <a:xfrm>
              <a:off x="192" y="672"/>
              <a:ext cx="4368"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Prestations dans les domaines :</a:t>
              </a:r>
            </a:p>
          </p:txBody>
        </p:sp>
      </p:grpSp>
      <p:sp>
        <p:nvSpPr>
          <p:cNvPr id="8252" name="Text Box 60"/>
          <p:cNvSpPr txBox="1">
            <a:spLocks noChangeArrowheads="1"/>
          </p:cNvSpPr>
          <p:nvPr/>
        </p:nvSpPr>
        <p:spPr bwMode="auto">
          <a:xfrm>
            <a:off x="304800" y="5181600"/>
            <a:ext cx="6934200" cy="56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des envois postaux</a:t>
            </a:r>
          </a:p>
        </p:txBody>
      </p:sp>
      <p:graphicFrame>
        <p:nvGraphicFramePr>
          <p:cNvPr id="8253" name="Object 61"/>
          <p:cNvGraphicFramePr>
            <a:graphicFrameLocks noChangeAspect="1"/>
          </p:cNvGraphicFramePr>
          <p:nvPr/>
        </p:nvGraphicFramePr>
        <p:xfrm>
          <a:off x="6248400" y="1981200"/>
          <a:ext cx="1790700" cy="1981200"/>
        </p:xfrm>
        <a:graphic>
          <a:graphicData uri="http://schemas.openxmlformats.org/presentationml/2006/ole">
            <mc:AlternateContent xmlns:mc="http://schemas.openxmlformats.org/markup-compatibility/2006">
              <mc:Choice xmlns:v="urn:schemas-microsoft-com:vml" Requires="v">
                <p:oleObj spid="_x0000_s39954" name="Clip" r:id="rId31" imgW="700920" imgH="775800" progId="MS_ClipArt_Gallery.2">
                  <p:embed/>
                </p:oleObj>
              </mc:Choice>
              <mc:Fallback>
                <p:oleObj name="Clip" r:id="rId31" imgW="700920" imgH="775800" progId="MS_ClipArt_Gallery.2">
                  <p:embed/>
                  <p:pic>
                    <p:nvPicPr>
                      <p:cNvPr id="0" name="Object 61"/>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6248400" y="1981200"/>
                        <a:ext cx="1790700" cy="198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55" name="Text Box 63"/>
          <p:cNvSpPr txBox="1">
            <a:spLocks noChangeArrowheads="1"/>
          </p:cNvSpPr>
          <p:nvPr/>
        </p:nvSpPr>
        <p:spPr bwMode="auto">
          <a:xfrm>
            <a:off x="304800" y="5638800"/>
            <a:ext cx="6934200" cy="56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fr-FR" altLang="fr-F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8250"/>
                                        </p:tgtEl>
                                        <p:attrNameLst>
                                          <p:attrName>style.visibility</p:attrName>
                                        </p:attrNameLst>
                                      </p:cBhvr>
                                      <p:to>
                                        <p:strVal val="visible"/>
                                      </p:to>
                                    </p:set>
                                    <p:anim calcmode="lin" valueType="num">
                                      <p:cBhvr additive="base">
                                        <p:cTn id="7" dur="500" fill="hold"/>
                                        <p:tgtEl>
                                          <p:spTgt spid="8250"/>
                                        </p:tgtEl>
                                        <p:attrNameLst>
                                          <p:attrName>ppt_x</p:attrName>
                                        </p:attrNameLst>
                                      </p:cBhvr>
                                      <p:tavLst>
                                        <p:tav tm="0">
                                          <p:val>
                                            <p:strVal val="0-#ppt_w/2"/>
                                          </p:val>
                                        </p:tav>
                                        <p:tav tm="100000">
                                          <p:val>
                                            <p:strVal val="#ppt_x"/>
                                          </p:val>
                                        </p:tav>
                                      </p:tavLst>
                                    </p:anim>
                                    <p:anim calcmode="lin" valueType="num">
                                      <p:cBhvr additive="base">
                                        <p:cTn id="8" dur="500" fill="hold"/>
                                        <p:tgtEl>
                                          <p:spTgt spid="825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entr" presetSubtype="0" fill="hold" nodeType="afterEffect">
                                  <p:stCondLst>
                                    <p:cond delay="0"/>
                                  </p:stCondLst>
                                  <p:childTnLst>
                                    <p:set>
                                      <p:cBhvr>
                                        <p:cTn id="11" dur="1" fill="hold">
                                          <p:stCondLst>
                                            <p:cond delay="499"/>
                                          </p:stCondLst>
                                        </p:cTn>
                                        <p:tgtEl>
                                          <p:spTgt spid="8232"/>
                                        </p:tgtEl>
                                        <p:attrNameLst>
                                          <p:attrName>style.visibility</p:attrName>
                                        </p:attrNameLst>
                                      </p:cBhvr>
                                      <p:to>
                                        <p:strVal val="visible"/>
                                      </p:to>
                                    </p:set>
                                  </p:childTnLst>
                                  <p:subTnLst>
                                    <p:set>
                                      <p:cBhvr override="childStyle">
                                        <p:cTn dur="1" fill="hold" display="0" masterRel="nextClick" afterEffect="1"/>
                                        <p:tgtEl>
                                          <p:spTgt spid="8232"/>
                                        </p:tgtEl>
                                        <p:attrNameLst>
                                          <p:attrName>style.visibility</p:attrName>
                                        </p:attrNameLst>
                                      </p:cBhvr>
                                      <p:to>
                                        <p:strVal val="hidden"/>
                                      </p:to>
                                    </p:set>
                                  </p:sub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8244"/>
                                        </p:tgtEl>
                                        <p:attrNameLst>
                                          <p:attrName>style.visibility</p:attrName>
                                        </p:attrNameLst>
                                      </p:cBhvr>
                                      <p:to>
                                        <p:strVal val="visible"/>
                                      </p:to>
                                    </p:set>
                                    <p:anim calcmode="lin" valueType="num">
                                      <p:cBhvr additive="base">
                                        <p:cTn id="16" dur="500" fill="hold"/>
                                        <p:tgtEl>
                                          <p:spTgt spid="8244"/>
                                        </p:tgtEl>
                                        <p:attrNameLst>
                                          <p:attrName>ppt_x</p:attrName>
                                        </p:attrNameLst>
                                      </p:cBhvr>
                                      <p:tavLst>
                                        <p:tav tm="0">
                                          <p:val>
                                            <p:strVal val="0-#ppt_w/2"/>
                                          </p:val>
                                        </p:tav>
                                        <p:tav tm="100000">
                                          <p:val>
                                            <p:strVal val="#ppt_x"/>
                                          </p:val>
                                        </p:tav>
                                      </p:tavLst>
                                    </p:anim>
                                    <p:anim calcmode="lin" valueType="num">
                                      <p:cBhvr additive="base">
                                        <p:cTn id="17" dur="500" fill="hold"/>
                                        <p:tgtEl>
                                          <p:spTgt spid="8244"/>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500"/>
                            </p:stCondLst>
                            <p:childTnLst>
                              <p:par>
                                <p:cTn id="19" presetID="1" presetClass="entr" presetSubtype="0" fill="hold" nodeType="afterEffect">
                                  <p:stCondLst>
                                    <p:cond delay="0"/>
                                  </p:stCondLst>
                                  <p:childTnLst>
                                    <p:set>
                                      <p:cBhvr>
                                        <p:cTn id="20" dur="1" fill="hold">
                                          <p:stCondLst>
                                            <p:cond delay="499"/>
                                          </p:stCondLst>
                                        </p:cTn>
                                        <p:tgtEl>
                                          <p:spTgt spid="8221"/>
                                        </p:tgtEl>
                                        <p:attrNameLst>
                                          <p:attrName>style.visibility</p:attrName>
                                        </p:attrNameLst>
                                      </p:cBhvr>
                                      <p:to>
                                        <p:strVal val="visible"/>
                                      </p:to>
                                    </p:set>
                                  </p:childTnLst>
                                  <p:subTnLst>
                                    <p:set>
                                      <p:cBhvr override="childStyle">
                                        <p:cTn dur="1" fill="hold" display="0" masterRel="nextClick" afterEffect="1"/>
                                        <p:tgtEl>
                                          <p:spTgt spid="8221"/>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245"/>
                                        </p:tgtEl>
                                        <p:attrNameLst>
                                          <p:attrName>style.visibility</p:attrName>
                                        </p:attrNameLst>
                                      </p:cBhvr>
                                      <p:to>
                                        <p:strVal val="visible"/>
                                      </p:to>
                                    </p:set>
                                    <p:anim calcmode="lin" valueType="num">
                                      <p:cBhvr additive="base">
                                        <p:cTn id="25" dur="500" fill="hold"/>
                                        <p:tgtEl>
                                          <p:spTgt spid="8245"/>
                                        </p:tgtEl>
                                        <p:attrNameLst>
                                          <p:attrName>ppt_x</p:attrName>
                                        </p:attrNameLst>
                                      </p:cBhvr>
                                      <p:tavLst>
                                        <p:tav tm="0">
                                          <p:val>
                                            <p:strVal val="0-#ppt_w/2"/>
                                          </p:val>
                                        </p:tav>
                                        <p:tav tm="100000">
                                          <p:val>
                                            <p:strVal val="#ppt_x"/>
                                          </p:val>
                                        </p:tav>
                                      </p:tavLst>
                                    </p:anim>
                                    <p:anim calcmode="lin" valueType="num">
                                      <p:cBhvr additive="base">
                                        <p:cTn id="26" dur="500" fill="hold"/>
                                        <p:tgtEl>
                                          <p:spTgt spid="8245"/>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500"/>
                            </p:stCondLst>
                            <p:childTnLst>
                              <p:par>
                                <p:cTn id="28" presetID="1" presetClass="entr" presetSubtype="0" fill="hold" nodeType="afterEffect">
                                  <p:stCondLst>
                                    <p:cond delay="0"/>
                                  </p:stCondLst>
                                  <p:childTnLst>
                                    <p:set>
                                      <p:cBhvr>
                                        <p:cTn id="29" dur="1" fill="hold">
                                          <p:stCondLst>
                                            <p:cond delay="499"/>
                                          </p:stCondLst>
                                        </p:cTn>
                                        <p:tgtEl>
                                          <p:spTgt spid="8213"/>
                                        </p:tgtEl>
                                        <p:attrNameLst>
                                          <p:attrName>style.visibility</p:attrName>
                                        </p:attrNameLst>
                                      </p:cBhvr>
                                      <p:to>
                                        <p:strVal val="visible"/>
                                      </p:to>
                                    </p:set>
                                  </p:childTnLst>
                                  <p:subTnLst>
                                    <p:set>
                                      <p:cBhvr override="childStyle">
                                        <p:cTn dur="1" fill="hold" display="0" masterRel="nextClick" afterEffect="1"/>
                                        <p:tgtEl>
                                          <p:spTgt spid="8213"/>
                                        </p:tgtEl>
                                        <p:attrNameLst>
                                          <p:attrName>style.visibility</p:attrName>
                                        </p:attrNameLst>
                                      </p:cBhvr>
                                      <p:to>
                                        <p:strVal val="hidden"/>
                                      </p:to>
                                    </p:set>
                                  </p:sub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8246"/>
                                        </p:tgtEl>
                                        <p:attrNameLst>
                                          <p:attrName>style.visibility</p:attrName>
                                        </p:attrNameLst>
                                      </p:cBhvr>
                                      <p:to>
                                        <p:strVal val="visible"/>
                                      </p:to>
                                    </p:set>
                                    <p:anim calcmode="lin" valueType="num">
                                      <p:cBhvr additive="base">
                                        <p:cTn id="34" dur="500" fill="hold"/>
                                        <p:tgtEl>
                                          <p:spTgt spid="8246"/>
                                        </p:tgtEl>
                                        <p:attrNameLst>
                                          <p:attrName>ppt_x</p:attrName>
                                        </p:attrNameLst>
                                      </p:cBhvr>
                                      <p:tavLst>
                                        <p:tav tm="0">
                                          <p:val>
                                            <p:strVal val="0-#ppt_w/2"/>
                                          </p:val>
                                        </p:tav>
                                        <p:tav tm="100000">
                                          <p:val>
                                            <p:strVal val="#ppt_x"/>
                                          </p:val>
                                        </p:tav>
                                      </p:tavLst>
                                    </p:anim>
                                    <p:anim calcmode="lin" valueType="num">
                                      <p:cBhvr additive="base">
                                        <p:cTn id="35" dur="500" fill="hold"/>
                                        <p:tgtEl>
                                          <p:spTgt spid="8246"/>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500"/>
                            </p:stCondLst>
                            <p:childTnLst>
                              <p:par>
                                <p:cTn id="37" presetID="1" presetClass="entr" presetSubtype="0" fill="hold" nodeType="afterEffect">
                                  <p:stCondLst>
                                    <p:cond delay="0"/>
                                  </p:stCondLst>
                                  <p:childTnLst>
                                    <p:set>
                                      <p:cBhvr>
                                        <p:cTn id="38" dur="1" fill="hold">
                                          <p:stCondLst>
                                            <p:cond delay="499"/>
                                          </p:stCondLst>
                                        </p:cTn>
                                        <p:tgtEl>
                                          <p:spTgt spid="8231"/>
                                        </p:tgtEl>
                                        <p:attrNameLst>
                                          <p:attrName>style.visibility</p:attrName>
                                        </p:attrNameLst>
                                      </p:cBhvr>
                                      <p:to>
                                        <p:strVal val="visible"/>
                                      </p:to>
                                    </p:set>
                                  </p:childTnLst>
                                  <p:subTnLst>
                                    <p:set>
                                      <p:cBhvr override="childStyle">
                                        <p:cTn dur="1" fill="hold" display="0" masterRel="nextClick" afterEffect="1"/>
                                        <p:tgtEl>
                                          <p:spTgt spid="8231"/>
                                        </p:tgtEl>
                                        <p:attrNameLst>
                                          <p:attrName>style.visibility</p:attrName>
                                        </p:attrNameLst>
                                      </p:cBhvr>
                                      <p:to>
                                        <p:strVal val="hidden"/>
                                      </p:to>
                                    </p:set>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8251"/>
                                        </p:tgtEl>
                                        <p:attrNameLst>
                                          <p:attrName>style.visibility</p:attrName>
                                        </p:attrNameLst>
                                      </p:cBhvr>
                                      <p:to>
                                        <p:strVal val="visible"/>
                                      </p:to>
                                    </p:set>
                                    <p:anim calcmode="lin" valueType="num">
                                      <p:cBhvr additive="base">
                                        <p:cTn id="43" dur="500" fill="hold"/>
                                        <p:tgtEl>
                                          <p:spTgt spid="8251"/>
                                        </p:tgtEl>
                                        <p:attrNameLst>
                                          <p:attrName>ppt_x</p:attrName>
                                        </p:attrNameLst>
                                      </p:cBhvr>
                                      <p:tavLst>
                                        <p:tav tm="0">
                                          <p:val>
                                            <p:strVal val="0-#ppt_w/2"/>
                                          </p:val>
                                        </p:tav>
                                        <p:tav tm="100000">
                                          <p:val>
                                            <p:strVal val="#ppt_x"/>
                                          </p:val>
                                        </p:tav>
                                      </p:tavLst>
                                    </p:anim>
                                    <p:anim calcmode="lin" valueType="num">
                                      <p:cBhvr additive="base">
                                        <p:cTn id="44" dur="500" fill="hold"/>
                                        <p:tgtEl>
                                          <p:spTgt spid="8251"/>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500"/>
                            </p:stCondLst>
                            <p:childTnLst>
                              <p:par>
                                <p:cTn id="46" presetID="1" presetClass="entr" presetSubtype="0" fill="hold" nodeType="afterEffect">
                                  <p:stCondLst>
                                    <p:cond delay="0"/>
                                  </p:stCondLst>
                                  <p:childTnLst>
                                    <p:set>
                                      <p:cBhvr>
                                        <p:cTn id="47" dur="1" fill="hold">
                                          <p:stCondLst>
                                            <p:cond delay="499"/>
                                          </p:stCondLst>
                                        </p:cTn>
                                        <p:tgtEl>
                                          <p:spTgt spid="8230"/>
                                        </p:tgtEl>
                                        <p:attrNameLst>
                                          <p:attrName>style.visibility</p:attrName>
                                        </p:attrNameLst>
                                      </p:cBhvr>
                                      <p:to>
                                        <p:strVal val="visible"/>
                                      </p:to>
                                    </p:set>
                                  </p:childTnLst>
                                  <p:subTnLst>
                                    <p:set>
                                      <p:cBhvr override="childStyle">
                                        <p:cTn dur="1" fill="hold" display="0" masterRel="nextClick" afterEffect="1"/>
                                        <p:tgtEl>
                                          <p:spTgt spid="8230"/>
                                        </p:tgtEl>
                                        <p:attrNameLst>
                                          <p:attrName>style.visibility</p:attrName>
                                        </p:attrNameLst>
                                      </p:cBhvr>
                                      <p:to>
                                        <p:strVal val="hidden"/>
                                      </p:to>
                                    </p:set>
                                  </p:sub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8237"/>
                                        </p:tgtEl>
                                        <p:attrNameLst>
                                          <p:attrName>style.visibility</p:attrName>
                                        </p:attrNameLst>
                                      </p:cBhvr>
                                      <p:to>
                                        <p:strVal val="visible"/>
                                      </p:to>
                                    </p:set>
                                    <p:anim calcmode="lin" valueType="num">
                                      <p:cBhvr additive="base">
                                        <p:cTn id="52" dur="500" fill="hold"/>
                                        <p:tgtEl>
                                          <p:spTgt spid="8237"/>
                                        </p:tgtEl>
                                        <p:attrNameLst>
                                          <p:attrName>ppt_x</p:attrName>
                                        </p:attrNameLst>
                                      </p:cBhvr>
                                      <p:tavLst>
                                        <p:tav tm="0">
                                          <p:val>
                                            <p:strVal val="0-#ppt_w/2"/>
                                          </p:val>
                                        </p:tav>
                                        <p:tav tm="100000">
                                          <p:val>
                                            <p:strVal val="#ppt_x"/>
                                          </p:val>
                                        </p:tav>
                                      </p:tavLst>
                                    </p:anim>
                                    <p:anim calcmode="lin" valueType="num">
                                      <p:cBhvr additive="base">
                                        <p:cTn id="53" dur="500" fill="hold"/>
                                        <p:tgtEl>
                                          <p:spTgt spid="8237"/>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500"/>
                            </p:stCondLst>
                            <p:childTnLst>
                              <p:par>
                                <p:cTn id="55" presetID="1" presetClass="entr" presetSubtype="0" fill="hold" nodeType="afterEffect">
                                  <p:stCondLst>
                                    <p:cond delay="0"/>
                                  </p:stCondLst>
                                  <p:childTnLst>
                                    <p:set>
                                      <p:cBhvr>
                                        <p:cTn id="56" dur="1" fill="hold">
                                          <p:stCondLst>
                                            <p:cond delay="499"/>
                                          </p:stCondLst>
                                        </p:cTn>
                                        <p:tgtEl>
                                          <p:spTgt spid="8214"/>
                                        </p:tgtEl>
                                        <p:attrNameLst>
                                          <p:attrName>style.visibility</p:attrName>
                                        </p:attrNameLst>
                                      </p:cBhvr>
                                      <p:to>
                                        <p:strVal val="visible"/>
                                      </p:to>
                                    </p:set>
                                  </p:childTnLst>
                                  <p:subTnLst>
                                    <p:set>
                                      <p:cBhvr override="childStyle">
                                        <p:cTn dur="1" fill="hold" display="0" masterRel="nextClick" afterEffect="1"/>
                                        <p:tgtEl>
                                          <p:spTgt spid="8214"/>
                                        </p:tgtEl>
                                        <p:attrNameLst>
                                          <p:attrName>style.visibility</p:attrName>
                                        </p:attrNameLst>
                                      </p:cBhvr>
                                      <p:to>
                                        <p:strVal val="hidden"/>
                                      </p:to>
                                    </p:set>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8238"/>
                                        </p:tgtEl>
                                        <p:attrNameLst>
                                          <p:attrName>style.visibility</p:attrName>
                                        </p:attrNameLst>
                                      </p:cBhvr>
                                      <p:to>
                                        <p:strVal val="visible"/>
                                      </p:to>
                                    </p:set>
                                    <p:anim calcmode="lin" valueType="num">
                                      <p:cBhvr additive="base">
                                        <p:cTn id="61" dur="500" fill="hold"/>
                                        <p:tgtEl>
                                          <p:spTgt spid="8238"/>
                                        </p:tgtEl>
                                        <p:attrNameLst>
                                          <p:attrName>ppt_x</p:attrName>
                                        </p:attrNameLst>
                                      </p:cBhvr>
                                      <p:tavLst>
                                        <p:tav tm="0">
                                          <p:val>
                                            <p:strVal val="0-#ppt_w/2"/>
                                          </p:val>
                                        </p:tav>
                                        <p:tav tm="100000">
                                          <p:val>
                                            <p:strVal val="#ppt_x"/>
                                          </p:val>
                                        </p:tav>
                                      </p:tavLst>
                                    </p:anim>
                                    <p:anim calcmode="lin" valueType="num">
                                      <p:cBhvr additive="base">
                                        <p:cTn id="62" dur="500" fill="hold"/>
                                        <p:tgtEl>
                                          <p:spTgt spid="8238"/>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500"/>
                            </p:stCondLst>
                            <p:childTnLst>
                              <p:par>
                                <p:cTn id="64" presetID="1" presetClass="entr" presetSubtype="0" fill="hold" nodeType="afterEffect">
                                  <p:stCondLst>
                                    <p:cond delay="0"/>
                                  </p:stCondLst>
                                  <p:childTnLst>
                                    <p:set>
                                      <p:cBhvr>
                                        <p:cTn id="65" dur="1" fill="hold">
                                          <p:stCondLst>
                                            <p:cond delay="499"/>
                                          </p:stCondLst>
                                        </p:cTn>
                                        <p:tgtEl>
                                          <p:spTgt spid="8218"/>
                                        </p:tgtEl>
                                        <p:attrNameLst>
                                          <p:attrName>style.visibility</p:attrName>
                                        </p:attrNameLst>
                                      </p:cBhvr>
                                      <p:to>
                                        <p:strVal val="visible"/>
                                      </p:to>
                                    </p:set>
                                  </p:childTnLst>
                                  <p:subTnLst>
                                    <p:set>
                                      <p:cBhvr override="childStyle">
                                        <p:cTn dur="1" fill="hold" display="0" masterRel="nextClick" afterEffect="1"/>
                                        <p:tgtEl>
                                          <p:spTgt spid="8218"/>
                                        </p:tgtEl>
                                        <p:attrNameLst>
                                          <p:attrName>style.visibility</p:attrName>
                                        </p:attrNameLst>
                                      </p:cBhvr>
                                      <p:to>
                                        <p:strVal val="hidden"/>
                                      </p:to>
                                    </p:set>
                                  </p:sub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8" fill="hold" grpId="0" nodeType="clickEffect">
                                  <p:stCondLst>
                                    <p:cond delay="0"/>
                                  </p:stCondLst>
                                  <p:childTnLst>
                                    <p:set>
                                      <p:cBhvr>
                                        <p:cTn id="69" dur="1" fill="hold">
                                          <p:stCondLst>
                                            <p:cond delay="0"/>
                                          </p:stCondLst>
                                        </p:cTn>
                                        <p:tgtEl>
                                          <p:spTgt spid="8239"/>
                                        </p:tgtEl>
                                        <p:attrNameLst>
                                          <p:attrName>style.visibility</p:attrName>
                                        </p:attrNameLst>
                                      </p:cBhvr>
                                      <p:to>
                                        <p:strVal val="visible"/>
                                      </p:to>
                                    </p:set>
                                    <p:anim calcmode="lin" valueType="num">
                                      <p:cBhvr additive="base">
                                        <p:cTn id="70" dur="500" fill="hold"/>
                                        <p:tgtEl>
                                          <p:spTgt spid="8239"/>
                                        </p:tgtEl>
                                        <p:attrNameLst>
                                          <p:attrName>ppt_x</p:attrName>
                                        </p:attrNameLst>
                                      </p:cBhvr>
                                      <p:tavLst>
                                        <p:tav tm="0">
                                          <p:val>
                                            <p:strVal val="0-#ppt_w/2"/>
                                          </p:val>
                                        </p:tav>
                                        <p:tav tm="100000">
                                          <p:val>
                                            <p:strVal val="#ppt_x"/>
                                          </p:val>
                                        </p:tav>
                                      </p:tavLst>
                                    </p:anim>
                                    <p:anim calcmode="lin" valueType="num">
                                      <p:cBhvr additive="base">
                                        <p:cTn id="71" dur="500" fill="hold"/>
                                        <p:tgtEl>
                                          <p:spTgt spid="8239"/>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500"/>
                            </p:stCondLst>
                            <p:childTnLst>
                              <p:par>
                                <p:cTn id="73" presetID="1" presetClass="entr" presetSubtype="0" fill="hold" nodeType="afterEffect">
                                  <p:stCondLst>
                                    <p:cond delay="0"/>
                                  </p:stCondLst>
                                  <p:childTnLst>
                                    <p:set>
                                      <p:cBhvr>
                                        <p:cTn id="74" dur="1" fill="hold">
                                          <p:stCondLst>
                                            <p:cond delay="499"/>
                                          </p:stCondLst>
                                        </p:cTn>
                                        <p:tgtEl>
                                          <p:spTgt spid="8229"/>
                                        </p:tgtEl>
                                        <p:attrNameLst>
                                          <p:attrName>style.visibility</p:attrName>
                                        </p:attrNameLst>
                                      </p:cBhvr>
                                      <p:to>
                                        <p:strVal val="visible"/>
                                      </p:to>
                                    </p:set>
                                  </p:childTnLst>
                                  <p:subTnLst>
                                    <p:set>
                                      <p:cBhvr override="childStyle">
                                        <p:cTn dur="1" fill="hold" display="0" masterRel="nextClick" afterEffect="1"/>
                                        <p:tgtEl>
                                          <p:spTgt spid="8229"/>
                                        </p:tgtEl>
                                        <p:attrNameLst>
                                          <p:attrName>style.visibility</p:attrName>
                                        </p:attrNameLst>
                                      </p:cBhvr>
                                      <p:to>
                                        <p:strVal val="hidden"/>
                                      </p:to>
                                    </p:set>
                                  </p:sub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8252"/>
                                        </p:tgtEl>
                                        <p:attrNameLst>
                                          <p:attrName>style.visibility</p:attrName>
                                        </p:attrNameLst>
                                      </p:cBhvr>
                                      <p:to>
                                        <p:strVal val="visible"/>
                                      </p:to>
                                    </p:set>
                                    <p:anim calcmode="lin" valueType="num">
                                      <p:cBhvr additive="base">
                                        <p:cTn id="79" dur="500" fill="hold"/>
                                        <p:tgtEl>
                                          <p:spTgt spid="8252"/>
                                        </p:tgtEl>
                                        <p:attrNameLst>
                                          <p:attrName>ppt_x</p:attrName>
                                        </p:attrNameLst>
                                      </p:cBhvr>
                                      <p:tavLst>
                                        <p:tav tm="0">
                                          <p:val>
                                            <p:strVal val="0-#ppt_w/2"/>
                                          </p:val>
                                        </p:tav>
                                        <p:tav tm="100000">
                                          <p:val>
                                            <p:strVal val="#ppt_x"/>
                                          </p:val>
                                        </p:tav>
                                      </p:tavLst>
                                    </p:anim>
                                    <p:anim calcmode="lin" valueType="num">
                                      <p:cBhvr additive="base">
                                        <p:cTn id="80" dur="500" fill="hold"/>
                                        <p:tgtEl>
                                          <p:spTgt spid="8252"/>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500"/>
                            </p:stCondLst>
                            <p:childTnLst>
                              <p:par>
                                <p:cTn id="82" presetID="1" presetClass="entr" presetSubtype="0" fill="hold" nodeType="afterEffect">
                                  <p:stCondLst>
                                    <p:cond delay="0"/>
                                  </p:stCondLst>
                                  <p:childTnLst>
                                    <p:set>
                                      <p:cBhvr>
                                        <p:cTn id="83" dur="1" fill="hold">
                                          <p:stCondLst>
                                            <p:cond delay="499"/>
                                          </p:stCondLst>
                                        </p:cTn>
                                        <p:tgtEl>
                                          <p:spTgt spid="8253"/>
                                        </p:tgtEl>
                                        <p:attrNameLst>
                                          <p:attrName>style.visibility</p:attrName>
                                        </p:attrNameLst>
                                      </p:cBhvr>
                                      <p:to>
                                        <p:strVal val="visible"/>
                                      </p:to>
                                    </p:set>
                                  </p:childTnLst>
                                </p:cTn>
                              </p:par>
                            </p:childTnLst>
                          </p:cTn>
                        </p:par>
                      </p:childTnLst>
                    </p:cTn>
                  </p:par>
                  <p:par>
                    <p:cTn id="84" fill="hold" nodeType="clickPar">
                      <p:stCondLst>
                        <p:cond delay="indefinite"/>
                      </p:stCondLst>
                      <p:childTnLst>
                        <p:par>
                          <p:cTn id="85" fill="hold" nodeType="withGroup">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8255"/>
                                        </p:tgtEl>
                                        <p:attrNameLst>
                                          <p:attrName>style.visibility</p:attrName>
                                        </p:attrNameLst>
                                      </p:cBhvr>
                                      <p:to>
                                        <p:strVal val="visible"/>
                                      </p:to>
                                    </p:set>
                                    <p:anim calcmode="lin" valueType="num">
                                      <p:cBhvr additive="base">
                                        <p:cTn id="88" dur="500" fill="hold"/>
                                        <p:tgtEl>
                                          <p:spTgt spid="8255"/>
                                        </p:tgtEl>
                                        <p:attrNameLst>
                                          <p:attrName>ppt_x</p:attrName>
                                        </p:attrNameLst>
                                      </p:cBhvr>
                                      <p:tavLst>
                                        <p:tav tm="0">
                                          <p:val>
                                            <p:strVal val="0-#ppt_w/2"/>
                                          </p:val>
                                        </p:tav>
                                        <p:tav tm="100000">
                                          <p:val>
                                            <p:strVal val="#ppt_x"/>
                                          </p:val>
                                        </p:tav>
                                      </p:tavLst>
                                    </p:anim>
                                    <p:anim calcmode="lin" valueType="num">
                                      <p:cBhvr additive="base">
                                        <p:cTn id="89" dur="500" fill="hold"/>
                                        <p:tgtEl>
                                          <p:spTgt spid="82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37" grpId="0" autoUpdateAnimBg="0"/>
      <p:bldP spid="8238" grpId="0" autoUpdateAnimBg="0"/>
      <p:bldP spid="8239" grpId="0" autoUpdateAnimBg="0"/>
      <p:bldP spid="8244" grpId="0" autoUpdateAnimBg="0"/>
      <p:bldP spid="8245" grpId="0" autoUpdateAnimBg="0"/>
      <p:bldP spid="8246" grpId="0" autoUpdateAnimBg="0"/>
      <p:bldP spid="8252" grpId="0" autoUpdateAnimBg="0"/>
      <p:bldP spid="825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1554" name="Text Box 2"/>
          <p:cNvSpPr txBox="1">
            <a:spLocks noChangeArrowheads="1"/>
          </p:cNvSpPr>
          <p:nvPr/>
        </p:nvSpPr>
        <p:spPr bwMode="auto">
          <a:xfrm>
            <a:off x="304800" y="458788"/>
            <a:ext cx="8610600"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2" tIns="43636" rIns="87272" bIns="43636">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fr-FR" altLang="fr-FR" sz="3100" b="1">
                <a:solidFill>
                  <a:srgbClr val="000099"/>
                </a:solidFill>
              </a:rPr>
              <a:t>Qu’est-ce qui est exclu du champ de l’impôt ? </a:t>
            </a:r>
            <a:endParaRPr lang="fr-FR" altLang="fr-FR" sz="2300">
              <a:solidFill>
                <a:srgbClr val="000099"/>
              </a:solidFill>
            </a:endParaRPr>
          </a:p>
        </p:txBody>
      </p:sp>
      <p:graphicFrame>
        <p:nvGraphicFramePr>
          <p:cNvPr id="151555" name="Object 3"/>
          <p:cNvGraphicFramePr>
            <a:graphicFrameLocks noChangeAspect="1"/>
          </p:cNvGraphicFramePr>
          <p:nvPr/>
        </p:nvGraphicFramePr>
        <p:xfrm>
          <a:off x="7315200" y="1371600"/>
          <a:ext cx="638175" cy="777875"/>
        </p:xfrm>
        <a:graphic>
          <a:graphicData uri="http://schemas.openxmlformats.org/presentationml/2006/ole">
            <mc:AlternateContent xmlns:mc="http://schemas.openxmlformats.org/markup-compatibility/2006">
              <mc:Choice xmlns:v="urn:schemas-microsoft-com:vml" Requires="v">
                <p:oleObj spid="_x0000_s151589" name="Clip" r:id="rId4" imgW="925200" imgH="1127880" progId="MS_ClipArt_Gallery.2">
                  <p:embed/>
                </p:oleObj>
              </mc:Choice>
              <mc:Fallback>
                <p:oleObj name="Clip" r:id="rId4" imgW="925200" imgH="1127880" progId="MS_ClipArt_Gallery.2">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5200" y="1371600"/>
                        <a:ext cx="638175" cy="77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1556" name="Object 4"/>
          <p:cNvGraphicFramePr>
            <a:graphicFrameLocks noChangeAspect="1"/>
          </p:cNvGraphicFramePr>
          <p:nvPr/>
        </p:nvGraphicFramePr>
        <p:xfrm>
          <a:off x="7086600" y="4267200"/>
          <a:ext cx="671513" cy="647700"/>
        </p:xfrm>
        <a:graphic>
          <a:graphicData uri="http://schemas.openxmlformats.org/presentationml/2006/ole">
            <mc:AlternateContent xmlns:mc="http://schemas.openxmlformats.org/markup-compatibility/2006">
              <mc:Choice xmlns:v="urn:schemas-microsoft-com:vml" Requires="v">
                <p:oleObj spid="_x0000_s151590" name="Clip" r:id="rId6" imgW="1066680" imgH="1028520" progId="MS_ClipArt_Gallery.2">
                  <p:embed/>
                </p:oleObj>
              </mc:Choice>
              <mc:Fallback>
                <p:oleObj name="Clip" r:id="rId6" imgW="1066680" imgH="1028520" progId="MS_ClipArt_Gallery.2">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6600" y="4267200"/>
                        <a:ext cx="671513"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1557" name="Object 5"/>
          <p:cNvGraphicFramePr>
            <a:graphicFrameLocks noChangeAspect="1"/>
          </p:cNvGraphicFramePr>
          <p:nvPr/>
        </p:nvGraphicFramePr>
        <p:xfrm>
          <a:off x="5943600" y="2590800"/>
          <a:ext cx="671513" cy="660400"/>
        </p:xfrm>
        <a:graphic>
          <a:graphicData uri="http://schemas.openxmlformats.org/presentationml/2006/ole">
            <mc:AlternateContent xmlns:mc="http://schemas.openxmlformats.org/markup-compatibility/2006">
              <mc:Choice xmlns:v="urn:schemas-microsoft-com:vml" Requires="v">
                <p:oleObj spid="_x0000_s151591" name="Clip" r:id="rId8" imgW="1091520" imgH="1072440" progId="MS_ClipArt_Gallery.2">
                  <p:embed/>
                </p:oleObj>
              </mc:Choice>
              <mc:Fallback>
                <p:oleObj name="Clip" r:id="rId8" imgW="1091520" imgH="1072440" progId="MS_ClipArt_Gallery.2">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43600" y="2590800"/>
                        <a:ext cx="671513" cy="66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51558" name="Group 6"/>
          <p:cNvGrpSpPr>
            <a:grpSpLocks/>
          </p:cNvGrpSpPr>
          <p:nvPr/>
        </p:nvGrpSpPr>
        <p:grpSpPr bwMode="auto">
          <a:xfrm>
            <a:off x="5638800" y="4953000"/>
            <a:ext cx="857250" cy="469900"/>
            <a:chOff x="3888" y="1440"/>
            <a:chExt cx="1728" cy="892"/>
          </a:xfrm>
        </p:grpSpPr>
        <p:graphicFrame>
          <p:nvGraphicFramePr>
            <p:cNvPr id="151559" name="Object 7"/>
            <p:cNvGraphicFramePr>
              <a:graphicFrameLocks noChangeAspect="1"/>
            </p:cNvGraphicFramePr>
            <p:nvPr/>
          </p:nvGraphicFramePr>
          <p:xfrm>
            <a:off x="3888" y="1440"/>
            <a:ext cx="653" cy="892"/>
          </p:xfrm>
          <a:graphic>
            <a:graphicData uri="http://schemas.openxmlformats.org/presentationml/2006/ole">
              <mc:AlternateContent xmlns:mc="http://schemas.openxmlformats.org/markup-compatibility/2006">
                <mc:Choice xmlns:v="urn:schemas-microsoft-com:vml" Requires="v">
                  <p:oleObj spid="_x0000_s151592" name="Clip" r:id="rId10" imgW="1036800" imgH="1415880" progId="MS_ClipArt_Gallery.2">
                    <p:embed/>
                  </p:oleObj>
                </mc:Choice>
                <mc:Fallback>
                  <p:oleObj name="Clip" r:id="rId10" imgW="1036800" imgH="1415880" progId="MS_ClipArt_Gallery.2">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88" y="1440"/>
                          <a:ext cx="653" cy="8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1560" name="Object 8"/>
            <p:cNvGraphicFramePr>
              <a:graphicFrameLocks noChangeAspect="1"/>
            </p:cNvGraphicFramePr>
            <p:nvPr/>
          </p:nvGraphicFramePr>
          <p:xfrm>
            <a:off x="4608" y="1632"/>
            <a:ext cx="1008" cy="628"/>
          </p:xfrm>
          <a:graphic>
            <a:graphicData uri="http://schemas.openxmlformats.org/presentationml/2006/ole">
              <mc:AlternateContent xmlns:mc="http://schemas.openxmlformats.org/markup-compatibility/2006">
                <mc:Choice xmlns:v="urn:schemas-microsoft-com:vml" Requires="v">
                  <p:oleObj spid="_x0000_s151593" name="Clip" r:id="rId12" imgW="1529640" imgH="952560" progId="MS_ClipArt_Gallery.2">
                    <p:embed/>
                  </p:oleObj>
                </mc:Choice>
                <mc:Fallback>
                  <p:oleObj name="Clip" r:id="rId12" imgW="1529640" imgH="952560" progId="MS_ClipArt_Gallery.2">
                    <p:embed/>
                    <p:pic>
                      <p:nvPicPr>
                        <p:cNvPr id="0" name="Object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08" y="1632"/>
                          <a:ext cx="1008" cy="6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51561" name="Group 9"/>
          <p:cNvGrpSpPr>
            <a:grpSpLocks/>
          </p:cNvGrpSpPr>
          <p:nvPr/>
        </p:nvGrpSpPr>
        <p:grpSpPr bwMode="auto">
          <a:xfrm>
            <a:off x="5562600" y="3657600"/>
            <a:ext cx="563563" cy="508000"/>
            <a:chOff x="1248" y="2640"/>
            <a:chExt cx="1137" cy="960"/>
          </a:xfrm>
        </p:grpSpPr>
        <p:graphicFrame>
          <p:nvGraphicFramePr>
            <p:cNvPr id="151562" name="Object 10"/>
            <p:cNvGraphicFramePr>
              <a:graphicFrameLocks noChangeAspect="1"/>
            </p:cNvGraphicFramePr>
            <p:nvPr/>
          </p:nvGraphicFramePr>
          <p:xfrm>
            <a:off x="1248" y="2688"/>
            <a:ext cx="874" cy="912"/>
          </p:xfrm>
          <a:graphic>
            <a:graphicData uri="http://schemas.openxmlformats.org/presentationml/2006/ole">
              <mc:AlternateContent xmlns:mc="http://schemas.openxmlformats.org/markup-compatibility/2006">
                <mc:Choice xmlns:v="urn:schemas-microsoft-com:vml" Requires="v">
                  <p:oleObj spid="_x0000_s151594" name="Clip" r:id="rId14" imgW="3319560" imgH="3468960" progId="MS_ClipArt_Gallery.2">
                    <p:embed/>
                  </p:oleObj>
                </mc:Choice>
                <mc:Fallback>
                  <p:oleObj name="Clip" r:id="rId14" imgW="3319560" imgH="3468960" progId="MS_ClipArt_Gallery.2">
                    <p:embed/>
                    <p:pic>
                      <p:nvPicPr>
                        <p:cNvPr id="0" name="Object 1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48" y="2688"/>
                          <a:ext cx="874" cy="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1563" name="Object 11"/>
            <p:cNvGraphicFramePr>
              <a:graphicFrameLocks noChangeAspect="1"/>
            </p:cNvGraphicFramePr>
            <p:nvPr/>
          </p:nvGraphicFramePr>
          <p:xfrm>
            <a:off x="1920" y="2640"/>
            <a:ext cx="465" cy="554"/>
          </p:xfrm>
          <a:graphic>
            <a:graphicData uri="http://schemas.openxmlformats.org/presentationml/2006/ole">
              <mc:AlternateContent xmlns:mc="http://schemas.openxmlformats.org/markup-compatibility/2006">
                <mc:Choice xmlns:v="urn:schemas-microsoft-com:vml" Requires="v">
                  <p:oleObj spid="_x0000_s151595" name="Clip" r:id="rId16" imgW="2752200" imgH="3281760" progId="MS_ClipArt_Gallery.2">
                    <p:embed/>
                  </p:oleObj>
                </mc:Choice>
                <mc:Fallback>
                  <p:oleObj name="Clip" r:id="rId16" imgW="2752200" imgH="3281760" progId="MS_ClipArt_Gallery.2">
                    <p:embed/>
                    <p:pic>
                      <p:nvPicPr>
                        <p:cNvPr id="0" name="Object 1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20" y="2640"/>
                          <a:ext cx="465" cy="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51564" name="Group 12"/>
          <p:cNvGrpSpPr>
            <a:grpSpLocks/>
          </p:cNvGrpSpPr>
          <p:nvPr/>
        </p:nvGrpSpPr>
        <p:grpSpPr bwMode="auto">
          <a:xfrm>
            <a:off x="5257800" y="1143000"/>
            <a:ext cx="1524000" cy="1219200"/>
            <a:chOff x="576" y="1488"/>
            <a:chExt cx="1431" cy="1407"/>
          </a:xfrm>
        </p:grpSpPr>
        <p:graphicFrame>
          <p:nvGraphicFramePr>
            <p:cNvPr id="151565" name="Object 13"/>
            <p:cNvGraphicFramePr>
              <a:graphicFrameLocks noChangeAspect="1"/>
            </p:cNvGraphicFramePr>
            <p:nvPr/>
          </p:nvGraphicFramePr>
          <p:xfrm>
            <a:off x="1152" y="1488"/>
            <a:ext cx="786" cy="615"/>
          </p:xfrm>
          <a:graphic>
            <a:graphicData uri="http://schemas.openxmlformats.org/presentationml/2006/ole">
              <mc:AlternateContent xmlns:mc="http://schemas.openxmlformats.org/markup-compatibility/2006">
                <mc:Choice xmlns:v="urn:schemas-microsoft-com:vml" Requires="v">
                  <p:oleObj spid="_x0000_s151596" name="Clip" r:id="rId18" imgW="1248840" imgH="977400" progId="MS_ClipArt_Gallery.2">
                    <p:embed/>
                  </p:oleObj>
                </mc:Choice>
                <mc:Fallback>
                  <p:oleObj name="Clip" r:id="rId18" imgW="1248840" imgH="977400" progId="MS_ClipArt_Gallery.2">
                    <p:embed/>
                    <p:pic>
                      <p:nvPicPr>
                        <p:cNvPr id="0" name="Object 1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152" y="1488"/>
                          <a:ext cx="786" cy="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1566" name="Object 14"/>
            <p:cNvGraphicFramePr>
              <a:graphicFrameLocks noChangeAspect="1"/>
            </p:cNvGraphicFramePr>
            <p:nvPr/>
          </p:nvGraphicFramePr>
          <p:xfrm>
            <a:off x="576" y="2016"/>
            <a:ext cx="655" cy="613"/>
          </p:xfrm>
          <a:graphic>
            <a:graphicData uri="http://schemas.openxmlformats.org/presentationml/2006/ole">
              <mc:AlternateContent xmlns:mc="http://schemas.openxmlformats.org/markup-compatibility/2006">
                <mc:Choice xmlns:v="urn:schemas-microsoft-com:vml" Requires="v">
                  <p:oleObj spid="_x0000_s151597" name="Clip" r:id="rId20" imgW="1040040" imgH="973440" progId="MS_ClipArt_Gallery.2">
                    <p:embed/>
                  </p:oleObj>
                </mc:Choice>
                <mc:Fallback>
                  <p:oleObj name="Clip" r:id="rId20" imgW="1040040" imgH="973440" progId="MS_ClipArt_Gallery.2">
                    <p:embed/>
                    <p:pic>
                      <p:nvPicPr>
                        <p:cNvPr id="0" name="Object 1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76" y="2016"/>
                          <a:ext cx="655" cy="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1567" name="Object 15"/>
            <p:cNvGraphicFramePr>
              <a:graphicFrameLocks noChangeAspect="1"/>
            </p:cNvGraphicFramePr>
            <p:nvPr/>
          </p:nvGraphicFramePr>
          <p:xfrm>
            <a:off x="1344" y="2256"/>
            <a:ext cx="663" cy="639"/>
          </p:xfrm>
          <a:graphic>
            <a:graphicData uri="http://schemas.openxmlformats.org/presentationml/2006/ole">
              <mc:AlternateContent xmlns:mc="http://schemas.openxmlformats.org/markup-compatibility/2006">
                <mc:Choice xmlns:v="urn:schemas-microsoft-com:vml" Requires="v">
                  <p:oleObj spid="_x0000_s151598" name="Clip" r:id="rId22" imgW="1052280" imgH="1015560" progId="MS_ClipArt_Gallery.2">
                    <p:embed/>
                  </p:oleObj>
                </mc:Choice>
                <mc:Fallback>
                  <p:oleObj name="Clip" r:id="rId22" imgW="1052280" imgH="1015560" progId="MS_ClipArt_Gallery.2">
                    <p:embed/>
                    <p:pic>
                      <p:nvPicPr>
                        <p:cNvPr id="0" name="Object 15"/>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344" y="2256"/>
                          <a:ext cx="663" cy="6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51568" name="Group 16"/>
          <p:cNvGrpSpPr>
            <a:grpSpLocks/>
          </p:cNvGrpSpPr>
          <p:nvPr/>
        </p:nvGrpSpPr>
        <p:grpSpPr bwMode="auto">
          <a:xfrm>
            <a:off x="7010400" y="2057400"/>
            <a:ext cx="1295400" cy="1143000"/>
            <a:chOff x="3792" y="2976"/>
            <a:chExt cx="1412" cy="1215"/>
          </a:xfrm>
        </p:grpSpPr>
        <p:graphicFrame>
          <p:nvGraphicFramePr>
            <p:cNvPr id="151569" name="Object 17"/>
            <p:cNvGraphicFramePr>
              <a:graphicFrameLocks noChangeAspect="1"/>
            </p:cNvGraphicFramePr>
            <p:nvPr/>
          </p:nvGraphicFramePr>
          <p:xfrm>
            <a:off x="4608" y="3552"/>
            <a:ext cx="596" cy="639"/>
          </p:xfrm>
          <a:graphic>
            <a:graphicData uri="http://schemas.openxmlformats.org/presentationml/2006/ole">
              <mc:AlternateContent xmlns:mc="http://schemas.openxmlformats.org/markup-compatibility/2006">
                <mc:Choice xmlns:v="urn:schemas-microsoft-com:vml" Requires="v">
                  <p:oleObj spid="_x0000_s151599" name="Clip" r:id="rId24" imgW="946080" imgH="1014480" progId="MS_ClipArt_Gallery.2">
                    <p:embed/>
                  </p:oleObj>
                </mc:Choice>
                <mc:Fallback>
                  <p:oleObj name="Clip" r:id="rId24" imgW="946080" imgH="1014480" progId="MS_ClipArt_Gallery.2">
                    <p:embed/>
                    <p:pic>
                      <p:nvPicPr>
                        <p:cNvPr id="0" name="Object 1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608" y="3552"/>
                          <a:ext cx="596" cy="6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1570" name="Object 18"/>
            <p:cNvGraphicFramePr>
              <a:graphicFrameLocks noChangeAspect="1"/>
            </p:cNvGraphicFramePr>
            <p:nvPr/>
          </p:nvGraphicFramePr>
          <p:xfrm>
            <a:off x="3792" y="3456"/>
            <a:ext cx="683" cy="654"/>
          </p:xfrm>
          <a:graphic>
            <a:graphicData uri="http://schemas.openxmlformats.org/presentationml/2006/ole">
              <mc:AlternateContent xmlns:mc="http://schemas.openxmlformats.org/markup-compatibility/2006">
                <mc:Choice xmlns:v="urn:schemas-microsoft-com:vml" Requires="v">
                  <p:oleObj spid="_x0000_s151600" name="Clip" r:id="rId26" imgW="1085040" imgH="1039320" progId="MS_ClipArt_Gallery.2">
                    <p:embed/>
                  </p:oleObj>
                </mc:Choice>
                <mc:Fallback>
                  <p:oleObj name="Clip" r:id="rId26" imgW="1085040" imgH="1039320" progId="MS_ClipArt_Gallery.2">
                    <p:embed/>
                    <p:pic>
                      <p:nvPicPr>
                        <p:cNvPr id="0" name="Object 18"/>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792" y="3456"/>
                          <a:ext cx="683" cy="6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1571" name="Object 19"/>
            <p:cNvGraphicFramePr>
              <a:graphicFrameLocks noChangeAspect="1"/>
            </p:cNvGraphicFramePr>
            <p:nvPr/>
          </p:nvGraphicFramePr>
          <p:xfrm>
            <a:off x="3984" y="2976"/>
            <a:ext cx="1047" cy="494"/>
          </p:xfrm>
          <a:graphic>
            <a:graphicData uri="http://schemas.openxmlformats.org/presentationml/2006/ole">
              <mc:AlternateContent xmlns:mc="http://schemas.openxmlformats.org/markup-compatibility/2006">
                <mc:Choice xmlns:v="urn:schemas-microsoft-com:vml" Requires="v">
                  <p:oleObj spid="_x0000_s151601" name="Clip" r:id="rId28" imgW="1052280" imgH="497880" progId="MS_ClipArt_Gallery.2">
                    <p:embed/>
                  </p:oleObj>
                </mc:Choice>
                <mc:Fallback>
                  <p:oleObj name="Clip" r:id="rId28" imgW="1052280" imgH="497880" progId="MS_ClipArt_Gallery.2">
                    <p:embed/>
                    <p:pic>
                      <p:nvPicPr>
                        <p:cNvPr id="0" name="Object 19"/>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3984" y="2976"/>
                          <a:ext cx="1047" cy="4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151572" name="Object 20"/>
          <p:cNvGraphicFramePr>
            <a:graphicFrameLocks noChangeAspect="1"/>
          </p:cNvGraphicFramePr>
          <p:nvPr/>
        </p:nvGraphicFramePr>
        <p:xfrm>
          <a:off x="6248400" y="3886200"/>
          <a:ext cx="831850" cy="676275"/>
        </p:xfrm>
        <a:graphic>
          <a:graphicData uri="http://schemas.openxmlformats.org/presentationml/2006/ole">
            <mc:AlternateContent xmlns:mc="http://schemas.openxmlformats.org/markup-compatibility/2006">
              <mc:Choice xmlns:v="urn:schemas-microsoft-com:vml" Requires="v">
                <p:oleObj spid="_x0000_s151602" name="Clip" r:id="rId30" imgW="1113120" imgH="906120" progId="MS_ClipArt_Gallery.2">
                  <p:embed/>
                </p:oleObj>
              </mc:Choice>
              <mc:Fallback>
                <p:oleObj name="Clip" r:id="rId30" imgW="1113120" imgH="906120" progId="MS_ClipArt_Gallery.2">
                  <p:embed/>
                  <p:pic>
                    <p:nvPicPr>
                      <p:cNvPr id="0" name="Object 20"/>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6248400" y="3886200"/>
                        <a:ext cx="831850" cy="67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51573" name="Group 21"/>
          <p:cNvGrpSpPr>
            <a:grpSpLocks/>
          </p:cNvGrpSpPr>
          <p:nvPr/>
        </p:nvGrpSpPr>
        <p:grpSpPr bwMode="auto">
          <a:xfrm>
            <a:off x="304800" y="3278188"/>
            <a:ext cx="6934200" cy="919162"/>
            <a:chOff x="192" y="2064"/>
            <a:chExt cx="4368" cy="580"/>
          </a:xfrm>
        </p:grpSpPr>
        <p:sp>
          <p:nvSpPr>
            <p:cNvPr id="151574" name="Text Box 22"/>
            <p:cNvSpPr txBox="1">
              <a:spLocks noChangeArrowheads="1"/>
            </p:cNvSpPr>
            <p:nvPr/>
          </p:nvSpPr>
          <p:spPr bwMode="auto">
            <a:xfrm>
              <a:off x="192" y="2064"/>
              <a:ext cx="4368" cy="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3295" tIns="41648" rIns="83295" bIns="41648">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Opérations dans les domaines :</a:t>
              </a:r>
            </a:p>
          </p:txBody>
        </p:sp>
        <p:sp>
          <p:nvSpPr>
            <p:cNvPr id="151575" name="Text Box 23"/>
            <p:cNvSpPr txBox="1">
              <a:spLocks noChangeArrowheads="1"/>
            </p:cNvSpPr>
            <p:nvPr/>
          </p:nvSpPr>
          <p:spPr bwMode="auto">
            <a:xfrm>
              <a:off x="192" y="2304"/>
              <a:ext cx="3600" cy="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3295" tIns="41648" rIns="83295" bIns="41648">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de l’assurance</a:t>
              </a:r>
            </a:p>
          </p:txBody>
        </p:sp>
      </p:grpSp>
      <p:sp>
        <p:nvSpPr>
          <p:cNvPr id="151576" name="Text Box 24"/>
          <p:cNvSpPr txBox="1">
            <a:spLocks noChangeArrowheads="1"/>
          </p:cNvSpPr>
          <p:nvPr/>
        </p:nvSpPr>
        <p:spPr bwMode="auto">
          <a:xfrm>
            <a:off x="304800" y="4038600"/>
            <a:ext cx="6934200" cy="54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2" tIns="43636" rIns="87272" bIns="43636">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des marchés des capitaux</a:t>
            </a:r>
          </a:p>
        </p:txBody>
      </p:sp>
      <p:sp>
        <p:nvSpPr>
          <p:cNvPr id="151577" name="Text Box 25"/>
          <p:cNvSpPr txBox="1">
            <a:spLocks noChangeArrowheads="1"/>
          </p:cNvSpPr>
          <p:nvPr/>
        </p:nvSpPr>
        <p:spPr bwMode="auto">
          <a:xfrm>
            <a:off x="304800" y="4419600"/>
            <a:ext cx="6934200" cy="54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2" tIns="43636" rIns="87272" bIns="43636">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des mutations d’immeubles et locations</a:t>
            </a:r>
          </a:p>
        </p:txBody>
      </p:sp>
      <p:sp>
        <p:nvSpPr>
          <p:cNvPr id="151578" name="Text Box 26"/>
          <p:cNvSpPr txBox="1">
            <a:spLocks noChangeArrowheads="1"/>
          </p:cNvSpPr>
          <p:nvPr/>
        </p:nvSpPr>
        <p:spPr bwMode="auto">
          <a:xfrm>
            <a:off x="304800" y="4802188"/>
            <a:ext cx="6934200" cy="54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2" tIns="43636" rIns="87272" bIns="43636">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des jeux de hasard, paris et loteries</a:t>
            </a:r>
          </a:p>
        </p:txBody>
      </p:sp>
      <p:sp>
        <p:nvSpPr>
          <p:cNvPr id="151579" name="Text Box 27"/>
          <p:cNvSpPr txBox="1">
            <a:spLocks noChangeArrowheads="1"/>
          </p:cNvSpPr>
          <p:nvPr/>
        </p:nvSpPr>
        <p:spPr bwMode="auto">
          <a:xfrm>
            <a:off x="304800" y="1752600"/>
            <a:ext cx="6934200" cy="54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2" tIns="43636" rIns="87272" bIns="43636">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de l’assistance sociale</a:t>
            </a:r>
          </a:p>
        </p:txBody>
      </p:sp>
      <p:sp>
        <p:nvSpPr>
          <p:cNvPr id="151580" name="Text Box 28"/>
          <p:cNvSpPr txBox="1">
            <a:spLocks noChangeArrowheads="1"/>
          </p:cNvSpPr>
          <p:nvPr/>
        </p:nvSpPr>
        <p:spPr bwMode="auto">
          <a:xfrm>
            <a:off x="304800" y="2132013"/>
            <a:ext cx="6934200" cy="54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2" tIns="43636" rIns="87272" bIns="43636">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de l’éducation et de l’enseignement</a:t>
            </a:r>
          </a:p>
        </p:txBody>
      </p:sp>
      <p:sp>
        <p:nvSpPr>
          <p:cNvPr id="151581" name="Text Box 29"/>
          <p:cNvSpPr txBox="1">
            <a:spLocks noChangeArrowheads="1"/>
          </p:cNvSpPr>
          <p:nvPr/>
        </p:nvSpPr>
        <p:spPr bwMode="auto">
          <a:xfrm>
            <a:off x="304800" y="2514600"/>
            <a:ext cx="6934200" cy="54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2" tIns="43636" rIns="87272" bIns="43636">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de la culture</a:t>
            </a:r>
          </a:p>
        </p:txBody>
      </p:sp>
      <p:grpSp>
        <p:nvGrpSpPr>
          <p:cNvPr id="151582" name="Group 30"/>
          <p:cNvGrpSpPr>
            <a:grpSpLocks/>
          </p:cNvGrpSpPr>
          <p:nvPr/>
        </p:nvGrpSpPr>
        <p:grpSpPr bwMode="auto">
          <a:xfrm>
            <a:off x="304800" y="1066800"/>
            <a:ext cx="6934200" cy="842963"/>
            <a:chOff x="192" y="672"/>
            <a:chExt cx="4368" cy="532"/>
          </a:xfrm>
        </p:grpSpPr>
        <p:sp>
          <p:nvSpPr>
            <p:cNvPr id="151583" name="Text Box 31"/>
            <p:cNvSpPr txBox="1">
              <a:spLocks noChangeArrowheads="1"/>
            </p:cNvSpPr>
            <p:nvPr/>
          </p:nvSpPr>
          <p:spPr bwMode="auto">
            <a:xfrm>
              <a:off x="192" y="864"/>
              <a:ext cx="4368" cy="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3295" tIns="41648" rIns="83295" bIns="41648">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de la santé</a:t>
              </a:r>
            </a:p>
          </p:txBody>
        </p:sp>
        <p:sp>
          <p:nvSpPr>
            <p:cNvPr id="151584" name="Text Box 32"/>
            <p:cNvSpPr txBox="1">
              <a:spLocks noChangeArrowheads="1"/>
            </p:cNvSpPr>
            <p:nvPr/>
          </p:nvSpPr>
          <p:spPr bwMode="auto">
            <a:xfrm>
              <a:off x="192" y="672"/>
              <a:ext cx="4368" cy="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3295" tIns="41648" rIns="83295" bIns="41648">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Prestations dans les domaines :</a:t>
              </a:r>
            </a:p>
          </p:txBody>
        </p:sp>
      </p:grpSp>
      <p:sp>
        <p:nvSpPr>
          <p:cNvPr id="151585" name="Text Box 33"/>
          <p:cNvSpPr txBox="1">
            <a:spLocks noChangeArrowheads="1"/>
          </p:cNvSpPr>
          <p:nvPr/>
        </p:nvSpPr>
        <p:spPr bwMode="auto">
          <a:xfrm>
            <a:off x="304800" y="5181600"/>
            <a:ext cx="6934200" cy="54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2" tIns="43636" rIns="87272" bIns="43636">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des envois postaux</a:t>
            </a:r>
          </a:p>
        </p:txBody>
      </p:sp>
      <p:graphicFrame>
        <p:nvGraphicFramePr>
          <p:cNvPr id="151586" name="Object 34"/>
          <p:cNvGraphicFramePr>
            <a:graphicFrameLocks noChangeAspect="1"/>
          </p:cNvGraphicFramePr>
          <p:nvPr/>
        </p:nvGraphicFramePr>
        <p:xfrm>
          <a:off x="7010400" y="5181600"/>
          <a:ext cx="630238" cy="696913"/>
        </p:xfrm>
        <a:graphic>
          <a:graphicData uri="http://schemas.openxmlformats.org/presentationml/2006/ole">
            <mc:AlternateContent xmlns:mc="http://schemas.openxmlformats.org/markup-compatibility/2006">
              <mc:Choice xmlns:v="urn:schemas-microsoft-com:vml" Requires="v">
                <p:oleObj spid="_x0000_s151603" name="Clip" r:id="rId32" imgW="700920" imgH="775800" progId="MS_ClipArt_Gallery.2">
                  <p:embed/>
                </p:oleObj>
              </mc:Choice>
              <mc:Fallback>
                <p:oleObj name="Clip" r:id="rId32" imgW="700920" imgH="775800" progId="MS_ClipArt_Gallery.2">
                  <p:embed/>
                  <p:pic>
                    <p:nvPicPr>
                      <p:cNvPr id="0" name="Object 34"/>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010400" y="5181600"/>
                        <a:ext cx="630238" cy="696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1587" name="Text Box 35"/>
          <p:cNvSpPr txBox="1">
            <a:spLocks noChangeArrowheads="1"/>
          </p:cNvSpPr>
          <p:nvPr/>
        </p:nvSpPr>
        <p:spPr bwMode="auto">
          <a:xfrm>
            <a:off x="304800" y="5638800"/>
            <a:ext cx="6934200" cy="54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2" tIns="43636" rIns="87272" bIns="43636">
            <a:spAutoFit/>
          </a:bodyPr>
          <a:lstStyle>
            <a:lvl1pPr defTabSz="871538">
              <a:defRPr sz="2400">
                <a:solidFill>
                  <a:schemeClr val="tx1"/>
                </a:solidFill>
                <a:latin typeface="Times New Roman" panose="02020603050405020304" pitchFamily="18" charset="0"/>
              </a:defRPr>
            </a:lvl1pPr>
            <a:lvl2pPr marL="436563" defTabSz="871538">
              <a:defRPr sz="2400">
                <a:solidFill>
                  <a:schemeClr val="tx1"/>
                </a:solidFill>
                <a:latin typeface="Times New Roman" panose="02020603050405020304" pitchFamily="18" charset="0"/>
              </a:defRPr>
            </a:lvl2pPr>
            <a:lvl3pPr marL="871538" defTabSz="871538">
              <a:defRPr sz="2400">
                <a:solidFill>
                  <a:schemeClr val="tx1"/>
                </a:solidFill>
                <a:latin typeface="Times New Roman" panose="02020603050405020304" pitchFamily="18" charset="0"/>
              </a:defRPr>
            </a:lvl3pPr>
            <a:lvl4pPr marL="1309688" defTabSz="871538">
              <a:defRPr sz="2400">
                <a:solidFill>
                  <a:schemeClr val="tx1"/>
                </a:solidFill>
                <a:latin typeface="Times New Roman" panose="02020603050405020304" pitchFamily="18" charset="0"/>
              </a:defRPr>
            </a:lvl4pPr>
            <a:lvl5pPr marL="1746250" defTabSz="871538">
              <a:defRPr sz="2400">
                <a:solidFill>
                  <a:schemeClr val="tx1"/>
                </a:solidFill>
                <a:latin typeface="Times New Roman" panose="02020603050405020304" pitchFamily="18" charset="0"/>
              </a:defRPr>
            </a:lvl5pPr>
            <a:lvl6pPr marL="2203450" defTabSz="871538" eaLnBrk="0" fontAlgn="base" hangingPunct="0">
              <a:spcBef>
                <a:spcPct val="0"/>
              </a:spcBef>
              <a:spcAft>
                <a:spcPct val="0"/>
              </a:spcAft>
              <a:defRPr sz="2400">
                <a:solidFill>
                  <a:schemeClr val="tx1"/>
                </a:solidFill>
                <a:latin typeface="Times New Roman" panose="02020603050405020304" pitchFamily="18" charset="0"/>
              </a:defRPr>
            </a:lvl6pPr>
            <a:lvl7pPr marL="2660650" defTabSz="871538" eaLnBrk="0" fontAlgn="base" hangingPunct="0">
              <a:spcBef>
                <a:spcPct val="0"/>
              </a:spcBef>
              <a:spcAft>
                <a:spcPct val="0"/>
              </a:spcAft>
              <a:defRPr sz="2400">
                <a:solidFill>
                  <a:schemeClr val="tx1"/>
                </a:solidFill>
                <a:latin typeface="Times New Roman" panose="02020603050405020304" pitchFamily="18" charset="0"/>
              </a:defRPr>
            </a:lvl7pPr>
            <a:lvl8pPr marL="3117850" defTabSz="871538" eaLnBrk="0" fontAlgn="base" hangingPunct="0">
              <a:spcBef>
                <a:spcPct val="0"/>
              </a:spcBef>
              <a:spcAft>
                <a:spcPct val="0"/>
              </a:spcAft>
              <a:defRPr sz="2400">
                <a:solidFill>
                  <a:schemeClr val="tx1"/>
                </a:solidFill>
                <a:latin typeface="Times New Roman" panose="02020603050405020304" pitchFamily="18" charset="0"/>
              </a:defRPr>
            </a:lvl8pPr>
            <a:lvl9pPr marL="3575050" defTabSz="871538"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30000"/>
              </a:lnSpc>
            </a:pPr>
            <a:r>
              <a:rPr lang="fr-FR" altLang="fr-FR" sz="2300"/>
              <a:t>-  ...</a:t>
            </a:r>
          </a:p>
        </p:txBody>
      </p:sp>
      <p:sp>
        <p:nvSpPr>
          <p:cNvPr id="151588" name="Rectangle 36"/>
          <p:cNvSpPr>
            <a:spLocks noChangeArrowheads="1"/>
          </p:cNvSpPr>
          <p:nvPr/>
        </p:nvSpPr>
        <p:spPr bwMode="auto">
          <a:xfrm>
            <a:off x="9394825" y="12842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fr-FR" altLang="fr-F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51582"/>
                                        </p:tgtEl>
                                        <p:attrNameLst>
                                          <p:attrName>style.visibility</p:attrName>
                                        </p:attrNameLst>
                                      </p:cBhvr>
                                      <p:to>
                                        <p:strVal val="visible"/>
                                      </p:to>
                                    </p:set>
                                    <p:anim calcmode="lin" valueType="num">
                                      <p:cBhvr additive="base">
                                        <p:cTn id="7" dur="500" fill="hold"/>
                                        <p:tgtEl>
                                          <p:spTgt spid="151582"/>
                                        </p:tgtEl>
                                        <p:attrNameLst>
                                          <p:attrName>ppt_x</p:attrName>
                                        </p:attrNameLst>
                                      </p:cBhvr>
                                      <p:tavLst>
                                        <p:tav tm="0">
                                          <p:val>
                                            <p:strVal val="0-#ppt_w/2"/>
                                          </p:val>
                                        </p:tav>
                                        <p:tav tm="100000">
                                          <p:val>
                                            <p:strVal val="#ppt_x"/>
                                          </p:val>
                                        </p:tav>
                                      </p:tavLst>
                                    </p:anim>
                                    <p:anim calcmode="lin" valueType="num">
                                      <p:cBhvr additive="base">
                                        <p:cTn id="8" dur="500" fill="hold"/>
                                        <p:tgtEl>
                                          <p:spTgt spid="15158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entr" presetSubtype="0" fill="hold" nodeType="afterEffect">
                                  <p:stCondLst>
                                    <p:cond delay="0"/>
                                  </p:stCondLst>
                                  <p:childTnLst>
                                    <p:set>
                                      <p:cBhvr>
                                        <p:cTn id="11" dur="1" fill="hold">
                                          <p:stCondLst>
                                            <p:cond delay="499"/>
                                          </p:stCondLst>
                                        </p:cTn>
                                        <p:tgtEl>
                                          <p:spTgt spid="151564"/>
                                        </p:tgtEl>
                                        <p:attrNameLst>
                                          <p:attrName>style.visibility</p:attrName>
                                        </p:attrNameLst>
                                      </p:cBhvr>
                                      <p:to>
                                        <p:strVal val="visible"/>
                                      </p:to>
                                    </p:set>
                                  </p:childTnLst>
                                  <p:subTnLst>
                                    <p:set>
                                      <p:cBhvr override="childStyle">
                                        <p:cTn dur="1" fill="hold" display="0" masterRel="nextClick" afterEffect="1"/>
                                        <p:tgtEl>
                                          <p:spTgt spid="151564"/>
                                        </p:tgtEl>
                                        <p:attrNameLst>
                                          <p:attrName>style.visibility</p:attrName>
                                        </p:attrNameLst>
                                      </p:cBhvr>
                                      <p:to>
                                        <p:strVal val="hidden"/>
                                      </p:to>
                                    </p:set>
                                  </p:sub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151579"/>
                                        </p:tgtEl>
                                        <p:attrNameLst>
                                          <p:attrName>style.visibility</p:attrName>
                                        </p:attrNameLst>
                                      </p:cBhvr>
                                      <p:to>
                                        <p:strVal val="visible"/>
                                      </p:to>
                                    </p:set>
                                    <p:anim calcmode="lin" valueType="num">
                                      <p:cBhvr additive="base">
                                        <p:cTn id="16" dur="500" fill="hold"/>
                                        <p:tgtEl>
                                          <p:spTgt spid="151579"/>
                                        </p:tgtEl>
                                        <p:attrNameLst>
                                          <p:attrName>ppt_x</p:attrName>
                                        </p:attrNameLst>
                                      </p:cBhvr>
                                      <p:tavLst>
                                        <p:tav tm="0">
                                          <p:val>
                                            <p:strVal val="0-#ppt_w/2"/>
                                          </p:val>
                                        </p:tav>
                                        <p:tav tm="100000">
                                          <p:val>
                                            <p:strVal val="#ppt_x"/>
                                          </p:val>
                                        </p:tav>
                                      </p:tavLst>
                                    </p:anim>
                                    <p:anim calcmode="lin" valueType="num">
                                      <p:cBhvr additive="base">
                                        <p:cTn id="17" dur="500" fill="hold"/>
                                        <p:tgtEl>
                                          <p:spTgt spid="151579"/>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500"/>
                            </p:stCondLst>
                            <p:childTnLst>
                              <p:par>
                                <p:cTn id="19" presetID="1" presetClass="entr" presetSubtype="0" fill="hold" nodeType="afterEffect">
                                  <p:stCondLst>
                                    <p:cond delay="0"/>
                                  </p:stCondLst>
                                  <p:childTnLst>
                                    <p:set>
                                      <p:cBhvr>
                                        <p:cTn id="20" dur="1" fill="hold">
                                          <p:stCondLst>
                                            <p:cond delay="499"/>
                                          </p:stCondLst>
                                        </p:cTn>
                                        <p:tgtEl>
                                          <p:spTgt spid="151557"/>
                                        </p:tgtEl>
                                        <p:attrNameLst>
                                          <p:attrName>style.visibility</p:attrName>
                                        </p:attrNameLst>
                                      </p:cBhvr>
                                      <p:to>
                                        <p:strVal val="visible"/>
                                      </p:to>
                                    </p:set>
                                  </p:childTnLst>
                                  <p:subTnLst>
                                    <p:set>
                                      <p:cBhvr override="childStyle">
                                        <p:cTn dur="1" fill="hold" display="0" masterRel="nextClick" afterEffect="1"/>
                                        <p:tgtEl>
                                          <p:spTgt spid="151557"/>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1580"/>
                                        </p:tgtEl>
                                        <p:attrNameLst>
                                          <p:attrName>style.visibility</p:attrName>
                                        </p:attrNameLst>
                                      </p:cBhvr>
                                      <p:to>
                                        <p:strVal val="visible"/>
                                      </p:to>
                                    </p:set>
                                    <p:anim calcmode="lin" valueType="num">
                                      <p:cBhvr additive="base">
                                        <p:cTn id="25" dur="500" fill="hold"/>
                                        <p:tgtEl>
                                          <p:spTgt spid="151580"/>
                                        </p:tgtEl>
                                        <p:attrNameLst>
                                          <p:attrName>ppt_x</p:attrName>
                                        </p:attrNameLst>
                                      </p:cBhvr>
                                      <p:tavLst>
                                        <p:tav tm="0">
                                          <p:val>
                                            <p:strVal val="0-#ppt_w/2"/>
                                          </p:val>
                                        </p:tav>
                                        <p:tav tm="100000">
                                          <p:val>
                                            <p:strVal val="#ppt_x"/>
                                          </p:val>
                                        </p:tav>
                                      </p:tavLst>
                                    </p:anim>
                                    <p:anim calcmode="lin" valueType="num">
                                      <p:cBhvr additive="base">
                                        <p:cTn id="26" dur="500" fill="hold"/>
                                        <p:tgtEl>
                                          <p:spTgt spid="151580"/>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500"/>
                            </p:stCondLst>
                            <p:childTnLst>
                              <p:par>
                                <p:cTn id="28" presetID="1" presetClass="entr" presetSubtype="0" fill="hold" nodeType="afterEffect">
                                  <p:stCondLst>
                                    <p:cond delay="0"/>
                                  </p:stCondLst>
                                  <p:childTnLst>
                                    <p:set>
                                      <p:cBhvr>
                                        <p:cTn id="29" dur="1" fill="hold">
                                          <p:stCondLst>
                                            <p:cond delay="499"/>
                                          </p:stCondLst>
                                        </p:cTn>
                                        <p:tgtEl>
                                          <p:spTgt spid="151555"/>
                                        </p:tgtEl>
                                        <p:attrNameLst>
                                          <p:attrName>style.visibility</p:attrName>
                                        </p:attrNameLst>
                                      </p:cBhvr>
                                      <p:to>
                                        <p:strVal val="visible"/>
                                      </p:to>
                                    </p:set>
                                  </p:childTnLst>
                                  <p:subTnLst>
                                    <p:set>
                                      <p:cBhvr override="childStyle">
                                        <p:cTn dur="1" fill="hold" display="0" masterRel="nextClick" afterEffect="1"/>
                                        <p:tgtEl>
                                          <p:spTgt spid="151555"/>
                                        </p:tgtEl>
                                        <p:attrNameLst>
                                          <p:attrName>style.visibility</p:attrName>
                                        </p:attrNameLst>
                                      </p:cBhvr>
                                      <p:to>
                                        <p:strVal val="hidden"/>
                                      </p:to>
                                    </p:set>
                                  </p:sub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151581"/>
                                        </p:tgtEl>
                                        <p:attrNameLst>
                                          <p:attrName>style.visibility</p:attrName>
                                        </p:attrNameLst>
                                      </p:cBhvr>
                                      <p:to>
                                        <p:strVal val="visible"/>
                                      </p:to>
                                    </p:set>
                                    <p:anim calcmode="lin" valueType="num">
                                      <p:cBhvr additive="base">
                                        <p:cTn id="34" dur="500" fill="hold"/>
                                        <p:tgtEl>
                                          <p:spTgt spid="151581"/>
                                        </p:tgtEl>
                                        <p:attrNameLst>
                                          <p:attrName>ppt_x</p:attrName>
                                        </p:attrNameLst>
                                      </p:cBhvr>
                                      <p:tavLst>
                                        <p:tav tm="0">
                                          <p:val>
                                            <p:strVal val="0-#ppt_w/2"/>
                                          </p:val>
                                        </p:tav>
                                        <p:tav tm="100000">
                                          <p:val>
                                            <p:strVal val="#ppt_x"/>
                                          </p:val>
                                        </p:tav>
                                      </p:tavLst>
                                    </p:anim>
                                    <p:anim calcmode="lin" valueType="num">
                                      <p:cBhvr additive="base">
                                        <p:cTn id="35" dur="500" fill="hold"/>
                                        <p:tgtEl>
                                          <p:spTgt spid="151581"/>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500"/>
                            </p:stCondLst>
                            <p:childTnLst>
                              <p:par>
                                <p:cTn id="37" presetID="1" presetClass="entr" presetSubtype="0" fill="hold" nodeType="afterEffect">
                                  <p:stCondLst>
                                    <p:cond delay="0"/>
                                  </p:stCondLst>
                                  <p:childTnLst>
                                    <p:set>
                                      <p:cBhvr>
                                        <p:cTn id="38" dur="1" fill="hold">
                                          <p:stCondLst>
                                            <p:cond delay="499"/>
                                          </p:stCondLst>
                                        </p:cTn>
                                        <p:tgtEl>
                                          <p:spTgt spid="151568"/>
                                        </p:tgtEl>
                                        <p:attrNameLst>
                                          <p:attrName>style.visibility</p:attrName>
                                        </p:attrNameLst>
                                      </p:cBhvr>
                                      <p:to>
                                        <p:strVal val="visible"/>
                                      </p:to>
                                    </p:set>
                                  </p:childTnLst>
                                  <p:subTnLst>
                                    <p:set>
                                      <p:cBhvr override="childStyle">
                                        <p:cTn dur="1" fill="hold" display="0" masterRel="nextClick" afterEffect="1"/>
                                        <p:tgtEl>
                                          <p:spTgt spid="151568"/>
                                        </p:tgtEl>
                                        <p:attrNameLst>
                                          <p:attrName>style.visibility</p:attrName>
                                        </p:attrNameLst>
                                      </p:cBhvr>
                                      <p:to>
                                        <p:strVal val="hidden"/>
                                      </p:to>
                                    </p:set>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51573"/>
                                        </p:tgtEl>
                                        <p:attrNameLst>
                                          <p:attrName>style.visibility</p:attrName>
                                        </p:attrNameLst>
                                      </p:cBhvr>
                                      <p:to>
                                        <p:strVal val="visible"/>
                                      </p:to>
                                    </p:set>
                                    <p:anim calcmode="lin" valueType="num">
                                      <p:cBhvr additive="base">
                                        <p:cTn id="43" dur="500" fill="hold"/>
                                        <p:tgtEl>
                                          <p:spTgt spid="151573"/>
                                        </p:tgtEl>
                                        <p:attrNameLst>
                                          <p:attrName>ppt_x</p:attrName>
                                        </p:attrNameLst>
                                      </p:cBhvr>
                                      <p:tavLst>
                                        <p:tav tm="0">
                                          <p:val>
                                            <p:strVal val="0-#ppt_w/2"/>
                                          </p:val>
                                        </p:tav>
                                        <p:tav tm="100000">
                                          <p:val>
                                            <p:strVal val="#ppt_x"/>
                                          </p:val>
                                        </p:tav>
                                      </p:tavLst>
                                    </p:anim>
                                    <p:anim calcmode="lin" valueType="num">
                                      <p:cBhvr additive="base">
                                        <p:cTn id="44" dur="500" fill="hold"/>
                                        <p:tgtEl>
                                          <p:spTgt spid="151573"/>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500"/>
                            </p:stCondLst>
                            <p:childTnLst>
                              <p:par>
                                <p:cTn id="46" presetID="1" presetClass="entr" presetSubtype="0" fill="hold" nodeType="afterEffect">
                                  <p:stCondLst>
                                    <p:cond delay="0"/>
                                  </p:stCondLst>
                                  <p:childTnLst>
                                    <p:set>
                                      <p:cBhvr>
                                        <p:cTn id="47" dur="1" fill="hold">
                                          <p:stCondLst>
                                            <p:cond delay="499"/>
                                          </p:stCondLst>
                                        </p:cTn>
                                        <p:tgtEl>
                                          <p:spTgt spid="151561"/>
                                        </p:tgtEl>
                                        <p:attrNameLst>
                                          <p:attrName>style.visibility</p:attrName>
                                        </p:attrNameLst>
                                      </p:cBhvr>
                                      <p:to>
                                        <p:strVal val="visible"/>
                                      </p:to>
                                    </p:set>
                                  </p:childTnLst>
                                  <p:subTnLst>
                                    <p:set>
                                      <p:cBhvr override="childStyle">
                                        <p:cTn dur="1" fill="hold" display="0" masterRel="nextClick" afterEffect="1"/>
                                        <p:tgtEl>
                                          <p:spTgt spid="151561"/>
                                        </p:tgtEl>
                                        <p:attrNameLst>
                                          <p:attrName>style.visibility</p:attrName>
                                        </p:attrNameLst>
                                      </p:cBhvr>
                                      <p:to>
                                        <p:strVal val="hidden"/>
                                      </p:to>
                                    </p:set>
                                  </p:sub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151576"/>
                                        </p:tgtEl>
                                        <p:attrNameLst>
                                          <p:attrName>style.visibility</p:attrName>
                                        </p:attrNameLst>
                                      </p:cBhvr>
                                      <p:to>
                                        <p:strVal val="visible"/>
                                      </p:to>
                                    </p:set>
                                    <p:anim calcmode="lin" valueType="num">
                                      <p:cBhvr additive="base">
                                        <p:cTn id="52" dur="500" fill="hold"/>
                                        <p:tgtEl>
                                          <p:spTgt spid="151576"/>
                                        </p:tgtEl>
                                        <p:attrNameLst>
                                          <p:attrName>ppt_x</p:attrName>
                                        </p:attrNameLst>
                                      </p:cBhvr>
                                      <p:tavLst>
                                        <p:tav tm="0">
                                          <p:val>
                                            <p:strVal val="0-#ppt_w/2"/>
                                          </p:val>
                                        </p:tav>
                                        <p:tav tm="100000">
                                          <p:val>
                                            <p:strVal val="#ppt_x"/>
                                          </p:val>
                                        </p:tav>
                                      </p:tavLst>
                                    </p:anim>
                                    <p:anim calcmode="lin" valueType="num">
                                      <p:cBhvr additive="base">
                                        <p:cTn id="53" dur="500" fill="hold"/>
                                        <p:tgtEl>
                                          <p:spTgt spid="151576"/>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500"/>
                            </p:stCondLst>
                            <p:childTnLst>
                              <p:par>
                                <p:cTn id="55" presetID="1" presetClass="entr" presetSubtype="0" fill="hold" nodeType="afterEffect">
                                  <p:stCondLst>
                                    <p:cond delay="0"/>
                                  </p:stCondLst>
                                  <p:childTnLst>
                                    <p:set>
                                      <p:cBhvr>
                                        <p:cTn id="56" dur="1" fill="hold">
                                          <p:stCondLst>
                                            <p:cond delay="499"/>
                                          </p:stCondLst>
                                        </p:cTn>
                                        <p:tgtEl>
                                          <p:spTgt spid="151572"/>
                                        </p:tgtEl>
                                        <p:attrNameLst>
                                          <p:attrName>style.visibility</p:attrName>
                                        </p:attrNameLst>
                                      </p:cBhvr>
                                      <p:to>
                                        <p:strVal val="visible"/>
                                      </p:to>
                                    </p:set>
                                  </p:childTnLst>
                                  <p:subTnLst>
                                    <p:set>
                                      <p:cBhvr override="childStyle">
                                        <p:cTn dur="1" fill="hold" display="0" masterRel="nextClick" afterEffect="1"/>
                                        <p:tgtEl>
                                          <p:spTgt spid="151572"/>
                                        </p:tgtEl>
                                        <p:attrNameLst>
                                          <p:attrName>style.visibility</p:attrName>
                                        </p:attrNameLst>
                                      </p:cBhvr>
                                      <p:to>
                                        <p:strVal val="hidden"/>
                                      </p:to>
                                    </p:set>
                                  </p:sub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51577"/>
                                        </p:tgtEl>
                                        <p:attrNameLst>
                                          <p:attrName>style.visibility</p:attrName>
                                        </p:attrNameLst>
                                      </p:cBhvr>
                                      <p:to>
                                        <p:strVal val="visible"/>
                                      </p:to>
                                    </p:set>
                                    <p:anim calcmode="lin" valueType="num">
                                      <p:cBhvr additive="base">
                                        <p:cTn id="61" dur="500" fill="hold"/>
                                        <p:tgtEl>
                                          <p:spTgt spid="151577"/>
                                        </p:tgtEl>
                                        <p:attrNameLst>
                                          <p:attrName>ppt_x</p:attrName>
                                        </p:attrNameLst>
                                      </p:cBhvr>
                                      <p:tavLst>
                                        <p:tav tm="0">
                                          <p:val>
                                            <p:strVal val="0-#ppt_w/2"/>
                                          </p:val>
                                        </p:tav>
                                        <p:tav tm="100000">
                                          <p:val>
                                            <p:strVal val="#ppt_x"/>
                                          </p:val>
                                        </p:tav>
                                      </p:tavLst>
                                    </p:anim>
                                    <p:anim calcmode="lin" valueType="num">
                                      <p:cBhvr additive="base">
                                        <p:cTn id="62" dur="500" fill="hold"/>
                                        <p:tgtEl>
                                          <p:spTgt spid="151577"/>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500"/>
                            </p:stCondLst>
                            <p:childTnLst>
                              <p:par>
                                <p:cTn id="64" presetID="1" presetClass="entr" presetSubtype="0" fill="hold" nodeType="afterEffect">
                                  <p:stCondLst>
                                    <p:cond delay="0"/>
                                  </p:stCondLst>
                                  <p:childTnLst>
                                    <p:set>
                                      <p:cBhvr>
                                        <p:cTn id="65" dur="1" fill="hold">
                                          <p:stCondLst>
                                            <p:cond delay="499"/>
                                          </p:stCondLst>
                                        </p:cTn>
                                        <p:tgtEl>
                                          <p:spTgt spid="151556"/>
                                        </p:tgtEl>
                                        <p:attrNameLst>
                                          <p:attrName>style.visibility</p:attrName>
                                        </p:attrNameLst>
                                      </p:cBhvr>
                                      <p:to>
                                        <p:strVal val="visible"/>
                                      </p:to>
                                    </p:set>
                                  </p:childTnLst>
                                  <p:subTnLst>
                                    <p:set>
                                      <p:cBhvr override="childStyle">
                                        <p:cTn dur="1" fill="hold" display="0" masterRel="nextClick" afterEffect="1"/>
                                        <p:tgtEl>
                                          <p:spTgt spid="151556"/>
                                        </p:tgtEl>
                                        <p:attrNameLst>
                                          <p:attrName>style.visibility</p:attrName>
                                        </p:attrNameLst>
                                      </p:cBhvr>
                                      <p:to>
                                        <p:strVal val="hidden"/>
                                      </p:to>
                                    </p:set>
                                  </p:sub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8" fill="hold" grpId="0" nodeType="clickEffect">
                                  <p:stCondLst>
                                    <p:cond delay="0"/>
                                  </p:stCondLst>
                                  <p:childTnLst>
                                    <p:set>
                                      <p:cBhvr>
                                        <p:cTn id="69" dur="1" fill="hold">
                                          <p:stCondLst>
                                            <p:cond delay="0"/>
                                          </p:stCondLst>
                                        </p:cTn>
                                        <p:tgtEl>
                                          <p:spTgt spid="151578"/>
                                        </p:tgtEl>
                                        <p:attrNameLst>
                                          <p:attrName>style.visibility</p:attrName>
                                        </p:attrNameLst>
                                      </p:cBhvr>
                                      <p:to>
                                        <p:strVal val="visible"/>
                                      </p:to>
                                    </p:set>
                                    <p:anim calcmode="lin" valueType="num">
                                      <p:cBhvr additive="base">
                                        <p:cTn id="70" dur="500" fill="hold"/>
                                        <p:tgtEl>
                                          <p:spTgt spid="151578"/>
                                        </p:tgtEl>
                                        <p:attrNameLst>
                                          <p:attrName>ppt_x</p:attrName>
                                        </p:attrNameLst>
                                      </p:cBhvr>
                                      <p:tavLst>
                                        <p:tav tm="0">
                                          <p:val>
                                            <p:strVal val="0-#ppt_w/2"/>
                                          </p:val>
                                        </p:tav>
                                        <p:tav tm="100000">
                                          <p:val>
                                            <p:strVal val="#ppt_x"/>
                                          </p:val>
                                        </p:tav>
                                      </p:tavLst>
                                    </p:anim>
                                    <p:anim calcmode="lin" valueType="num">
                                      <p:cBhvr additive="base">
                                        <p:cTn id="71" dur="500" fill="hold"/>
                                        <p:tgtEl>
                                          <p:spTgt spid="151578"/>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500"/>
                            </p:stCondLst>
                            <p:childTnLst>
                              <p:par>
                                <p:cTn id="73" presetID="1" presetClass="entr" presetSubtype="0" fill="hold" nodeType="afterEffect">
                                  <p:stCondLst>
                                    <p:cond delay="0"/>
                                  </p:stCondLst>
                                  <p:childTnLst>
                                    <p:set>
                                      <p:cBhvr>
                                        <p:cTn id="74" dur="1" fill="hold">
                                          <p:stCondLst>
                                            <p:cond delay="499"/>
                                          </p:stCondLst>
                                        </p:cTn>
                                        <p:tgtEl>
                                          <p:spTgt spid="151558"/>
                                        </p:tgtEl>
                                        <p:attrNameLst>
                                          <p:attrName>style.visibility</p:attrName>
                                        </p:attrNameLst>
                                      </p:cBhvr>
                                      <p:to>
                                        <p:strVal val="visible"/>
                                      </p:to>
                                    </p:set>
                                  </p:childTnLst>
                                  <p:subTnLst>
                                    <p:set>
                                      <p:cBhvr override="childStyle">
                                        <p:cTn dur="1" fill="hold" display="0" masterRel="nextClick" afterEffect="1"/>
                                        <p:tgtEl>
                                          <p:spTgt spid="151558"/>
                                        </p:tgtEl>
                                        <p:attrNameLst>
                                          <p:attrName>style.visibility</p:attrName>
                                        </p:attrNameLst>
                                      </p:cBhvr>
                                      <p:to>
                                        <p:strVal val="hidden"/>
                                      </p:to>
                                    </p:set>
                                  </p:sub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51585"/>
                                        </p:tgtEl>
                                        <p:attrNameLst>
                                          <p:attrName>style.visibility</p:attrName>
                                        </p:attrNameLst>
                                      </p:cBhvr>
                                      <p:to>
                                        <p:strVal val="visible"/>
                                      </p:to>
                                    </p:set>
                                    <p:anim calcmode="lin" valueType="num">
                                      <p:cBhvr additive="base">
                                        <p:cTn id="79" dur="500" fill="hold"/>
                                        <p:tgtEl>
                                          <p:spTgt spid="151585"/>
                                        </p:tgtEl>
                                        <p:attrNameLst>
                                          <p:attrName>ppt_x</p:attrName>
                                        </p:attrNameLst>
                                      </p:cBhvr>
                                      <p:tavLst>
                                        <p:tav tm="0">
                                          <p:val>
                                            <p:strVal val="0-#ppt_w/2"/>
                                          </p:val>
                                        </p:tav>
                                        <p:tav tm="100000">
                                          <p:val>
                                            <p:strVal val="#ppt_x"/>
                                          </p:val>
                                        </p:tav>
                                      </p:tavLst>
                                    </p:anim>
                                    <p:anim calcmode="lin" valueType="num">
                                      <p:cBhvr additive="base">
                                        <p:cTn id="80" dur="500" fill="hold"/>
                                        <p:tgtEl>
                                          <p:spTgt spid="151585"/>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500"/>
                            </p:stCondLst>
                            <p:childTnLst>
                              <p:par>
                                <p:cTn id="82" presetID="1" presetClass="entr" presetSubtype="0" fill="hold" nodeType="afterEffect">
                                  <p:stCondLst>
                                    <p:cond delay="0"/>
                                  </p:stCondLst>
                                  <p:childTnLst>
                                    <p:set>
                                      <p:cBhvr>
                                        <p:cTn id="83" dur="1" fill="hold">
                                          <p:stCondLst>
                                            <p:cond delay="499"/>
                                          </p:stCondLst>
                                        </p:cTn>
                                        <p:tgtEl>
                                          <p:spTgt spid="151586"/>
                                        </p:tgtEl>
                                        <p:attrNameLst>
                                          <p:attrName>style.visibility</p:attrName>
                                        </p:attrNameLst>
                                      </p:cBhvr>
                                      <p:to>
                                        <p:strVal val="visible"/>
                                      </p:to>
                                    </p:set>
                                  </p:childTnLst>
                                </p:cTn>
                              </p:par>
                            </p:childTnLst>
                          </p:cTn>
                        </p:par>
                      </p:childTnLst>
                    </p:cTn>
                  </p:par>
                  <p:par>
                    <p:cTn id="84" fill="hold" nodeType="clickPar">
                      <p:stCondLst>
                        <p:cond delay="indefinite"/>
                      </p:stCondLst>
                      <p:childTnLst>
                        <p:par>
                          <p:cTn id="85" fill="hold" nodeType="withGroup">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151587"/>
                                        </p:tgtEl>
                                        <p:attrNameLst>
                                          <p:attrName>style.visibility</p:attrName>
                                        </p:attrNameLst>
                                      </p:cBhvr>
                                      <p:to>
                                        <p:strVal val="visible"/>
                                      </p:to>
                                    </p:set>
                                    <p:anim calcmode="lin" valueType="num">
                                      <p:cBhvr additive="base">
                                        <p:cTn id="88" dur="500" fill="hold"/>
                                        <p:tgtEl>
                                          <p:spTgt spid="151587"/>
                                        </p:tgtEl>
                                        <p:attrNameLst>
                                          <p:attrName>ppt_x</p:attrName>
                                        </p:attrNameLst>
                                      </p:cBhvr>
                                      <p:tavLst>
                                        <p:tav tm="0">
                                          <p:val>
                                            <p:strVal val="0-#ppt_w/2"/>
                                          </p:val>
                                        </p:tav>
                                        <p:tav tm="100000">
                                          <p:val>
                                            <p:strVal val="#ppt_x"/>
                                          </p:val>
                                        </p:tav>
                                      </p:tavLst>
                                    </p:anim>
                                    <p:anim calcmode="lin" valueType="num">
                                      <p:cBhvr additive="base">
                                        <p:cTn id="89" dur="500" fill="hold"/>
                                        <p:tgtEl>
                                          <p:spTgt spid="1515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76" grpId="0" autoUpdateAnimBg="0"/>
      <p:bldP spid="151577" grpId="0" autoUpdateAnimBg="0"/>
      <p:bldP spid="151578" grpId="0" autoUpdateAnimBg="0"/>
      <p:bldP spid="151579" grpId="0" autoUpdateAnimBg="0"/>
      <p:bldP spid="151580" grpId="0" autoUpdateAnimBg="0"/>
      <p:bldP spid="151581" grpId="0" autoUpdateAnimBg="0"/>
      <p:bldP spid="151585" grpId="0" autoUpdateAnimBg="0"/>
      <p:bldP spid="151587"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p:cNvSpPr>
          <p:nvPr/>
        </p:nvSpPr>
        <p:spPr bwMode="auto">
          <a:xfrm>
            <a:off x="304800" y="274638"/>
            <a:ext cx="8286750" cy="1216025"/>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fr-FR" altLang="fr-FR">
                <a:solidFill>
                  <a:srgbClr val="FF0000"/>
                </a:solidFill>
              </a:rPr>
              <a:t>Les biens ou les prestations de services acquis en vue d’être affectés à la fourniture d’une prestation exclue du champ de l’impôt ne donnent pas droit à la déduction de l’impôt préalable. </a:t>
            </a:r>
          </a:p>
        </p:txBody>
      </p:sp>
      <p:sp>
        <p:nvSpPr>
          <p:cNvPr id="158727" name="AutoShape 7"/>
          <p:cNvSpPr>
            <a:spLocks noChangeArrowheads="1"/>
          </p:cNvSpPr>
          <p:nvPr/>
        </p:nvSpPr>
        <p:spPr bwMode="auto">
          <a:xfrm>
            <a:off x="542925" y="2809875"/>
            <a:ext cx="2628900" cy="1019175"/>
          </a:xfrm>
          <a:prstGeom prst="cloudCallout">
            <a:avLst>
              <a:gd name="adj1" fmla="val 61958"/>
              <a:gd name="adj2" fmla="val -158565"/>
            </a:avLst>
          </a:prstGeom>
          <a:solidFill>
            <a:srgbClr val="EE4C4C"/>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sz="2000">
                <a:solidFill>
                  <a:schemeClr val="bg1"/>
                </a:solidFill>
              </a:rPr>
              <a:t>Ex. : Livres pour une école</a:t>
            </a:r>
            <a:endParaRPr lang="fr-FR" altLang="fr-FR" sz="2000">
              <a:solidFill>
                <a:schemeClr val="bg1"/>
              </a:solidFill>
            </a:endParaRPr>
          </a:p>
        </p:txBody>
      </p:sp>
      <p:sp>
        <p:nvSpPr>
          <p:cNvPr id="158728" name="AutoShape 8"/>
          <p:cNvSpPr>
            <a:spLocks noChangeArrowheads="1"/>
          </p:cNvSpPr>
          <p:nvPr/>
        </p:nvSpPr>
        <p:spPr bwMode="auto">
          <a:xfrm>
            <a:off x="3114675" y="3781425"/>
            <a:ext cx="2628900" cy="1019175"/>
          </a:xfrm>
          <a:prstGeom prst="cloudCallout">
            <a:avLst>
              <a:gd name="adj1" fmla="val -3625"/>
              <a:gd name="adj2" fmla="val -238940"/>
            </a:avLst>
          </a:prstGeom>
          <a:solidFill>
            <a:srgbClr val="EE4C4C"/>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sz="2000">
                <a:solidFill>
                  <a:schemeClr val="bg1"/>
                </a:solidFill>
              </a:rPr>
              <a:t>Ex. : Décors  d’un théâtre</a:t>
            </a:r>
            <a:endParaRPr lang="fr-FR" altLang="fr-FR" sz="2000">
              <a:solidFill>
                <a:schemeClr val="bg1"/>
              </a:solidFill>
            </a:endParaRPr>
          </a:p>
        </p:txBody>
      </p:sp>
      <p:sp>
        <p:nvSpPr>
          <p:cNvPr id="158729" name="AutoShape 9"/>
          <p:cNvSpPr>
            <a:spLocks noChangeArrowheads="1"/>
          </p:cNvSpPr>
          <p:nvPr/>
        </p:nvSpPr>
        <p:spPr bwMode="auto">
          <a:xfrm>
            <a:off x="6019800" y="2962275"/>
            <a:ext cx="2914650" cy="1133475"/>
          </a:xfrm>
          <a:prstGeom prst="cloudCallout">
            <a:avLst>
              <a:gd name="adj1" fmla="val -79083"/>
              <a:gd name="adj2" fmla="val -162745"/>
            </a:avLst>
          </a:prstGeom>
          <a:solidFill>
            <a:srgbClr val="EE4C4C"/>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sz="2000">
                <a:solidFill>
                  <a:schemeClr val="bg1"/>
                </a:solidFill>
              </a:rPr>
              <a:t>Ex. : Ordinateurs pour une clinique</a:t>
            </a:r>
            <a:endParaRPr lang="fr-FR" altLang="fr-FR" sz="2000">
              <a:solidFill>
                <a:schemeClr val="bg1"/>
              </a:solidFill>
            </a:endParaRPr>
          </a:p>
        </p:txBody>
      </p:sp>
      <p:sp>
        <p:nvSpPr>
          <p:cNvPr id="158730" name="Rectangle 10"/>
          <p:cNvSpPr>
            <a:spLocks noChangeArrowheads="1"/>
          </p:cNvSpPr>
          <p:nvPr/>
        </p:nvSpPr>
        <p:spPr bwMode="auto">
          <a:xfrm>
            <a:off x="1466850" y="1076325"/>
            <a:ext cx="4343400" cy="352425"/>
          </a:xfrm>
          <a:prstGeom prst="rect">
            <a:avLst/>
          </a:prstGeom>
          <a:solidFill>
            <a:srgbClr val="FFFF66">
              <a:alpha val="28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1" nodeType="clickEffect">
                                  <p:stCondLst>
                                    <p:cond delay="0"/>
                                  </p:stCondLst>
                                  <p:childTnLst>
                                    <p:set>
                                      <p:cBhvr>
                                        <p:cTn id="6" dur="1" fill="hold">
                                          <p:stCondLst>
                                            <p:cond delay="0"/>
                                          </p:stCondLst>
                                        </p:cTn>
                                        <p:tgtEl>
                                          <p:spTgt spid="158727"/>
                                        </p:tgtEl>
                                        <p:attrNameLst>
                                          <p:attrName>style.visibility</p:attrName>
                                        </p:attrNameLst>
                                      </p:cBhvr>
                                      <p:to>
                                        <p:strVal val="visible"/>
                                      </p:to>
                                    </p:set>
                                    <p:anim calcmode="lin" valueType="num">
                                      <p:cBhvr>
                                        <p:cTn id="7" dur="1000" fill="hold"/>
                                        <p:tgtEl>
                                          <p:spTgt spid="158727"/>
                                        </p:tgtEl>
                                        <p:attrNameLst>
                                          <p:attrName>ppt_w</p:attrName>
                                        </p:attrNameLst>
                                      </p:cBhvr>
                                      <p:tavLst>
                                        <p:tav tm="0">
                                          <p:val>
                                            <p:strVal val="#ppt_w*0.70"/>
                                          </p:val>
                                        </p:tav>
                                        <p:tav tm="100000">
                                          <p:val>
                                            <p:strVal val="#ppt_w"/>
                                          </p:val>
                                        </p:tav>
                                      </p:tavLst>
                                    </p:anim>
                                    <p:anim calcmode="lin" valueType="num">
                                      <p:cBhvr>
                                        <p:cTn id="8" dur="1000" fill="hold"/>
                                        <p:tgtEl>
                                          <p:spTgt spid="158727"/>
                                        </p:tgtEl>
                                        <p:attrNameLst>
                                          <p:attrName>ppt_h</p:attrName>
                                        </p:attrNameLst>
                                      </p:cBhvr>
                                      <p:tavLst>
                                        <p:tav tm="0">
                                          <p:val>
                                            <p:strVal val="#ppt_h"/>
                                          </p:val>
                                        </p:tav>
                                        <p:tav tm="100000">
                                          <p:val>
                                            <p:strVal val="#ppt_h"/>
                                          </p:val>
                                        </p:tav>
                                      </p:tavLst>
                                    </p:anim>
                                    <p:animEffect transition="in" filter="fade">
                                      <p:cBhvr>
                                        <p:cTn id="9" dur="1000"/>
                                        <p:tgtEl>
                                          <p:spTgt spid="158727"/>
                                        </p:tgtEl>
                                      </p:cBhvr>
                                    </p:animEffect>
                                  </p:childTnLst>
                                </p:cTn>
                              </p:par>
                              <p:par>
                                <p:cTn id="10" presetID="55" presetClass="entr" presetSubtype="0" fill="hold" grpId="1" nodeType="withEffect">
                                  <p:stCondLst>
                                    <p:cond delay="0"/>
                                  </p:stCondLst>
                                  <p:childTnLst>
                                    <p:set>
                                      <p:cBhvr>
                                        <p:cTn id="11" dur="1" fill="hold">
                                          <p:stCondLst>
                                            <p:cond delay="0"/>
                                          </p:stCondLst>
                                        </p:cTn>
                                        <p:tgtEl>
                                          <p:spTgt spid="158728"/>
                                        </p:tgtEl>
                                        <p:attrNameLst>
                                          <p:attrName>style.visibility</p:attrName>
                                        </p:attrNameLst>
                                      </p:cBhvr>
                                      <p:to>
                                        <p:strVal val="visible"/>
                                      </p:to>
                                    </p:set>
                                    <p:anim calcmode="lin" valueType="num">
                                      <p:cBhvr>
                                        <p:cTn id="12" dur="1000" fill="hold"/>
                                        <p:tgtEl>
                                          <p:spTgt spid="158728"/>
                                        </p:tgtEl>
                                        <p:attrNameLst>
                                          <p:attrName>ppt_w</p:attrName>
                                        </p:attrNameLst>
                                      </p:cBhvr>
                                      <p:tavLst>
                                        <p:tav tm="0">
                                          <p:val>
                                            <p:strVal val="#ppt_w*0.70"/>
                                          </p:val>
                                        </p:tav>
                                        <p:tav tm="100000">
                                          <p:val>
                                            <p:strVal val="#ppt_w"/>
                                          </p:val>
                                        </p:tav>
                                      </p:tavLst>
                                    </p:anim>
                                    <p:anim calcmode="lin" valueType="num">
                                      <p:cBhvr>
                                        <p:cTn id="13" dur="1000" fill="hold"/>
                                        <p:tgtEl>
                                          <p:spTgt spid="158728"/>
                                        </p:tgtEl>
                                        <p:attrNameLst>
                                          <p:attrName>ppt_h</p:attrName>
                                        </p:attrNameLst>
                                      </p:cBhvr>
                                      <p:tavLst>
                                        <p:tav tm="0">
                                          <p:val>
                                            <p:strVal val="#ppt_h"/>
                                          </p:val>
                                        </p:tav>
                                        <p:tav tm="100000">
                                          <p:val>
                                            <p:strVal val="#ppt_h"/>
                                          </p:val>
                                        </p:tav>
                                      </p:tavLst>
                                    </p:anim>
                                    <p:animEffect transition="in" filter="fade">
                                      <p:cBhvr>
                                        <p:cTn id="14" dur="1000"/>
                                        <p:tgtEl>
                                          <p:spTgt spid="158728"/>
                                        </p:tgtEl>
                                      </p:cBhvr>
                                    </p:animEffect>
                                  </p:childTnLst>
                                </p:cTn>
                              </p:par>
                              <p:par>
                                <p:cTn id="15" presetID="55" presetClass="entr" presetSubtype="0" fill="hold" grpId="1" nodeType="withEffect">
                                  <p:stCondLst>
                                    <p:cond delay="0"/>
                                  </p:stCondLst>
                                  <p:childTnLst>
                                    <p:set>
                                      <p:cBhvr>
                                        <p:cTn id="16" dur="1" fill="hold">
                                          <p:stCondLst>
                                            <p:cond delay="0"/>
                                          </p:stCondLst>
                                        </p:cTn>
                                        <p:tgtEl>
                                          <p:spTgt spid="158729"/>
                                        </p:tgtEl>
                                        <p:attrNameLst>
                                          <p:attrName>style.visibility</p:attrName>
                                        </p:attrNameLst>
                                      </p:cBhvr>
                                      <p:to>
                                        <p:strVal val="visible"/>
                                      </p:to>
                                    </p:set>
                                    <p:anim calcmode="lin" valueType="num">
                                      <p:cBhvr>
                                        <p:cTn id="17" dur="1000" fill="hold"/>
                                        <p:tgtEl>
                                          <p:spTgt spid="158729"/>
                                        </p:tgtEl>
                                        <p:attrNameLst>
                                          <p:attrName>ppt_w</p:attrName>
                                        </p:attrNameLst>
                                      </p:cBhvr>
                                      <p:tavLst>
                                        <p:tav tm="0">
                                          <p:val>
                                            <p:strVal val="#ppt_w*0.70"/>
                                          </p:val>
                                        </p:tav>
                                        <p:tav tm="100000">
                                          <p:val>
                                            <p:strVal val="#ppt_w"/>
                                          </p:val>
                                        </p:tav>
                                      </p:tavLst>
                                    </p:anim>
                                    <p:anim calcmode="lin" valueType="num">
                                      <p:cBhvr>
                                        <p:cTn id="18" dur="1000" fill="hold"/>
                                        <p:tgtEl>
                                          <p:spTgt spid="158729"/>
                                        </p:tgtEl>
                                        <p:attrNameLst>
                                          <p:attrName>ppt_h</p:attrName>
                                        </p:attrNameLst>
                                      </p:cBhvr>
                                      <p:tavLst>
                                        <p:tav tm="0">
                                          <p:val>
                                            <p:strVal val="#ppt_h"/>
                                          </p:val>
                                        </p:tav>
                                        <p:tav tm="100000">
                                          <p:val>
                                            <p:strVal val="#ppt_h"/>
                                          </p:val>
                                        </p:tav>
                                      </p:tavLst>
                                    </p:anim>
                                    <p:animEffect transition="in" filter="fade">
                                      <p:cBhvr>
                                        <p:cTn id="19" dur="1000"/>
                                        <p:tgtEl>
                                          <p:spTgt spid="1587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7" grpId="1" animBg="1"/>
      <p:bldP spid="158728" grpId="1" animBg="1"/>
      <p:bldP spid="158729"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10" name="Rectangle 6"/>
          <p:cNvSpPr>
            <a:spLocks noChangeArrowheads="1"/>
          </p:cNvSpPr>
          <p:nvPr/>
        </p:nvSpPr>
        <p:spPr bwMode="auto">
          <a:xfrm>
            <a:off x="304800" y="274638"/>
            <a:ext cx="8286750" cy="1216025"/>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fr-FR" altLang="fr-FR">
                <a:solidFill>
                  <a:srgbClr val="FF0000"/>
                </a:solidFill>
              </a:rPr>
              <a:t>Les biens ou les prestations de services acquis en vue d’être affectés à la fourniture d’une prestation exclue du champ de l’impôt ne donnent pas droit à la déduction de l’impôt préalable. </a:t>
            </a:r>
          </a:p>
        </p:txBody>
      </p:sp>
      <p:grpSp>
        <p:nvGrpSpPr>
          <p:cNvPr id="149512" name="Group 8"/>
          <p:cNvGrpSpPr>
            <a:grpSpLocks/>
          </p:cNvGrpSpPr>
          <p:nvPr/>
        </p:nvGrpSpPr>
        <p:grpSpPr bwMode="auto">
          <a:xfrm>
            <a:off x="276225" y="1914525"/>
            <a:ext cx="8620125" cy="4291013"/>
            <a:chOff x="174" y="1206"/>
            <a:chExt cx="5430" cy="2703"/>
          </a:xfrm>
        </p:grpSpPr>
        <p:sp>
          <p:nvSpPr>
            <p:cNvPr id="149508" name="Rectangle 4"/>
            <p:cNvSpPr>
              <a:spLocks noChangeArrowheads="1"/>
            </p:cNvSpPr>
            <p:nvPr/>
          </p:nvSpPr>
          <p:spPr bwMode="auto">
            <a:xfrm>
              <a:off x="276" y="2469"/>
              <a:ext cx="5220" cy="1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sz="2000"/>
                <a:t>L’assujetti(e) peut désormais décider pour chaque prestation exclue du champ de l’impôt qu’il fournit s’il désire opter pour son imposition. Une demande d’option spéciale n’est plus nécessaire; l’assujetti(e) doit simplement faire figurer l’impôt (de manière visible) pour la prestation pour laquelle il veut opter. Cela étant, pour certains chiffres d’affaires (p. ex. les opérations réalisées dans les domaines du marché monétaire et du marché des capitaux ou les prestations d’assurance), une imposition volontaire est toujours impossible.</a:t>
              </a:r>
              <a:r>
                <a:rPr lang="fr-FR" altLang="fr-FR"/>
                <a:t> </a:t>
              </a:r>
            </a:p>
          </p:txBody>
        </p:sp>
        <p:sp>
          <p:nvSpPr>
            <p:cNvPr id="149509" name="Text Box 5"/>
            <p:cNvSpPr txBox="1">
              <a:spLocks noChangeArrowheads="1"/>
            </p:cNvSpPr>
            <p:nvPr/>
          </p:nvSpPr>
          <p:spPr bwMode="auto">
            <a:xfrm>
              <a:off x="174" y="1206"/>
              <a:ext cx="524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3200" b="1">
                  <a:solidFill>
                    <a:srgbClr val="000099"/>
                  </a:solidFill>
                </a:rPr>
                <a:t>Etrange nouveauté </a:t>
              </a:r>
              <a:r>
                <a:rPr lang="fr-FR" altLang="fr-FR" sz="2000" b="1">
                  <a:solidFill>
                    <a:srgbClr val="000099"/>
                  </a:solidFill>
                </a:rPr>
                <a:t>pour contourner ce qui précède</a:t>
              </a:r>
              <a:r>
                <a:rPr lang="fr-FR" altLang="fr-FR" sz="3200" b="1">
                  <a:solidFill>
                    <a:srgbClr val="000099"/>
                  </a:solidFill>
                </a:rPr>
                <a:t> ! </a:t>
              </a:r>
              <a:endParaRPr lang="fr-FR" altLang="fr-FR">
                <a:solidFill>
                  <a:srgbClr val="000099"/>
                </a:solidFill>
              </a:endParaRPr>
            </a:p>
          </p:txBody>
        </p:sp>
        <p:pic>
          <p:nvPicPr>
            <p:cNvPr id="14951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2" y="1734"/>
              <a:ext cx="3192" cy="564"/>
            </a:xfrm>
            <a:prstGeom prst="rect">
              <a:avLst/>
            </a:prstGeom>
            <a:noFill/>
            <a:ln w="19050">
              <a:solidFill>
                <a:srgbClr val="FF6600"/>
              </a:solidFill>
              <a:miter lim="800000"/>
              <a:headEnd/>
              <a:tailEnd/>
            </a:ln>
            <a:effectLst>
              <a:outerShdw dist="107763" dir="27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grpSp>
      <p:sp>
        <p:nvSpPr>
          <p:cNvPr id="149514" name="Rectangle 10"/>
          <p:cNvSpPr>
            <a:spLocks noChangeArrowheads="1"/>
          </p:cNvSpPr>
          <p:nvPr/>
        </p:nvSpPr>
        <p:spPr bwMode="auto">
          <a:xfrm>
            <a:off x="1466850" y="1076325"/>
            <a:ext cx="4343400" cy="352425"/>
          </a:xfrm>
          <a:prstGeom prst="rect">
            <a:avLst/>
          </a:prstGeom>
          <a:solidFill>
            <a:srgbClr val="FFFF66">
              <a:alpha val="28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49515" name="Rectangle 11"/>
          <p:cNvSpPr>
            <a:spLocks noChangeArrowheads="1"/>
          </p:cNvSpPr>
          <p:nvPr/>
        </p:nvSpPr>
        <p:spPr bwMode="auto">
          <a:xfrm>
            <a:off x="438150" y="3971925"/>
            <a:ext cx="1971675" cy="314325"/>
          </a:xfrm>
          <a:prstGeom prst="rect">
            <a:avLst/>
          </a:prstGeom>
          <a:solidFill>
            <a:srgbClr val="FFFF66">
              <a:alpha val="28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49516" name="Rectangle 12"/>
          <p:cNvSpPr>
            <a:spLocks noChangeArrowheads="1"/>
          </p:cNvSpPr>
          <p:nvPr/>
        </p:nvSpPr>
        <p:spPr bwMode="auto">
          <a:xfrm>
            <a:off x="3962400" y="4295775"/>
            <a:ext cx="2705100" cy="276225"/>
          </a:xfrm>
          <a:prstGeom prst="rect">
            <a:avLst/>
          </a:prstGeom>
          <a:solidFill>
            <a:srgbClr val="FFFF66">
              <a:alpha val="28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149512"/>
                                        </p:tgtEl>
                                        <p:attrNameLst>
                                          <p:attrName>style.visibility</p:attrName>
                                        </p:attrNameLst>
                                      </p:cBhvr>
                                      <p:to>
                                        <p:strVal val="visible"/>
                                      </p:to>
                                    </p:set>
                                    <p:animEffect transition="in" filter="checkerboard(across)">
                                      <p:cBhvr>
                                        <p:cTn id="7" dur="500"/>
                                        <p:tgtEl>
                                          <p:spTgt spid="149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53251" name="WordArt 3"/>
          <p:cNvSpPr>
            <a:spLocks noChangeArrowheads="1" noChangeShapeType="1" noTextEdit="1"/>
          </p:cNvSpPr>
          <p:nvPr/>
        </p:nvSpPr>
        <p:spPr bwMode="auto">
          <a:xfrm>
            <a:off x="1876425" y="2495550"/>
            <a:ext cx="5353050" cy="15811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4400" kern="10" spc="88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4400" kern="10" spc="88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Les taux</a:t>
            </a: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ChangeArrowheads="1"/>
          </p:cNvSpPr>
          <p:nvPr/>
        </p:nvSpPr>
        <p:spPr bwMode="auto">
          <a:xfrm>
            <a:off x="295275" y="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Times New Roman" panose="02020603050405020304" pitchFamily="18" charset="0"/>
              </a:defRPr>
            </a:lvl1pPr>
            <a:lvl2pPr algn="ctr">
              <a:defRPr sz="4400">
                <a:solidFill>
                  <a:schemeClr val="tx2"/>
                </a:solidFill>
                <a:latin typeface="Times New Roman" panose="02020603050405020304" pitchFamily="18" charset="0"/>
              </a:defRPr>
            </a:lvl2pPr>
            <a:lvl3pPr algn="ctr">
              <a:defRPr sz="4400">
                <a:solidFill>
                  <a:schemeClr val="tx2"/>
                </a:solidFill>
                <a:latin typeface="Times New Roman" panose="02020603050405020304" pitchFamily="18" charset="0"/>
              </a:defRPr>
            </a:lvl3pPr>
            <a:lvl4pPr algn="ctr">
              <a:defRPr sz="4400">
                <a:solidFill>
                  <a:schemeClr val="tx2"/>
                </a:solidFill>
                <a:latin typeface="Times New Roman" panose="02020603050405020304" pitchFamily="18" charset="0"/>
              </a:defRPr>
            </a:lvl4pPr>
            <a:lvl5pPr algn="ctr">
              <a:defRPr sz="4400">
                <a:solidFill>
                  <a:schemeClr val="tx2"/>
                </a:solidFill>
                <a:latin typeface="Times New Roman" panose="02020603050405020304" pitchFamily="18" charset="0"/>
              </a:defRPr>
            </a:lvl5pPr>
            <a:lvl6pPr marL="457200" algn="ctr" eaLnBrk="0" fontAlgn="base" hangingPunct="0">
              <a:spcBef>
                <a:spcPct val="0"/>
              </a:spcBef>
              <a:spcAft>
                <a:spcPct val="0"/>
              </a:spcAft>
              <a:defRPr sz="4400">
                <a:solidFill>
                  <a:schemeClr val="tx2"/>
                </a:solidFill>
                <a:latin typeface="Times New Roman" panose="02020603050405020304" pitchFamily="18" charset="0"/>
              </a:defRPr>
            </a:lvl6pPr>
            <a:lvl7pPr marL="914400" algn="ctr" eaLnBrk="0" fontAlgn="base" hangingPunct="0">
              <a:spcBef>
                <a:spcPct val="0"/>
              </a:spcBef>
              <a:spcAft>
                <a:spcPct val="0"/>
              </a:spcAft>
              <a:defRPr sz="4400">
                <a:solidFill>
                  <a:schemeClr val="tx2"/>
                </a:solidFill>
                <a:latin typeface="Times New Roman" panose="02020603050405020304" pitchFamily="18" charset="0"/>
              </a:defRPr>
            </a:lvl7pPr>
            <a:lvl8pPr marL="1371600" algn="ctr" eaLnBrk="0" fontAlgn="base" hangingPunct="0">
              <a:spcBef>
                <a:spcPct val="0"/>
              </a:spcBef>
              <a:spcAft>
                <a:spcPct val="0"/>
              </a:spcAft>
              <a:defRPr sz="4400">
                <a:solidFill>
                  <a:schemeClr val="tx2"/>
                </a:solidFill>
                <a:latin typeface="Times New Roman" panose="02020603050405020304" pitchFamily="18" charset="0"/>
              </a:defRPr>
            </a:lvl8pPr>
            <a:lvl9pPr marL="1828800" algn="ctr" eaLnBrk="0" fontAlgn="base" hangingPunct="0">
              <a:spcBef>
                <a:spcPct val="0"/>
              </a:spcBef>
              <a:spcAft>
                <a:spcPct val="0"/>
              </a:spcAft>
              <a:defRPr sz="4400">
                <a:solidFill>
                  <a:schemeClr val="tx2"/>
                </a:solidFill>
                <a:latin typeface="Times New Roman" panose="02020603050405020304" pitchFamily="18" charset="0"/>
              </a:defRPr>
            </a:lvl9pPr>
          </a:lstStyle>
          <a:p>
            <a:pPr algn="l"/>
            <a:r>
              <a:rPr lang="fr-FR" altLang="fr-FR" sz="2800">
                <a:solidFill>
                  <a:srgbClr val="000099"/>
                </a:solidFill>
              </a:rPr>
              <a:t>Evolution depuis le début de la TVA</a:t>
            </a:r>
            <a:endParaRPr lang="fr-FR" altLang="fr-FR" sz="2800"/>
          </a:p>
        </p:txBody>
      </p:sp>
      <p:sp>
        <p:nvSpPr>
          <p:cNvPr id="134150" name="AutoShape 6"/>
          <p:cNvSpPr>
            <a:spLocks noChangeArrowheads="1"/>
          </p:cNvSpPr>
          <p:nvPr/>
        </p:nvSpPr>
        <p:spPr bwMode="auto">
          <a:xfrm>
            <a:off x="5629275" y="247650"/>
            <a:ext cx="3362325" cy="1381125"/>
          </a:xfrm>
          <a:prstGeom prst="wedgeEllipseCallout">
            <a:avLst>
              <a:gd name="adj1" fmla="val -60102"/>
              <a:gd name="adj2" fmla="val 114597"/>
            </a:avLst>
          </a:prstGeom>
          <a:solidFill>
            <a:srgbClr val="00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FR" altLang="fr-FR" sz="1400">
                <a:solidFill>
                  <a:schemeClr val="bg1"/>
                </a:solidFill>
              </a:rPr>
              <a:t>Le peuple suisse a voté en date du 27 septembre 2009 le relèvement des taux d’impôt de 2011 à 2017 en faveur de l’assurance-invalidité.</a:t>
            </a:r>
          </a:p>
        </p:txBody>
      </p:sp>
      <p:graphicFrame>
        <p:nvGraphicFramePr>
          <p:cNvPr id="134152" name="Object 8"/>
          <p:cNvGraphicFramePr>
            <a:graphicFrameLocks noGrp="1" noChangeAspect="1"/>
          </p:cNvGraphicFramePr>
          <p:nvPr>
            <p:ph/>
          </p:nvPr>
        </p:nvGraphicFramePr>
        <p:xfrm>
          <a:off x="685800" y="1566863"/>
          <a:ext cx="7772400" cy="3570287"/>
        </p:xfrm>
        <a:graphic>
          <a:graphicData uri="http://schemas.openxmlformats.org/presentationml/2006/ole">
            <mc:AlternateContent xmlns:mc="http://schemas.openxmlformats.org/markup-compatibility/2006">
              <mc:Choice xmlns:v="urn:schemas-microsoft-com:vml" Requires="v">
                <p:oleObj spid="_x0000_s134153" name="Feuille de calcul" r:id="rId3" imgW="8210607" imgH="3771753" progId="Excel.Sheet.8">
                  <p:embed/>
                </p:oleObj>
              </mc:Choice>
              <mc:Fallback>
                <p:oleObj name="Feuille de calcul" r:id="rId3" imgW="8210607" imgH="3771753" progId="Excel.Sheet.8">
                  <p:embed/>
                  <p:pic>
                    <p:nvPicPr>
                      <p:cNvPr id="0" name="Object 8"/>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566863"/>
                        <a:ext cx="7772400" cy="357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4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5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Grp="1" noChangeArrowheads="1"/>
          </p:cNvSpPr>
          <p:nvPr>
            <p:ph type="title"/>
          </p:nvPr>
        </p:nvSpPr>
        <p:spPr>
          <a:xfrm>
            <a:off x="685800" y="304800"/>
            <a:ext cx="7772400" cy="1143000"/>
          </a:xfrm>
        </p:spPr>
        <p:txBody>
          <a:bodyPr/>
          <a:lstStyle/>
          <a:p>
            <a:r>
              <a:rPr lang="fr-FR" altLang="fr-FR">
                <a:solidFill>
                  <a:srgbClr val="000099"/>
                </a:solidFill>
              </a:rPr>
              <a:t>Les taux </a:t>
            </a:r>
            <a:r>
              <a:rPr lang="fr-FR" altLang="fr-FR" sz="2000">
                <a:solidFill>
                  <a:srgbClr val="000099"/>
                </a:solidFill>
              </a:rPr>
              <a:t>(du 01.01.11 au 31.12.17)</a:t>
            </a:r>
            <a:endParaRPr lang="fr-FR" altLang="fr-FR"/>
          </a:p>
        </p:txBody>
      </p:sp>
      <p:sp>
        <p:nvSpPr>
          <p:cNvPr id="14339" name="Text Box 1027"/>
          <p:cNvSpPr txBox="1">
            <a:spLocks noChangeArrowheads="1"/>
          </p:cNvSpPr>
          <p:nvPr/>
        </p:nvSpPr>
        <p:spPr bwMode="auto">
          <a:xfrm>
            <a:off x="1076325" y="1446213"/>
            <a:ext cx="3824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b="1">
                <a:latin typeface="Arial" panose="020B0604020202020204" pitchFamily="34" charset="0"/>
              </a:rPr>
              <a:t>8,0 %		Taux normal</a:t>
            </a:r>
            <a:endParaRPr lang="fr-FR" altLang="fr-FR"/>
          </a:p>
        </p:txBody>
      </p:sp>
      <p:sp>
        <p:nvSpPr>
          <p:cNvPr id="14341" name="Text Box 1029"/>
          <p:cNvSpPr txBox="1">
            <a:spLocks noChangeArrowheads="1"/>
          </p:cNvSpPr>
          <p:nvPr/>
        </p:nvSpPr>
        <p:spPr bwMode="auto">
          <a:xfrm>
            <a:off x="1076325" y="1901825"/>
            <a:ext cx="7983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b="1">
                <a:latin typeface="Arial" panose="020B0604020202020204" pitchFamily="34" charset="0"/>
              </a:rPr>
              <a:t>3,8 %		Taux spécial hébergement </a:t>
            </a:r>
            <a:r>
              <a:rPr lang="fr-FR" altLang="fr-FR" sz="1200" b="1">
                <a:latin typeface="Arial" panose="020B0604020202020204" pitchFamily="34" charset="0"/>
              </a:rPr>
              <a:t>(Logement et petit-déjeuner)</a:t>
            </a:r>
            <a:endParaRPr lang="fr-FR" altLang="fr-FR" sz="1200"/>
          </a:p>
        </p:txBody>
      </p:sp>
      <p:sp>
        <p:nvSpPr>
          <p:cNvPr id="14342" name="Text Box 1030"/>
          <p:cNvSpPr txBox="1">
            <a:spLocks noChangeArrowheads="1"/>
          </p:cNvSpPr>
          <p:nvPr/>
        </p:nvSpPr>
        <p:spPr bwMode="auto">
          <a:xfrm>
            <a:off x="1076325" y="2360613"/>
            <a:ext cx="3654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b="1">
                <a:latin typeface="Arial" panose="020B0604020202020204" pitchFamily="34" charset="0"/>
              </a:rPr>
              <a:t>2,5 %		Taux réduit</a:t>
            </a:r>
            <a:endParaRPr lang="fr-FR" altLang="fr-FR"/>
          </a:p>
        </p:txBody>
      </p:sp>
      <p:sp>
        <p:nvSpPr>
          <p:cNvPr id="14343" name="Text Box 1031"/>
          <p:cNvSpPr txBox="1">
            <a:spLocks noChangeArrowheads="1"/>
          </p:cNvSpPr>
          <p:nvPr/>
        </p:nvSpPr>
        <p:spPr bwMode="auto">
          <a:xfrm>
            <a:off x="1076325" y="5865813"/>
            <a:ext cx="3875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b="1">
                <a:latin typeface="Arial" panose="020B0604020202020204" pitchFamily="34" charset="0"/>
              </a:rPr>
              <a:t>0 %		Exportations</a:t>
            </a:r>
            <a:endParaRPr lang="fr-FR" altLang="fr-FR"/>
          </a:p>
        </p:txBody>
      </p:sp>
      <p:sp>
        <p:nvSpPr>
          <p:cNvPr id="14344" name="Text Box 1032"/>
          <p:cNvSpPr txBox="1">
            <a:spLocks noChangeArrowheads="1"/>
          </p:cNvSpPr>
          <p:nvPr/>
        </p:nvSpPr>
        <p:spPr bwMode="auto">
          <a:xfrm>
            <a:off x="4962525" y="2362200"/>
            <a:ext cx="3641725"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a:solidFill>
                  <a:srgbClr val="003300"/>
                </a:solidFill>
              </a:rPr>
              <a:t>- eau du robinet</a:t>
            </a:r>
          </a:p>
          <a:p>
            <a:r>
              <a:rPr lang="fr-FR" altLang="fr-FR">
                <a:solidFill>
                  <a:srgbClr val="003300"/>
                </a:solidFill>
              </a:rPr>
              <a:t>- alimentation</a:t>
            </a:r>
          </a:p>
          <a:p>
            <a:r>
              <a:rPr lang="fr-FR" altLang="fr-FR">
                <a:solidFill>
                  <a:srgbClr val="003300"/>
                </a:solidFill>
              </a:rPr>
              <a:t>- boissons non alcoolisées</a:t>
            </a:r>
          </a:p>
          <a:p>
            <a:r>
              <a:rPr lang="fr-FR" altLang="fr-FR">
                <a:solidFill>
                  <a:srgbClr val="003300"/>
                </a:solidFill>
              </a:rPr>
              <a:t>- bétail, volailles et poissons</a:t>
            </a:r>
          </a:p>
          <a:p>
            <a:r>
              <a:rPr lang="fr-FR" altLang="fr-FR">
                <a:solidFill>
                  <a:srgbClr val="003300"/>
                </a:solidFill>
              </a:rPr>
              <a:t>- céréales</a:t>
            </a:r>
          </a:p>
          <a:p>
            <a:r>
              <a:rPr lang="fr-FR" altLang="fr-FR">
                <a:solidFill>
                  <a:srgbClr val="003300"/>
                </a:solidFill>
              </a:rPr>
              <a:t>- semences, fourrages</a:t>
            </a:r>
          </a:p>
          <a:p>
            <a:r>
              <a:rPr lang="fr-FR" altLang="fr-FR">
                <a:solidFill>
                  <a:srgbClr val="003300"/>
                </a:solidFill>
              </a:rPr>
              <a:t>- médicaments</a:t>
            </a:r>
          </a:p>
          <a:p>
            <a:r>
              <a:rPr lang="fr-FR" altLang="fr-FR">
                <a:solidFill>
                  <a:srgbClr val="003300"/>
                </a:solidFill>
              </a:rPr>
              <a:t>- journaux, revues, livres</a:t>
            </a:r>
          </a:p>
          <a:p>
            <a:r>
              <a:rPr lang="fr-FR" altLang="fr-FR">
                <a:solidFill>
                  <a:srgbClr val="003300"/>
                </a:solidFill>
              </a:rPr>
              <a:t>- redevances radio-TV</a:t>
            </a:r>
            <a:endParaRPr lang="fr-FR" altLang="fr-FR"/>
          </a:p>
        </p:txBody>
      </p:sp>
      <p:sp>
        <p:nvSpPr>
          <p:cNvPr id="37895" name="AutoShape 1031"/>
          <p:cNvSpPr>
            <a:spLocks noChangeArrowheads="1"/>
          </p:cNvSpPr>
          <p:nvPr/>
        </p:nvSpPr>
        <p:spPr bwMode="auto">
          <a:xfrm>
            <a:off x="6724650" y="1104900"/>
            <a:ext cx="1933575" cy="695325"/>
          </a:xfrm>
          <a:prstGeom prst="wedgeEllipseCallout">
            <a:avLst>
              <a:gd name="adj1" fmla="val -69046"/>
              <a:gd name="adj2" fmla="val 75569"/>
            </a:avLst>
          </a:prstGeom>
          <a:solidFill>
            <a:srgbClr val="00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sz="1400">
                <a:solidFill>
                  <a:schemeClr val="bg1"/>
                </a:solidFill>
              </a:rPr>
              <a:t>Jusqu’au 31 décembre 2013</a:t>
            </a:r>
            <a:endParaRPr lang="fr-FR" altLang="fr-FR" sz="14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43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3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89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34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434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43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utoUpdateAnimBg="0"/>
      <p:bldP spid="14341" grpId="0" autoUpdateAnimBg="0"/>
      <p:bldP spid="14342" grpId="0" autoUpdateAnimBg="0"/>
      <p:bldP spid="14343" grpId="0" autoUpdateAnimBg="0"/>
      <p:bldP spid="14344" grpId="0" autoUpdateAnimBg="0"/>
      <p:bldP spid="3789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685800" y="304800"/>
            <a:ext cx="7772400" cy="1143000"/>
          </a:xfrm>
        </p:spPr>
        <p:txBody>
          <a:bodyPr/>
          <a:lstStyle/>
          <a:p>
            <a:r>
              <a:rPr lang="fr-FR" altLang="fr-FR">
                <a:solidFill>
                  <a:srgbClr val="000099"/>
                </a:solidFill>
              </a:rPr>
              <a:t>Exclusion et exonération</a:t>
            </a:r>
          </a:p>
        </p:txBody>
      </p:sp>
      <p:sp>
        <p:nvSpPr>
          <p:cNvPr id="135172" name="Text Box 4"/>
          <p:cNvSpPr txBox="1">
            <a:spLocks noChangeArrowheads="1"/>
          </p:cNvSpPr>
          <p:nvPr/>
        </p:nvSpPr>
        <p:spPr bwMode="auto">
          <a:xfrm>
            <a:off x="358775" y="1644650"/>
            <a:ext cx="8599488"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fr-FR" altLang="fr-FR" b="1">
                <a:latin typeface="Arial" panose="020B0604020202020204" pitchFamily="34" charset="0"/>
              </a:rPr>
              <a:t>Ne pas confondre </a:t>
            </a:r>
            <a:r>
              <a:rPr lang="fr-FR" altLang="fr-FR" b="1" i="1">
                <a:solidFill>
                  <a:srgbClr val="FF0000"/>
                </a:solidFill>
                <a:latin typeface="Arial" panose="020B0604020202020204" pitchFamily="34" charset="0"/>
              </a:rPr>
              <a:t>l’exclusion</a:t>
            </a:r>
            <a:r>
              <a:rPr lang="fr-FR" altLang="fr-FR" b="1">
                <a:latin typeface="Arial" panose="020B0604020202020204" pitchFamily="34" charset="0"/>
              </a:rPr>
              <a:t> du champ de l’impôt</a:t>
            </a:r>
          </a:p>
          <a:p>
            <a:pPr algn="ctr"/>
            <a:r>
              <a:rPr lang="fr-FR" altLang="fr-FR" b="1">
                <a:latin typeface="Arial" panose="020B0604020202020204" pitchFamily="34" charset="0"/>
              </a:rPr>
              <a:t>prononcée sur certaines prestations sociales, culturelles, </a:t>
            </a:r>
          </a:p>
          <a:p>
            <a:pPr algn="ctr"/>
            <a:r>
              <a:rPr lang="fr-FR" altLang="fr-FR" b="1">
                <a:latin typeface="Arial" panose="020B0604020202020204" pitchFamily="34" charset="0"/>
              </a:rPr>
              <a:t>formatives ou sanitaires en Suisse </a:t>
            </a:r>
          </a:p>
          <a:p>
            <a:pPr algn="ctr"/>
            <a:r>
              <a:rPr lang="fr-FR" altLang="fr-FR" b="1">
                <a:latin typeface="Arial" panose="020B0604020202020204" pitchFamily="34" charset="0"/>
              </a:rPr>
              <a:t>et </a:t>
            </a:r>
            <a:r>
              <a:rPr lang="fr-FR" altLang="fr-FR" b="1">
                <a:solidFill>
                  <a:srgbClr val="FF0000"/>
                </a:solidFill>
                <a:latin typeface="Arial" panose="020B0604020202020204" pitchFamily="34" charset="0"/>
              </a:rPr>
              <a:t>l’exonération</a:t>
            </a:r>
            <a:r>
              <a:rPr lang="fr-FR" altLang="fr-FR" b="1">
                <a:latin typeface="Arial" panose="020B0604020202020204" pitchFamily="34" charset="0"/>
              </a:rPr>
              <a:t> qui touche les exportations.</a:t>
            </a:r>
            <a:endParaRPr lang="fr-FR" altLang="fr-FR" sz="1200"/>
          </a:p>
        </p:txBody>
      </p:sp>
      <p:grpSp>
        <p:nvGrpSpPr>
          <p:cNvPr id="135178" name="Group 10"/>
          <p:cNvGrpSpPr>
            <a:grpSpLocks/>
          </p:cNvGrpSpPr>
          <p:nvPr/>
        </p:nvGrpSpPr>
        <p:grpSpPr bwMode="auto">
          <a:xfrm>
            <a:off x="804863" y="3875088"/>
            <a:ext cx="7553325" cy="2347912"/>
            <a:chOff x="507" y="2441"/>
            <a:chExt cx="4758" cy="1479"/>
          </a:xfrm>
        </p:grpSpPr>
        <p:sp>
          <p:nvSpPr>
            <p:cNvPr id="135176" name="Text Box 8"/>
            <p:cNvSpPr txBox="1">
              <a:spLocks noChangeArrowheads="1"/>
            </p:cNvSpPr>
            <p:nvPr/>
          </p:nvSpPr>
          <p:spPr bwMode="auto">
            <a:xfrm>
              <a:off x="507" y="2736"/>
              <a:ext cx="4758" cy="1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buFontTx/>
                <a:buChar char="•"/>
              </a:pPr>
              <a:r>
                <a:rPr lang="fr-CH" altLang="fr-FR" sz="1800"/>
                <a:t>Livraisons de biens à l’étranger</a:t>
              </a:r>
            </a:p>
            <a:p>
              <a:pPr>
                <a:spcBef>
                  <a:spcPct val="50000"/>
                </a:spcBef>
                <a:buFontTx/>
                <a:buChar char="•"/>
              </a:pPr>
              <a:r>
                <a:rPr lang="fr-CH" altLang="fr-FR" sz="1800"/>
                <a:t>Livraisons d’aéronefs  à des compagnies aériennes qui assurent majoritairement des vols internationaux</a:t>
              </a:r>
            </a:p>
            <a:p>
              <a:pPr>
                <a:spcBef>
                  <a:spcPct val="50000"/>
                </a:spcBef>
                <a:buFontTx/>
                <a:buChar char="•"/>
              </a:pPr>
              <a:r>
                <a:rPr lang="fr-CH" altLang="fr-FR" sz="1800"/>
                <a:t>Prestations de services effectuées uniquement à l’étranger</a:t>
              </a:r>
            </a:p>
            <a:p>
              <a:pPr>
                <a:spcBef>
                  <a:spcPct val="50000"/>
                </a:spcBef>
                <a:buFontTx/>
                <a:buChar char="•"/>
              </a:pPr>
              <a:r>
                <a:rPr lang="fr-CH" altLang="fr-FR" sz="1800"/>
                <a:t>Transports aériens  et transports ferroviaires transfrontaliers</a:t>
              </a:r>
              <a:endParaRPr lang="fr-FR" altLang="fr-FR" sz="1800"/>
            </a:p>
          </p:txBody>
        </p:sp>
        <p:sp>
          <p:nvSpPr>
            <p:cNvPr id="135177" name="Text Box 9"/>
            <p:cNvSpPr txBox="1">
              <a:spLocks noChangeArrowheads="1"/>
            </p:cNvSpPr>
            <p:nvPr/>
          </p:nvSpPr>
          <p:spPr bwMode="auto">
            <a:xfrm>
              <a:off x="507" y="2441"/>
              <a:ext cx="475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fr-CH" altLang="fr-FR" sz="1800" b="1"/>
                <a:t>Exonération = taux 0 notamment pour les prestations suivantes :</a:t>
              </a:r>
              <a:endParaRPr lang="fr-FR" altLang="fr-FR" sz="1800" b="1"/>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51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5" presetClass="entr" presetSubtype="0" fill="hold" nodeType="clickEffect">
                                  <p:stCondLst>
                                    <p:cond delay="0"/>
                                  </p:stCondLst>
                                  <p:childTnLst>
                                    <p:set>
                                      <p:cBhvr>
                                        <p:cTn id="10" dur="1" fill="hold">
                                          <p:stCondLst>
                                            <p:cond delay="0"/>
                                          </p:stCondLst>
                                        </p:cTn>
                                        <p:tgtEl>
                                          <p:spTgt spid="135178"/>
                                        </p:tgtEl>
                                        <p:attrNameLst>
                                          <p:attrName>style.visibility</p:attrName>
                                        </p:attrNameLst>
                                      </p:cBhvr>
                                      <p:to>
                                        <p:strVal val="visible"/>
                                      </p:to>
                                    </p:set>
                                    <p:anim calcmode="lin" valueType="num">
                                      <p:cBhvr>
                                        <p:cTn id="11" dur="1000" fill="hold"/>
                                        <p:tgtEl>
                                          <p:spTgt spid="135178"/>
                                        </p:tgtEl>
                                        <p:attrNameLst>
                                          <p:attrName>ppt_w</p:attrName>
                                        </p:attrNameLst>
                                      </p:cBhvr>
                                      <p:tavLst>
                                        <p:tav tm="0">
                                          <p:val>
                                            <p:strVal val="#ppt_w*0.70"/>
                                          </p:val>
                                        </p:tav>
                                        <p:tav tm="100000">
                                          <p:val>
                                            <p:strVal val="#ppt_w"/>
                                          </p:val>
                                        </p:tav>
                                      </p:tavLst>
                                    </p:anim>
                                    <p:anim calcmode="lin" valueType="num">
                                      <p:cBhvr>
                                        <p:cTn id="12" dur="1000" fill="hold"/>
                                        <p:tgtEl>
                                          <p:spTgt spid="135178"/>
                                        </p:tgtEl>
                                        <p:attrNameLst>
                                          <p:attrName>ppt_h</p:attrName>
                                        </p:attrNameLst>
                                      </p:cBhvr>
                                      <p:tavLst>
                                        <p:tav tm="0">
                                          <p:val>
                                            <p:strVal val="#ppt_h"/>
                                          </p:val>
                                        </p:tav>
                                        <p:tav tm="100000">
                                          <p:val>
                                            <p:strVal val="#ppt_h"/>
                                          </p:val>
                                        </p:tav>
                                      </p:tavLst>
                                    </p:anim>
                                    <p:animEffect transition="in" filter="fade">
                                      <p:cBhvr>
                                        <p:cTn id="13" dur="1000"/>
                                        <p:tgtEl>
                                          <p:spTgt spid="135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178" name="Object 2"/>
          <p:cNvGraphicFramePr>
            <a:graphicFrameLocks noChangeAspect="1"/>
          </p:cNvGraphicFramePr>
          <p:nvPr/>
        </p:nvGraphicFramePr>
        <p:xfrm>
          <a:off x="962025" y="1228725"/>
          <a:ext cx="7210425" cy="4391025"/>
        </p:xfrm>
        <a:graphic>
          <a:graphicData uri="http://schemas.openxmlformats.org/presentationml/2006/ole">
            <mc:AlternateContent xmlns:mc="http://schemas.openxmlformats.org/markup-compatibility/2006">
              <mc:Choice xmlns:v="urn:schemas-microsoft-com:vml" Requires="v">
                <p:oleObj spid="_x0000_s50206" name="Feuille de calcul" r:id="rId3" imgW="7220052" imgH="4400680" progId="Excel.Sheet.8">
                  <p:embed/>
                </p:oleObj>
              </mc:Choice>
              <mc:Fallback>
                <p:oleObj name="Feuille de calcul" r:id="rId3" imgW="7220052" imgH="4400680" progId="Excel.Shee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2025" y="1228725"/>
                        <a:ext cx="721042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0179" name="Rectangle 3"/>
          <p:cNvSpPr>
            <a:spLocks noChangeArrowheads="1"/>
          </p:cNvSpPr>
          <p:nvPr/>
        </p:nvSpPr>
        <p:spPr bwMode="auto">
          <a:xfrm>
            <a:off x="4951413" y="1700213"/>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192" name="Rectangle 16"/>
          <p:cNvSpPr>
            <a:spLocks noChangeArrowheads="1"/>
          </p:cNvSpPr>
          <p:nvPr/>
        </p:nvSpPr>
        <p:spPr bwMode="auto">
          <a:xfrm>
            <a:off x="4951413" y="3995738"/>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193" name="Rectangle 17"/>
          <p:cNvSpPr>
            <a:spLocks noChangeArrowheads="1"/>
          </p:cNvSpPr>
          <p:nvPr/>
        </p:nvSpPr>
        <p:spPr bwMode="auto">
          <a:xfrm>
            <a:off x="4951413" y="2008188"/>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194" name="Rectangle 18"/>
          <p:cNvSpPr>
            <a:spLocks noChangeArrowheads="1"/>
          </p:cNvSpPr>
          <p:nvPr/>
        </p:nvSpPr>
        <p:spPr bwMode="auto">
          <a:xfrm>
            <a:off x="5599113" y="2339975"/>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195" name="Rectangle 19"/>
          <p:cNvSpPr>
            <a:spLocks noChangeArrowheads="1"/>
          </p:cNvSpPr>
          <p:nvPr/>
        </p:nvSpPr>
        <p:spPr bwMode="auto">
          <a:xfrm>
            <a:off x="5599113" y="2667000"/>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196" name="Rectangle 20"/>
          <p:cNvSpPr>
            <a:spLocks noChangeArrowheads="1"/>
          </p:cNvSpPr>
          <p:nvPr/>
        </p:nvSpPr>
        <p:spPr bwMode="auto">
          <a:xfrm>
            <a:off x="4951413" y="2997200"/>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197" name="Rectangle 21"/>
          <p:cNvSpPr>
            <a:spLocks noChangeArrowheads="1"/>
          </p:cNvSpPr>
          <p:nvPr/>
        </p:nvSpPr>
        <p:spPr bwMode="auto">
          <a:xfrm>
            <a:off x="4951413" y="3338513"/>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198" name="Rectangle 22"/>
          <p:cNvSpPr>
            <a:spLocks noChangeArrowheads="1"/>
          </p:cNvSpPr>
          <p:nvPr/>
        </p:nvSpPr>
        <p:spPr bwMode="auto">
          <a:xfrm>
            <a:off x="4951413" y="3668713"/>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199" name="Rectangle 23"/>
          <p:cNvSpPr>
            <a:spLocks noChangeArrowheads="1"/>
          </p:cNvSpPr>
          <p:nvPr/>
        </p:nvSpPr>
        <p:spPr bwMode="auto">
          <a:xfrm>
            <a:off x="4951413" y="4330700"/>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200" name="Rectangle 24"/>
          <p:cNvSpPr>
            <a:spLocks noChangeArrowheads="1"/>
          </p:cNvSpPr>
          <p:nvPr/>
        </p:nvSpPr>
        <p:spPr bwMode="auto">
          <a:xfrm>
            <a:off x="5599113" y="4652963"/>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201" name="Rectangle 25"/>
          <p:cNvSpPr>
            <a:spLocks noChangeArrowheads="1"/>
          </p:cNvSpPr>
          <p:nvPr/>
        </p:nvSpPr>
        <p:spPr bwMode="auto">
          <a:xfrm>
            <a:off x="4951413" y="4984750"/>
            <a:ext cx="601662"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202" name="Rectangle 26"/>
          <p:cNvSpPr>
            <a:spLocks noChangeArrowheads="1"/>
          </p:cNvSpPr>
          <p:nvPr/>
        </p:nvSpPr>
        <p:spPr bwMode="auto">
          <a:xfrm>
            <a:off x="6238875" y="5319713"/>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0203" name="Text Box 27"/>
          <p:cNvSpPr txBox="1">
            <a:spLocks noChangeArrowheads="1"/>
          </p:cNvSpPr>
          <p:nvPr/>
        </p:nvSpPr>
        <p:spPr bwMode="auto">
          <a:xfrm>
            <a:off x="179388" y="6381750"/>
            <a:ext cx="23764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1000"/>
              <a:t>Exercice  Vivre l’entreprise 1 Module 4</a:t>
            </a:r>
          </a:p>
          <a:p>
            <a:r>
              <a:rPr lang="fr-CH" altLang="fr-FR" sz="1000"/>
              <a:t> (Fazio-Corset -Lombardo -Métrailler)</a:t>
            </a:r>
            <a:endParaRPr lang="fr-FR" altLang="fr-FR" sz="1000"/>
          </a:p>
        </p:txBody>
      </p:sp>
      <p:sp>
        <p:nvSpPr>
          <p:cNvPr id="50205" name="Rectangle 29"/>
          <p:cNvSpPr>
            <a:spLocks noChangeArrowheads="1"/>
          </p:cNvSpPr>
          <p:nvPr/>
        </p:nvSpPr>
        <p:spPr bwMode="auto">
          <a:xfrm>
            <a:off x="6886575" y="942975"/>
            <a:ext cx="1666875" cy="52197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17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19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19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19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019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019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0198"/>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019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0199"/>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0200"/>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0201"/>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02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animBg="1"/>
      <p:bldP spid="50192" grpId="0" animBg="1"/>
      <p:bldP spid="50193" grpId="0" animBg="1"/>
      <p:bldP spid="50194" grpId="0" animBg="1"/>
      <p:bldP spid="50195" grpId="0" animBg="1"/>
      <p:bldP spid="50196" grpId="0" animBg="1"/>
      <p:bldP spid="50197" grpId="0" animBg="1"/>
      <p:bldP spid="50198" grpId="0" animBg="1"/>
      <p:bldP spid="50199" grpId="0" animBg="1"/>
      <p:bldP spid="50200" grpId="0" animBg="1"/>
      <p:bldP spid="50201" grpId="0" animBg="1"/>
      <p:bldP spid="5020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3970" name="Object 2"/>
          <p:cNvGraphicFramePr>
            <a:graphicFrameLocks noChangeAspect="1"/>
          </p:cNvGraphicFramePr>
          <p:nvPr/>
        </p:nvGraphicFramePr>
        <p:xfrm>
          <a:off x="962025" y="1228725"/>
          <a:ext cx="7219950" cy="4400550"/>
        </p:xfrm>
        <a:graphic>
          <a:graphicData uri="http://schemas.openxmlformats.org/presentationml/2006/ole">
            <mc:AlternateContent xmlns:mc="http://schemas.openxmlformats.org/markup-compatibility/2006">
              <mc:Choice xmlns:v="urn:schemas-microsoft-com:vml" Requires="v">
                <p:oleObj spid="_x0000_s83985" name="Feuille de calcul" r:id="rId3" imgW="7220052" imgH="4400680" progId="Excel.Sheet.8">
                  <p:embed/>
                </p:oleObj>
              </mc:Choice>
              <mc:Fallback>
                <p:oleObj name="Feuille de calcul" r:id="rId3" imgW="7220052" imgH="4400680" progId="Excel.Shee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2025" y="1228725"/>
                        <a:ext cx="7219950"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3971" name="Rectangle 3"/>
          <p:cNvSpPr>
            <a:spLocks noChangeArrowheads="1"/>
          </p:cNvSpPr>
          <p:nvPr/>
        </p:nvSpPr>
        <p:spPr bwMode="auto">
          <a:xfrm>
            <a:off x="6896100" y="1676400"/>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72" name="Rectangle 4"/>
          <p:cNvSpPr>
            <a:spLocks noChangeArrowheads="1"/>
          </p:cNvSpPr>
          <p:nvPr/>
        </p:nvSpPr>
        <p:spPr bwMode="auto">
          <a:xfrm>
            <a:off x="6248400" y="3990975"/>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73" name="Rectangle 5"/>
          <p:cNvSpPr>
            <a:spLocks noChangeArrowheads="1"/>
          </p:cNvSpPr>
          <p:nvPr/>
        </p:nvSpPr>
        <p:spPr bwMode="auto">
          <a:xfrm>
            <a:off x="6896100" y="2009775"/>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74" name="Rectangle 6"/>
          <p:cNvSpPr>
            <a:spLocks noChangeArrowheads="1"/>
          </p:cNvSpPr>
          <p:nvPr/>
        </p:nvSpPr>
        <p:spPr bwMode="auto">
          <a:xfrm>
            <a:off x="6896100" y="2343150"/>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75" name="Rectangle 7"/>
          <p:cNvSpPr>
            <a:spLocks noChangeArrowheads="1"/>
          </p:cNvSpPr>
          <p:nvPr/>
        </p:nvSpPr>
        <p:spPr bwMode="auto">
          <a:xfrm>
            <a:off x="7543800" y="2676525"/>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76" name="Rectangle 8"/>
          <p:cNvSpPr>
            <a:spLocks noChangeArrowheads="1"/>
          </p:cNvSpPr>
          <p:nvPr/>
        </p:nvSpPr>
        <p:spPr bwMode="auto">
          <a:xfrm>
            <a:off x="6896100" y="3000375"/>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77" name="Rectangle 9"/>
          <p:cNvSpPr>
            <a:spLocks noChangeArrowheads="1"/>
          </p:cNvSpPr>
          <p:nvPr/>
        </p:nvSpPr>
        <p:spPr bwMode="auto">
          <a:xfrm>
            <a:off x="4953000" y="3343275"/>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78" name="Rectangle 10"/>
          <p:cNvSpPr>
            <a:spLocks noChangeArrowheads="1"/>
          </p:cNvSpPr>
          <p:nvPr/>
        </p:nvSpPr>
        <p:spPr bwMode="auto">
          <a:xfrm>
            <a:off x="6896100" y="3667125"/>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79" name="Rectangle 11"/>
          <p:cNvSpPr>
            <a:spLocks noChangeArrowheads="1"/>
          </p:cNvSpPr>
          <p:nvPr/>
        </p:nvSpPr>
        <p:spPr bwMode="auto">
          <a:xfrm>
            <a:off x="7543800" y="4324350"/>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80" name="Rectangle 12"/>
          <p:cNvSpPr>
            <a:spLocks noChangeArrowheads="1"/>
          </p:cNvSpPr>
          <p:nvPr/>
        </p:nvSpPr>
        <p:spPr bwMode="auto">
          <a:xfrm>
            <a:off x="6248400" y="4657725"/>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81" name="Rectangle 13"/>
          <p:cNvSpPr>
            <a:spLocks noChangeArrowheads="1"/>
          </p:cNvSpPr>
          <p:nvPr/>
        </p:nvSpPr>
        <p:spPr bwMode="auto">
          <a:xfrm>
            <a:off x="6896100" y="5000625"/>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82" name="Rectangle 14"/>
          <p:cNvSpPr>
            <a:spLocks noChangeArrowheads="1"/>
          </p:cNvSpPr>
          <p:nvPr/>
        </p:nvSpPr>
        <p:spPr bwMode="auto">
          <a:xfrm>
            <a:off x="6896100" y="5324475"/>
            <a:ext cx="601663"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3984" name="Text Box 16"/>
          <p:cNvSpPr txBox="1">
            <a:spLocks noChangeArrowheads="1"/>
          </p:cNvSpPr>
          <p:nvPr/>
        </p:nvSpPr>
        <p:spPr bwMode="auto">
          <a:xfrm>
            <a:off x="179388" y="6381750"/>
            <a:ext cx="23764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1000"/>
              <a:t>Exercice  Vivre l’entreprise 1 Module 4</a:t>
            </a:r>
          </a:p>
          <a:p>
            <a:r>
              <a:rPr lang="fr-CH" altLang="fr-FR" sz="1000"/>
              <a:t> (Fazio-Corset -Lombardo -Métrailler)</a:t>
            </a:r>
            <a:endParaRPr lang="fr-FR" altLang="fr-FR" sz="1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397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397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397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397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8397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8397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83978"/>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8397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83979"/>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83980"/>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83981"/>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839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animBg="1"/>
      <p:bldP spid="83972" grpId="0" animBg="1"/>
      <p:bldP spid="83973" grpId="0" animBg="1"/>
      <p:bldP spid="83974" grpId="0" animBg="1"/>
      <p:bldP spid="83975" grpId="0" animBg="1"/>
      <p:bldP spid="83976" grpId="0" animBg="1"/>
      <p:bldP spid="83977" grpId="0" animBg="1"/>
      <p:bldP spid="83978" grpId="0" animBg="1"/>
      <p:bldP spid="83979" grpId="0" animBg="1"/>
      <p:bldP spid="83980" grpId="0" animBg="1"/>
      <p:bldP spid="83981" grpId="0" animBg="1"/>
      <p:bldP spid="8398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69" name="Text Box 653"/>
          <p:cNvSpPr txBox="1">
            <a:spLocks noChangeArrowheads="1"/>
          </p:cNvSpPr>
          <p:nvPr/>
        </p:nvSpPr>
        <p:spPr bwMode="auto">
          <a:xfrm>
            <a:off x="628650" y="266700"/>
            <a:ext cx="78676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2800" b="1">
                <a:solidFill>
                  <a:srgbClr val="000066"/>
                </a:solidFill>
              </a:rPr>
              <a:t>Evolution de la TVA depuis son introduction</a:t>
            </a:r>
            <a:endParaRPr lang="fr-FR" altLang="fr-FR" sz="2800" b="1">
              <a:solidFill>
                <a:srgbClr val="000066"/>
              </a:solidFill>
            </a:endParaRPr>
          </a:p>
        </p:txBody>
      </p:sp>
      <p:sp>
        <p:nvSpPr>
          <p:cNvPr id="119867" name="Text Box 2107"/>
          <p:cNvSpPr txBox="1">
            <a:spLocks noChangeArrowheads="1"/>
          </p:cNvSpPr>
          <p:nvPr/>
        </p:nvSpPr>
        <p:spPr bwMode="auto">
          <a:xfrm>
            <a:off x="495300" y="4991100"/>
            <a:ext cx="790575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80975">
              <a:defRPr sz="2400">
                <a:solidFill>
                  <a:schemeClr val="tx1"/>
                </a:solidFill>
                <a:latin typeface="Times New Roman" panose="02020603050405020304" pitchFamily="18" charset="0"/>
              </a:defRPr>
            </a:lvl1pPr>
            <a:lvl2pPr defTabSz="180975">
              <a:defRPr sz="2400">
                <a:solidFill>
                  <a:schemeClr val="tx1"/>
                </a:solidFill>
                <a:latin typeface="Times New Roman" panose="02020603050405020304" pitchFamily="18" charset="0"/>
              </a:defRPr>
            </a:lvl2pPr>
            <a:lvl3pPr defTabSz="180975">
              <a:defRPr sz="2400">
                <a:solidFill>
                  <a:schemeClr val="tx1"/>
                </a:solidFill>
                <a:latin typeface="Times New Roman" panose="02020603050405020304" pitchFamily="18" charset="0"/>
              </a:defRPr>
            </a:lvl3pPr>
            <a:lvl4pPr defTabSz="180975">
              <a:defRPr sz="2400">
                <a:solidFill>
                  <a:schemeClr val="tx1"/>
                </a:solidFill>
                <a:latin typeface="Times New Roman" panose="02020603050405020304" pitchFamily="18" charset="0"/>
              </a:defRPr>
            </a:lvl4pPr>
            <a:lvl5pPr defTabSz="180975">
              <a:defRPr sz="2400">
                <a:solidFill>
                  <a:schemeClr val="tx1"/>
                </a:solidFill>
                <a:latin typeface="Times New Roman" panose="02020603050405020304" pitchFamily="18" charset="0"/>
              </a:defRPr>
            </a:lvl5pPr>
            <a:lvl6pPr defTabSz="180975" eaLnBrk="0" fontAlgn="base" hangingPunct="0">
              <a:spcBef>
                <a:spcPct val="0"/>
              </a:spcBef>
              <a:spcAft>
                <a:spcPct val="0"/>
              </a:spcAft>
              <a:defRPr sz="2400">
                <a:solidFill>
                  <a:schemeClr val="tx1"/>
                </a:solidFill>
                <a:latin typeface="Times New Roman" panose="02020603050405020304" pitchFamily="18" charset="0"/>
              </a:defRPr>
            </a:lvl6pPr>
            <a:lvl7pPr defTabSz="180975" eaLnBrk="0" fontAlgn="base" hangingPunct="0">
              <a:spcBef>
                <a:spcPct val="0"/>
              </a:spcBef>
              <a:spcAft>
                <a:spcPct val="0"/>
              </a:spcAft>
              <a:defRPr sz="2400">
                <a:solidFill>
                  <a:schemeClr val="tx1"/>
                </a:solidFill>
                <a:latin typeface="Times New Roman" panose="02020603050405020304" pitchFamily="18" charset="0"/>
              </a:defRPr>
            </a:lvl7pPr>
            <a:lvl8pPr defTabSz="180975" eaLnBrk="0" fontAlgn="base" hangingPunct="0">
              <a:spcBef>
                <a:spcPct val="0"/>
              </a:spcBef>
              <a:spcAft>
                <a:spcPct val="0"/>
              </a:spcAft>
              <a:defRPr sz="2400">
                <a:solidFill>
                  <a:schemeClr val="tx1"/>
                </a:solidFill>
                <a:latin typeface="Times New Roman" panose="02020603050405020304" pitchFamily="18" charset="0"/>
              </a:defRPr>
            </a:lvl8pPr>
            <a:lvl9pPr defTabSz="180975" eaLnBrk="0" fontAlgn="base" hangingPunct="0">
              <a:spcBef>
                <a:spcPct val="0"/>
              </a:spcBef>
              <a:spcAft>
                <a:spcPct val="0"/>
              </a:spcAft>
              <a:defRPr sz="2400">
                <a:solidFill>
                  <a:schemeClr val="tx1"/>
                </a:solidFill>
                <a:latin typeface="Times New Roman" panose="02020603050405020304" pitchFamily="18" charset="0"/>
              </a:defRPr>
            </a:lvl9pPr>
          </a:lstStyle>
          <a:p>
            <a:r>
              <a:rPr lang="fr-FR" altLang="fr-FR" sz="1600" b="1">
                <a:solidFill>
                  <a:srgbClr val="006600"/>
                </a:solidFill>
                <a:latin typeface="Arial" panose="020B0604020202020204" pitchFamily="34" charset="0"/>
              </a:rPr>
              <a:t>Saviez-vous que :</a:t>
            </a:r>
          </a:p>
          <a:p>
            <a:r>
              <a:rPr lang="fr-FR" altLang="fr-FR" sz="1600">
                <a:solidFill>
                  <a:srgbClr val="006600"/>
                </a:solidFill>
                <a:latin typeface="Arial" panose="020B0604020202020204" pitchFamily="34" charset="0"/>
              </a:rPr>
              <a:t>Environ 100'000 assujettis à la TVA établissent leur décompte semestriellement, et   	environ 220'000, trimestriellement ? </a:t>
            </a:r>
          </a:p>
          <a:p>
            <a:r>
              <a:rPr lang="fr-FR" altLang="fr-FR" sz="1600">
                <a:solidFill>
                  <a:srgbClr val="006600"/>
                </a:solidFill>
                <a:latin typeface="Arial" panose="020B0604020202020204" pitchFamily="34" charset="0"/>
              </a:rPr>
              <a:t>Le produit de la TVA représente environ un tiers de l'ensemble des recettes de la 	Confédération ? </a:t>
            </a:r>
          </a:p>
          <a:p>
            <a:r>
              <a:rPr lang="fr-FR" altLang="fr-FR" sz="1600">
                <a:solidFill>
                  <a:srgbClr val="006600"/>
                </a:solidFill>
                <a:latin typeface="Arial" panose="020B0604020202020204" pitchFamily="34" charset="0"/>
              </a:rPr>
              <a:t>En moyenne, 54,5 millions de francs de TVA sont encaissés journellement ? </a:t>
            </a:r>
          </a:p>
        </p:txBody>
      </p:sp>
      <p:graphicFrame>
        <p:nvGraphicFramePr>
          <p:cNvPr id="119868" name="Object 2108"/>
          <p:cNvGraphicFramePr>
            <a:graphicFrameLocks noChangeAspect="1"/>
          </p:cNvGraphicFramePr>
          <p:nvPr/>
        </p:nvGraphicFramePr>
        <p:xfrm>
          <a:off x="685800" y="1090613"/>
          <a:ext cx="7772400" cy="3570287"/>
        </p:xfrm>
        <a:graphic>
          <a:graphicData uri="http://schemas.openxmlformats.org/presentationml/2006/ole">
            <mc:AlternateContent xmlns:mc="http://schemas.openxmlformats.org/markup-compatibility/2006">
              <mc:Choice xmlns:v="urn:schemas-microsoft-com:vml" Requires="v">
                <p:oleObj spid="_x0000_s119869" name="Feuille de calcul" r:id="rId3" imgW="8210607" imgH="3771753" progId="Excel.Sheet.8">
                  <p:embed/>
                </p:oleObj>
              </mc:Choice>
              <mc:Fallback>
                <p:oleObj name="Feuille de calcul" r:id="rId3" imgW="8210607" imgH="3771753" progId="Excel.Sheet.8">
                  <p:embed/>
                  <p:pic>
                    <p:nvPicPr>
                      <p:cNvPr id="0" name="Object 21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090613"/>
                        <a:ext cx="7772400" cy="357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98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6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994" name="Object 2"/>
          <p:cNvGraphicFramePr>
            <a:graphicFrameLocks noChangeAspect="1"/>
          </p:cNvGraphicFramePr>
          <p:nvPr/>
        </p:nvGraphicFramePr>
        <p:xfrm>
          <a:off x="962025" y="1228725"/>
          <a:ext cx="7219950" cy="4400550"/>
        </p:xfrm>
        <a:graphic>
          <a:graphicData uri="http://schemas.openxmlformats.org/presentationml/2006/ole">
            <mc:AlternateContent xmlns:mc="http://schemas.openxmlformats.org/markup-compatibility/2006">
              <mc:Choice xmlns:v="urn:schemas-microsoft-com:vml" Requires="v">
                <p:oleObj spid="_x0000_s85008" name="Feuille de calcul" r:id="rId3" imgW="7220052" imgH="4400680" progId="Excel.Sheet.8">
                  <p:embed/>
                </p:oleObj>
              </mc:Choice>
              <mc:Fallback>
                <p:oleObj name="Feuille de calcul" r:id="rId3" imgW="7220052" imgH="4400680" progId="Excel.Shee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2025" y="1228725"/>
                        <a:ext cx="7219950"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4995" name="Rectangle 3"/>
          <p:cNvSpPr>
            <a:spLocks noChangeArrowheads="1"/>
          </p:cNvSpPr>
          <p:nvPr/>
        </p:nvSpPr>
        <p:spPr bwMode="auto">
          <a:xfrm>
            <a:off x="7543800" y="16764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4996" name="Rectangle 4"/>
          <p:cNvSpPr>
            <a:spLocks noChangeArrowheads="1"/>
          </p:cNvSpPr>
          <p:nvPr/>
        </p:nvSpPr>
        <p:spPr bwMode="auto">
          <a:xfrm>
            <a:off x="7543800" y="40005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4997" name="Rectangle 5"/>
          <p:cNvSpPr>
            <a:spLocks noChangeArrowheads="1"/>
          </p:cNvSpPr>
          <p:nvPr/>
        </p:nvSpPr>
        <p:spPr bwMode="auto">
          <a:xfrm>
            <a:off x="6248400" y="200977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4998" name="Rectangle 6"/>
          <p:cNvSpPr>
            <a:spLocks noChangeArrowheads="1"/>
          </p:cNvSpPr>
          <p:nvPr/>
        </p:nvSpPr>
        <p:spPr bwMode="auto">
          <a:xfrm>
            <a:off x="4953000" y="23336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4999" name="Rectangle 7"/>
          <p:cNvSpPr>
            <a:spLocks noChangeArrowheads="1"/>
          </p:cNvSpPr>
          <p:nvPr/>
        </p:nvSpPr>
        <p:spPr bwMode="auto">
          <a:xfrm>
            <a:off x="4953000" y="26765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5000" name="Rectangle 8"/>
          <p:cNvSpPr>
            <a:spLocks noChangeArrowheads="1"/>
          </p:cNvSpPr>
          <p:nvPr/>
        </p:nvSpPr>
        <p:spPr bwMode="auto">
          <a:xfrm>
            <a:off x="6248400" y="300037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5001" name="Rectangle 9"/>
          <p:cNvSpPr>
            <a:spLocks noChangeArrowheads="1"/>
          </p:cNvSpPr>
          <p:nvPr/>
        </p:nvSpPr>
        <p:spPr bwMode="auto">
          <a:xfrm>
            <a:off x="6248400" y="333375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5002" name="Rectangle 10"/>
          <p:cNvSpPr>
            <a:spLocks noChangeArrowheads="1"/>
          </p:cNvSpPr>
          <p:nvPr/>
        </p:nvSpPr>
        <p:spPr bwMode="auto">
          <a:xfrm>
            <a:off x="4953000" y="36671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5003" name="Rectangle 11"/>
          <p:cNvSpPr>
            <a:spLocks noChangeArrowheads="1"/>
          </p:cNvSpPr>
          <p:nvPr/>
        </p:nvSpPr>
        <p:spPr bwMode="auto">
          <a:xfrm>
            <a:off x="6248400" y="433387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5004" name="Rectangle 12"/>
          <p:cNvSpPr>
            <a:spLocks noChangeArrowheads="1"/>
          </p:cNvSpPr>
          <p:nvPr/>
        </p:nvSpPr>
        <p:spPr bwMode="auto">
          <a:xfrm>
            <a:off x="4953000" y="466725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5005" name="Rectangle 13"/>
          <p:cNvSpPr>
            <a:spLocks noChangeArrowheads="1"/>
          </p:cNvSpPr>
          <p:nvPr/>
        </p:nvSpPr>
        <p:spPr bwMode="auto">
          <a:xfrm>
            <a:off x="4953000" y="50006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5006" name="Rectangle 14"/>
          <p:cNvSpPr>
            <a:spLocks noChangeArrowheads="1"/>
          </p:cNvSpPr>
          <p:nvPr/>
        </p:nvSpPr>
        <p:spPr bwMode="auto">
          <a:xfrm>
            <a:off x="6248400" y="53340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85007" name="Text Box 15"/>
          <p:cNvSpPr txBox="1">
            <a:spLocks noChangeArrowheads="1"/>
          </p:cNvSpPr>
          <p:nvPr/>
        </p:nvSpPr>
        <p:spPr bwMode="auto">
          <a:xfrm>
            <a:off x="179388" y="6453188"/>
            <a:ext cx="34559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sz="1000"/>
              <a:t>Exercice  TQG II Schumacher et Donzé</a:t>
            </a:r>
            <a:endParaRPr lang="fr-FR" altLang="fr-FR" sz="1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49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499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499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499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8500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8500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8500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84996"/>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85003"/>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85004"/>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85005"/>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850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animBg="1"/>
      <p:bldP spid="84996" grpId="0" animBg="1"/>
      <p:bldP spid="84997" grpId="0" animBg="1"/>
      <p:bldP spid="84998" grpId="0" animBg="1"/>
      <p:bldP spid="84999" grpId="0" animBg="1"/>
      <p:bldP spid="85000" grpId="0" animBg="1"/>
      <p:bldP spid="85001" grpId="0" animBg="1"/>
      <p:bldP spid="85002" grpId="0" animBg="1"/>
      <p:bldP spid="85003" grpId="0" animBg="1"/>
      <p:bldP spid="85004" grpId="0" animBg="1"/>
      <p:bldP spid="85005" grpId="0" animBg="1"/>
      <p:bldP spid="8500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04" name="Object 4"/>
          <p:cNvGraphicFramePr>
            <a:graphicFrameLocks noChangeAspect="1"/>
          </p:cNvGraphicFramePr>
          <p:nvPr/>
        </p:nvGraphicFramePr>
        <p:xfrm>
          <a:off x="962025" y="1228725"/>
          <a:ext cx="7219950" cy="4400550"/>
        </p:xfrm>
        <a:graphic>
          <a:graphicData uri="http://schemas.openxmlformats.org/presentationml/2006/ole">
            <mc:AlternateContent xmlns:mc="http://schemas.openxmlformats.org/markup-compatibility/2006">
              <mc:Choice xmlns:v="urn:schemas-microsoft-com:vml" Requires="v">
                <p:oleObj spid="_x0000_s51230" name="Feuille de calcul" r:id="rId3" imgW="7220052" imgH="4400680" progId="Excel.Sheet.8">
                  <p:embed/>
                </p:oleObj>
              </mc:Choice>
              <mc:Fallback>
                <p:oleObj name="Feuille de calcul" r:id="rId3" imgW="7220052" imgH="4400680"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2025" y="1228725"/>
                        <a:ext cx="7219950"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211" name="Rectangle 11"/>
          <p:cNvSpPr>
            <a:spLocks noChangeArrowheads="1"/>
          </p:cNvSpPr>
          <p:nvPr/>
        </p:nvSpPr>
        <p:spPr bwMode="auto">
          <a:xfrm>
            <a:off x="7543800" y="36671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12" name="Rectangle 12"/>
          <p:cNvSpPr>
            <a:spLocks noChangeArrowheads="1"/>
          </p:cNvSpPr>
          <p:nvPr/>
        </p:nvSpPr>
        <p:spPr bwMode="auto">
          <a:xfrm>
            <a:off x="6248400" y="43434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17" name="Rectangle 17"/>
          <p:cNvSpPr>
            <a:spLocks noChangeArrowheads="1"/>
          </p:cNvSpPr>
          <p:nvPr/>
        </p:nvSpPr>
        <p:spPr bwMode="auto">
          <a:xfrm>
            <a:off x="5600700" y="16764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18" name="Rectangle 18"/>
          <p:cNvSpPr>
            <a:spLocks noChangeArrowheads="1"/>
          </p:cNvSpPr>
          <p:nvPr/>
        </p:nvSpPr>
        <p:spPr bwMode="auto">
          <a:xfrm>
            <a:off x="6248400" y="200977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21" name="Rectangle 21"/>
          <p:cNvSpPr>
            <a:spLocks noChangeArrowheads="1"/>
          </p:cNvSpPr>
          <p:nvPr/>
        </p:nvSpPr>
        <p:spPr bwMode="auto">
          <a:xfrm>
            <a:off x="4953000" y="23336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22" name="Rectangle 22"/>
          <p:cNvSpPr>
            <a:spLocks noChangeArrowheads="1"/>
          </p:cNvSpPr>
          <p:nvPr/>
        </p:nvSpPr>
        <p:spPr bwMode="auto">
          <a:xfrm>
            <a:off x="6248400" y="26670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23" name="Rectangle 23"/>
          <p:cNvSpPr>
            <a:spLocks noChangeArrowheads="1"/>
          </p:cNvSpPr>
          <p:nvPr/>
        </p:nvSpPr>
        <p:spPr bwMode="auto">
          <a:xfrm>
            <a:off x="4953000" y="300037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24" name="Rectangle 24"/>
          <p:cNvSpPr>
            <a:spLocks noChangeArrowheads="1"/>
          </p:cNvSpPr>
          <p:nvPr/>
        </p:nvSpPr>
        <p:spPr bwMode="auto">
          <a:xfrm>
            <a:off x="4953000" y="333375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25" name="Rectangle 25"/>
          <p:cNvSpPr>
            <a:spLocks noChangeArrowheads="1"/>
          </p:cNvSpPr>
          <p:nvPr/>
        </p:nvSpPr>
        <p:spPr bwMode="auto">
          <a:xfrm>
            <a:off x="6248400" y="40005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26" name="Rectangle 26"/>
          <p:cNvSpPr>
            <a:spLocks noChangeArrowheads="1"/>
          </p:cNvSpPr>
          <p:nvPr/>
        </p:nvSpPr>
        <p:spPr bwMode="auto">
          <a:xfrm>
            <a:off x="4953000" y="466725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27" name="Rectangle 27"/>
          <p:cNvSpPr>
            <a:spLocks noChangeArrowheads="1"/>
          </p:cNvSpPr>
          <p:nvPr/>
        </p:nvSpPr>
        <p:spPr bwMode="auto">
          <a:xfrm>
            <a:off x="4953000" y="50006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28" name="Rectangle 28"/>
          <p:cNvSpPr>
            <a:spLocks noChangeArrowheads="1"/>
          </p:cNvSpPr>
          <p:nvPr/>
        </p:nvSpPr>
        <p:spPr bwMode="auto">
          <a:xfrm>
            <a:off x="6248400" y="53340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1229" name="Text Box 29"/>
          <p:cNvSpPr txBox="1">
            <a:spLocks noChangeArrowheads="1"/>
          </p:cNvSpPr>
          <p:nvPr/>
        </p:nvSpPr>
        <p:spPr bwMode="auto">
          <a:xfrm>
            <a:off x="179388" y="6453188"/>
            <a:ext cx="34559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sz="1000"/>
              <a:t>Exercice  TQG II Schumacher et Donzé</a:t>
            </a:r>
            <a:endParaRPr lang="fr-FR" altLang="fr-FR" sz="1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1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1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2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2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2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2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11"/>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25"/>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12"/>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1226"/>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1227"/>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12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1" grpId="0" animBg="1"/>
      <p:bldP spid="51212" grpId="0" animBg="1"/>
      <p:bldP spid="51217" grpId="0" animBg="1"/>
      <p:bldP spid="51218" grpId="0" animBg="1"/>
      <p:bldP spid="51221" grpId="0" animBg="1"/>
      <p:bldP spid="51222" grpId="0" animBg="1"/>
      <p:bldP spid="51223" grpId="0" animBg="1"/>
      <p:bldP spid="51224" grpId="0" animBg="1"/>
      <p:bldP spid="51225" grpId="0" animBg="1"/>
      <p:bldP spid="51226" grpId="0" animBg="1"/>
      <p:bldP spid="51227" grpId="0" animBg="1"/>
      <p:bldP spid="5122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7" name="Object 3"/>
          <p:cNvGraphicFramePr>
            <a:graphicFrameLocks noChangeAspect="1"/>
          </p:cNvGraphicFramePr>
          <p:nvPr/>
        </p:nvGraphicFramePr>
        <p:xfrm>
          <a:off x="962025" y="1395413"/>
          <a:ext cx="7219950" cy="4067175"/>
        </p:xfrm>
        <a:graphic>
          <a:graphicData uri="http://schemas.openxmlformats.org/presentationml/2006/ole">
            <mc:AlternateContent xmlns:mc="http://schemas.openxmlformats.org/markup-compatibility/2006">
              <mc:Choice xmlns:v="urn:schemas-microsoft-com:vml" Requires="v">
                <p:oleObj spid="_x0000_s52251" name="Feuille de calcul" r:id="rId3" imgW="7220052" imgH="4067251" progId="Excel.Sheet.8">
                  <p:embed/>
                </p:oleObj>
              </mc:Choice>
              <mc:Fallback>
                <p:oleObj name="Feuille de calcul" r:id="rId3" imgW="7220052" imgH="4067251"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2025" y="1395413"/>
                        <a:ext cx="7219950"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228" name="Rectangle 4"/>
          <p:cNvSpPr>
            <a:spLocks noChangeArrowheads="1"/>
          </p:cNvSpPr>
          <p:nvPr/>
        </p:nvSpPr>
        <p:spPr bwMode="auto">
          <a:xfrm>
            <a:off x="7543800" y="184785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0" name="Rectangle 16"/>
          <p:cNvSpPr>
            <a:spLocks noChangeArrowheads="1"/>
          </p:cNvSpPr>
          <p:nvPr/>
        </p:nvSpPr>
        <p:spPr bwMode="auto">
          <a:xfrm>
            <a:off x="5600700" y="21812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1" name="Rectangle 17"/>
          <p:cNvSpPr>
            <a:spLocks noChangeArrowheads="1"/>
          </p:cNvSpPr>
          <p:nvPr/>
        </p:nvSpPr>
        <p:spPr bwMode="auto">
          <a:xfrm>
            <a:off x="4953000" y="250507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2" name="Rectangle 18"/>
          <p:cNvSpPr>
            <a:spLocks noChangeArrowheads="1"/>
          </p:cNvSpPr>
          <p:nvPr/>
        </p:nvSpPr>
        <p:spPr bwMode="auto">
          <a:xfrm>
            <a:off x="4953000" y="284797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3" name="Rectangle 19"/>
          <p:cNvSpPr>
            <a:spLocks noChangeArrowheads="1"/>
          </p:cNvSpPr>
          <p:nvPr/>
        </p:nvSpPr>
        <p:spPr bwMode="auto">
          <a:xfrm>
            <a:off x="4953000" y="31718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4" name="Rectangle 20"/>
          <p:cNvSpPr>
            <a:spLocks noChangeArrowheads="1"/>
          </p:cNvSpPr>
          <p:nvPr/>
        </p:nvSpPr>
        <p:spPr bwMode="auto">
          <a:xfrm>
            <a:off x="6896100" y="35052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5" name="Rectangle 21"/>
          <p:cNvSpPr>
            <a:spLocks noChangeArrowheads="1"/>
          </p:cNvSpPr>
          <p:nvPr/>
        </p:nvSpPr>
        <p:spPr bwMode="auto">
          <a:xfrm>
            <a:off x="4953000" y="383857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6" name="Rectangle 22"/>
          <p:cNvSpPr>
            <a:spLocks noChangeArrowheads="1"/>
          </p:cNvSpPr>
          <p:nvPr/>
        </p:nvSpPr>
        <p:spPr bwMode="auto">
          <a:xfrm>
            <a:off x="6896100" y="417195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7" name="Rectangle 23"/>
          <p:cNvSpPr>
            <a:spLocks noChangeArrowheads="1"/>
          </p:cNvSpPr>
          <p:nvPr/>
        </p:nvSpPr>
        <p:spPr bwMode="auto">
          <a:xfrm>
            <a:off x="4953000" y="450532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8" name="Rectangle 24"/>
          <p:cNvSpPr>
            <a:spLocks noChangeArrowheads="1"/>
          </p:cNvSpPr>
          <p:nvPr/>
        </p:nvSpPr>
        <p:spPr bwMode="auto">
          <a:xfrm>
            <a:off x="6248400" y="4838700"/>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49" name="Rectangle 25"/>
          <p:cNvSpPr>
            <a:spLocks noChangeArrowheads="1"/>
          </p:cNvSpPr>
          <p:nvPr/>
        </p:nvSpPr>
        <p:spPr bwMode="auto">
          <a:xfrm>
            <a:off x="6248400" y="5172075"/>
            <a:ext cx="6096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52250" name="Text Box 26"/>
          <p:cNvSpPr txBox="1">
            <a:spLocks noChangeArrowheads="1"/>
          </p:cNvSpPr>
          <p:nvPr/>
        </p:nvSpPr>
        <p:spPr bwMode="auto">
          <a:xfrm>
            <a:off x="179388" y="6453188"/>
            <a:ext cx="34559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sz="1000"/>
              <a:t>Exercice  TQG II Schumacher et Donzé</a:t>
            </a:r>
            <a:endParaRPr lang="fr-FR" altLang="fr-FR" sz="1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2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24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224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224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224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224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224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2246"/>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2247"/>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2248"/>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2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animBg="1"/>
      <p:bldP spid="52240" grpId="0" animBg="1"/>
      <p:bldP spid="52241" grpId="0" animBg="1"/>
      <p:bldP spid="52242" grpId="0" animBg="1"/>
      <p:bldP spid="52243" grpId="0" animBg="1"/>
      <p:bldP spid="52244" grpId="0" animBg="1"/>
      <p:bldP spid="52245" grpId="0" animBg="1"/>
      <p:bldP spid="52246" grpId="0" animBg="1"/>
      <p:bldP spid="52247" grpId="0" animBg="1"/>
      <p:bldP spid="52248" grpId="0" animBg="1"/>
      <p:bldP spid="5224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6389" name="WordArt 5"/>
          <p:cNvSpPr>
            <a:spLocks noChangeArrowheads="1" noChangeShapeType="1" noTextEdit="1"/>
          </p:cNvSpPr>
          <p:nvPr/>
        </p:nvSpPr>
        <p:spPr bwMode="auto">
          <a:xfrm>
            <a:off x="1628775" y="2457450"/>
            <a:ext cx="5886450" cy="22574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Systèmes de décomptes</a:t>
            </a:r>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838200" y="152400"/>
            <a:ext cx="7315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3600" b="1">
                <a:solidFill>
                  <a:srgbClr val="000066"/>
                </a:solidFill>
              </a:rPr>
              <a:t>Systèmes de décompte pour l’AFC</a:t>
            </a:r>
            <a:endParaRPr lang="fr-FR" altLang="fr-FR" sz="3200" b="1"/>
          </a:p>
        </p:txBody>
      </p:sp>
      <p:grpSp>
        <p:nvGrpSpPr>
          <p:cNvPr id="19480" name="Group 24"/>
          <p:cNvGrpSpPr>
            <a:grpSpLocks/>
          </p:cNvGrpSpPr>
          <p:nvPr/>
        </p:nvGrpSpPr>
        <p:grpSpPr bwMode="auto">
          <a:xfrm>
            <a:off x="304800" y="990600"/>
            <a:ext cx="8534400" cy="838200"/>
            <a:chOff x="192" y="624"/>
            <a:chExt cx="5376" cy="528"/>
          </a:xfrm>
        </p:grpSpPr>
        <p:sp>
          <p:nvSpPr>
            <p:cNvPr id="19459" name="Text Box 3"/>
            <p:cNvSpPr txBox="1">
              <a:spLocks noChangeArrowheads="1"/>
            </p:cNvSpPr>
            <p:nvPr/>
          </p:nvSpPr>
          <p:spPr bwMode="auto">
            <a:xfrm>
              <a:off x="720" y="624"/>
              <a:ext cx="4752"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a:t>Le formulaire de décompte officiel est à remettre à l ’AFC chaque trimestre. </a:t>
              </a:r>
              <a:r>
                <a:rPr lang="fr-FR" altLang="fr-FR" sz="2000"/>
                <a:t>(Chaque semestre pour la méthode forfaitaire)</a:t>
              </a:r>
            </a:p>
          </p:txBody>
        </p:sp>
        <p:sp>
          <p:nvSpPr>
            <p:cNvPr id="19468" name="AutoShape 12"/>
            <p:cNvSpPr>
              <a:spLocks noChangeArrowheads="1"/>
            </p:cNvSpPr>
            <p:nvPr/>
          </p:nvSpPr>
          <p:spPr bwMode="auto">
            <a:xfrm flipV="1">
              <a:off x="192" y="816"/>
              <a:ext cx="384" cy="144"/>
            </a:xfrm>
            <a:prstGeom prst="chevron">
              <a:avLst>
                <a:gd name="adj" fmla="val 68062"/>
              </a:avLst>
            </a:prstGeom>
            <a:solidFill>
              <a:srgbClr val="00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9472" name="Rectangle 16"/>
            <p:cNvSpPr>
              <a:spLocks noChangeArrowheads="1"/>
            </p:cNvSpPr>
            <p:nvPr/>
          </p:nvSpPr>
          <p:spPr bwMode="auto">
            <a:xfrm>
              <a:off x="720" y="624"/>
              <a:ext cx="4848" cy="52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grpSp>
        <p:nvGrpSpPr>
          <p:cNvPr id="19483" name="Group 27"/>
          <p:cNvGrpSpPr>
            <a:grpSpLocks/>
          </p:cNvGrpSpPr>
          <p:nvPr/>
        </p:nvGrpSpPr>
        <p:grpSpPr bwMode="auto">
          <a:xfrm>
            <a:off x="304800" y="4419600"/>
            <a:ext cx="8562975" cy="2209800"/>
            <a:chOff x="192" y="2784"/>
            <a:chExt cx="5394" cy="1392"/>
          </a:xfrm>
        </p:grpSpPr>
        <p:sp>
          <p:nvSpPr>
            <p:cNvPr id="19461" name="Text Box 5"/>
            <p:cNvSpPr txBox="1">
              <a:spLocks noChangeArrowheads="1"/>
            </p:cNvSpPr>
            <p:nvPr/>
          </p:nvSpPr>
          <p:spPr bwMode="auto">
            <a:xfrm>
              <a:off x="720" y="2832"/>
              <a:ext cx="4866" cy="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u="sng"/>
                <a:t>Sur autorisation</a:t>
              </a:r>
              <a:r>
                <a:rPr lang="fr-FR" altLang="fr-FR"/>
                <a:t>  il est possible d’établir le décompte selon les</a:t>
              </a:r>
              <a:endParaRPr lang="fr-FR" altLang="fr-FR" b="1">
                <a:solidFill>
                  <a:srgbClr val="FF0000"/>
                </a:solidFill>
              </a:endParaRPr>
            </a:p>
            <a:p>
              <a:r>
                <a:rPr lang="fr-FR" altLang="fr-FR" b="1">
                  <a:solidFill>
                    <a:srgbClr val="FF0000"/>
                  </a:solidFill>
                </a:rPr>
                <a:t>                     </a:t>
              </a:r>
            </a:p>
            <a:p>
              <a:r>
                <a:rPr lang="fr-FR" altLang="fr-FR" b="1">
                  <a:solidFill>
                    <a:srgbClr val="FF0000"/>
                  </a:solidFill>
                </a:rPr>
                <a:t>               </a:t>
              </a:r>
              <a:r>
                <a:rPr lang="fr-FR" altLang="fr-FR" sz="2800" b="1">
                  <a:solidFill>
                    <a:srgbClr val="FF0000"/>
                  </a:solidFill>
                </a:rPr>
                <a:t>contre-prestations reçues.</a:t>
              </a:r>
              <a:endParaRPr lang="fr-FR" altLang="fr-FR" b="1">
                <a:solidFill>
                  <a:srgbClr val="FF0000"/>
                </a:solidFill>
              </a:endParaRPr>
            </a:p>
          </p:txBody>
        </p:sp>
        <p:pic>
          <p:nvPicPr>
            <p:cNvPr id="1946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64" y="3072"/>
              <a:ext cx="863"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71" name="AutoShape 15"/>
            <p:cNvSpPr>
              <a:spLocks noChangeArrowheads="1"/>
            </p:cNvSpPr>
            <p:nvPr/>
          </p:nvSpPr>
          <p:spPr bwMode="auto">
            <a:xfrm flipV="1">
              <a:off x="192" y="3360"/>
              <a:ext cx="384" cy="144"/>
            </a:xfrm>
            <a:prstGeom prst="chevron">
              <a:avLst>
                <a:gd name="adj" fmla="val 68062"/>
              </a:avLst>
            </a:prstGeom>
            <a:solidFill>
              <a:srgbClr val="00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9474" name="Rectangle 18"/>
            <p:cNvSpPr>
              <a:spLocks noChangeArrowheads="1"/>
            </p:cNvSpPr>
            <p:nvPr/>
          </p:nvSpPr>
          <p:spPr bwMode="auto">
            <a:xfrm>
              <a:off x="720" y="2784"/>
              <a:ext cx="4848" cy="139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
        <p:nvSpPr>
          <p:cNvPr id="19475" name="AutoShape 19"/>
          <p:cNvSpPr>
            <a:spLocks noChangeArrowheads="1"/>
          </p:cNvSpPr>
          <p:nvPr/>
        </p:nvSpPr>
        <p:spPr bwMode="auto">
          <a:xfrm>
            <a:off x="4219575" y="3333750"/>
            <a:ext cx="2324100" cy="1000125"/>
          </a:xfrm>
          <a:prstGeom prst="wedgeEllipseCallout">
            <a:avLst>
              <a:gd name="adj1" fmla="val 80602"/>
              <a:gd name="adj2" fmla="val -68097"/>
            </a:avLst>
          </a:prstGeom>
          <a:gradFill rotWithShape="1">
            <a:gsLst>
              <a:gs pos="0">
                <a:srgbClr val="00644A">
                  <a:gamma/>
                  <a:shade val="46275"/>
                  <a:invGamma/>
                </a:srgbClr>
              </a:gs>
              <a:gs pos="50000">
                <a:srgbClr val="00644A"/>
              </a:gs>
              <a:gs pos="100000">
                <a:srgbClr val="00644A">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sz="1800">
                <a:solidFill>
                  <a:schemeClr val="bg1"/>
                </a:solidFill>
                <a:latin typeface="Arial" panose="020B0604020202020204" pitchFamily="34" charset="0"/>
              </a:rPr>
              <a:t>Factures établies</a:t>
            </a:r>
            <a:endParaRPr lang="fr-FR" altLang="fr-FR" sz="1800">
              <a:solidFill>
                <a:schemeClr val="bg1"/>
              </a:solidFill>
              <a:latin typeface="Arial" panose="020B0604020202020204" pitchFamily="34" charset="0"/>
            </a:endParaRPr>
          </a:p>
        </p:txBody>
      </p:sp>
      <p:sp>
        <p:nvSpPr>
          <p:cNvPr id="19476" name="AutoShape 20"/>
          <p:cNvSpPr>
            <a:spLocks noChangeArrowheads="1"/>
          </p:cNvSpPr>
          <p:nvPr/>
        </p:nvSpPr>
        <p:spPr bwMode="auto">
          <a:xfrm>
            <a:off x="4581525" y="5838825"/>
            <a:ext cx="2324100" cy="1000125"/>
          </a:xfrm>
          <a:prstGeom prst="wedgeEllipseCallout">
            <a:avLst>
              <a:gd name="adj1" fmla="val 79370"/>
              <a:gd name="adj2" fmla="val -49046"/>
            </a:avLst>
          </a:prstGeom>
          <a:gradFill rotWithShape="1">
            <a:gsLst>
              <a:gs pos="0">
                <a:srgbClr val="80481A">
                  <a:gamma/>
                  <a:shade val="46275"/>
                  <a:invGamma/>
                </a:srgbClr>
              </a:gs>
              <a:gs pos="50000">
                <a:srgbClr val="80481A"/>
              </a:gs>
              <a:gs pos="100000">
                <a:srgbClr val="80481A">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sz="1800">
                <a:solidFill>
                  <a:schemeClr val="bg1"/>
                </a:solidFill>
                <a:latin typeface="Arial" panose="020B0604020202020204" pitchFamily="34" charset="0"/>
              </a:rPr>
              <a:t>Factures encaissées</a:t>
            </a:r>
            <a:endParaRPr lang="fr-FR" altLang="fr-FR" sz="1800">
              <a:solidFill>
                <a:schemeClr val="bg1"/>
              </a:solidFill>
              <a:latin typeface="Arial" panose="020B0604020202020204" pitchFamily="34" charset="0"/>
            </a:endParaRPr>
          </a:p>
        </p:txBody>
      </p:sp>
      <p:grpSp>
        <p:nvGrpSpPr>
          <p:cNvPr id="19481" name="Group 25"/>
          <p:cNvGrpSpPr>
            <a:grpSpLocks/>
          </p:cNvGrpSpPr>
          <p:nvPr/>
        </p:nvGrpSpPr>
        <p:grpSpPr bwMode="auto">
          <a:xfrm>
            <a:off x="304800" y="1981200"/>
            <a:ext cx="8534400" cy="2286000"/>
            <a:chOff x="192" y="1248"/>
            <a:chExt cx="5376" cy="1440"/>
          </a:xfrm>
        </p:grpSpPr>
        <p:pic>
          <p:nvPicPr>
            <p:cNvPr id="19466"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4" y="1632"/>
              <a:ext cx="883" cy="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9" name="AutoShape 13"/>
            <p:cNvSpPr>
              <a:spLocks noChangeArrowheads="1"/>
            </p:cNvSpPr>
            <p:nvPr/>
          </p:nvSpPr>
          <p:spPr bwMode="auto">
            <a:xfrm flipV="1">
              <a:off x="192" y="1872"/>
              <a:ext cx="384" cy="144"/>
            </a:xfrm>
            <a:prstGeom prst="chevron">
              <a:avLst>
                <a:gd name="adj" fmla="val 68062"/>
              </a:avLst>
            </a:prstGeom>
            <a:solidFill>
              <a:srgbClr val="00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9473" name="Rectangle 17"/>
            <p:cNvSpPr>
              <a:spLocks noChangeArrowheads="1"/>
            </p:cNvSpPr>
            <p:nvPr/>
          </p:nvSpPr>
          <p:spPr bwMode="auto">
            <a:xfrm>
              <a:off x="720" y="1248"/>
              <a:ext cx="4848" cy="14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9479" name="Text Box 23"/>
            <p:cNvSpPr txBox="1">
              <a:spLocks noChangeArrowheads="1"/>
            </p:cNvSpPr>
            <p:nvPr/>
          </p:nvSpPr>
          <p:spPr bwMode="auto">
            <a:xfrm>
              <a:off x="731" y="1253"/>
              <a:ext cx="4752" cy="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a:t>Le décompte normal doit être établi selon le principe des :</a:t>
              </a:r>
            </a:p>
            <a:p>
              <a:endParaRPr lang="fr-FR" altLang="fr-FR"/>
            </a:p>
            <a:p>
              <a:r>
                <a:rPr lang="fr-FR" altLang="fr-FR" b="1">
                  <a:solidFill>
                    <a:srgbClr val="FF0000"/>
                  </a:solidFill>
                </a:rPr>
                <a:t>               </a:t>
              </a:r>
              <a:r>
                <a:rPr lang="fr-FR" altLang="fr-FR" sz="2800" b="1">
                  <a:solidFill>
                    <a:srgbClr val="FF0000"/>
                  </a:solidFill>
                </a:rPr>
                <a:t>contre-prestations convenues.</a:t>
              </a:r>
              <a:endParaRPr lang="fr-FR" altLang="fr-FR"/>
            </a:p>
          </p:txBody>
        </p:sp>
      </p:grpSp>
      <p:pic>
        <p:nvPicPr>
          <p:cNvPr id="19484" name="Picture 28" descr="Formulaire-TVA-specim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9413" y="1924050"/>
            <a:ext cx="3484562" cy="4933950"/>
          </a:xfrm>
          <a:prstGeom prst="rect">
            <a:avLst/>
          </a:prstGeom>
          <a:noFill/>
          <a:extLst>
            <a:ext uri="{909E8E84-426E-40DD-AFC4-6F175D3DCCD1}">
              <a14:hiddenFill xmlns:a14="http://schemas.microsoft.com/office/drawing/2010/main">
                <a:solidFill>
                  <a:srgbClr val="FFFFFF"/>
                </a:solidFill>
              </a14:hiddenFill>
            </a:ext>
          </a:extLst>
        </p:spPr>
      </p:pic>
      <p:pic>
        <p:nvPicPr>
          <p:cNvPr id="19486" name="Picture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450" y="690563"/>
            <a:ext cx="3773488" cy="3878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80"/>
                                        </p:tgtEl>
                                        <p:attrNameLst>
                                          <p:attrName>style.visibility</p:attrName>
                                        </p:attrNameLst>
                                      </p:cBhvr>
                                      <p:to>
                                        <p:strVal val="visible"/>
                                      </p:to>
                                    </p:set>
                                  </p:childTnLst>
                                </p:cTn>
                              </p:par>
                            </p:childTnLst>
                          </p:cTn>
                        </p:par>
                        <p:par>
                          <p:cTn id="7" fill="hold" nodeType="afterGroup">
                            <p:stCondLst>
                              <p:cond delay="0"/>
                            </p:stCondLst>
                            <p:childTnLst>
                              <p:par>
                                <p:cTn id="8" presetID="22" presetClass="entr" presetSubtype="1" fill="hold" nodeType="afterEffect">
                                  <p:stCondLst>
                                    <p:cond delay="0"/>
                                  </p:stCondLst>
                                  <p:childTnLst>
                                    <p:set>
                                      <p:cBhvr>
                                        <p:cTn id="9" dur="1" fill="hold">
                                          <p:stCondLst>
                                            <p:cond delay="0"/>
                                          </p:stCondLst>
                                        </p:cTn>
                                        <p:tgtEl>
                                          <p:spTgt spid="19484"/>
                                        </p:tgtEl>
                                        <p:attrNameLst>
                                          <p:attrName>style.visibility</p:attrName>
                                        </p:attrNameLst>
                                      </p:cBhvr>
                                      <p:to>
                                        <p:strVal val="visible"/>
                                      </p:to>
                                    </p:set>
                                    <p:animEffect transition="in" filter="wipe(up)">
                                      <p:cBhvr>
                                        <p:cTn id="10" dur="2000"/>
                                        <p:tgtEl>
                                          <p:spTgt spid="19484"/>
                                        </p:tgtEl>
                                      </p:cBhvr>
                                    </p:animEffect>
                                  </p:childTnLst>
                                  <p:subTnLst>
                                    <p:set>
                                      <p:cBhvr override="childStyle">
                                        <p:cTn dur="1" fill="hold" display="0" masterRel="nextClick" afterEffect="1"/>
                                        <p:tgtEl>
                                          <p:spTgt spid="19484"/>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948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47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948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47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94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5" grpId="0" animBg="1"/>
      <p:bldP spid="1947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0" name="Rectangle 4"/>
          <p:cNvSpPr>
            <a:spLocks noChangeArrowheads="1"/>
          </p:cNvSpPr>
          <p:nvPr/>
        </p:nvSpPr>
        <p:spPr bwMode="auto">
          <a:xfrm>
            <a:off x="495300" y="635000"/>
            <a:ext cx="8170863" cy="519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r>
              <a:rPr lang="fr-FR" altLang="fr-FR" sz="2800">
                <a:solidFill>
                  <a:srgbClr val="000099"/>
                </a:solidFill>
              </a:rPr>
              <a:t>Etre assujetti à la TVA signifie en résumé que l’on doit</a:t>
            </a:r>
          </a:p>
        </p:txBody>
      </p:sp>
      <p:sp>
        <p:nvSpPr>
          <p:cNvPr id="137225" name="Rectangle 9"/>
          <p:cNvSpPr>
            <a:spLocks noChangeArrowheads="1"/>
          </p:cNvSpPr>
          <p:nvPr/>
        </p:nvSpPr>
        <p:spPr bwMode="auto">
          <a:xfrm>
            <a:off x="495300" y="1511300"/>
            <a:ext cx="8170863" cy="519113"/>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buFontTx/>
              <a:buChar char="•"/>
            </a:pPr>
            <a:r>
              <a:rPr lang="fr-FR" altLang="fr-FR" sz="2800">
                <a:solidFill>
                  <a:schemeClr val="bg1"/>
                </a:solidFill>
              </a:rPr>
              <a:t>prélever la TVA sur ses prestations; et</a:t>
            </a:r>
          </a:p>
        </p:txBody>
      </p:sp>
      <p:grpSp>
        <p:nvGrpSpPr>
          <p:cNvPr id="137229" name="Group 13"/>
          <p:cNvGrpSpPr>
            <a:grpSpLocks/>
          </p:cNvGrpSpPr>
          <p:nvPr/>
        </p:nvGrpSpPr>
        <p:grpSpPr bwMode="auto">
          <a:xfrm>
            <a:off x="495300" y="2387600"/>
            <a:ext cx="8170863" cy="3757613"/>
            <a:chOff x="312" y="1504"/>
            <a:chExt cx="5147" cy="2367"/>
          </a:xfrm>
        </p:grpSpPr>
        <p:sp>
          <p:nvSpPr>
            <p:cNvPr id="137223" name="Rectangle 7"/>
            <p:cNvSpPr>
              <a:spLocks noChangeArrowheads="1"/>
            </p:cNvSpPr>
            <p:nvPr/>
          </p:nvSpPr>
          <p:spPr bwMode="auto">
            <a:xfrm>
              <a:off x="1920" y="3194"/>
              <a:ext cx="956" cy="677"/>
            </a:xfrm>
            <a:prstGeom prst="rect">
              <a:avLst/>
            </a:prstGeom>
            <a:gradFill rotWithShape="1">
              <a:gsLst>
                <a:gs pos="0">
                  <a:srgbClr val="CC0000"/>
                </a:gs>
                <a:gs pos="50000">
                  <a:srgbClr val="CC0000">
                    <a:gamma/>
                    <a:shade val="46275"/>
                    <a:invGamma/>
                  </a:srgbClr>
                </a:gs>
                <a:gs pos="100000">
                  <a:srgbClr val="CC00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400">
                  <a:solidFill>
                    <a:schemeClr val="bg1"/>
                  </a:solidFill>
                  <a:latin typeface="Arial" panose="020B0604020202020204" pitchFamily="34" charset="0"/>
                </a:rPr>
                <a:t>Impôt sur chiffre</a:t>
              </a:r>
            </a:p>
            <a:p>
              <a:pPr algn="ctr" eaLnBrk="1" hangingPunct="1"/>
              <a:r>
                <a:rPr lang="fr-CH" altLang="fr-FR" sz="1400">
                  <a:solidFill>
                    <a:schemeClr val="bg1"/>
                  </a:solidFill>
                  <a:latin typeface="Arial" panose="020B0604020202020204" pitchFamily="34" charset="0"/>
                </a:rPr>
                <a:t>d’affaires</a:t>
              </a:r>
              <a:endParaRPr lang="fr-FR" altLang="fr-FR" sz="1400">
                <a:solidFill>
                  <a:schemeClr val="bg1"/>
                </a:solidFill>
                <a:latin typeface="Arial" panose="020B0604020202020204" pitchFamily="34" charset="0"/>
              </a:endParaRPr>
            </a:p>
          </p:txBody>
        </p:sp>
        <p:sp>
          <p:nvSpPr>
            <p:cNvPr id="137224" name="Rectangle 8"/>
            <p:cNvSpPr>
              <a:spLocks noChangeArrowheads="1"/>
            </p:cNvSpPr>
            <p:nvPr/>
          </p:nvSpPr>
          <p:spPr bwMode="auto">
            <a:xfrm>
              <a:off x="2886" y="3194"/>
              <a:ext cx="956" cy="484"/>
            </a:xfrm>
            <a:prstGeom prst="rect">
              <a:avLst/>
            </a:prstGeom>
            <a:gradFill rotWithShape="1">
              <a:gsLst>
                <a:gs pos="0">
                  <a:srgbClr val="006600"/>
                </a:gs>
                <a:gs pos="50000">
                  <a:srgbClr val="006600">
                    <a:gamma/>
                    <a:shade val="46275"/>
                    <a:invGamma/>
                  </a:srgbClr>
                </a:gs>
                <a:gs pos="100000">
                  <a:srgbClr val="0066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400">
                  <a:solidFill>
                    <a:schemeClr val="bg1"/>
                  </a:solidFill>
                  <a:latin typeface="Arial" panose="020B0604020202020204" pitchFamily="34" charset="0"/>
                </a:rPr>
                <a:t>Impôt préalable</a:t>
              </a:r>
              <a:endParaRPr lang="fr-FR" altLang="fr-FR" sz="1400">
                <a:solidFill>
                  <a:schemeClr val="bg1"/>
                </a:solidFill>
                <a:latin typeface="Arial" panose="020B0604020202020204" pitchFamily="34" charset="0"/>
              </a:endParaRPr>
            </a:p>
          </p:txBody>
        </p:sp>
        <p:sp>
          <p:nvSpPr>
            <p:cNvPr id="137226" name="Rectangle 10"/>
            <p:cNvSpPr>
              <a:spLocks noChangeArrowheads="1"/>
            </p:cNvSpPr>
            <p:nvPr/>
          </p:nvSpPr>
          <p:spPr bwMode="auto">
            <a:xfrm>
              <a:off x="312" y="1504"/>
              <a:ext cx="5147" cy="596"/>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buFontTx/>
                <a:buChar char="•"/>
              </a:pPr>
              <a:r>
                <a:rPr lang="fr-FR" altLang="fr-FR" sz="2800">
                  <a:solidFill>
                    <a:schemeClr val="bg1"/>
                  </a:solidFill>
                </a:rPr>
                <a:t>décompter périodiquement avec l'AFC les chiffres d'affaires et les montants d'impôt; et</a:t>
              </a:r>
            </a:p>
          </p:txBody>
        </p:sp>
      </p:grpSp>
      <p:grpSp>
        <p:nvGrpSpPr>
          <p:cNvPr id="137230" name="Group 14"/>
          <p:cNvGrpSpPr>
            <a:grpSpLocks/>
          </p:cNvGrpSpPr>
          <p:nvPr/>
        </p:nvGrpSpPr>
        <p:grpSpPr bwMode="auto">
          <a:xfrm>
            <a:off x="495300" y="3663950"/>
            <a:ext cx="8170863" cy="2481263"/>
            <a:chOff x="312" y="2308"/>
            <a:chExt cx="5147" cy="1563"/>
          </a:xfrm>
        </p:grpSpPr>
        <p:sp>
          <p:nvSpPr>
            <p:cNvPr id="137222" name="Rectangle 6"/>
            <p:cNvSpPr>
              <a:spLocks noChangeArrowheads="1"/>
            </p:cNvSpPr>
            <p:nvPr/>
          </p:nvSpPr>
          <p:spPr bwMode="auto">
            <a:xfrm>
              <a:off x="2886" y="3688"/>
              <a:ext cx="958" cy="183"/>
            </a:xfrm>
            <a:prstGeom prst="rect">
              <a:avLst/>
            </a:prstGeom>
            <a:solidFill>
              <a:srgbClr val="F7AB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400">
                  <a:latin typeface="Arial" panose="020B0604020202020204" pitchFamily="34" charset="0"/>
                </a:rPr>
                <a:t>TVA à payer</a:t>
              </a:r>
              <a:endParaRPr lang="fr-FR" altLang="fr-FR" sz="1400">
                <a:latin typeface="Arial" panose="020B0604020202020204" pitchFamily="34" charset="0"/>
              </a:endParaRPr>
            </a:p>
          </p:txBody>
        </p:sp>
        <p:sp>
          <p:nvSpPr>
            <p:cNvPr id="137228" name="Rectangle 12"/>
            <p:cNvSpPr>
              <a:spLocks noChangeArrowheads="1"/>
            </p:cNvSpPr>
            <p:nvPr/>
          </p:nvSpPr>
          <p:spPr bwMode="auto">
            <a:xfrm>
              <a:off x="312" y="2308"/>
              <a:ext cx="5147" cy="327"/>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buFontTx/>
                <a:buChar char="•"/>
              </a:pPr>
              <a:r>
                <a:rPr lang="fr-FR" altLang="fr-FR" sz="2800">
                  <a:solidFill>
                    <a:schemeClr val="bg1"/>
                  </a:solidFill>
                </a:rPr>
                <a:t>payer ses dettes fiscales déclarées. </a:t>
              </a:r>
            </a:p>
          </p:txBody>
        </p:sp>
      </p:grpSp>
      <p:grpSp>
        <p:nvGrpSpPr>
          <p:cNvPr id="137233" name="Group 17"/>
          <p:cNvGrpSpPr>
            <a:grpSpLocks/>
          </p:cNvGrpSpPr>
          <p:nvPr/>
        </p:nvGrpSpPr>
        <p:grpSpPr bwMode="auto">
          <a:xfrm>
            <a:off x="661988" y="4311650"/>
            <a:ext cx="1890712" cy="2546350"/>
            <a:chOff x="417" y="2716"/>
            <a:chExt cx="1191" cy="1604"/>
          </a:xfrm>
        </p:grpSpPr>
        <p:pic>
          <p:nvPicPr>
            <p:cNvPr id="137231"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 y="2716"/>
              <a:ext cx="1191" cy="1604"/>
            </a:xfrm>
            <a:prstGeom prst="rect">
              <a:avLst/>
            </a:prstGeom>
            <a:noFill/>
            <a:extLst>
              <a:ext uri="{909E8E84-426E-40DD-AFC4-6F175D3DCCD1}">
                <a14:hiddenFill xmlns:a14="http://schemas.microsoft.com/office/drawing/2010/main">
                  <a:solidFill>
                    <a:srgbClr val="FFFFFF"/>
                  </a:solidFill>
                </a14:hiddenFill>
              </a:ext>
            </a:extLst>
          </p:spPr>
        </p:pic>
        <p:sp>
          <p:nvSpPr>
            <p:cNvPr id="137232" name="Rectangle 16"/>
            <p:cNvSpPr>
              <a:spLocks noChangeArrowheads="1"/>
            </p:cNvSpPr>
            <p:nvPr/>
          </p:nvSpPr>
          <p:spPr bwMode="auto">
            <a:xfrm>
              <a:off x="546" y="3813"/>
              <a:ext cx="984" cy="66"/>
            </a:xfrm>
            <a:prstGeom prst="rect">
              <a:avLst/>
            </a:prstGeom>
            <a:solidFill>
              <a:srgbClr val="FFFF66">
                <a:alpha val="25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37233"/>
                                        </p:tgtEl>
                                        <p:attrNameLst>
                                          <p:attrName>style.visibility</p:attrName>
                                        </p:attrNameLst>
                                      </p:cBhvr>
                                      <p:to>
                                        <p:strVal val="visible"/>
                                      </p:to>
                                    </p:set>
                                    <p:animEffect transition="in" filter="wipe(up)">
                                      <p:cBhvr>
                                        <p:cTn id="7" dur="1000"/>
                                        <p:tgtEl>
                                          <p:spTgt spid="1372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37229"/>
                                        </p:tgtEl>
                                        <p:attrNameLst>
                                          <p:attrName>style.visibility</p:attrName>
                                        </p:attrNameLst>
                                      </p:cBhvr>
                                      <p:to>
                                        <p:strVal val="visible"/>
                                      </p:to>
                                    </p:set>
                                    <p:animEffect transition="in" filter="wipe(up)">
                                      <p:cBhvr>
                                        <p:cTn id="12" dur="1000"/>
                                        <p:tgtEl>
                                          <p:spTgt spid="13722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137230"/>
                                        </p:tgtEl>
                                        <p:attrNameLst>
                                          <p:attrName>style.visibility</p:attrName>
                                        </p:attrNameLst>
                                      </p:cBhvr>
                                      <p:to>
                                        <p:strVal val="visible"/>
                                      </p:to>
                                    </p:set>
                                    <p:animEffect transition="in" filter="wipe(up)">
                                      <p:cBhvr>
                                        <p:cTn id="17" dur="1000"/>
                                        <p:tgtEl>
                                          <p:spTgt spid="137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2214" name="Object 1206"/>
          <p:cNvGraphicFramePr>
            <a:graphicFrameLocks noChangeAspect="1"/>
          </p:cNvGraphicFramePr>
          <p:nvPr/>
        </p:nvGraphicFramePr>
        <p:xfrm>
          <a:off x="242888" y="1076325"/>
          <a:ext cx="8696325" cy="4513263"/>
        </p:xfrm>
        <a:graphic>
          <a:graphicData uri="http://schemas.openxmlformats.org/presentationml/2006/ole">
            <mc:AlternateContent xmlns:mc="http://schemas.openxmlformats.org/markup-compatibility/2006">
              <mc:Choice xmlns:v="urn:schemas-microsoft-com:vml" Requires="v">
                <p:oleObj spid="_x0000_s172215" name="Feuille de calcul" r:id="rId3" imgW="8753639" imgH="4543371" progId="Excel.Sheet.8">
                  <p:embed/>
                </p:oleObj>
              </mc:Choice>
              <mc:Fallback>
                <p:oleObj name="Feuille de calcul" r:id="rId3" imgW="8753639" imgH="4543371" progId="Excel.Sheet.8">
                  <p:embed/>
                  <p:pic>
                    <p:nvPicPr>
                      <p:cNvPr id="0" name="Object 120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1076325"/>
                        <a:ext cx="8696325" cy="451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descr="Papier lettre"/>
          <p:cNvSpPr>
            <a:spLocks noChangeArrowheads="1"/>
          </p:cNvSpPr>
          <p:nvPr/>
        </p:nvSpPr>
        <p:spPr bwMode="auto">
          <a:xfrm>
            <a:off x="304800" y="2476500"/>
            <a:ext cx="8534400" cy="4038600"/>
          </a:xfrm>
          <a:prstGeom prst="rect">
            <a:avLst/>
          </a:prstGeom>
          <a:blipFill dpi="0" rotWithShape="0">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aphicFrame>
        <p:nvGraphicFramePr>
          <p:cNvPr id="140296" name="Object 8"/>
          <p:cNvGraphicFramePr>
            <a:graphicFrameLocks noChangeAspect="1"/>
          </p:cNvGraphicFramePr>
          <p:nvPr/>
        </p:nvGraphicFramePr>
        <p:xfrm>
          <a:off x="1600200" y="2705100"/>
          <a:ext cx="5867400" cy="3273425"/>
        </p:xfrm>
        <a:graphic>
          <a:graphicData uri="http://schemas.openxmlformats.org/presentationml/2006/ole">
            <mc:AlternateContent xmlns:mc="http://schemas.openxmlformats.org/markup-compatibility/2006">
              <mc:Choice xmlns:v="urn:schemas-microsoft-com:vml" Requires="v">
                <p:oleObj spid="_x0000_s140300" name="Feuille de calcul" r:id="rId4" imgW="4343603" imgH="2362485" progId="Excel.Sheet.8">
                  <p:embed/>
                </p:oleObj>
              </mc:Choice>
              <mc:Fallback>
                <p:oleObj name="Feuille de calcul" r:id="rId4" imgW="4343603" imgH="2362485" progId="Excel.Sheet.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2705100"/>
                        <a:ext cx="5867400" cy="327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0291" name="Text Box 3"/>
          <p:cNvSpPr txBox="1">
            <a:spLocks noChangeArrowheads="1"/>
          </p:cNvSpPr>
          <p:nvPr/>
        </p:nvSpPr>
        <p:spPr bwMode="auto">
          <a:xfrm>
            <a:off x="457200" y="228600"/>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a:solidFill>
                  <a:srgbClr val="000066"/>
                </a:solidFill>
              </a:rPr>
              <a:t>Paiement trimestriel de l’impôt </a:t>
            </a:r>
            <a:r>
              <a:rPr lang="fr-FR" altLang="fr-FR" sz="1800">
                <a:solidFill>
                  <a:srgbClr val="000066"/>
                </a:solidFill>
              </a:rPr>
              <a:t>(méthode effective)</a:t>
            </a:r>
          </a:p>
        </p:txBody>
      </p:sp>
      <p:sp>
        <p:nvSpPr>
          <p:cNvPr id="140292" name="Rectangle 4"/>
          <p:cNvSpPr>
            <a:spLocks noChangeArrowheads="1"/>
          </p:cNvSpPr>
          <p:nvPr/>
        </p:nvSpPr>
        <p:spPr bwMode="auto">
          <a:xfrm>
            <a:off x="304800" y="228600"/>
            <a:ext cx="86106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00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40297" name="Rectangle 9"/>
          <p:cNvSpPr>
            <a:spLocks noChangeArrowheads="1"/>
          </p:cNvSpPr>
          <p:nvPr/>
        </p:nvSpPr>
        <p:spPr bwMode="auto">
          <a:xfrm>
            <a:off x="5126038" y="796925"/>
            <a:ext cx="3770312" cy="1582738"/>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endParaRPr lang="fr-FR" altLang="fr-FR" sz="1400">
              <a:solidFill>
                <a:schemeClr val="bg1"/>
              </a:solidFill>
            </a:endParaRPr>
          </a:p>
          <a:p>
            <a:pPr>
              <a:buFontTx/>
              <a:buChar char="•"/>
            </a:pPr>
            <a:r>
              <a:rPr lang="fr-FR" altLang="fr-FR" sz="1400">
                <a:solidFill>
                  <a:schemeClr val="bg1"/>
                </a:solidFill>
              </a:rPr>
              <a:t>prélever la TVA sur ses prestations; et</a:t>
            </a:r>
          </a:p>
          <a:p>
            <a:endParaRPr lang="fr-FR" altLang="fr-FR" sz="1400">
              <a:solidFill>
                <a:schemeClr val="bg1"/>
              </a:solidFill>
            </a:endParaRPr>
          </a:p>
          <a:p>
            <a:pPr>
              <a:buFontTx/>
              <a:buChar char="•"/>
            </a:pPr>
            <a:r>
              <a:rPr lang="fr-FR" altLang="fr-FR" sz="1400">
                <a:solidFill>
                  <a:schemeClr val="bg1"/>
                </a:solidFill>
              </a:rPr>
              <a:t>décompter périodiquement avec l'AFC les chiffres d'affaires et les montants d'impôt; et</a:t>
            </a:r>
          </a:p>
          <a:p>
            <a:pPr>
              <a:buFontTx/>
              <a:buChar char="•"/>
            </a:pPr>
            <a:r>
              <a:rPr lang="fr-FR" altLang="fr-FR" sz="1400">
                <a:solidFill>
                  <a:schemeClr val="bg1"/>
                </a:solidFill>
              </a:rPr>
              <a:t>payer ses dettes fiscales déclarées.</a:t>
            </a:r>
            <a:r>
              <a:rPr lang="fr-FR" altLang="fr-FR" sz="2800">
                <a:solidFill>
                  <a:schemeClr val="bg1"/>
                </a:solidFill>
              </a:rPr>
              <a:t> </a:t>
            </a:r>
          </a:p>
        </p:txBody>
      </p:sp>
      <p:cxnSp>
        <p:nvCxnSpPr>
          <p:cNvPr id="140299" name="AutoShape 11"/>
          <p:cNvCxnSpPr>
            <a:cxnSpLocks noChangeShapeType="1"/>
            <a:endCxn id="0" idx="0"/>
          </p:cNvCxnSpPr>
          <p:nvPr/>
        </p:nvCxnSpPr>
        <p:spPr bwMode="auto">
          <a:xfrm rot="5400000">
            <a:off x="4024312" y="1681163"/>
            <a:ext cx="1533525" cy="514350"/>
          </a:xfrm>
          <a:prstGeom prst="bentConnector3">
            <a:avLst>
              <a:gd name="adj1" fmla="val 931"/>
            </a:avLst>
          </a:prstGeom>
          <a:noFill/>
          <a:ln w="381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402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descr="Papier lettre"/>
          <p:cNvSpPr>
            <a:spLocks noChangeArrowheads="1"/>
          </p:cNvSpPr>
          <p:nvPr/>
        </p:nvSpPr>
        <p:spPr bwMode="auto">
          <a:xfrm>
            <a:off x="304800" y="2476500"/>
            <a:ext cx="8534400" cy="4038600"/>
          </a:xfrm>
          <a:prstGeom prst="rect">
            <a:avLst/>
          </a:prstGeom>
          <a:blipFill dpi="0" rotWithShape="0">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39267" name="Text Box 3"/>
          <p:cNvSpPr txBox="1">
            <a:spLocks noChangeArrowheads="1"/>
          </p:cNvSpPr>
          <p:nvPr/>
        </p:nvSpPr>
        <p:spPr bwMode="auto">
          <a:xfrm>
            <a:off x="457200" y="228600"/>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a:solidFill>
                  <a:srgbClr val="000066"/>
                </a:solidFill>
              </a:rPr>
              <a:t>Paiement trimestriel de l’impôt </a:t>
            </a:r>
            <a:r>
              <a:rPr lang="fr-FR" altLang="fr-FR" sz="1800">
                <a:solidFill>
                  <a:srgbClr val="000066"/>
                </a:solidFill>
              </a:rPr>
              <a:t>(méthode effective)</a:t>
            </a:r>
          </a:p>
        </p:txBody>
      </p:sp>
      <p:sp>
        <p:nvSpPr>
          <p:cNvPr id="139268" name="Rectangle 4"/>
          <p:cNvSpPr>
            <a:spLocks noChangeArrowheads="1"/>
          </p:cNvSpPr>
          <p:nvPr/>
        </p:nvSpPr>
        <p:spPr bwMode="auto">
          <a:xfrm>
            <a:off x="304800" y="228600"/>
            <a:ext cx="86106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00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39269" name="AutoShape 5"/>
          <p:cNvSpPr>
            <a:spLocks noChangeArrowheads="1"/>
          </p:cNvSpPr>
          <p:nvPr/>
        </p:nvSpPr>
        <p:spPr bwMode="auto">
          <a:xfrm>
            <a:off x="1590675" y="1104900"/>
            <a:ext cx="1600200" cy="838200"/>
          </a:xfrm>
          <a:prstGeom prst="cloudCallout">
            <a:avLst>
              <a:gd name="adj1" fmla="val 118153"/>
              <a:gd name="adj2" fmla="val 10227"/>
            </a:avLst>
          </a:prstGeom>
          <a:solidFill>
            <a:srgbClr val="FF99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sz="2000"/>
          </a:p>
          <a:p>
            <a:pPr algn="ctr"/>
            <a:r>
              <a:rPr lang="fr-FR" altLang="fr-FR" sz="2000"/>
              <a:t>à la fin du</a:t>
            </a:r>
          </a:p>
          <a:p>
            <a:pPr algn="ctr"/>
            <a:r>
              <a:rPr lang="fr-FR" altLang="fr-FR" sz="2000"/>
              <a:t>trimestre</a:t>
            </a:r>
            <a:endParaRPr lang="fr-FR" altLang="fr-FR"/>
          </a:p>
          <a:p>
            <a:pPr algn="ctr"/>
            <a:endParaRPr lang="fr-FR" altLang="fr-FR"/>
          </a:p>
        </p:txBody>
      </p:sp>
      <p:graphicFrame>
        <p:nvGraphicFramePr>
          <p:cNvPr id="139270" name="Object 6"/>
          <p:cNvGraphicFramePr>
            <a:graphicFrameLocks noChangeAspect="1"/>
          </p:cNvGraphicFramePr>
          <p:nvPr/>
        </p:nvGraphicFramePr>
        <p:xfrm>
          <a:off x="1600200" y="2705100"/>
          <a:ext cx="5867400" cy="3190875"/>
        </p:xfrm>
        <a:graphic>
          <a:graphicData uri="http://schemas.openxmlformats.org/presentationml/2006/ole">
            <mc:AlternateContent xmlns:mc="http://schemas.openxmlformats.org/markup-compatibility/2006">
              <mc:Choice xmlns:v="urn:schemas-microsoft-com:vml" Requires="v">
                <p:oleObj spid="_x0000_s139285" name="Feuille de calcul" r:id="rId4" imgW="4343603" imgH="2362485" progId="Excel.Sheet.8">
                  <p:embed/>
                </p:oleObj>
              </mc:Choice>
              <mc:Fallback>
                <p:oleObj name="Feuille de calcul" r:id="rId4" imgW="4343603" imgH="2362485" progId="Excel.Shee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2705100"/>
                        <a:ext cx="5867400" cy="319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9271" name="Object 7"/>
          <p:cNvGraphicFramePr>
            <a:graphicFrameLocks noChangeAspect="1"/>
          </p:cNvGraphicFramePr>
          <p:nvPr/>
        </p:nvGraphicFramePr>
        <p:xfrm>
          <a:off x="1600200" y="2705100"/>
          <a:ext cx="5867400" cy="3190875"/>
        </p:xfrm>
        <a:graphic>
          <a:graphicData uri="http://schemas.openxmlformats.org/presentationml/2006/ole">
            <mc:AlternateContent xmlns:mc="http://schemas.openxmlformats.org/markup-compatibility/2006">
              <mc:Choice xmlns:v="urn:schemas-microsoft-com:vml" Requires="v">
                <p:oleObj spid="_x0000_s139286" name="Feuille de calcul" r:id="rId6" imgW="4343603" imgH="2362485" progId="Excel.Sheet.8">
                  <p:embed/>
                </p:oleObj>
              </mc:Choice>
              <mc:Fallback>
                <p:oleObj name="Feuille de calcul" r:id="rId6" imgW="4343603" imgH="2362485" progId="Excel.Sheet.8">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2705100"/>
                        <a:ext cx="5867400" cy="319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9273" name="Rectangle 9"/>
          <p:cNvSpPr>
            <a:spLocks noChangeArrowheads="1"/>
          </p:cNvSpPr>
          <p:nvPr/>
        </p:nvSpPr>
        <p:spPr bwMode="auto">
          <a:xfrm>
            <a:off x="5126038" y="796925"/>
            <a:ext cx="3770312" cy="1582738"/>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endParaRPr lang="fr-FR" altLang="fr-FR" sz="1400">
              <a:solidFill>
                <a:schemeClr val="bg1"/>
              </a:solidFill>
            </a:endParaRPr>
          </a:p>
          <a:p>
            <a:pPr>
              <a:buFontTx/>
              <a:buChar char="•"/>
            </a:pPr>
            <a:r>
              <a:rPr lang="fr-FR" altLang="fr-FR" sz="1400">
                <a:solidFill>
                  <a:schemeClr val="bg1"/>
                </a:solidFill>
              </a:rPr>
              <a:t>prélever la TVA sur ses prestations; et</a:t>
            </a:r>
          </a:p>
          <a:p>
            <a:endParaRPr lang="fr-FR" altLang="fr-FR" sz="1400">
              <a:solidFill>
                <a:schemeClr val="bg1"/>
              </a:solidFill>
            </a:endParaRPr>
          </a:p>
          <a:p>
            <a:pPr>
              <a:buFontTx/>
              <a:buChar char="•"/>
            </a:pPr>
            <a:r>
              <a:rPr lang="fr-FR" altLang="fr-FR" sz="1400">
                <a:solidFill>
                  <a:schemeClr val="bg1"/>
                </a:solidFill>
              </a:rPr>
              <a:t>décompter périodiquement avec l'AFC les chiffres d'affaires et les montants d'impôt; et</a:t>
            </a:r>
          </a:p>
          <a:p>
            <a:pPr>
              <a:buFontTx/>
              <a:buChar char="•"/>
            </a:pPr>
            <a:r>
              <a:rPr lang="fr-FR" altLang="fr-FR" sz="1400">
                <a:solidFill>
                  <a:schemeClr val="bg1"/>
                </a:solidFill>
              </a:rPr>
              <a:t>payer ses dettes fiscales déclarées.</a:t>
            </a:r>
            <a:r>
              <a:rPr lang="fr-FR" altLang="fr-FR" sz="2800">
                <a:solidFill>
                  <a:schemeClr val="bg1"/>
                </a:solidFill>
              </a:rPr>
              <a:t> </a:t>
            </a:r>
          </a:p>
        </p:txBody>
      </p:sp>
      <p:cxnSp>
        <p:nvCxnSpPr>
          <p:cNvPr id="139274" name="AutoShape 10"/>
          <p:cNvCxnSpPr>
            <a:cxnSpLocks noChangeShapeType="1"/>
            <a:stCxn id="139273" idx="1"/>
            <a:endCxn id="139275" idx="0"/>
          </p:cNvCxnSpPr>
          <p:nvPr/>
        </p:nvCxnSpPr>
        <p:spPr bwMode="auto">
          <a:xfrm rot="10800000" flipV="1">
            <a:off x="4581525" y="1589088"/>
            <a:ext cx="544513" cy="1992312"/>
          </a:xfrm>
          <a:prstGeom prst="bentConnector2">
            <a:avLst/>
          </a:prstGeom>
          <a:noFill/>
          <a:ln w="38100">
            <a:pattFill prst="ltHorz">
              <a:fgClr>
                <a:srgbClr val="FF0000"/>
              </a:fgClr>
              <a:bgClr>
                <a:srgbClr val="00644A"/>
              </a:bgClr>
            </a:patt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9275" name="Rectangle 11"/>
          <p:cNvSpPr>
            <a:spLocks noChangeArrowheads="1"/>
          </p:cNvSpPr>
          <p:nvPr/>
        </p:nvSpPr>
        <p:spPr bwMode="auto">
          <a:xfrm>
            <a:off x="4457700" y="3581400"/>
            <a:ext cx="247650" cy="29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cxnSp>
        <p:nvCxnSpPr>
          <p:cNvPr id="139281" name="AutoShape 17"/>
          <p:cNvCxnSpPr>
            <a:cxnSpLocks noChangeShapeType="1"/>
          </p:cNvCxnSpPr>
          <p:nvPr/>
        </p:nvCxnSpPr>
        <p:spPr bwMode="auto">
          <a:xfrm rot="10800000" flipV="1">
            <a:off x="4581525" y="2176463"/>
            <a:ext cx="542925" cy="3319462"/>
          </a:xfrm>
          <a:prstGeom prst="bentConnector2">
            <a:avLst/>
          </a:prstGeom>
          <a:noFill/>
          <a:ln w="38100">
            <a:solidFill>
              <a:srgbClr val="0000CC"/>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39274"/>
                                        </p:tgtEl>
                                        <p:attrNameLst>
                                          <p:attrName>style.visibility</p:attrName>
                                        </p:attrNameLst>
                                      </p:cBhvr>
                                      <p:to>
                                        <p:strVal val="visible"/>
                                      </p:to>
                                    </p:set>
                                    <p:animEffect transition="in" filter="wipe(up)">
                                      <p:cBhvr>
                                        <p:cTn id="7" dur="1000"/>
                                        <p:tgtEl>
                                          <p:spTgt spid="139274"/>
                                        </p:tgtEl>
                                      </p:cBhvr>
                                    </p:animEffect>
                                  </p:childTnLst>
                                  <p:subTnLst>
                                    <p:set>
                                      <p:cBhvr override="childStyle">
                                        <p:cTn dur="1" fill="hold" display="0" masterRel="nextClick" afterEffect="1"/>
                                        <p:tgtEl>
                                          <p:spTgt spid="139274"/>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39281"/>
                                        </p:tgtEl>
                                        <p:attrNameLst>
                                          <p:attrName>style.visibility</p:attrName>
                                        </p:attrNameLst>
                                      </p:cBhvr>
                                      <p:to>
                                        <p:strVal val="visible"/>
                                      </p:to>
                                    </p:set>
                                    <p:animEffect transition="in" filter="wipe(up)">
                                      <p:cBhvr>
                                        <p:cTn id="12" dur="1000"/>
                                        <p:tgtEl>
                                          <p:spTgt spid="139281"/>
                                        </p:tgtEl>
                                      </p:cBhvr>
                                    </p:animEffect>
                                  </p:childTnLst>
                                </p:cTn>
                              </p:par>
                              <p:par>
                                <p:cTn id="13" presetID="1" presetClass="entr" presetSubtype="0" fill="hold" nodeType="withEffect">
                                  <p:stCondLst>
                                    <p:cond delay="0"/>
                                  </p:stCondLst>
                                  <p:childTnLst>
                                    <p:set>
                                      <p:cBhvr>
                                        <p:cTn id="14" dur="1" fill="hold">
                                          <p:stCondLst>
                                            <p:cond delay="499"/>
                                          </p:stCondLst>
                                        </p:cTn>
                                        <p:tgtEl>
                                          <p:spTgt spid="1392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857250" y="0"/>
            <a:ext cx="7524750" cy="316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fr-FR" altLang="fr-FR" sz="2800" u="sng"/>
              <a:t>Une simplification est proposée sur demande</a:t>
            </a:r>
            <a:r>
              <a:rPr lang="fr-FR" altLang="fr-FR" sz="3200"/>
              <a:t> :</a:t>
            </a:r>
            <a:endParaRPr lang="fr-FR" altLang="fr-FR"/>
          </a:p>
          <a:p>
            <a:pPr algn="ctr"/>
            <a:endParaRPr lang="fr-FR" altLang="fr-FR" sz="1400"/>
          </a:p>
          <a:p>
            <a:pPr algn="ctr"/>
            <a:r>
              <a:rPr lang="fr-FR" altLang="fr-FR"/>
              <a:t>Certains contribuables dont le chiffre d’affaires annuel ne</a:t>
            </a:r>
          </a:p>
          <a:p>
            <a:pPr algn="ctr"/>
            <a:r>
              <a:rPr lang="fr-FR" altLang="fr-FR"/>
              <a:t>dépasse pas  5’000’000.-</a:t>
            </a:r>
            <a:r>
              <a:rPr lang="fr-FR" altLang="fr-FR" baseline="30000"/>
              <a:t>1</a:t>
            </a:r>
            <a:r>
              <a:rPr lang="fr-FR" altLang="fr-FR"/>
              <a:t>, et dont la dette fiscale ne dépasse</a:t>
            </a:r>
          </a:p>
          <a:p>
            <a:pPr algn="ctr"/>
            <a:r>
              <a:rPr lang="fr-FR" altLang="fr-FR"/>
              <a:t>pas 100’000.-</a:t>
            </a:r>
            <a:r>
              <a:rPr lang="fr-FR" altLang="fr-FR" baseline="30000"/>
              <a:t>2</a:t>
            </a:r>
            <a:r>
              <a:rPr lang="fr-FR" altLang="fr-FR"/>
              <a:t> sont autorisés à décompter à un </a:t>
            </a:r>
          </a:p>
          <a:p>
            <a:pPr algn="ctr"/>
            <a:endParaRPr lang="fr-FR" altLang="fr-FR" sz="1600"/>
          </a:p>
          <a:p>
            <a:pPr algn="ctr"/>
            <a:r>
              <a:rPr lang="fr-FR" altLang="fr-FR" sz="3600" b="1">
                <a:solidFill>
                  <a:srgbClr val="FF0000"/>
                </a:solidFill>
              </a:rPr>
              <a:t>taux forfaitaire</a:t>
            </a:r>
            <a:r>
              <a:rPr lang="fr-FR" altLang="fr-FR" sz="3200"/>
              <a:t> </a:t>
            </a:r>
          </a:p>
          <a:p>
            <a:pPr algn="ctr"/>
            <a:endParaRPr lang="fr-FR" altLang="fr-FR" sz="3200"/>
          </a:p>
        </p:txBody>
      </p:sp>
      <p:sp>
        <p:nvSpPr>
          <p:cNvPr id="20485" name="Text Box 5"/>
          <p:cNvSpPr txBox="1">
            <a:spLocks noChangeArrowheads="1"/>
          </p:cNvSpPr>
          <p:nvPr/>
        </p:nvSpPr>
        <p:spPr bwMode="auto">
          <a:xfrm>
            <a:off x="0" y="6340475"/>
            <a:ext cx="27336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1400" baseline="30000"/>
              <a:t>1</a:t>
            </a:r>
            <a:r>
              <a:rPr lang="fr-CH" altLang="fr-FR" sz="1400"/>
              <a:t> 3’000’000.- aLTVA</a:t>
            </a:r>
          </a:p>
          <a:p>
            <a:r>
              <a:rPr lang="fr-CH" altLang="fr-FR" sz="1400" baseline="30000"/>
              <a:t>2</a:t>
            </a:r>
            <a:r>
              <a:rPr lang="fr-CH" altLang="fr-FR" sz="1400"/>
              <a:t>      60’000.- aLTVA</a:t>
            </a:r>
            <a:endParaRPr lang="fr-FR" altLang="fr-FR" sz="1400"/>
          </a:p>
        </p:txBody>
      </p:sp>
      <p:graphicFrame>
        <p:nvGraphicFramePr>
          <p:cNvPr id="134028" name="Group 1932"/>
          <p:cNvGraphicFramePr>
            <a:graphicFrameLocks noGrp="1"/>
          </p:cNvGraphicFramePr>
          <p:nvPr/>
        </p:nvGraphicFramePr>
        <p:xfrm>
          <a:off x="1482725" y="2836863"/>
          <a:ext cx="6156325" cy="3014662"/>
        </p:xfrm>
        <a:graphic>
          <a:graphicData uri="http://schemas.openxmlformats.org/drawingml/2006/table">
            <a:tbl>
              <a:tblPr/>
              <a:tblGrid>
                <a:gridCol w="550863"/>
                <a:gridCol w="438150"/>
                <a:gridCol w="1441450"/>
                <a:gridCol w="1460500"/>
                <a:gridCol w="1150937"/>
                <a:gridCol w="1114425"/>
              </a:tblGrid>
              <a:tr h="190500">
                <a:tc gridSpan="5">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Exemples de valeurs des taux de la dette fiscale nette fixées par l’AFC</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cap="flat">
                      <a:noFill/>
                    </a:lnL>
                    <a:lnR>
                      <a:noFill/>
                    </a:lnR>
                    <a:lnT cap="flat">
                      <a:noFill/>
                    </a:lnT>
                    <a:lnB w="127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fr-CH"/>
                    </a:p>
                  </a:txBody>
                  <a:tcPr/>
                </a:tc>
                <a:tc hMerge="1">
                  <a:txBody>
                    <a:bodyPr/>
                    <a:lstStyle/>
                    <a:p>
                      <a:endParaRPr lang="fr-CH"/>
                    </a:p>
                  </a:txBody>
                  <a:tcPr/>
                </a:tc>
                <a:tc hMerge="1">
                  <a:txBody>
                    <a:bodyPr/>
                    <a:lstStyle/>
                    <a:p>
                      <a:endParaRPr lang="fr-CH"/>
                    </a:p>
                  </a:txBody>
                  <a:tcPr/>
                </a:tc>
                <a:tc hMerge="1">
                  <a:txBody>
                    <a:bodyPr/>
                    <a:lstStyle/>
                    <a:p>
                      <a:endParaRPr lang="fr-CH"/>
                    </a:p>
                  </a:txBody>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(dès le 1.1.11)</a:t>
                      </a:r>
                      <a:endParaRPr kumimoji="0" lang="fr-FR" altLang="fr-FR" sz="10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cap="flat">
                      <a:noFill/>
                    </a:lnR>
                    <a:lnT cap="flat">
                      <a:noFill/>
                    </a:lnT>
                    <a:lnB w="12700" cap="flat" cmpd="sng" algn="ctr">
                      <a:solidFill>
                        <a:srgbClr val="FFFFFF"/>
                      </a:solidFill>
                      <a:prstDash val="solid"/>
                      <a:round/>
                      <a:headEnd type="none" w="med" len="med"/>
                      <a:tailEnd type="none" w="med" len="med"/>
                    </a:lnB>
                    <a:lnTlToBr>
                      <a:noFill/>
                    </a:lnTlToBr>
                    <a:lnBlToTr>
                      <a:noFill/>
                    </a:lnBlToTr>
                    <a:noFill/>
                  </a:tcPr>
                </a:tc>
              </a:tr>
              <a:tr h="304800">
                <a:tc gridSpan="2">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fr-FR" altLang="fr-FR" sz="1400" b="0" i="0" u="none" strike="noStrike" cap="none" normalizeH="0" baseline="0" smtClean="0">
                          <a:ln>
                            <a:noFill/>
                          </a:ln>
                          <a:solidFill>
                            <a:srgbClr val="FFFF00"/>
                          </a:solidFill>
                          <a:effectLst/>
                          <a:latin typeface="Arial" panose="020B0604020202020204" pitchFamily="34" charset="0"/>
                          <a:cs typeface="Arial" panose="020B0604020202020204" pitchFamily="34" charset="0"/>
                        </a:rPr>
                        <a:t>Taux </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hMerge="1">
                  <a:txBody>
                    <a:bodyPr/>
                    <a:lstStyle/>
                    <a:p>
                      <a:endParaRPr lang="fr-CH"/>
                    </a:p>
                  </a:txBody>
                  <a:tcPr/>
                </a:tc>
                <a:tc gridSpan="4">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fr-FR" altLang="fr-FR" sz="1400" b="0" i="0" u="none" strike="noStrike" cap="none" normalizeH="0" baseline="0" smtClean="0">
                          <a:ln>
                            <a:noFill/>
                          </a:ln>
                          <a:solidFill>
                            <a:srgbClr val="FFFF00"/>
                          </a:solidFill>
                          <a:effectLst/>
                          <a:latin typeface="Arial" panose="020B0604020202020204" pitchFamily="34" charset="0"/>
                          <a:cs typeface="Arial" panose="020B0604020202020204" pitchFamily="34" charset="0"/>
                        </a:rPr>
                        <a:t>Branches et activités</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hMerge="1">
                  <a:txBody>
                    <a:bodyPr/>
                    <a:lstStyle/>
                    <a:p>
                      <a:endParaRPr lang="fr-CH"/>
                    </a:p>
                  </a:txBody>
                  <a:tcPr/>
                </a:tc>
                <a:tc hMerge="1">
                  <a:txBody>
                    <a:bodyPr/>
                    <a:lstStyle/>
                    <a:p>
                      <a:endParaRPr lang="fr-CH"/>
                    </a:p>
                  </a:txBody>
                  <a:tcPr/>
                </a:tc>
                <a:tc hMerge="1">
                  <a:txBody>
                    <a:bodyPr/>
                    <a:lstStyle/>
                    <a:p>
                      <a:endParaRPr lang="fr-CH"/>
                    </a:p>
                  </a:txBody>
                  <a:tcPr/>
                </a:tc>
              </a:tr>
              <a:tr h="3048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0.6</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Boulangerie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Alimentations</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Fleuriste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Pharmacie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r>
              <a:tr h="29368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2.1</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Mag. chaussures</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App. ménagers</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Papeterie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Hôtellerie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r>
              <a:tr h="3048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2.9</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Chauffage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Garage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Sellerie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Fumiste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r>
              <a:tr h="3048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3.7</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Mécanique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Construction</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Cordionnerie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Imprimerie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r>
              <a:tr h="3048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4.4</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Carrosserie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Lutherie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Vigneron</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Dépannage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r>
              <a:tr h="3048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5.2</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Agence publicité</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Pension animaux</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Horlogerie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Restauration</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r>
              <a:tr h="3048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fr-CH"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6.1</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Avocat</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Guide montagne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Fiduciaire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Détective</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r>
              <a:tr h="30480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6.7</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4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Traductions</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Tâcheron</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gridSpan="2">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fr-FR" altLang="fr-FR" sz="1200" b="1" i="0" u="none" strike="noStrike" cap="none" normalizeH="0" baseline="0" smtClean="0">
                          <a:ln>
                            <a:noFill/>
                          </a:ln>
                          <a:solidFill>
                            <a:srgbClr val="FFFF00"/>
                          </a:solidFill>
                          <a:effectLst/>
                          <a:latin typeface="Arial" panose="020B0604020202020204" pitchFamily="34" charset="0"/>
                          <a:cs typeface="Arial" panose="020B0604020202020204" pitchFamily="34" charset="0"/>
                        </a:rPr>
                        <a:t>Location services</a:t>
                      </a:r>
                      <a:endParaRPr kumimoji="0" lang="fr-FR" altLang="fr-FR" sz="2400" b="0" i="0" u="none" strike="noStrike" cap="none" normalizeH="0" baseline="0" smtClean="0">
                        <a:ln>
                          <a:noFill/>
                        </a:ln>
                        <a:solidFill>
                          <a:schemeClr val="tx1"/>
                        </a:solidFill>
                        <a:effectLst/>
                        <a:latin typeface="Times New Roman" panose="02020603050405020304" pitchFamily="18" charset="0"/>
                      </a:endParaRPr>
                    </a:p>
                  </a:txBody>
                  <a:tcPr anchor="b" horzOverflow="overflow">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00080"/>
                    </a:solidFill>
                  </a:tcPr>
                </a:tc>
                <a:tc hMerge="1">
                  <a:txBody>
                    <a:bodyPr/>
                    <a:lstStyle/>
                    <a:p>
                      <a:endParaRPr lang="fr-CH"/>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34028"/>
                                        </p:tgtEl>
                                        <p:attrNameLst>
                                          <p:attrName>style.visibility</p:attrName>
                                        </p:attrNameLst>
                                      </p:cBhvr>
                                      <p:to>
                                        <p:strVal val="visible"/>
                                      </p:to>
                                    </p:set>
                                    <p:animEffect transition="in" filter="checkerboard(across)">
                                      <p:cBhvr>
                                        <p:cTn id="7" dur="1000"/>
                                        <p:tgtEl>
                                          <p:spTgt spid="134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113" name="Object 17"/>
          <p:cNvGraphicFramePr>
            <a:graphicFrameLocks noChangeAspect="1"/>
          </p:cNvGraphicFramePr>
          <p:nvPr/>
        </p:nvGraphicFramePr>
        <p:xfrm>
          <a:off x="3429000" y="4648200"/>
          <a:ext cx="914400" cy="823913"/>
        </p:xfrm>
        <a:graphic>
          <a:graphicData uri="http://schemas.openxmlformats.org/presentationml/2006/ole">
            <mc:AlternateContent xmlns:mc="http://schemas.openxmlformats.org/markup-compatibility/2006">
              <mc:Choice xmlns:v="urn:schemas-microsoft-com:vml" Requires="v">
                <p:oleObj spid="_x0000_s4146" name="Clip" r:id="rId3" imgW="3717360" imgH="3352320" progId="MS_ClipArt_Gallery.2">
                  <p:embed/>
                </p:oleObj>
              </mc:Choice>
              <mc:Fallback>
                <p:oleObj name="Clip" r:id="rId3" imgW="3717360" imgH="3352320" progId="MS_ClipArt_Gallery.2">
                  <p:embed/>
                  <p:pic>
                    <p:nvPicPr>
                      <p:cNvPr id="0"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4648200"/>
                        <a:ext cx="914400" cy="823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2" name="Text Box 26"/>
          <p:cNvSpPr txBox="1">
            <a:spLocks noChangeArrowheads="1"/>
          </p:cNvSpPr>
          <p:nvPr/>
        </p:nvSpPr>
        <p:spPr bwMode="auto">
          <a:xfrm>
            <a:off x="381000" y="838200"/>
            <a:ext cx="3352800" cy="375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sz="2800" b="1">
                <a:latin typeface="Arial" panose="020B0604020202020204" pitchFamily="34" charset="0"/>
              </a:rPr>
              <a:t>Impôts directs</a:t>
            </a:r>
          </a:p>
          <a:p>
            <a:endParaRPr lang="fr-CH" altLang="fr-FR" sz="2800" b="1">
              <a:latin typeface="Arial" panose="020B0604020202020204" pitchFamily="34" charset="0"/>
            </a:endParaRPr>
          </a:p>
          <a:p>
            <a:endParaRPr lang="fr-FR" altLang="fr-FR" sz="2800" b="1">
              <a:latin typeface="Arial" panose="020B0604020202020204" pitchFamily="34" charset="0"/>
            </a:endParaRPr>
          </a:p>
          <a:p>
            <a:endParaRPr lang="fr-FR" altLang="fr-FR" sz="2800" b="1">
              <a:latin typeface="Arial" panose="020B0604020202020204" pitchFamily="34" charset="0"/>
            </a:endParaRPr>
          </a:p>
          <a:p>
            <a:endParaRPr lang="fr-FR" altLang="fr-FR" sz="2800" b="1">
              <a:latin typeface="Arial" panose="020B0604020202020204" pitchFamily="34" charset="0"/>
            </a:endParaRPr>
          </a:p>
          <a:p>
            <a:endParaRPr lang="fr-FR" altLang="fr-FR" sz="3600" b="1">
              <a:latin typeface="Arial" panose="020B0604020202020204" pitchFamily="34" charset="0"/>
            </a:endParaRPr>
          </a:p>
          <a:p>
            <a:endParaRPr lang="fr-FR" altLang="fr-FR" sz="2000" b="1">
              <a:latin typeface="Arial" panose="020B0604020202020204" pitchFamily="34" charset="0"/>
            </a:endParaRPr>
          </a:p>
          <a:p>
            <a:r>
              <a:rPr lang="fr-FR" altLang="fr-FR" sz="2800" b="1">
                <a:latin typeface="Arial" panose="020B0604020202020204" pitchFamily="34" charset="0"/>
              </a:rPr>
              <a:t>Impôts indirects</a:t>
            </a:r>
          </a:p>
          <a:p>
            <a:r>
              <a:rPr lang="fr-CH" altLang="fr-FR" sz="1600" b="1">
                <a:latin typeface="Arial" panose="020B0604020202020204" pitchFamily="34" charset="0"/>
              </a:rPr>
              <a:t>(Impôts sur la consommation)</a:t>
            </a:r>
            <a:endParaRPr lang="fr-FR" altLang="fr-FR" sz="1600"/>
          </a:p>
        </p:txBody>
      </p:sp>
      <p:grpSp>
        <p:nvGrpSpPr>
          <p:cNvPr id="4144" name="Group 48"/>
          <p:cNvGrpSpPr>
            <a:grpSpLocks/>
          </p:cNvGrpSpPr>
          <p:nvPr/>
        </p:nvGrpSpPr>
        <p:grpSpPr bwMode="auto">
          <a:xfrm>
            <a:off x="4343400" y="4572000"/>
            <a:ext cx="2362200" cy="984250"/>
            <a:chOff x="2736" y="2880"/>
            <a:chExt cx="1488" cy="620"/>
          </a:xfrm>
        </p:grpSpPr>
        <p:pic>
          <p:nvPicPr>
            <p:cNvPr id="4103"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64" y="2880"/>
              <a:ext cx="960" cy="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32" name="AutoShape 36"/>
            <p:cNvSpPr>
              <a:spLocks noChangeArrowheads="1"/>
            </p:cNvSpPr>
            <p:nvPr/>
          </p:nvSpPr>
          <p:spPr bwMode="auto">
            <a:xfrm>
              <a:off x="2736" y="3120"/>
              <a:ext cx="480" cy="240"/>
            </a:xfrm>
            <a:prstGeom prst="rightArrow">
              <a:avLst>
                <a:gd name="adj1" fmla="val 43333"/>
                <a:gd name="adj2" fmla="val 85898"/>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grpSp>
        <p:nvGrpSpPr>
          <p:cNvPr id="4145" name="Group 49"/>
          <p:cNvGrpSpPr>
            <a:grpSpLocks/>
          </p:cNvGrpSpPr>
          <p:nvPr/>
        </p:nvGrpSpPr>
        <p:grpSpPr bwMode="auto">
          <a:xfrm>
            <a:off x="6781800" y="4724400"/>
            <a:ext cx="1752600" cy="762000"/>
            <a:chOff x="4272" y="2976"/>
            <a:chExt cx="1104" cy="480"/>
          </a:xfrm>
        </p:grpSpPr>
        <p:grpSp>
          <p:nvGrpSpPr>
            <p:cNvPr id="4119" name="Group 23"/>
            <p:cNvGrpSpPr>
              <a:grpSpLocks/>
            </p:cNvGrpSpPr>
            <p:nvPr/>
          </p:nvGrpSpPr>
          <p:grpSpPr bwMode="auto">
            <a:xfrm>
              <a:off x="4848" y="2976"/>
              <a:ext cx="528" cy="480"/>
              <a:chOff x="2400" y="2544"/>
              <a:chExt cx="336" cy="336"/>
            </a:xfrm>
          </p:grpSpPr>
          <p:pic>
            <p:nvPicPr>
              <p:cNvPr id="409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00" y="2544"/>
                <a:ext cx="336"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4" name="Rectangle 8"/>
              <p:cNvSpPr>
                <a:spLocks noChangeArrowheads="1"/>
              </p:cNvSpPr>
              <p:nvPr/>
            </p:nvSpPr>
            <p:spPr bwMode="auto">
              <a:xfrm>
                <a:off x="2400" y="2544"/>
                <a:ext cx="336" cy="3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
          <p:nvSpPr>
            <p:cNvPr id="4133" name="AutoShape 37"/>
            <p:cNvSpPr>
              <a:spLocks noChangeArrowheads="1"/>
            </p:cNvSpPr>
            <p:nvPr/>
          </p:nvSpPr>
          <p:spPr bwMode="auto">
            <a:xfrm>
              <a:off x="4272" y="3120"/>
              <a:ext cx="480" cy="240"/>
            </a:xfrm>
            <a:prstGeom prst="rightArrow">
              <a:avLst>
                <a:gd name="adj1" fmla="val 43333"/>
                <a:gd name="adj2" fmla="val 85898"/>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grpSp>
        <p:nvGrpSpPr>
          <p:cNvPr id="4142" name="Group 46"/>
          <p:cNvGrpSpPr>
            <a:grpSpLocks/>
          </p:cNvGrpSpPr>
          <p:nvPr/>
        </p:nvGrpSpPr>
        <p:grpSpPr bwMode="auto">
          <a:xfrm>
            <a:off x="4114800" y="914400"/>
            <a:ext cx="4495800" cy="2584450"/>
            <a:chOff x="2592" y="576"/>
            <a:chExt cx="2832" cy="1628"/>
          </a:xfrm>
        </p:grpSpPr>
        <p:pic>
          <p:nvPicPr>
            <p:cNvPr id="4112"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12" y="1056"/>
              <a:ext cx="912" cy="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20" name="Picture 2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92" y="1584"/>
              <a:ext cx="960" cy="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121" name="Object 25"/>
            <p:cNvGraphicFramePr>
              <a:graphicFrameLocks noChangeAspect="1"/>
            </p:cNvGraphicFramePr>
            <p:nvPr/>
          </p:nvGraphicFramePr>
          <p:xfrm>
            <a:off x="2736" y="576"/>
            <a:ext cx="576" cy="519"/>
          </p:xfrm>
          <a:graphic>
            <a:graphicData uri="http://schemas.openxmlformats.org/presentationml/2006/ole">
              <mc:AlternateContent xmlns:mc="http://schemas.openxmlformats.org/markup-compatibility/2006">
                <mc:Choice xmlns:v="urn:schemas-microsoft-com:vml" Requires="v">
                  <p:oleObj spid="_x0000_s4147" name="Clip" r:id="rId8" imgW="3717360" imgH="3352320" progId="MS_ClipArt_Gallery.2">
                    <p:embed/>
                  </p:oleObj>
                </mc:Choice>
                <mc:Fallback>
                  <p:oleObj name="Clip" r:id="rId8" imgW="3717360" imgH="3352320" progId="MS_ClipArt_Gallery.2">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6" y="576"/>
                          <a:ext cx="576" cy="5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8" name="AutoShape 32"/>
            <p:cNvSpPr>
              <a:spLocks noChangeArrowheads="1"/>
            </p:cNvSpPr>
            <p:nvPr/>
          </p:nvSpPr>
          <p:spPr bwMode="auto">
            <a:xfrm rot="1152830">
              <a:off x="3506" y="896"/>
              <a:ext cx="960" cy="240"/>
            </a:xfrm>
            <a:prstGeom prst="rightArrow">
              <a:avLst>
                <a:gd name="adj1" fmla="val 50000"/>
                <a:gd name="adj2" fmla="val 10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CH" altLang="fr-FR"/>
            </a:p>
          </p:txBody>
        </p:sp>
        <p:sp>
          <p:nvSpPr>
            <p:cNvPr id="4131" name="AutoShape 35"/>
            <p:cNvSpPr>
              <a:spLocks noChangeArrowheads="1"/>
            </p:cNvSpPr>
            <p:nvPr/>
          </p:nvSpPr>
          <p:spPr bwMode="auto">
            <a:xfrm rot="-1599614">
              <a:off x="3552" y="1584"/>
              <a:ext cx="960" cy="240"/>
            </a:xfrm>
            <a:prstGeom prst="rightArrow">
              <a:avLst>
                <a:gd name="adj1" fmla="val 50000"/>
                <a:gd name="adj2" fmla="val 100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CH" altLang="fr-FR"/>
            </a:p>
          </p:txBody>
        </p:sp>
      </p:grpSp>
      <p:grpSp>
        <p:nvGrpSpPr>
          <p:cNvPr id="4143" name="Group 47"/>
          <p:cNvGrpSpPr>
            <a:grpSpLocks/>
          </p:cNvGrpSpPr>
          <p:nvPr/>
        </p:nvGrpSpPr>
        <p:grpSpPr bwMode="auto">
          <a:xfrm>
            <a:off x="228600" y="152400"/>
            <a:ext cx="8610600" cy="6553200"/>
            <a:chOff x="144" y="96"/>
            <a:chExt cx="5424" cy="4128"/>
          </a:xfrm>
        </p:grpSpPr>
        <p:sp>
          <p:nvSpPr>
            <p:cNvPr id="4124" name="Rectangle 28"/>
            <p:cNvSpPr>
              <a:spLocks noChangeArrowheads="1"/>
            </p:cNvSpPr>
            <p:nvPr/>
          </p:nvSpPr>
          <p:spPr bwMode="auto">
            <a:xfrm>
              <a:off x="144" y="480"/>
              <a:ext cx="5424" cy="187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Tx/>
                <a:buChar char="•"/>
              </a:pPr>
              <a:endParaRPr lang="fr-CH" altLang="fr-FR"/>
            </a:p>
          </p:txBody>
        </p:sp>
        <p:sp>
          <p:nvSpPr>
            <p:cNvPr id="4125" name="Rectangle 29"/>
            <p:cNvSpPr>
              <a:spLocks noChangeArrowheads="1"/>
            </p:cNvSpPr>
            <p:nvPr/>
          </p:nvSpPr>
          <p:spPr bwMode="auto">
            <a:xfrm>
              <a:off x="144" y="2352"/>
              <a:ext cx="5424" cy="187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Tx/>
                <a:buChar char="•"/>
              </a:pPr>
              <a:endParaRPr lang="fr-CH" altLang="fr-FR"/>
            </a:p>
          </p:txBody>
        </p:sp>
        <p:sp>
          <p:nvSpPr>
            <p:cNvPr id="4134" name="Text Box 38"/>
            <p:cNvSpPr txBox="1">
              <a:spLocks noChangeArrowheads="1"/>
            </p:cNvSpPr>
            <p:nvPr/>
          </p:nvSpPr>
          <p:spPr bwMode="auto">
            <a:xfrm>
              <a:off x="144" y="96"/>
              <a:ext cx="54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a:t>Petit rappel fiscal ...</a:t>
              </a:r>
            </a:p>
          </p:txBody>
        </p:sp>
      </p:grpSp>
      <p:sp>
        <p:nvSpPr>
          <p:cNvPr id="4135" name="Text Box 39"/>
          <p:cNvSpPr txBox="1">
            <a:spLocks noChangeArrowheads="1"/>
          </p:cNvSpPr>
          <p:nvPr/>
        </p:nvSpPr>
        <p:spPr bwMode="auto">
          <a:xfrm>
            <a:off x="381000" y="1905000"/>
            <a:ext cx="3505200"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2000" b="1"/>
              <a:t>Sur le revenu et la fortune des personnes physiques et morales.</a:t>
            </a:r>
          </a:p>
          <a:p>
            <a:pPr>
              <a:spcBef>
                <a:spcPct val="50000"/>
              </a:spcBef>
            </a:pPr>
            <a:r>
              <a:rPr lang="fr-FR" altLang="fr-FR" sz="2000" b="1"/>
              <a:t>Versés </a:t>
            </a:r>
            <a:r>
              <a:rPr lang="fr-FR" altLang="fr-FR" sz="2000" b="1">
                <a:solidFill>
                  <a:srgbClr val="FF0000"/>
                </a:solidFill>
              </a:rPr>
              <a:t>directement</a:t>
            </a:r>
            <a:r>
              <a:rPr lang="fr-FR" altLang="fr-FR" sz="2000" b="1"/>
              <a:t> au fisc par le contribuable.</a:t>
            </a:r>
            <a:endParaRPr lang="fr-FR" altLang="fr-FR" sz="1800" b="1"/>
          </a:p>
        </p:txBody>
      </p:sp>
      <p:sp>
        <p:nvSpPr>
          <p:cNvPr id="4137" name="Text Box 41"/>
          <p:cNvSpPr txBox="1">
            <a:spLocks noChangeArrowheads="1"/>
          </p:cNvSpPr>
          <p:nvPr/>
        </p:nvSpPr>
        <p:spPr bwMode="auto">
          <a:xfrm>
            <a:off x="371475" y="4819650"/>
            <a:ext cx="3048000"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2000" b="1"/>
              <a:t>Payés par le consommateur à l’achat.</a:t>
            </a:r>
          </a:p>
          <a:p>
            <a:pPr>
              <a:spcBef>
                <a:spcPct val="50000"/>
              </a:spcBef>
            </a:pPr>
            <a:r>
              <a:rPr lang="fr-FR" altLang="fr-FR" sz="2000" b="1"/>
              <a:t>Le fournisseur est chargé de prélever l’impôt et le reverser au fisc.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1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nodeType="clickEffect">
                                  <p:stCondLst>
                                    <p:cond delay="0"/>
                                  </p:stCondLst>
                                  <p:childTnLst>
                                    <p:set>
                                      <p:cBhvr>
                                        <p:cTn id="10" dur="1" fill="hold">
                                          <p:stCondLst>
                                            <p:cond delay="0"/>
                                          </p:stCondLst>
                                        </p:cTn>
                                        <p:tgtEl>
                                          <p:spTgt spid="4142"/>
                                        </p:tgtEl>
                                        <p:attrNameLst>
                                          <p:attrName>style.visibility</p:attrName>
                                        </p:attrNameLst>
                                      </p:cBhvr>
                                      <p:to>
                                        <p:strVal val="visible"/>
                                      </p:to>
                                    </p:set>
                                    <p:animEffect transition="in" filter="dissolve">
                                      <p:cBhvr>
                                        <p:cTn id="11" dur="500"/>
                                        <p:tgtEl>
                                          <p:spTgt spid="414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135"/>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nodeType="clickEffect">
                                  <p:stCondLst>
                                    <p:cond delay="0"/>
                                  </p:stCondLst>
                                  <p:childTnLst>
                                    <p:set>
                                      <p:cBhvr>
                                        <p:cTn id="19" dur="1" fill="hold">
                                          <p:stCondLst>
                                            <p:cond delay="0"/>
                                          </p:stCondLst>
                                        </p:cTn>
                                        <p:tgtEl>
                                          <p:spTgt spid="4113"/>
                                        </p:tgtEl>
                                        <p:attrNameLst>
                                          <p:attrName>style.visibility</p:attrName>
                                        </p:attrNameLst>
                                      </p:cBhvr>
                                      <p:to>
                                        <p:strVal val="visible"/>
                                      </p:to>
                                    </p:set>
                                    <p:animEffect transition="in" filter="dissolve">
                                      <p:cBhvr>
                                        <p:cTn id="20" dur="500"/>
                                        <p:tgtEl>
                                          <p:spTgt spid="4113"/>
                                        </p:tgtEl>
                                      </p:cBhvr>
                                    </p:animEffect>
                                  </p:childTnLst>
                                </p:cTn>
                              </p:par>
                            </p:childTnLst>
                          </p:cTn>
                        </p:par>
                        <p:par>
                          <p:cTn id="21" fill="hold" nodeType="afterGroup">
                            <p:stCondLst>
                              <p:cond delay="500"/>
                            </p:stCondLst>
                            <p:childTnLst>
                              <p:par>
                                <p:cTn id="22" presetID="1" presetClass="entr" presetSubtype="0" fill="hold" nodeType="afterEffect">
                                  <p:stCondLst>
                                    <p:cond delay="0"/>
                                  </p:stCondLst>
                                  <p:childTnLst>
                                    <p:set>
                                      <p:cBhvr>
                                        <p:cTn id="23" dur="1" fill="hold">
                                          <p:stCondLst>
                                            <p:cond delay="499"/>
                                          </p:stCondLst>
                                        </p:cTn>
                                        <p:tgtEl>
                                          <p:spTgt spid="4144"/>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499"/>
                                          </p:stCondLst>
                                        </p:cTn>
                                        <p:tgtEl>
                                          <p:spTgt spid="4145"/>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499"/>
                                          </p:stCondLst>
                                        </p:cTn>
                                        <p:tgtEl>
                                          <p:spTgt spid="4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2" grpId="0" autoUpdateAnimBg="0"/>
      <p:bldP spid="4135" grpId="0" autoUpdateAnimBg="0"/>
      <p:bldP spid="4137"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09675"/>
            <a:ext cx="9097963" cy="4752975"/>
          </a:xfrm>
          <a:prstGeom prst="rect">
            <a:avLst/>
          </a:prstGeom>
          <a:noFill/>
          <a:extLst>
            <a:ext uri="{909E8E84-426E-40DD-AFC4-6F175D3DCCD1}">
              <a14:hiddenFill xmlns:a14="http://schemas.microsoft.com/office/drawing/2010/main">
                <a:solidFill>
                  <a:srgbClr val="FFFFFF"/>
                </a:solidFill>
              </a14:hiddenFill>
            </a:ext>
          </a:extLst>
        </p:spPr>
      </p:pic>
      <p:sp>
        <p:nvSpPr>
          <p:cNvPr id="156677" name="Text Box 5"/>
          <p:cNvSpPr txBox="1">
            <a:spLocks noChangeArrowheads="1"/>
          </p:cNvSpPr>
          <p:nvPr/>
        </p:nvSpPr>
        <p:spPr bwMode="auto">
          <a:xfrm>
            <a:off x="581025" y="238125"/>
            <a:ext cx="7981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fr-FR" altLang="fr-FR"/>
          </a:p>
        </p:txBody>
      </p:sp>
      <p:sp>
        <p:nvSpPr>
          <p:cNvPr id="156678" name="Text Box 6"/>
          <p:cNvSpPr txBox="1">
            <a:spLocks noChangeArrowheads="1"/>
          </p:cNvSpPr>
          <p:nvPr/>
        </p:nvSpPr>
        <p:spPr bwMode="auto">
          <a:xfrm>
            <a:off x="538163" y="276225"/>
            <a:ext cx="80867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2800" b="1">
                <a:solidFill>
                  <a:srgbClr val="FF0000"/>
                </a:solidFill>
              </a:rPr>
              <a:t>Taux de la dette fiscale nette</a:t>
            </a:r>
            <a:endParaRPr lang="fr-FR" altLang="fr-FR" sz="2800" b="1">
              <a:solidFill>
                <a:srgbClr val="FF0000"/>
              </a:solidFill>
            </a:endParaRPr>
          </a:p>
        </p:txBody>
      </p:sp>
      <p:sp>
        <p:nvSpPr>
          <p:cNvPr id="156679" name="Rectangle 7"/>
          <p:cNvSpPr>
            <a:spLocks noChangeArrowheads="1"/>
          </p:cNvSpPr>
          <p:nvPr/>
        </p:nvSpPr>
        <p:spPr bwMode="auto">
          <a:xfrm>
            <a:off x="0" y="6308725"/>
            <a:ext cx="19812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sz="1000"/>
              <a:t>Source :</a:t>
            </a:r>
          </a:p>
          <a:p>
            <a:r>
              <a:rPr lang="fr-FR" altLang="fr-FR" sz="1000"/>
              <a:t>Janvier 2011 | www.estv.admin.ch</a:t>
            </a:r>
          </a:p>
          <a:p>
            <a:r>
              <a:rPr lang="fr-FR" altLang="fr-FR" sz="1000"/>
              <a:t>Info TVA 12</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21507" name="WordArt 3"/>
          <p:cNvSpPr>
            <a:spLocks noChangeArrowheads="1" noChangeShapeType="1" noTextEdit="1"/>
          </p:cNvSpPr>
          <p:nvPr/>
        </p:nvSpPr>
        <p:spPr bwMode="auto">
          <a:xfrm>
            <a:off x="971550" y="2238375"/>
            <a:ext cx="7191375" cy="2476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Organisation comptable</a:t>
            </a:r>
          </a:p>
        </p:txBody>
      </p:sp>
    </p:spTree>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6" name="Group 8"/>
          <p:cNvGrpSpPr>
            <a:grpSpLocks/>
          </p:cNvGrpSpPr>
          <p:nvPr/>
        </p:nvGrpSpPr>
        <p:grpSpPr bwMode="auto">
          <a:xfrm>
            <a:off x="762000" y="1143000"/>
            <a:ext cx="7772400" cy="5410200"/>
            <a:chOff x="480" y="720"/>
            <a:chExt cx="4896" cy="3408"/>
          </a:xfrm>
        </p:grpSpPr>
        <p:sp>
          <p:nvSpPr>
            <p:cNvPr id="17413" name="AutoShape 5" descr="Papier lettre"/>
            <p:cNvSpPr>
              <a:spLocks noChangeArrowheads="1"/>
            </p:cNvSpPr>
            <p:nvPr/>
          </p:nvSpPr>
          <p:spPr bwMode="auto">
            <a:xfrm>
              <a:off x="480" y="720"/>
              <a:ext cx="4896" cy="3408"/>
            </a:xfrm>
            <a:prstGeom prst="horizontalScroll">
              <a:avLst>
                <a:gd name="adj" fmla="val 13917"/>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7411" name="Text Box 3"/>
            <p:cNvSpPr txBox="1">
              <a:spLocks noChangeArrowheads="1"/>
            </p:cNvSpPr>
            <p:nvPr/>
          </p:nvSpPr>
          <p:spPr bwMode="auto">
            <a:xfrm>
              <a:off x="1152" y="1248"/>
              <a:ext cx="3600" cy="2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r-FR" altLang="fr-FR"/>
                <a:t>Le contribuable doit tenir ses livres régulièrement et de manière que les faits importants pour la détermination de l’assujettissement, le calcul de l’impôt et celui de l’impôt préalable déductible puissent y être constatés aisément et avec sûreté. Les livres, pièces justificatives, papiers d’affaires et autres documents, doivent être conservés en bon ordre, pendant 10 ans.</a:t>
              </a:r>
            </a:p>
          </p:txBody>
        </p:sp>
      </p:grpSp>
      <p:sp>
        <p:nvSpPr>
          <p:cNvPr id="17412" name="Text Box 4"/>
          <p:cNvSpPr txBox="1">
            <a:spLocks noChangeArrowheads="1"/>
          </p:cNvSpPr>
          <p:nvPr/>
        </p:nvSpPr>
        <p:spPr bwMode="auto">
          <a:xfrm>
            <a:off x="381000" y="304800"/>
            <a:ext cx="8458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2800">
                <a:solidFill>
                  <a:srgbClr val="FF0000"/>
                </a:solidFill>
              </a:rPr>
              <a:t>Circulaire de l ’Administration fédérale des contributions</a:t>
            </a:r>
            <a:endParaRPr lang="fr-FR" altLang="fr-FR">
              <a:solidFill>
                <a:srgbClr val="FF3300"/>
              </a:solidFill>
            </a:endParaRPr>
          </a:p>
        </p:txBody>
      </p:sp>
      <p:sp>
        <p:nvSpPr>
          <p:cNvPr id="17415" name="Text Box 7"/>
          <p:cNvSpPr txBox="1">
            <a:spLocks noChangeArrowheads="1"/>
          </p:cNvSpPr>
          <p:nvPr/>
        </p:nvSpPr>
        <p:spPr bwMode="auto">
          <a:xfrm>
            <a:off x="8382000" y="6172200"/>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a:t>1</a:t>
            </a:r>
          </a:p>
        </p:txBody>
      </p:sp>
      <p:graphicFrame>
        <p:nvGraphicFramePr>
          <p:cNvPr id="17417" name="Object 9"/>
          <p:cNvGraphicFramePr>
            <a:graphicFrameLocks noChangeAspect="1"/>
          </p:cNvGraphicFramePr>
          <p:nvPr/>
        </p:nvGraphicFramePr>
        <p:xfrm>
          <a:off x="4114800" y="762000"/>
          <a:ext cx="1065213" cy="1055688"/>
        </p:xfrm>
        <a:graphic>
          <a:graphicData uri="http://schemas.openxmlformats.org/presentationml/2006/ole">
            <mc:AlternateContent xmlns:mc="http://schemas.openxmlformats.org/markup-compatibility/2006">
              <mc:Choice xmlns:v="urn:schemas-microsoft-com:vml" Requires="v">
                <p:oleObj spid="_x0000_s17418" name="Clip" r:id="rId4" imgW="3500640" imgH="3468960" progId="MS_ClipArt_Gallery.2">
                  <p:embed/>
                </p:oleObj>
              </mc:Choice>
              <mc:Fallback>
                <p:oleObj name="Clip" r:id="rId4" imgW="3500640" imgH="3468960" progId="MS_ClipArt_Gallery.2">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762000"/>
                        <a:ext cx="1065213" cy="1055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afterEffect">
                                  <p:stCondLst>
                                    <p:cond delay="0"/>
                                  </p:stCondLst>
                                  <p:childTnLst>
                                    <p:set>
                                      <p:cBhvr>
                                        <p:cTn id="6" dur="1" fill="hold">
                                          <p:stCondLst>
                                            <p:cond delay="0"/>
                                          </p:stCondLst>
                                        </p:cTn>
                                        <p:tgtEl>
                                          <p:spTgt spid="17416"/>
                                        </p:tgtEl>
                                        <p:attrNameLst>
                                          <p:attrName>style.visibility</p:attrName>
                                        </p:attrNameLst>
                                      </p:cBhvr>
                                      <p:to>
                                        <p:strVal val="visible"/>
                                      </p:to>
                                    </p:set>
                                    <p:animEffect transition="in" filter="box(out)">
                                      <p:cBhvr>
                                        <p:cTn id="7" dur="500"/>
                                        <p:tgtEl>
                                          <p:spTgt spid="17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8" name="Group 6"/>
          <p:cNvGrpSpPr>
            <a:grpSpLocks/>
          </p:cNvGrpSpPr>
          <p:nvPr/>
        </p:nvGrpSpPr>
        <p:grpSpPr bwMode="auto">
          <a:xfrm>
            <a:off x="762000" y="1143000"/>
            <a:ext cx="7772400" cy="5410200"/>
            <a:chOff x="480" y="720"/>
            <a:chExt cx="4896" cy="3408"/>
          </a:xfrm>
        </p:grpSpPr>
        <p:sp>
          <p:nvSpPr>
            <p:cNvPr id="18434" name="AutoShape 2" descr="Papier lettre"/>
            <p:cNvSpPr>
              <a:spLocks noChangeArrowheads="1"/>
            </p:cNvSpPr>
            <p:nvPr/>
          </p:nvSpPr>
          <p:spPr bwMode="auto">
            <a:xfrm>
              <a:off x="480" y="720"/>
              <a:ext cx="4896" cy="3408"/>
            </a:xfrm>
            <a:prstGeom prst="horizontalScroll">
              <a:avLst>
                <a:gd name="adj" fmla="val 13917"/>
              </a:avLst>
            </a:prstGeom>
            <a:blipFill dpi="0" rotWithShape="0">
              <a:blip r:embed="rId2"/>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8435" name="Text Box 3"/>
            <p:cNvSpPr txBox="1">
              <a:spLocks noChangeArrowheads="1"/>
            </p:cNvSpPr>
            <p:nvPr/>
          </p:nvSpPr>
          <p:spPr bwMode="auto">
            <a:xfrm>
              <a:off x="1200" y="1632"/>
              <a:ext cx="3600" cy="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fr-FR" altLang="fr-FR"/>
                <a:t>Le contribuable qui a l’obligation de se faire inscrire au registre du commerce est astreint à tenir une comptabilité au sens des art. 957 ss du CO. Le contribuable qui n’est pas astreint à tenir une comptabilité, a également intérêt à observer ces dispositions...</a:t>
              </a:r>
            </a:p>
          </p:txBody>
        </p:sp>
      </p:grpSp>
      <p:sp>
        <p:nvSpPr>
          <p:cNvPr id="18436" name="Text Box 4"/>
          <p:cNvSpPr txBox="1">
            <a:spLocks noChangeArrowheads="1"/>
          </p:cNvSpPr>
          <p:nvPr/>
        </p:nvSpPr>
        <p:spPr bwMode="auto">
          <a:xfrm>
            <a:off x="381000" y="381000"/>
            <a:ext cx="8458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2800">
                <a:solidFill>
                  <a:srgbClr val="FF0000"/>
                </a:solidFill>
              </a:rPr>
              <a:t>Circulaire de l ’Administration fédérale des contributions</a:t>
            </a:r>
            <a:endParaRPr lang="fr-FR" altLang="fr-FR">
              <a:solidFill>
                <a:srgbClr val="FF3300"/>
              </a:solidFill>
            </a:endParaRPr>
          </a:p>
        </p:txBody>
      </p:sp>
      <p:sp>
        <p:nvSpPr>
          <p:cNvPr id="18437" name="Text Box 5"/>
          <p:cNvSpPr txBox="1">
            <a:spLocks noChangeArrowheads="1"/>
          </p:cNvSpPr>
          <p:nvPr/>
        </p:nvSpPr>
        <p:spPr bwMode="auto">
          <a:xfrm>
            <a:off x="8382000" y="6172200"/>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a:t>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afterEffect">
                                  <p:stCondLst>
                                    <p:cond delay="0"/>
                                  </p:stCondLst>
                                  <p:childTnLst>
                                    <p:set>
                                      <p:cBhvr>
                                        <p:cTn id="6" dur="1" fill="hold">
                                          <p:stCondLst>
                                            <p:cond delay="0"/>
                                          </p:stCondLst>
                                        </p:cTn>
                                        <p:tgtEl>
                                          <p:spTgt spid="18438"/>
                                        </p:tgtEl>
                                        <p:attrNameLst>
                                          <p:attrName>style.visibility</p:attrName>
                                        </p:attrNameLst>
                                      </p:cBhvr>
                                      <p:to>
                                        <p:strVal val="visible"/>
                                      </p:to>
                                    </p:set>
                                    <p:animEffect transition="in" filter="box(out)">
                                      <p:cBhvr>
                                        <p:cTn id="7" dur="500"/>
                                        <p:tgtEl>
                                          <p:spTgt spid="184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3" name="Rectangle 15" descr="Papier de soie bleu"/>
          <p:cNvSpPr>
            <a:spLocks noChangeArrowheads="1"/>
          </p:cNvSpPr>
          <p:nvPr/>
        </p:nvSpPr>
        <p:spPr bwMode="auto">
          <a:xfrm>
            <a:off x="304800" y="3657600"/>
            <a:ext cx="8610600" cy="2819400"/>
          </a:xfrm>
          <a:prstGeom prst="rect">
            <a:avLst/>
          </a:prstGeom>
          <a:blipFill dpi="0" rotWithShape="0">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2542" name="Rectangle 14" descr="Papier journal"/>
          <p:cNvSpPr>
            <a:spLocks noChangeArrowheads="1"/>
          </p:cNvSpPr>
          <p:nvPr/>
        </p:nvSpPr>
        <p:spPr bwMode="auto">
          <a:xfrm>
            <a:off x="304800" y="838200"/>
            <a:ext cx="8610600" cy="2819400"/>
          </a:xfrm>
          <a:prstGeom prst="rect">
            <a:avLst/>
          </a:prstGeom>
          <a:blipFill dpi="0" rotWithShape="0">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2530" name="Text Box 2"/>
          <p:cNvSpPr txBox="1">
            <a:spLocks noChangeArrowheads="1"/>
          </p:cNvSpPr>
          <p:nvPr/>
        </p:nvSpPr>
        <p:spPr bwMode="auto">
          <a:xfrm>
            <a:off x="457200" y="1066800"/>
            <a:ext cx="3090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a:t>Comptabilisation au net</a:t>
            </a:r>
          </a:p>
        </p:txBody>
      </p:sp>
      <p:sp>
        <p:nvSpPr>
          <p:cNvPr id="22532" name="Text Box 4"/>
          <p:cNvSpPr txBox="1">
            <a:spLocks noChangeArrowheads="1"/>
          </p:cNvSpPr>
          <p:nvPr/>
        </p:nvSpPr>
        <p:spPr bwMode="auto">
          <a:xfrm>
            <a:off x="457200" y="228600"/>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b="1">
                <a:solidFill>
                  <a:srgbClr val="000066"/>
                </a:solidFill>
              </a:rPr>
              <a:t>Achat</a:t>
            </a:r>
            <a:r>
              <a:rPr lang="fr-FR" altLang="fr-FR">
                <a:solidFill>
                  <a:srgbClr val="000066"/>
                </a:solidFill>
              </a:rPr>
              <a:t> de marchandises pour fr. 650.-, TVA comprise 8 %</a:t>
            </a:r>
          </a:p>
        </p:txBody>
      </p:sp>
      <p:sp>
        <p:nvSpPr>
          <p:cNvPr id="22535" name="Text Box 7"/>
          <p:cNvSpPr txBox="1">
            <a:spLocks noChangeArrowheads="1"/>
          </p:cNvSpPr>
          <p:nvPr/>
        </p:nvSpPr>
        <p:spPr bwMode="auto">
          <a:xfrm>
            <a:off x="457200" y="3810000"/>
            <a:ext cx="3209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a:t>Comptabilisation au brut</a:t>
            </a:r>
          </a:p>
        </p:txBody>
      </p:sp>
      <p:sp>
        <p:nvSpPr>
          <p:cNvPr id="22536" name="Rectangle 8"/>
          <p:cNvSpPr>
            <a:spLocks noChangeArrowheads="1"/>
          </p:cNvSpPr>
          <p:nvPr/>
        </p:nvSpPr>
        <p:spPr bwMode="auto">
          <a:xfrm>
            <a:off x="304800" y="228600"/>
            <a:ext cx="8610600" cy="533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00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aphicFrame>
        <p:nvGraphicFramePr>
          <p:cNvPr id="22540" name="Object 12"/>
          <p:cNvGraphicFramePr>
            <a:graphicFrameLocks noChangeAspect="1"/>
          </p:cNvGraphicFramePr>
          <p:nvPr/>
        </p:nvGraphicFramePr>
        <p:xfrm>
          <a:off x="4343400" y="1143000"/>
          <a:ext cx="4343400" cy="2362200"/>
        </p:xfrm>
        <a:graphic>
          <a:graphicData uri="http://schemas.openxmlformats.org/presentationml/2006/ole">
            <mc:AlternateContent xmlns:mc="http://schemas.openxmlformats.org/markup-compatibility/2006">
              <mc:Choice xmlns:v="urn:schemas-microsoft-com:vml" Requires="v">
                <p:oleObj spid="_x0000_s22593" name="Feuille de calcul" r:id="rId5" imgW="4343536" imgH="2362177" progId="Excel.Sheet.8">
                  <p:embed/>
                </p:oleObj>
              </mc:Choice>
              <mc:Fallback>
                <p:oleObj name="Feuille de calcul" r:id="rId5" imgW="4343536" imgH="2362177" progId="Excel.Sheet.8">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1143000"/>
                        <a:ext cx="434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2574" name="Group 46"/>
          <p:cNvGrpSpPr>
            <a:grpSpLocks/>
          </p:cNvGrpSpPr>
          <p:nvPr/>
        </p:nvGrpSpPr>
        <p:grpSpPr bwMode="auto">
          <a:xfrm>
            <a:off x="6172200" y="1828800"/>
            <a:ext cx="762000" cy="1295400"/>
            <a:chOff x="3888" y="1104"/>
            <a:chExt cx="480" cy="864"/>
          </a:xfrm>
        </p:grpSpPr>
        <p:sp>
          <p:nvSpPr>
            <p:cNvPr id="22560" name="Line 32"/>
            <p:cNvSpPr>
              <a:spLocks noChangeShapeType="1"/>
            </p:cNvSpPr>
            <p:nvPr/>
          </p:nvSpPr>
          <p:spPr bwMode="auto">
            <a:xfrm>
              <a:off x="3888" y="1104"/>
              <a:ext cx="480" cy="0"/>
            </a:xfrm>
            <a:prstGeom prst="line">
              <a:avLst/>
            </a:prstGeom>
            <a:noFill/>
            <a:ln w="28575">
              <a:solidFill>
                <a:srgbClr val="00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2561" name="Line 33"/>
            <p:cNvSpPr>
              <a:spLocks noChangeShapeType="1"/>
            </p:cNvSpPr>
            <p:nvPr/>
          </p:nvSpPr>
          <p:spPr bwMode="auto">
            <a:xfrm>
              <a:off x="4080" y="1104"/>
              <a:ext cx="0" cy="864"/>
            </a:xfrm>
            <a:prstGeom prst="line">
              <a:avLst/>
            </a:prstGeom>
            <a:noFill/>
            <a:ln w="28575">
              <a:solidFill>
                <a:srgbClr val="00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2562" name="Line 34"/>
            <p:cNvSpPr>
              <a:spLocks noChangeShapeType="1"/>
            </p:cNvSpPr>
            <p:nvPr/>
          </p:nvSpPr>
          <p:spPr bwMode="auto">
            <a:xfrm>
              <a:off x="4080" y="1968"/>
              <a:ext cx="288" cy="0"/>
            </a:xfrm>
            <a:prstGeom prst="line">
              <a:avLst/>
            </a:prstGeom>
            <a:noFill/>
            <a:ln w="28575">
              <a:solidFill>
                <a:srgbClr val="00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
        <p:nvSpPr>
          <p:cNvPr id="22564" name="Line 36"/>
          <p:cNvSpPr>
            <a:spLocks noChangeShapeType="1"/>
          </p:cNvSpPr>
          <p:nvPr/>
        </p:nvSpPr>
        <p:spPr bwMode="auto">
          <a:xfrm>
            <a:off x="6248400" y="4572000"/>
            <a:ext cx="762000" cy="0"/>
          </a:xfrm>
          <a:prstGeom prst="line">
            <a:avLst/>
          </a:prstGeom>
          <a:noFill/>
          <a:ln w="28575">
            <a:solidFill>
              <a:srgbClr val="00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aphicFrame>
        <p:nvGraphicFramePr>
          <p:cNvPr id="22572" name="Object 44"/>
          <p:cNvGraphicFramePr>
            <a:graphicFrameLocks noChangeAspect="1"/>
          </p:cNvGraphicFramePr>
          <p:nvPr/>
        </p:nvGraphicFramePr>
        <p:xfrm>
          <a:off x="4419600" y="3962400"/>
          <a:ext cx="4343400" cy="2362200"/>
        </p:xfrm>
        <a:graphic>
          <a:graphicData uri="http://schemas.openxmlformats.org/presentationml/2006/ole">
            <mc:AlternateContent xmlns:mc="http://schemas.openxmlformats.org/markup-compatibility/2006">
              <mc:Choice xmlns:v="urn:schemas-microsoft-com:vml" Requires="v">
                <p:oleObj spid="_x0000_s22594" name="Feuille de calcul" r:id="rId7" imgW="4343603" imgH="2362485" progId="Excel.Sheet.8">
                  <p:embed/>
                </p:oleObj>
              </mc:Choice>
              <mc:Fallback>
                <p:oleObj name="Feuille de calcul" r:id="rId7" imgW="4343603" imgH="2362485" progId="Excel.Sheet.8">
                  <p:embed/>
                  <p:pic>
                    <p:nvPicPr>
                      <p:cNvPr id="0" name="Object 4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19600" y="3962400"/>
                        <a:ext cx="434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576" name="AutoShape 48"/>
          <p:cNvSpPr>
            <a:spLocks noChangeArrowheads="1"/>
          </p:cNvSpPr>
          <p:nvPr/>
        </p:nvSpPr>
        <p:spPr bwMode="auto">
          <a:xfrm>
            <a:off x="4953000" y="5105400"/>
            <a:ext cx="1600200" cy="838200"/>
          </a:xfrm>
          <a:prstGeom prst="cloudCallout">
            <a:avLst>
              <a:gd name="adj1" fmla="val 86310"/>
              <a:gd name="adj2" fmla="val 39773"/>
            </a:avLst>
          </a:prstGeom>
          <a:solidFill>
            <a:srgbClr val="FF99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sz="2000"/>
          </a:p>
          <a:p>
            <a:pPr algn="ctr"/>
            <a:r>
              <a:rPr lang="fr-FR" altLang="fr-FR" sz="2000"/>
              <a:t>à la fin du</a:t>
            </a:r>
          </a:p>
          <a:p>
            <a:pPr algn="ctr"/>
            <a:r>
              <a:rPr lang="fr-FR" altLang="fr-FR" sz="2000"/>
              <a:t>trimestre</a:t>
            </a:r>
            <a:endParaRPr lang="fr-FR" altLang="fr-FR"/>
          </a:p>
          <a:p>
            <a:pPr algn="ctr"/>
            <a:endParaRPr lang="fr-FR" altLang="fr-FR"/>
          </a:p>
        </p:txBody>
      </p:sp>
      <p:graphicFrame>
        <p:nvGraphicFramePr>
          <p:cNvPr id="22578" name="Object 50"/>
          <p:cNvGraphicFramePr>
            <a:graphicFrameLocks noChangeAspect="1"/>
          </p:cNvGraphicFramePr>
          <p:nvPr/>
        </p:nvGraphicFramePr>
        <p:xfrm>
          <a:off x="4419600" y="3962400"/>
          <a:ext cx="4343400" cy="2362200"/>
        </p:xfrm>
        <a:graphic>
          <a:graphicData uri="http://schemas.openxmlformats.org/presentationml/2006/ole">
            <mc:AlternateContent xmlns:mc="http://schemas.openxmlformats.org/markup-compatibility/2006">
              <mc:Choice xmlns:v="urn:schemas-microsoft-com:vml" Requires="v">
                <p:oleObj spid="_x0000_s22595" name="Feuille de calcul" r:id="rId9" imgW="4343536" imgH="2362177" progId="Excel.Sheet.8">
                  <p:embed/>
                </p:oleObj>
              </mc:Choice>
              <mc:Fallback>
                <p:oleObj name="Feuille de calcul" r:id="rId9" imgW="4343536" imgH="2362177" progId="Excel.Sheet.8">
                  <p:embed/>
                  <p:pic>
                    <p:nvPicPr>
                      <p:cNvPr id="0" name="Object 5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19600" y="3962400"/>
                        <a:ext cx="434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2591" name="Group 63"/>
          <p:cNvGrpSpPr>
            <a:grpSpLocks/>
          </p:cNvGrpSpPr>
          <p:nvPr/>
        </p:nvGrpSpPr>
        <p:grpSpPr bwMode="auto">
          <a:xfrm>
            <a:off x="2619375" y="1076325"/>
            <a:ext cx="5334000" cy="962025"/>
            <a:chOff x="1650" y="678"/>
            <a:chExt cx="3360" cy="606"/>
          </a:xfrm>
        </p:grpSpPr>
        <p:sp>
          <p:nvSpPr>
            <p:cNvPr id="22580" name="Oval 52"/>
            <p:cNvSpPr>
              <a:spLocks noChangeArrowheads="1"/>
            </p:cNvSpPr>
            <p:nvPr/>
          </p:nvSpPr>
          <p:spPr bwMode="auto">
            <a:xfrm>
              <a:off x="1650" y="678"/>
              <a:ext cx="618" cy="294"/>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2583" name="Oval 55"/>
            <p:cNvSpPr>
              <a:spLocks noChangeArrowheads="1"/>
            </p:cNvSpPr>
            <p:nvPr/>
          </p:nvSpPr>
          <p:spPr bwMode="auto">
            <a:xfrm>
              <a:off x="4392" y="990"/>
              <a:ext cx="618" cy="294"/>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2587" name="Line 59"/>
            <p:cNvSpPr>
              <a:spLocks noChangeShapeType="1"/>
            </p:cNvSpPr>
            <p:nvPr/>
          </p:nvSpPr>
          <p:spPr bwMode="auto">
            <a:xfrm>
              <a:off x="2256" y="864"/>
              <a:ext cx="2130" cy="234"/>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grpSp>
      <p:grpSp>
        <p:nvGrpSpPr>
          <p:cNvPr id="22592" name="Group 64"/>
          <p:cNvGrpSpPr>
            <a:grpSpLocks/>
          </p:cNvGrpSpPr>
          <p:nvPr/>
        </p:nvGrpSpPr>
        <p:grpSpPr bwMode="auto">
          <a:xfrm>
            <a:off x="2667000" y="3819525"/>
            <a:ext cx="5353050" cy="1019175"/>
            <a:chOff x="1680" y="2406"/>
            <a:chExt cx="3372" cy="642"/>
          </a:xfrm>
        </p:grpSpPr>
        <p:sp>
          <p:nvSpPr>
            <p:cNvPr id="22584" name="Oval 56"/>
            <p:cNvSpPr>
              <a:spLocks noChangeArrowheads="1"/>
            </p:cNvSpPr>
            <p:nvPr/>
          </p:nvSpPr>
          <p:spPr bwMode="auto">
            <a:xfrm>
              <a:off x="4434" y="2754"/>
              <a:ext cx="618" cy="294"/>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2585" name="Oval 57"/>
            <p:cNvSpPr>
              <a:spLocks noChangeArrowheads="1"/>
            </p:cNvSpPr>
            <p:nvPr/>
          </p:nvSpPr>
          <p:spPr bwMode="auto">
            <a:xfrm>
              <a:off x="1680" y="2406"/>
              <a:ext cx="618" cy="294"/>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2590" name="Line 62"/>
            <p:cNvSpPr>
              <a:spLocks noChangeShapeType="1"/>
            </p:cNvSpPr>
            <p:nvPr/>
          </p:nvSpPr>
          <p:spPr bwMode="auto">
            <a:xfrm>
              <a:off x="2310" y="2556"/>
              <a:ext cx="2154" cy="264"/>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2540"/>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22574"/>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8" fill="hold" nodeType="clickEffect">
                                  <p:stCondLst>
                                    <p:cond delay="0"/>
                                  </p:stCondLst>
                                  <p:childTnLst>
                                    <p:set>
                                      <p:cBhvr>
                                        <p:cTn id="13" dur="1" fill="hold">
                                          <p:stCondLst>
                                            <p:cond delay="0"/>
                                          </p:stCondLst>
                                        </p:cTn>
                                        <p:tgtEl>
                                          <p:spTgt spid="22591"/>
                                        </p:tgtEl>
                                        <p:attrNameLst>
                                          <p:attrName>style.visibility</p:attrName>
                                        </p:attrNameLst>
                                      </p:cBhvr>
                                      <p:to>
                                        <p:strVal val="visible"/>
                                      </p:to>
                                    </p:set>
                                    <p:animEffect transition="in" filter="wipe(left)">
                                      <p:cBhvr>
                                        <p:cTn id="14" dur="500"/>
                                        <p:tgtEl>
                                          <p:spTgt spid="22591"/>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2535"/>
                                        </p:tgtEl>
                                        <p:attrNameLst>
                                          <p:attrName>style.visibility</p:attrName>
                                        </p:attrNameLst>
                                      </p:cBhvr>
                                      <p:to>
                                        <p:strVal val="visible"/>
                                      </p:to>
                                    </p:set>
                                  </p:childTnLst>
                                </p:cTn>
                              </p:par>
                            </p:childTnLst>
                          </p:cTn>
                        </p:par>
                        <p:par>
                          <p:cTn id="19" fill="hold" nodeType="afterGroup">
                            <p:stCondLst>
                              <p:cond delay="500"/>
                            </p:stCondLst>
                            <p:childTnLst>
                              <p:par>
                                <p:cTn id="20" presetID="1" presetClass="entr" presetSubtype="0" fill="hold" nodeType="afterEffect">
                                  <p:stCondLst>
                                    <p:cond delay="0"/>
                                  </p:stCondLst>
                                  <p:childTnLst>
                                    <p:set>
                                      <p:cBhvr>
                                        <p:cTn id="21" dur="1" fill="hold">
                                          <p:stCondLst>
                                            <p:cond delay="499"/>
                                          </p:stCondLst>
                                        </p:cTn>
                                        <p:tgtEl>
                                          <p:spTgt spid="22572"/>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499"/>
                                          </p:stCondLst>
                                        </p:cTn>
                                        <p:tgtEl>
                                          <p:spTgt spid="22564"/>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22592"/>
                                        </p:tgtEl>
                                        <p:attrNameLst>
                                          <p:attrName>style.visibility</p:attrName>
                                        </p:attrNameLst>
                                      </p:cBhvr>
                                      <p:to>
                                        <p:strVal val="visible"/>
                                      </p:to>
                                    </p:set>
                                    <p:animEffect transition="in" filter="wipe(left)">
                                      <p:cBhvr>
                                        <p:cTn id="30" dur="500"/>
                                        <p:tgtEl>
                                          <p:spTgt spid="2259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2576"/>
                                        </p:tgtEl>
                                        <p:attrNameLst>
                                          <p:attrName>style.visibility</p:attrName>
                                        </p:attrNameLst>
                                      </p:cBhvr>
                                      <p:to>
                                        <p:strVal val="visible"/>
                                      </p:to>
                                    </p:set>
                                  </p:childTnLst>
                                </p:cTn>
                              </p:par>
                            </p:childTnLst>
                          </p:cTn>
                        </p:par>
                        <p:par>
                          <p:cTn id="35" fill="hold" nodeType="afterGroup">
                            <p:stCondLst>
                              <p:cond delay="500"/>
                            </p:stCondLst>
                            <p:childTnLst>
                              <p:par>
                                <p:cTn id="36" presetID="1" presetClass="entr" presetSubtype="0" fill="hold" nodeType="afterEffect">
                                  <p:stCondLst>
                                    <p:cond delay="0"/>
                                  </p:stCondLst>
                                  <p:childTnLst>
                                    <p:set>
                                      <p:cBhvr>
                                        <p:cTn id="37" dur="1" fill="hold">
                                          <p:stCondLst>
                                            <p:cond delay="499"/>
                                          </p:stCondLst>
                                        </p:cTn>
                                        <p:tgtEl>
                                          <p:spTgt spid="225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5" grpId="0" autoUpdateAnimBg="0"/>
      <p:bldP spid="22564" grpId="0" animBg="1"/>
      <p:bldP spid="22576" grpId="0" animBg="1"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descr="Papier journal"/>
          <p:cNvSpPr>
            <a:spLocks noChangeArrowheads="1"/>
          </p:cNvSpPr>
          <p:nvPr/>
        </p:nvSpPr>
        <p:spPr bwMode="auto">
          <a:xfrm>
            <a:off x="304800" y="838200"/>
            <a:ext cx="8610600" cy="2819400"/>
          </a:xfrm>
          <a:prstGeom prst="rect">
            <a:avLst/>
          </a:prstGeom>
          <a:blipFill dpi="0" rotWithShape="0">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aphicFrame>
        <p:nvGraphicFramePr>
          <p:cNvPr id="23569" name="Object 17"/>
          <p:cNvGraphicFramePr>
            <a:graphicFrameLocks noChangeAspect="1"/>
          </p:cNvGraphicFramePr>
          <p:nvPr/>
        </p:nvGraphicFramePr>
        <p:xfrm>
          <a:off x="4419600" y="1143000"/>
          <a:ext cx="4343400" cy="2362200"/>
        </p:xfrm>
        <a:graphic>
          <a:graphicData uri="http://schemas.openxmlformats.org/presentationml/2006/ole">
            <mc:AlternateContent xmlns:mc="http://schemas.openxmlformats.org/markup-compatibility/2006">
              <mc:Choice xmlns:v="urn:schemas-microsoft-com:vml" Requires="v">
                <p:oleObj spid="_x0000_s23585" name="Feuille de calcul" r:id="rId5" imgW="4343536" imgH="2362177" progId="Excel.Sheet.8">
                  <p:embed/>
                </p:oleObj>
              </mc:Choice>
              <mc:Fallback>
                <p:oleObj name="Feuille de calcul" r:id="rId5" imgW="4343536" imgH="2362177" progId="Excel.Sheet.8">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600" y="1143000"/>
                        <a:ext cx="434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554" name="Rectangle 2" descr="Papier de soie bleu"/>
          <p:cNvSpPr>
            <a:spLocks noChangeArrowheads="1"/>
          </p:cNvSpPr>
          <p:nvPr/>
        </p:nvSpPr>
        <p:spPr bwMode="auto">
          <a:xfrm>
            <a:off x="304800" y="3657600"/>
            <a:ext cx="8610600" cy="2819400"/>
          </a:xfrm>
          <a:prstGeom prst="rect">
            <a:avLst/>
          </a:prstGeom>
          <a:blipFill dpi="0" rotWithShape="0">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3556" name="Text Box 4"/>
          <p:cNvSpPr txBox="1">
            <a:spLocks noChangeArrowheads="1"/>
          </p:cNvSpPr>
          <p:nvPr/>
        </p:nvSpPr>
        <p:spPr bwMode="auto">
          <a:xfrm>
            <a:off x="457200" y="1066800"/>
            <a:ext cx="3090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a:t>Comptabilisation au net</a:t>
            </a:r>
          </a:p>
        </p:txBody>
      </p:sp>
      <p:sp>
        <p:nvSpPr>
          <p:cNvPr id="23557" name="Text Box 5"/>
          <p:cNvSpPr txBox="1">
            <a:spLocks noChangeArrowheads="1"/>
          </p:cNvSpPr>
          <p:nvPr/>
        </p:nvSpPr>
        <p:spPr bwMode="auto">
          <a:xfrm>
            <a:off x="457200" y="228600"/>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b="1">
                <a:solidFill>
                  <a:srgbClr val="000066"/>
                </a:solidFill>
              </a:rPr>
              <a:t>Vente</a:t>
            </a:r>
            <a:r>
              <a:rPr lang="fr-FR" altLang="fr-FR">
                <a:solidFill>
                  <a:srgbClr val="000066"/>
                </a:solidFill>
              </a:rPr>
              <a:t> de marchandises pour fr. 837.-, TVA comprise 8 %</a:t>
            </a:r>
          </a:p>
        </p:txBody>
      </p:sp>
      <p:sp>
        <p:nvSpPr>
          <p:cNvPr id="23558" name="Text Box 6"/>
          <p:cNvSpPr txBox="1">
            <a:spLocks noChangeArrowheads="1"/>
          </p:cNvSpPr>
          <p:nvPr/>
        </p:nvSpPr>
        <p:spPr bwMode="auto">
          <a:xfrm>
            <a:off x="457200" y="3810000"/>
            <a:ext cx="3209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a:t>Comptabilisation au brut</a:t>
            </a:r>
          </a:p>
        </p:txBody>
      </p:sp>
      <p:sp>
        <p:nvSpPr>
          <p:cNvPr id="23559" name="Rectangle 7"/>
          <p:cNvSpPr>
            <a:spLocks noChangeArrowheads="1"/>
          </p:cNvSpPr>
          <p:nvPr/>
        </p:nvSpPr>
        <p:spPr bwMode="auto">
          <a:xfrm>
            <a:off x="304800" y="228600"/>
            <a:ext cx="86106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0000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nvGrpSpPr>
          <p:cNvPr id="23573" name="Group 21"/>
          <p:cNvGrpSpPr>
            <a:grpSpLocks/>
          </p:cNvGrpSpPr>
          <p:nvPr/>
        </p:nvGrpSpPr>
        <p:grpSpPr bwMode="auto">
          <a:xfrm>
            <a:off x="6248400" y="1828800"/>
            <a:ext cx="838200" cy="1295400"/>
            <a:chOff x="3936" y="1152"/>
            <a:chExt cx="528" cy="816"/>
          </a:xfrm>
        </p:grpSpPr>
        <p:sp>
          <p:nvSpPr>
            <p:cNvPr id="23562" name="Line 10"/>
            <p:cNvSpPr>
              <a:spLocks noChangeShapeType="1"/>
            </p:cNvSpPr>
            <p:nvPr/>
          </p:nvSpPr>
          <p:spPr bwMode="auto">
            <a:xfrm>
              <a:off x="3936" y="1152"/>
              <a:ext cx="528" cy="0"/>
            </a:xfrm>
            <a:prstGeom prst="line">
              <a:avLst/>
            </a:prstGeom>
            <a:noFill/>
            <a:ln w="28575">
              <a:solidFill>
                <a:srgbClr val="00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3563" name="Line 11"/>
            <p:cNvSpPr>
              <a:spLocks noChangeShapeType="1"/>
            </p:cNvSpPr>
            <p:nvPr/>
          </p:nvSpPr>
          <p:spPr bwMode="auto">
            <a:xfrm flipH="1">
              <a:off x="4253" y="1152"/>
              <a:ext cx="0" cy="816"/>
            </a:xfrm>
            <a:prstGeom prst="line">
              <a:avLst/>
            </a:prstGeom>
            <a:noFill/>
            <a:ln w="28575">
              <a:solidFill>
                <a:srgbClr val="00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3564" name="Line 12"/>
            <p:cNvSpPr>
              <a:spLocks noChangeShapeType="1"/>
            </p:cNvSpPr>
            <p:nvPr/>
          </p:nvSpPr>
          <p:spPr bwMode="auto">
            <a:xfrm flipH="1">
              <a:off x="3936" y="1968"/>
              <a:ext cx="317" cy="0"/>
            </a:xfrm>
            <a:prstGeom prst="line">
              <a:avLst/>
            </a:prstGeom>
            <a:noFill/>
            <a:ln w="28575">
              <a:solidFill>
                <a:srgbClr val="00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graphicFrame>
        <p:nvGraphicFramePr>
          <p:cNvPr id="23570" name="Object 18"/>
          <p:cNvGraphicFramePr>
            <a:graphicFrameLocks noChangeAspect="1"/>
          </p:cNvGraphicFramePr>
          <p:nvPr/>
        </p:nvGraphicFramePr>
        <p:xfrm>
          <a:off x="4419600" y="3886200"/>
          <a:ext cx="4343400" cy="2362200"/>
        </p:xfrm>
        <a:graphic>
          <a:graphicData uri="http://schemas.openxmlformats.org/presentationml/2006/ole">
            <mc:AlternateContent xmlns:mc="http://schemas.openxmlformats.org/markup-compatibility/2006">
              <mc:Choice xmlns:v="urn:schemas-microsoft-com:vml" Requires="v">
                <p:oleObj spid="_x0000_s23586" name="Feuille de calcul" r:id="rId8" imgW="4343536" imgH="2362177" progId="Excel.Sheet.8">
                  <p:embed/>
                </p:oleObj>
              </mc:Choice>
              <mc:Fallback>
                <p:oleObj name="Feuille de calcul" r:id="rId8" imgW="4343536" imgH="2362177" progId="Excel.Sheet.8">
                  <p:embed/>
                  <p:pic>
                    <p:nvPicPr>
                      <p:cNvPr id="0" name="Object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19600" y="3886200"/>
                        <a:ext cx="434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571" name="Object 19"/>
          <p:cNvGraphicFramePr>
            <a:graphicFrameLocks noChangeAspect="1"/>
          </p:cNvGraphicFramePr>
          <p:nvPr/>
        </p:nvGraphicFramePr>
        <p:xfrm>
          <a:off x="4419600" y="3886200"/>
          <a:ext cx="4343400" cy="2362200"/>
        </p:xfrm>
        <a:graphic>
          <a:graphicData uri="http://schemas.openxmlformats.org/presentationml/2006/ole">
            <mc:AlternateContent xmlns:mc="http://schemas.openxmlformats.org/markup-compatibility/2006">
              <mc:Choice xmlns:v="urn:schemas-microsoft-com:vml" Requires="v">
                <p:oleObj spid="_x0000_s23587" name="Feuille de calcul" r:id="rId10" imgW="4343536" imgH="2362177" progId="Excel.Sheet.8">
                  <p:embed/>
                </p:oleObj>
              </mc:Choice>
              <mc:Fallback>
                <p:oleObj name="Feuille de calcul" r:id="rId10" imgW="4343536" imgH="2362177" progId="Excel.Sheet.8">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19600" y="3886200"/>
                        <a:ext cx="434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567" name="AutoShape 15"/>
          <p:cNvSpPr>
            <a:spLocks noChangeArrowheads="1"/>
          </p:cNvSpPr>
          <p:nvPr/>
        </p:nvSpPr>
        <p:spPr bwMode="auto">
          <a:xfrm>
            <a:off x="6781800" y="5105400"/>
            <a:ext cx="1600200" cy="838200"/>
          </a:xfrm>
          <a:prstGeom prst="cloudCallout">
            <a:avLst>
              <a:gd name="adj1" fmla="val -85616"/>
              <a:gd name="adj2" fmla="val 35606"/>
            </a:avLst>
          </a:prstGeom>
          <a:solidFill>
            <a:srgbClr val="FF99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sz="2000"/>
          </a:p>
          <a:p>
            <a:pPr algn="ctr"/>
            <a:r>
              <a:rPr lang="fr-FR" altLang="fr-FR" sz="2000"/>
              <a:t>à la fin du</a:t>
            </a:r>
          </a:p>
          <a:p>
            <a:pPr algn="ctr"/>
            <a:r>
              <a:rPr lang="fr-FR" altLang="fr-FR" sz="2000"/>
              <a:t>trimestre</a:t>
            </a:r>
            <a:endParaRPr lang="fr-FR" altLang="fr-FR"/>
          </a:p>
          <a:p>
            <a:pPr algn="ctr"/>
            <a:endParaRPr lang="fr-FR" altLang="fr-FR"/>
          </a:p>
        </p:txBody>
      </p:sp>
      <p:sp>
        <p:nvSpPr>
          <p:cNvPr id="23572" name="Line 20"/>
          <p:cNvSpPr>
            <a:spLocks noChangeShapeType="1"/>
          </p:cNvSpPr>
          <p:nvPr/>
        </p:nvSpPr>
        <p:spPr bwMode="auto">
          <a:xfrm flipH="1">
            <a:off x="6248400" y="4572000"/>
            <a:ext cx="838200" cy="0"/>
          </a:xfrm>
          <a:prstGeom prst="line">
            <a:avLst/>
          </a:prstGeom>
          <a:noFill/>
          <a:ln w="28575">
            <a:solidFill>
              <a:srgbClr val="0033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nvGrpSpPr>
          <p:cNvPr id="23584" name="Group 32"/>
          <p:cNvGrpSpPr>
            <a:grpSpLocks/>
          </p:cNvGrpSpPr>
          <p:nvPr/>
        </p:nvGrpSpPr>
        <p:grpSpPr bwMode="auto">
          <a:xfrm>
            <a:off x="2676525" y="3819525"/>
            <a:ext cx="3629025" cy="971550"/>
            <a:chOff x="1686" y="2406"/>
            <a:chExt cx="2286" cy="612"/>
          </a:xfrm>
        </p:grpSpPr>
        <p:sp>
          <p:nvSpPr>
            <p:cNvPr id="23579" name="Oval 27"/>
            <p:cNvSpPr>
              <a:spLocks noChangeArrowheads="1"/>
            </p:cNvSpPr>
            <p:nvPr/>
          </p:nvSpPr>
          <p:spPr bwMode="auto">
            <a:xfrm>
              <a:off x="1686" y="2406"/>
              <a:ext cx="618" cy="294"/>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3580" name="Oval 28"/>
            <p:cNvSpPr>
              <a:spLocks noChangeArrowheads="1"/>
            </p:cNvSpPr>
            <p:nvPr/>
          </p:nvSpPr>
          <p:spPr bwMode="auto">
            <a:xfrm>
              <a:off x="3354" y="2724"/>
              <a:ext cx="618" cy="294"/>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3581" name="Line 29"/>
            <p:cNvSpPr>
              <a:spLocks noChangeShapeType="1"/>
            </p:cNvSpPr>
            <p:nvPr/>
          </p:nvSpPr>
          <p:spPr bwMode="auto">
            <a:xfrm>
              <a:off x="2292" y="2580"/>
              <a:ext cx="1044" cy="258"/>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grpSp>
      <p:grpSp>
        <p:nvGrpSpPr>
          <p:cNvPr id="23583" name="Group 31"/>
          <p:cNvGrpSpPr>
            <a:grpSpLocks/>
          </p:cNvGrpSpPr>
          <p:nvPr/>
        </p:nvGrpSpPr>
        <p:grpSpPr bwMode="auto">
          <a:xfrm>
            <a:off x="2619375" y="1076325"/>
            <a:ext cx="3681413" cy="923925"/>
            <a:chOff x="1650" y="678"/>
            <a:chExt cx="2319" cy="582"/>
          </a:xfrm>
        </p:grpSpPr>
        <p:sp>
          <p:nvSpPr>
            <p:cNvPr id="23575" name="Oval 23"/>
            <p:cNvSpPr>
              <a:spLocks noChangeArrowheads="1"/>
            </p:cNvSpPr>
            <p:nvPr/>
          </p:nvSpPr>
          <p:spPr bwMode="auto">
            <a:xfrm>
              <a:off x="1650" y="678"/>
              <a:ext cx="618" cy="294"/>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23577" name="Line 25"/>
            <p:cNvSpPr>
              <a:spLocks noChangeShapeType="1"/>
            </p:cNvSpPr>
            <p:nvPr/>
          </p:nvSpPr>
          <p:spPr bwMode="auto">
            <a:xfrm>
              <a:off x="2241" y="858"/>
              <a:ext cx="1122" cy="204"/>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sp>
          <p:nvSpPr>
            <p:cNvPr id="23582" name="Oval 30"/>
            <p:cNvSpPr>
              <a:spLocks noChangeArrowheads="1"/>
            </p:cNvSpPr>
            <p:nvPr/>
          </p:nvSpPr>
          <p:spPr bwMode="auto">
            <a:xfrm>
              <a:off x="3351" y="966"/>
              <a:ext cx="618" cy="294"/>
            </a:xfrm>
            <a:prstGeom prst="ellipse">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3569"/>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23573"/>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8" fill="hold" nodeType="clickEffect">
                                  <p:stCondLst>
                                    <p:cond delay="0"/>
                                  </p:stCondLst>
                                  <p:childTnLst>
                                    <p:set>
                                      <p:cBhvr>
                                        <p:cTn id="13" dur="1" fill="hold">
                                          <p:stCondLst>
                                            <p:cond delay="0"/>
                                          </p:stCondLst>
                                        </p:cTn>
                                        <p:tgtEl>
                                          <p:spTgt spid="23583"/>
                                        </p:tgtEl>
                                        <p:attrNameLst>
                                          <p:attrName>style.visibility</p:attrName>
                                        </p:attrNameLst>
                                      </p:cBhvr>
                                      <p:to>
                                        <p:strVal val="visible"/>
                                      </p:to>
                                    </p:set>
                                    <p:animEffect transition="in" filter="wipe(left)">
                                      <p:cBhvr>
                                        <p:cTn id="14" dur="500"/>
                                        <p:tgtEl>
                                          <p:spTgt spid="2358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355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23571"/>
                                        </p:tgtEl>
                                        <p:attrNameLst>
                                          <p:attrName>style.visibility</p:attrName>
                                        </p:attrNameLst>
                                      </p:cBhvr>
                                      <p:to>
                                        <p:strVal val="visible"/>
                                      </p:to>
                                    </p:set>
                                  </p:childTnLst>
                                </p:cTn>
                              </p:par>
                            </p:childTnLst>
                          </p:cTn>
                        </p:par>
                        <p:par>
                          <p:cTn id="23" fill="hold" nodeType="afterGroup">
                            <p:stCondLst>
                              <p:cond delay="500"/>
                            </p:stCondLst>
                            <p:childTnLst>
                              <p:par>
                                <p:cTn id="24" presetID="1" presetClass="entr" presetSubtype="0" fill="hold" grpId="0" nodeType="afterEffect">
                                  <p:stCondLst>
                                    <p:cond delay="0"/>
                                  </p:stCondLst>
                                  <p:childTnLst>
                                    <p:set>
                                      <p:cBhvr>
                                        <p:cTn id="25" dur="1" fill="hold">
                                          <p:stCondLst>
                                            <p:cond delay="499"/>
                                          </p:stCondLst>
                                        </p:cTn>
                                        <p:tgtEl>
                                          <p:spTgt spid="23572"/>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nodeType="clickEffect">
                                  <p:stCondLst>
                                    <p:cond delay="0"/>
                                  </p:stCondLst>
                                  <p:childTnLst>
                                    <p:set>
                                      <p:cBhvr>
                                        <p:cTn id="29" dur="1" fill="hold">
                                          <p:stCondLst>
                                            <p:cond delay="0"/>
                                          </p:stCondLst>
                                        </p:cTn>
                                        <p:tgtEl>
                                          <p:spTgt spid="23584"/>
                                        </p:tgtEl>
                                        <p:attrNameLst>
                                          <p:attrName>style.visibility</p:attrName>
                                        </p:attrNameLst>
                                      </p:cBhvr>
                                      <p:to>
                                        <p:strVal val="visible"/>
                                      </p:to>
                                    </p:set>
                                    <p:animEffect transition="in" filter="wipe(left)">
                                      <p:cBhvr>
                                        <p:cTn id="30" dur="500"/>
                                        <p:tgtEl>
                                          <p:spTgt spid="2358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3567"/>
                                        </p:tgtEl>
                                        <p:attrNameLst>
                                          <p:attrName>style.visibility</p:attrName>
                                        </p:attrNameLst>
                                      </p:cBhvr>
                                      <p:to>
                                        <p:strVal val="visible"/>
                                      </p:to>
                                    </p:set>
                                  </p:childTnLst>
                                </p:cTn>
                              </p:par>
                            </p:childTnLst>
                          </p:cTn>
                        </p:par>
                        <p:par>
                          <p:cTn id="35" fill="hold" nodeType="afterGroup">
                            <p:stCondLst>
                              <p:cond delay="500"/>
                            </p:stCondLst>
                            <p:childTnLst>
                              <p:par>
                                <p:cTn id="36" presetID="1" presetClass="entr" presetSubtype="0" fill="hold" nodeType="afterEffect">
                                  <p:stCondLst>
                                    <p:cond delay="0"/>
                                  </p:stCondLst>
                                  <p:childTnLst>
                                    <p:set>
                                      <p:cBhvr>
                                        <p:cTn id="37" dur="1" fill="hold">
                                          <p:stCondLst>
                                            <p:cond delay="499"/>
                                          </p:stCondLst>
                                        </p:cTn>
                                        <p:tgtEl>
                                          <p:spTgt spid="235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autoUpdateAnimBg="0"/>
      <p:bldP spid="23567" grpId="0" animBg="1" autoUpdateAnimBg="0"/>
      <p:bldP spid="2357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60420" name="WordArt 4"/>
          <p:cNvSpPr>
            <a:spLocks noChangeArrowheads="1" noChangeShapeType="1" noTextEdit="1"/>
          </p:cNvSpPr>
          <p:nvPr/>
        </p:nvSpPr>
        <p:spPr bwMode="auto">
          <a:xfrm>
            <a:off x="971550" y="2133600"/>
            <a:ext cx="7200900" cy="25812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Comptabilisation d'un achat</a:t>
            </a:r>
          </a:p>
        </p:txBody>
      </p:sp>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1219200" y="647700"/>
            <a:ext cx="67246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2800" b="1"/>
              <a:t>Petit exercice, achats au brut et au net</a:t>
            </a:r>
          </a:p>
        </p:txBody>
      </p:sp>
      <p:sp>
        <p:nvSpPr>
          <p:cNvPr id="43012" name="Text Box 4"/>
          <p:cNvSpPr txBox="1">
            <a:spLocks noChangeArrowheads="1"/>
          </p:cNvSpPr>
          <p:nvPr/>
        </p:nvSpPr>
        <p:spPr bwMode="auto">
          <a:xfrm>
            <a:off x="762000" y="2209800"/>
            <a:ext cx="76962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2000" b="1">
                <a:solidFill>
                  <a:srgbClr val="0000CC"/>
                </a:solidFill>
              </a:rPr>
              <a:t>Achat :</a:t>
            </a:r>
          </a:p>
          <a:p>
            <a:r>
              <a:rPr lang="fr-CH" altLang="fr-FR" sz="2000"/>
              <a:t>10 janvier	Acheté une machine fr. 10’000.-  + TVA 8 %</a:t>
            </a:r>
          </a:p>
          <a:p>
            <a:r>
              <a:rPr lang="fr-CH" altLang="fr-FR" sz="2000"/>
              <a:t>15 février	Acheté un meuble      fr.  4’000.-  +TVA 8 %</a:t>
            </a:r>
          </a:p>
          <a:p>
            <a:r>
              <a:rPr lang="fr-CH" altLang="fr-FR" sz="2000"/>
              <a:t>31 mars		Décompte TVA</a:t>
            </a:r>
          </a:p>
          <a:p>
            <a:endParaRPr lang="fr-CH" altLang="fr-FR" sz="200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59" name="Object 3"/>
          <p:cNvGraphicFramePr>
            <a:graphicFrameLocks noChangeAspect="1"/>
          </p:cNvGraphicFramePr>
          <p:nvPr/>
        </p:nvGraphicFramePr>
        <p:xfrm>
          <a:off x="1647825" y="1800225"/>
          <a:ext cx="5848350" cy="3257550"/>
        </p:xfrm>
        <a:graphic>
          <a:graphicData uri="http://schemas.openxmlformats.org/presentationml/2006/ole">
            <mc:AlternateContent xmlns:mc="http://schemas.openxmlformats.org/markup-compatibility/2006">
              <mc:Choice xmlns:v="urn:schemas-microsoft-com:vml" Requires="v">
                <p:oleObj spid="_x0000_s45065" name="Feuille de calcul" r:id="rId3" imgW="5848180" imgH="3257702" progId="Excel.Sheet.8">
                  <p:embed/>
                </p:oleObj>
              </mc:Choice>
              <mc:Fallback>
                <p:oleObj name="Feuille de calcul" r:id="rId3" imgW="5848180" imgH="3257702"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7825" y="1800225"/>
                        <a:ext cx="584835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5060" name="Object 4"/>
          <p:cNvGraphicFramePr>
            <a:graphicFrameLocks noChangeAspect="1"/>
          </p:cNvGraphicFramePr>
          <p:nvPr/>
        </p:nvGraphicFramePr>
        <p:xfrm>
          <a:off x="1647825" y="1800225"/>
          <a:ext cx="5848350" cy="3257550"/>
        </p:xfrm>
        <a:graphic>
          <a:graphicData uri="http://schemas.openxmlformats.org/presentationml/2006/ole">
            <mc:AlternateContent xmlns:mc="http://schemas.openxmlformats.org/markup-compatibility/2006">
              <mc:Choice xmlns:v="urn:schemas-microsoft-com:vml" Requires="v">
                <p:oleObj spid="_x0000_s45066" name="Feuille de calcul" r:id="rId5" imgW="5848180" imgH="3257702" progId="Excel.Sheet.8">
                  <p:embed/>
                </p:oleObj>
              </mc:Choice>
              <mc:Fallback>
                <p:oleObj name="Feuille de calcul" r:id="rId5" imgW="5848180" imgH="3257702" progId="Excel.Shee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7825" y="1800225"/>
                        <a:ext cx="584835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5061" name="Object 5"/>
          <p:cNvGraphicFramePr>
            <a:graphicFrameLocks noChangeAspect="1"/>
          </p:cNvGraphicFramePr>
          <p:nvPr/>
        </p:nvGraphicFramePr>
        <p:xfrm>
          <a:off x="1647825" y="1800225"/>
          <a:ext cx="5848350" cy="3257550"/>
        </p:xfrm>
        <a:graphic>
          <a:graphicData uri="http://schemas.openxmlformats.org/presentationml/2006/ole">
            <mc:AlternateContent xmlns:mc="http://schemas.openxmlformats.org/markup-compatibility/2006">
              <mc:Choice xmlns:v="urn:schemas-microsoft-com:vml" Requires="v">
                <p:oleObj spid="_x0000_s45067" name="Feuille de calcul" r:id="rId7" imgW="5848180" imgH="3257702" progId="Excel.Sheet.8">
                  <p:embed/>
                </p:oleObj>
              </mc:Choice>
              <mc:Fallback>
                <p:oleObj name="Feuille de calcul" r:id="rId7" imgW="5848180" imgH="3257702" progId="Excel.Sheet.8">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47825" y="1800225"/>
                        <a:ext cx="584835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5058" name="AutoShape 2"/>
          <p:cNvSpPr>
            <a:spLocks noChangeArrowheads="1"/>
          </p:cNvSpPr>
          <p:nvPr/>
        </p:nvSpPr>
        <p:spPr bwMode="auto">
          <a:xfrm>
            <a:off x="457200" y="381000"/>
            <a:ext cx="7086600" cy="1219200"/>
          </a:xfrm>
          <a:prstGeom prst="foldedCorner">
            <a:avLst>
              <a:gd name="adj" fmla="val 12500"/>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ltLang="fr-FR" sz="2000"/>
          </a:p>
          <a:p>
            <a:r>
              <a:rPr lang="fr-CH" altLang="fr-FR" sz="2000">
                <a:solidFill>
                  <a:schemeClr val="bg1"/>
                </a:solidFill>
              </a:rPr>
              <a:t>10 janvier	Acheté une machine fr. 10’000.-  + TVA 8 %</a:t>
            </a:r>
          </a:p>
          <a:p>
            <a:r>
              <a:rPr lang="fr-CH" altLang="fr-FR" sz="2000">
                <a:solidFill>
                  <a:schemeClr val="bg1"/>
                </a:solidFill>
              </a:rPr>
              <a:t>15 février	Acheté un meuble      fr.  4’000.-  + TVA 8 %</a:t>
            </a:r>
          </a:p>
          <a:p>
            <a:r>
              <a:rPr lang="fr-CH" altLang="fr-FR" sz="2000">
                <a:solidFill>
                  <a:schemeClr val="bg1"/>
                </a:solidFill>
              </a:rPr>
              <a:t>31 mars		Décompte TVA</a:t>
            </a:r>
          </a:p>
          <a:p>
            <a:endParaRPr lang="fr-CH" altLang="fr-FR">
              <a:solidFill>
                <a:schemeClr val="bg1"/>
              </a:solidFill>
            </a:endParaRPr>
          </a:p>
        </p:txBody>
      </p:sp>
      <p:sp>
        <p:nvSpPr>
          <p:cNvPr id="45062" name="AutoShape 6"/>
          <p:cNvSpPr>
            <a:spLocks noChangeArrowheads="1"/>
          </p:cNvSpPr>
          <p:nvPr/>
        </p:nvSpPr>
        <p:spPr bwMode="auto">
          <a:xfrm>
            <a:off x="5715000" y="5410200"/>
            <a:ext cx="2667000" cy="381000"/>
          </a:xfrm>
          <a:prstGeom prst="cloudCallout">
            <a:avLst>
              <a:gd name="adj1" fmla="val -34463"/>
              <a:gd name="adj2" fmla="val -290000"/>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sz="1400" b="1">
                <a:latin typeface="Arial" panose="020B0604020202020204" pitchFamily="34" charset="0"/>
              </a:rPr>
              <a:t>15120 / 108 x 8</a:t>
            </a:r>
          </a:p>
        </p:txBody>
      </p:sp>
      <p:sp>
        <p:nvSpPr>
          <p:cNvPr id="45063" name="Text Box 7"/>
          <p:cNvSpPr txBox="1">
            <a:spLocks noChangeArrowheads="1"/>
          </p:cNvSpPr>
          <p:nvPr/>
        </p:nvSpPr>
        <p:spPr bwMode="auto">
          <a:xfrm>
            <a:off x="7848600" y="11430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a:t>Au brut</a:t>
            </a:r>
          </a:p>
        </p:txBody>
      </p:sp>
      <p:sp>
        <p:nvSpPr>
          <p:cNvPr id="45064" name="Rectangle 8"/>
          <p:cNvSpPr>
            <a:spLocks noChangeArrowheads="1"/>
          </p:cNvSpPr>
          <p:nvPr/>
        </p:nvSpPr>
        <p:spPr bwMode="auto">
          <a:xfrm>
            <a:off x="1381125" y="3657600"/>
            <a:ext cx="3067050" cy="16287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506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505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5062"/>
                                        </p:tgtEl>
                                        <p:attrNameLst>
                                          <p:attrName>style.visibility</p:attrName>
                                        </p:attrNameLst>
                                      </p:cBhvr>
                                      <p:to>
                                        <p:strVal val="visible"/>
                                      </p:to>
                                    </p:set>
                                    <p:anim calcmode="lin" valueType="num">
                                      <p:cBhvr additive="base">
                                        <p:cTn id="15" dur="500" fill="hold"/>
                                        <p:tgtEl>
                                          <p:spTgt spid="45062"/>
                                        </p:tgtEl>
                                        <p:attrNameLst>
                                          <p:attrName>ppt_x</p:attrName>
                                        </p:attrNameLst>
                                      </p:cBhvr>
                                      <p:tavLst>
                                        <p:tav tm="0">
                                          <p:val>
                                            <p:strVal val="#ppt_x"/>
                                          </p:val>
                                        </p:tav>
                                        <p:tav tm="100000">
                                          <p:val>
                                            <p:strVal val="#ppt_x"/>
                                          </p:val>
                                        </p:tav>
                                      </p:tavLst>
                                    </p:anim>
                                    <p:anim calcmode="lin" valueType="num">
                                      <p:cBhvr additive="base">
                                        <p:cTn id="16" dur="500" fill="hold"/>
                                        <p:tgtEl>
                                          <p:spTgt spid="450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2" grpId="0" animBg="1"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036" name="Object 4"/>
          <p:cNvGraphicFramePr>
            <a:graphicFrameLocks noChangeAspect="1"/>
          </p:cNvGraphicFramePr>
          <p:nvPr/>
        </p:nvGraphicFramePr>
        <p:xfrm>
          <a:off x="1647825" y="1800225"/>
          <a:ext cx="5848350" cy="3257550"/>
        </p:xfrm>
        <a:graphic>
          <a:graphicData uri="http://schemas.openxmlformats.org/presentationml/2006/ole">
            <mc:AlternateContent xmlns:mc="http://schemas.openxmlformats.org/markup-compatibility/2006">
              <mc:Choice xmlns:v="urn:schemas-microsoft-com:vml" Requires="v">
                <p:oleObj spid="_x0000_s44041" name="Feuille de calcul" r:id="rId3" imgW="5848180" imgH="3257702" progId="Excel.Sheet.8">
                  <p:embed/>
                </p:oleObj>
              </mc:Choice>
              <mc:Fallback>
                <p:oleObj name="Feuille de calcul" r:id="rId3" imgW="5848180" imgH="3257702"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7825" y="1800225"/>
                        <a:ext cx="584835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7" name="Object 5"/>
          <p:cNvGraphicFramePr>
            <a:graphicFrameLocks noChangeAspect="1"/>
          </p:cNvGraphicFramePr>
          <p:nvPr/>
        </p:nvGraphicFramePr>
        <p:xfrm>
          <a:off x="1647825" y="1800225"/>
          <a:ext cx="5848350" cy="3257550"/>
        </p:xfrm>
        <a:graphic>
          <a:graphicData uri="http://schemas.openxmlformats.org/presentationml/2006/ole">
            <mc:AlternateContent xmlns:mc="http://schemas.openxmlformats.org/markup-compatibility/2006">
              <mc:Choice xmlns:v="urn:schemas-microsoft-com:vml" Requires="v">
                <p:oleObj spid="_x0000_s44042" name="Feuille de calcul" r:id="rId5" imgW="5848180" imgH="3257702" progId="Excel.Sheet.8">
                  <p:embed/>
                </p:oleObj>
              </mc:Choice>
              <mc:Fallback>
                <p:oleObj name="Feuille de calcul" r:id="rId5" imgW="5848180" imgH="3257702" progId="Excel.Sheet.8">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7825" y="1800225"/>
                        <a:ext cx="584835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8" name="Object 6"/>
          <p:cNvGraphicFramePr>
            <a:graphicFrameLocks noChangeAspect="1"/>
          </p:cNvGraphicFramePr>
          <p:nvPr/>
        </p:nvGraphicFramePr>
        <p:xfrm>
          <a:off x="1647825" y="1800225"/>
          <a:ext cx="5848350" cy="3257550"/>
        </p:xfrm>
        <a:graphic>
          <a:graphicData uri="http://schemas.openxmlformats.org/presentationml/2006/ole">
            <mc:AlternateContent xmlns:mc="http://schemas.openxmlformats.org/markup-compatibility/2006">
              <mc:Choice xmlns:v="urn:schemas-microsoft-com:vml" Requires="v">
                <p:oleObj spid="_x0000_s44043" name="Feuille de calcul" r:id="rId7" imgW="5848180" imgH="3257702" progId="Excel.Sheet.8">
                  <p:embed/>
                </p:oleObj>
              </mc:Choice>
              <mc:Fallback>
                <p:oleObj name="Feuille de calcul" r:id="rId7" imgW="5848180" imgH="3257702" progId="Excel.Sheet.8">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47825" y="1800225"/>
                        <a:ext cx="584835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9" name="Object 7"/>
          <p:cNvGraphicFramePr>
            <a:graphicFrameLocks noChangeAspect="1"/>
          </p:cNvGraphicFramePr>
          <p:nvPr/>
        </p:nvGraphicFramePr>
        <p:xfrm>
          <a:off x="1647825" y="1800225"/>
          <a:ext cx="5848350" cy="3257550"/>
        </p:xfrm>
        <a:graphic>
          <a:graphicData uri="http://schemas.openxmlformats.org/presentationml/2006/ole">
            <mc:AlternateContent xmlns:mc="http://schemas.openxmlformats.org/markup-compatibility/2006">
              <mc:Choice xmlns:v="urn:schemas-microsoft-com:vml" Requires="v">
                <p:oleObj spid="_x0000_s44044" name="Feuille de calcul" r:id="rId9" imgW="5848180" imgH="3257702" progId="Excel.Sheet.8">
                  <p:embed/>
                </p:oleObj>
              </mc:Choice>
              <mc:Fallback>
                <p:oleObj name="Feuille de calcul" r:id="rId9" imgW="5848180" imgH="3257702" progId="Excel.Sheet.8">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47825" y="1800225"/>
                        <a:ext cx="584835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4034" name="AutoShape 2"/>
          <p:cNvSpPr>
            <a:spLocks noChangeArrowheads="1"/>
          </p:cNvSpPr>
          <p:nvPr/>
        </p:nvSpPr>
        <p:spPr bwMode="auto">
          <a:xfrm>
            <a:off x="457200" y="381000"/>
            <a:ext cx="7086600" cy="1219200"/>
          </a:xfrm>
          <a:prstGeom prst="foldedCorner">
            <a:avLst>
              <a:gd name="adj" fmla="val 12500"/>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ltLang="fr-FR" sz="2000"/>
          </a:p>
          <a:p>
            <a:r>
              <a:rPr lang="fr-CH" altLang="fr-FR" sz="2000">
                <a:solidFill>
                  <a:schemeClr val="bg1"/>
                </a:solidFill>
              </a:rPr>
              <a:t>10 janvier	Acheté une machine fr. 10’000.-  + TVA 8 %</a:t>
            </a:r>
          </a:p>
          <a:p>
            <a:r>
              <a:rPr lang="fr-CH" altLang="fr-FR" sz="2000">
                <a:solidFill>
                  <a:schemeClr val="bg1"/>
                </a:solidFill>
              </a:rPr>
              <a:t>15 février	Acheté un meuble      fr.  4’000.-  + TVA  8 %</a:t>
            </a:r>
          </a:p>
          <a:p>
            <a:r>
              <a:rPr lang="fr-CH" altLang="fr-FR" sz="2000">
                <a:solidFill>
                  <a:schemeClr val="bg1"/>
                </a:solidFill>
              </a:rPr>
              <a:t>31 mars		Décompte TVA</a:t>
            </a:r>
          </a:p>
          <a:p>
            <a:endParaRPr lang="fr-CH" altLang="fr-FR">
              <a:solidFill>
                <a:schemeClr val="bg1"/>
              </a:solidFill>
            </a:endParaRPr>
          </a:p>
        </p:txBody>
      </p:sp>
      <p:sp>
        <p:nvSpPr>
          <p:cNvPr id="44040" name="Text Box 8"/>
          <p:cNvSpPr txBox="1">
            <a:spLocks noChangeArrowheads="1"/>
          </p:cNvSpPr>
          <p:nvPr/>
        </p:nvSpPr>
        <p:spPr bwMode="auto">
          <a:xfrm>
            <a:off x="7848600" y="11430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a:t>Au net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403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403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40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49155" name="WordArt 3"/>
          <p:cNvSpPr>
            <a:spLocks noChangeArrowheads="1" noChangeShapeType="1" noTextEdit="1"/>
          </p:cNvSpPr>
          <p:nvPr/>
        </p:nvSpPr>
        <p:spPr bwMode="auto">
          <a:xfrm>
            <a:off x="2828925" y="2495550"/>
            <a:ext cx="3486150" cy="15811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4400" kern="10" spc="88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4400" kern="10" spc="88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Mécanisme</a:t>
            </a:r>
          </a:p>
        </p:txBody>
      </p:sp>
    </p:spTree>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47458" name="WordArt 2"/>
          <p:cNvSpPr>
            <a:spLocks noChangeArrowheads="1" noChangeShapeType="1" noTextEdit="1"/>
          </p:cNvSpPr>
          <p:nvPr/>
        </p:nvSpPr>
        <p:spPr bwMode="auto">
          <a:xfrm>
            <a:off x="971550" y="2133600"/>
            <a:ext cx="7200900" cy="25812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Comptabilisation d'une vente</a:t>
            </a:r>
          </a:p>
        </p:txBody>
      </p:sp>
    </p:spTree>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Text Box 3"/>
          <p:cNvSpPr txBox="1">
            <a:spLocks noChangeArrowheads="1"/>
          </p:cNvSpPr>
          <p:nvPr/>
        </p:nvSpPr>
        <p:spPr bwMode="auto">
          <a:xfrm>
            <a:off x="762000" y="2209800"/>
            <a:ext cx="76962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CH" altLang="fr-FR" sz="2000" b="1">
                <a:solidFill>
                  <a:srgbClr val="006600"/>
                </a:solidFill>
              </a:rPr>
              <a:t>Vente :</a:t>
            </a:r>
          </a:p>
          <a:p>
            <a:r>
              <a:rPr lang="fr-CH" altLang="fr-FR" sz="2000"/>
              <a:t>10 janvier	Vendu des marchandises fr. 21’520.- yc TVA</a:t>
            </a:r>
          </a:p>
          <a:p>
            <a:r>
              <a:rPr lang="fr-CH" altLang="fr-FR" sz="2000"/>
              <a:t>15 janvier	Rabais accordé au client  fr.      500.- yc  TVA</a:t>
            </a:r>
          </a:p>
          <a:p>
            <a:r>
              <a:rPr lang="fr-CH" altLang="fr-FR" sz="2000"/>
              <a:t>31 mars		Paiement TVA due à l’administration	</a:t>
            </a:r>
          </a:p>
        </p:txBody>
      </p:sp>
      <p:sp>
        <p:nvSpPr>
          <p:cNvPr id="148484" name="Text Box 4"/>
          <p:cNvSpPr txBox="1">
            <a:spLocks noChangeArrowheads="1"/>
          </p:cNvSpPr>
          <p:nvPr/>
        </p:nvSpPr>
        <p:spPr bwMode="auto">
          <a:xfrm>
            <a:off x="1219200" y="647700"/>
            <a:ext cx="67246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2800" b="1"/>
              <a:t>Petit exercice, vente au brut et au net</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11" name="Object 7"/>
          <p:cNvGraphicFramePr>
            <a:graphicFrameLocks noChangeAspect="1"/>
          </p:cNvGraphicFramePr>
          <p:nvPr/>
        </p:nvGraphicFramePr>
        <p:xfrm>
          <a:off x="1600200" y="1524000"/>
          <a:ext cx="5848350" cy="4448175"/>
        </p:xfrm>
        <a:graphic>
          <a:graphicData uri="http://schemas.openxmlformats.org/presentationml/2006/ole">
            <mc:AlternateContent xmlns:mc="http://schemas.openxmlformats.org/markup-compatibility/2006">
              <mc:Choice xmlns:v="urn:schemas-microsoft-com:vml" Requires="v">
                <p:oleObj spid="_x0000_s47117" name="Feuille de calcul" r:id="rId3" imgW="5848180" imgH="4448003" progId="Excel.Sheet.8">
                  <p:embed/>
                </p:oleObj>
              </mc:Choice>
              <mc:Fallback>
                <p:oleObj name="Feuille de calcul" r:id="rId3" imgW="5848180" imgH="4448003" progId="Excel.Sheet.8">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1524000"/>
                        <a:ext cx="5848350"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7112" name="Object 8"/>
          <p:cNvGraphicFramePr>
            <a:graphicFrameLocks noChangeAspect="1"/>
          </p:cNvGraphicFramePr>
          <p:nvPr/>
        </p:nvGraphicFramePr>
        <p:xfrm>
          <a:off x="1600200" y="1524000"/>
          <a:ext cx="5848350" cy="4448175"/>
        </p:xfrm>
        <a:graphic>
          <a:graphicData uri="http://schemas.openxmlformats.org/presentationml/2006/ole">
            <mc:AlternateContent xmlns:mc="http://schemas.openxmlformats.org/markup-compatibility/2006">
              <mc:Choice xmlns:v="urn:schemas-microsoft-com:vml" Requires="v">
                <p:oleObj spid="_x0000_s47118" name="Feuille de calcul" r:id="rId5" imgW="5848180" imgH="4448003" progId="Excel.Sheet.8">
                  <p:embed/>
                </p:oleObj>
              </mc:Choice>
              <mc:Fallback>
                <p:oleObj name="Feuille de calcul" r:id="rId5" imgW="5848180" imgH="4448003" progId="Excel.Sheet.8">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1524000"/>
                        <a:ext cx="5848350"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7113" name="Object 9"/>
          <p:cNvGraphicFramePr>
            <a:graphicFrameLocks noChangeAspect="1"/>
          </p:cNvGraphicFramePr>
          <p:nvPr/>
        </p:nvGraphicFramePr>
        <p:xfrm>
          <a:off x="1600200" y="1524000"/>
          <a:ext cx="5848350" cy="4448175"/>
        </p:xfrm>
        <a:graphic>
          <a:graphicData uri="http://schemas.openxmlformats.org/presentationml/2006/ole">
            <mc:AlternateContent xmlns:mc="http://schemas.openxmlformats.org/markup-compatibility/2006">
              <mc:Choice xmlns:v="urn:schemas-microsoft-com:vml" Requires="v">
                <p:oleObj spid="_x0000_s47119" name="Feuille de calcul" r:id="rId7" imgW="5848180" imgH="4448003" progId="Excel.Sheet.8">
                  <p:embed/>
                </p:oleObj>
              </mc:Choice>
              <mc:Fallback>
                <p:oleObj name="Feuille de calcul" r:id="rId7" imgW="5848180" imgH="4448003" progId="Excel.Sheet.8">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0200" y="1524000"/>
                        <a:ext cx="5848350"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107" name="AutoShape 3"/>
          <p:cNvSpPr>
            <a:spLocks noChangeArrowheads="1"/>
          </p:cNvSpPr>
          <p:nvPr/>
        </p:nvSpPr>
        <p:spPr bwMode="auto">
          <a:xfrm>
            <a:off x="457200" y="381000"/>
            <a:ext cx="7086600" cy="1219200"/>
          </a:xfrm>
          <a:prstGeom prst="foldedCorner">
            <a:avLst>
              <a:gd name="adj" fmla="val 12500"/>
            </a:avLst>
          </a:prstGeom>
          <a:solidFill>
            <a:srgbClr val="00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CH" altLang="fr-FR" sz="2000">
                <a:solidFill>
                  <a:schemeClr val="bg1"/>
                </a:solidFill>
              </a:rPr>
              <a:t>10 janvier	Vendu des marchandises fr. 21’600.- yc TVA</a:t>
            </a:r>
          </a:p>
          <a:p>
            <a:r>
              <a:rPr lang="fr-CH" altLang="fr-FR" sz="2000">
                <a:solidFill>
                  <a:schemeClr val="bg1"/>
                </a:solidFill>
              </a:rPr>
              <a:t>15 janvier	Rabais accordé au client  fr.      600.- yc  TVA</a:t>
            </a:r>
          </a:p>
          <a:p>
            <a:r>
              <a:rPr lang="fr-CH" altLang="fr-FR" sz="2000">
                <a:solidFill>
                  <a:schemeClr val="bg1"/>
                </a:solidFill>
              </a:rPr>
              <a:t>31 mars		Paiement TVA due à l’administration	</a:t>
            </a:r>
          </a:p>
        </p:txBody>
      </p:sp>
      <p:sp>
        <p:nvSpPr>
          <p:cNvPr id="47114" name="AutoShape 10"/>
          <p:cNvSpPr>
            <a:spLocks noChangeArrowheads="1"/>
          </p:cNvSpPr>
          <p:nvPr/>
        </p:nvSpPr>
        <p:spPr bwMode="auto">
          <a:xfrm>
            <a:off x="5638800" y="5334000"/>
            <a:ext cx="2667000" cy="381000"/>
          </a:xfrm>
          <a:prstGeom prst="cloudCallout">
            <a:avLst>
              <a:gd name="adj1" fmla="val 5236"/>
              <a:gd name="adj2" fmla="val -202083"/>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sz="1400" b="1">
                <a:latin typeface="Arial" panose="020B0604020202020204" pitchFamily="34" charset="0"/>
              </a:rPr>
              <a:t>21’000 / 108 x 8</a:t>
            </a:r>
          </a:p>
        </p:txBody>
      </p:sp>
      <p:sp>
        <p:nvSpPr>
          <p:cNvPr id="47115" name="Text Box 11"/>
          <p:cNvSpPr txBox="1">
            <a:spLocks noChangeArrowheads="1"/>
          </p:cNvSpPr>
          <p:nvPr/>
        </p:nvSpPr>
        <p:spPr bwMode="auto">
          <a:xfrm>
            <a:off x="7848600" y="11430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a:t>Au brut</a:t>
            </a:r>
          </a:p>
        </p:txBody>
      </p:sp>
      <p:sp>
        <p:nvSpPr>
          <p:cNvPr id="47116" name="Rectangle 12"/>
          <p:cNvSpPr>
            <a:spLocks noChangeArrowheads="1"/>
          </p:cNvSpPr>
          <p:nvPr/>
        </p:nvSpPr>
        <p:spPr bwMode="auto">
          <a:xfrm>
            <a:off x="1390650" y="3286125"/>
            <a:ext cx="2990850" cy="15811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71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711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7114"/>
                                        </p:tgtEl>
                                        <p:attrNameLst>
                                          <p:attrName>style.visibility</p:attrName>
                                        </p:attrNameLst>
                                      </p:cBhvr>
                                      <p:to>
                                        <p:strVal val="visible"/>
                                      </p:to>
                                    </p:set>
                                    <p:anim calcmode="lin" valueType="num">
                                      <p:cBhvr additive="base">
                                        <p:cTn id="15" dur="500" fill="hold"/>
                                        <p:tgtEl>
                                          <p:spTgt spid="47114"/>
                                        </p:tgtEl>
                                        <p:attrNameLst>
                                          <p:attrName>ppt_x</p:attrName>
                                        </p:attrNameLst>
                                      </p:cBhvr>
                                      <p:tavLst>
                                        <p:tav tm="0">
                                          <p:val>
                                            <p:strVal val="#ppt_x"/>
                                          </p:val>
                                        </p:tav>
                                        <p:tav tm="100000">
                                          <p:val>
                                            <p:strVal val="#ppt_x"/>
                                          </p:val>
                                        </p:tav>
                                      </p:tavLst>
                                    </p:anim>
                                    <p:anim calcmode="lin" valueType="num">
                                      <p:cBhvr additive="base">
                                        <p:cTn id="16" dur="500" fill="hold"/>
                                        <p:tgtEl>
                                          <p:spTgt spid="47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4" grpId="0" animBg="1"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083" name="Object 3"/>
          <p:cNvGraphicFramePr>
            <a:graphicFrameLocks noChangeAspect="1"/>
          </p:cNvGraphicFramePr>
          <p:nvPr/>
        </p:nvGraphicFramePr>
        <p:xfrm>
          <a:off x="1600200" y="1524000"/>
          <a:ext cx="5848350" cy="4448175"/>
        </p:xfrm>
        <a:graphic>
          <a:graphicData uri="http://schemas.openxmlformats.org/presentationml/2006/ole">
            <mc:AlternateContent xmlns:mc="http://schemas.openxmlformats.org/markup-compatibility/2006">
              <mc:Choice xmlns:v="urn:schemas-microsoft-com:vml" Requires="v">
                <p:oleObj spid="_x0000_s46088" name="Feuille de calcul" r:id="rId3" imgW="5848180" imgH="4448003" progId="Excel.Sheet.8">
                  <p:embed/>
                </p:oleObj>
              </mc:Choice>
              <mc:Fallback>
                <p:oleObj name="Feuille de calcul" r:id="rId3" imgW="5848180" imgH="4448003"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1524000"/>
                        <a:ext cx="5848350"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6085" name="Object 5"/>
          <p:cNvGraphicFramePr>
            <a:graphicFrameLocks noChangeAspect="1"/>
          </p:cNvGraphicFramePr>
          <p:nvPr/>
        </p:nvGraphicFramePr>
        <p:xfrm>
          <a:off x="1600200" y="1524000"/>
          <a:ext cx="5848350" cy="4448175"/>
        </p:xfrm>
        <a:graphic>
          <a:graphicData uri="http://schemas.openxmlformats.org/presentationml/2006/ole">
            <mc:AlternateContent xmlns:mc="http://schemas.openxmlformats.org/markup-compatibility/2006">
              <mc:Choice xmlns:v="urn:schemas-microsoft-com:vml" Requires="v">
                <p:oleObj spid="_x0000_s46089" name="Feuille de calcul" r:id="rId5" imgW="5848180" imgH="4448003" progId="Excel.Sheet.8">
                  <p:embed/>
                </p:oleObj>
              </mc:Choice>
              <mc:Fallback>
                <p:oleObj name="Feuille de calcul" r:id="rId5" imgW="5848180" imgH="4448003" progId="Excel.Sheet.8">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1524000"/>
                        <a:ext cx="5848350"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6086" name="Object 6"/>
          <p:cNvGraphicFramePr>
            <a:graphicFrameLocks noChangeAspect="1"/>
          </p:cNvGraphicFramePr>
          <p:nvPr/>
        </p:nvGraphicFramePr>
        <p:xfrm>
          <a:off x="1600200" y="1524000"/>
          <a:ext cx="5848350" cy="4448175"/>
        </p:xfrm>
        <a:graphic>
          <a:graphicData uri="http://schemas.openxmlformats.org/presentationml/2006/ole">
            <mc:AlternateContent xmlns:mc="http://schemas.openxmlformats.org/markup-compatibility/2006">
              <mc:Choice xmlns:v="urn:schemas-microsoft-com:vml" Requires="v">
                <p:oleObj spid="_x0000_s46090" name="Feuille de calcul" r:id="rId7" imgW="5848180" imgH="4448003" progId="Excel.Sheet.8">
                  <p:embed/>
                </p:oleObj>
              </mc:Choice>
              <mc:Fallback>
                <p:oleObj name="Feuille de calcul" r:id="rId7" imgW="5848180" imgH="4448003" progId="Excel.Sheet.8">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0200" y="1524000"/>
                        <a:ext cx="5848350"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6082" name="AutoShape 2"/>
          <p:cNvSpPr>
            <a:spLocks noChangeArrowheads="1"/>
          </p:cNvSpPr>
          <p:nvPr/>
        </p:nvSpPr>
        <p:spPr bwMode="auto">
          <a:xfrm>
            <a:off x="457200" y="381000"/>
            <a:ext cx="7086600" cy="1219200"/>
          </a:xfrm>
          <a:prstGeom prst="foldedCorner">
            <a:avLst>
              <a:gd name="adj" fmla="val 12500"/>
            </a:avLst>
          </a:prstGeom>
          <a:solidFill>
            <a:srgbClr val="00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fr-CH" altLang="fr-FR" sz="2000">
                <a:solidFill>
                  <a:schemeClr val="bg1"/>
                </a:solidFill>
              </a:rPr>
              <a:t>10 janvier	Vendu des marchandises fr. 21’600.- yc TVA</a:t>
            </a:r>
          </a:p>
          <a:p>
            <a:r>
              <a:rPr lang="fr-CH" altLang="fr-FR" sz="2000">
                <a:solidFill>
                  <a:schemeClr val="bg1"/>
                </a:solidFill>
              </a:rPr>
              <a:t>15 janvier	Rabais accordé au client  fr.      600.- yc  TVA</a:t>
            </a:r>
          </a:p>
          <a:p>
            <a:r>
              <a:rPr lang="fr-CH" altLang="fr-FR" sz="2000">
                <a:solidFill>
                  <a:schemeClr val="bg1"/>
                </a:solidFill>
              </a:rPr>
              <a:t>31 mars		Paiement TVA due à l’administration	</a:t>
            </a:r>
          </a:p>
        </p:txBody>
      </p:sp>
      <p:sp>
        <p:nvSpPr>
          <p:cNvPr id="46087" name="Text Box 7"/>
          <p:cNvSpPr txBox="1">
            <a:spLocks noChangeArrowheads="1"/>
          </p:cNvSpPr>
          <p:nvPr/>
        </p:nvSpPr>
        <p:spPr bwMode="auto">
          <a:xfrm>
            <a:off x="7848600" y="11430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a:t>Au net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60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60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77828" name="WordArt 4"/>
          <p:cNvSpPr>
            <a:spLocks noChangeArrowheads="1" noChangeShapeType="1" noTextEdit="1"/>
          </p:cNvSpPr>
          <p:nvPr/>
        </p:nvSpPr>
        <p:spPr bwMode="auto">
          <a:xfrm>
            <a:off x="1476375" y="2133600"/>
            <a:ext cx="6181725" cy="25812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Exercice au net</a:t>
            </a:r>
          </a:p>
        </p:txBody>
      </p:sp>
    </p:spTree>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WordArt 2"/>
          <p:cNvSpPr>
            <a:spLocks noChangeArrowheads="1" noChangeShapeType="1" noTextEdit="1"/>
          </p:cNvSpPr>
          <p:nvPr/>
        </p:nvSpPr>
        <p:spPr bwMode="auto">
          <a:xfrm>
            <a:off x="1476375" y="2133600"/>
            <a:ext cx="6181725" cy="25812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TVA</a:t>
            </a:r>
          </a:p>
          <a:p>
            <a:pPr algn="ctr"/>
            <a:r>
              <a:rPr lang="fr-CH" sz="5400" kern="10" spc="108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Exercice au net</a:t>
            </a:r>
          </a:p>
        </p:txBody>
      </p:sp>
    </p:spTree>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685" name="Object 5"/>
          <p:cNvGraphicFramePr>
            <a:graphicFrameLocks noChangeAspect="1"/>
          </p:cNvGraphicFramePr>
          <p:nvPr/>
        </p:nvGraphicFramePr>
        <p:xfrm>
          <a:off x="204788" y="2743200"/>
          <a:ext cx="8734425" cy="3124200"/>
        </p:xfrm>
        <a:graphic>
          <a:graphicData uri="http://schemas.openxmlformats.org/presentationml/2006/ole">
            <mc:AlternateContent xmlns:mc="http://schemas.openxmlformats.org/markup-compatibility/2006">
              <mc:Choice xmlns:v="urn:schemas-microsoft-com:vml" Requires="v">
                <p:oleObj spid="_x0000_s71690" name="Feuille de calcul" r:id="rId3" imgW="8734870" imgH="3124835" progId="Excel.Sheet.8">
                  <p:embed/>
                </p:oleObj>
              </mc:Choice>
              <mc:Fallback>
                <p:oleObj name="Feuille de calcul" r:id="rId3" imgW="8734870" imgH="3124835"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788" y="2743200"/>
                        <a:ext cx="873442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686" name="Text Box 6"/>
          <p:cNvSpPr txBox="1">
            <a:spLocks noChangeArrowheads="1"/>
          </p:cNvSpPr>
          <p:nvPr/>
        </p:nvSpPr>
        <p:spPr bwMode="auto">
          <a:xfrm>
            <a:off x="381000" y="304800"/>
            <a:ext cx="8229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3200" b="1"/>
              <a:t>Exercice "au net"</a:t>
            </a:r>
            <a:endParaRPr lang="fr-FR" altLang="fr-FR" sz="3200" b="1"/>
          </a:p>
        </p:txBody>
      </p:sp>
      <p:sp>
        <p:nvSpPr>
          <p:cNvPr id="71688" name="AutoShape 8" descr="Papier lettre"/>
          <p:cNvSpPr>
            <a:spLocks noChangeArrowheads="1"/>
          </p:cNvSpPr>
          <p:nvPr/>
        </p:nvSpPr>
        <p:spPr bwMode="auto">
          <a:xfrm>
            <a:off x="1905000" y="914400"/>
            <a:ext cx="5334000" cy="1524000"/>
          </a:xfrm>
          <a:prstGeom prst="foldedCorner">
            <a:avLst>
              <a:gd name="adj" fmla="val 16458"/>
            </a:avLst>
          </a:prstGeom>
          <a:blipFill dpi="0" rotWithShape="0">
            <a:blip r:embed="rId5"/>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buFontTx/>
              <a:buAutoNum type="arabicPeriod"/>
            </a:pPr>
            <a:r>
              <a:rPr lang="fr-CH" altLang="fr-FR" sz="2000"/>
              <a:t>Achats de marchandises, 	brut 6'500.-</a:t>
            </a:r>
          </a:p>
          <a:p>
            <a:pPr>
              <a:buFontTx/>
              <a:buAutoNum type="arabicPeriod"/>
            </a:pPr>
            <a:r>
              <a:rPr lang="fr-CH" altLang="fr-FR" sz="2000"/>
              <a:t>Achat d'une machine, 		brut 3'000.-</a:t>
            </a:r>
          </a:p>
          <a:p>
            <a:pPr>
              <a:buFontTx/>
              <a:buAutoNum type="arabicPeriod"/>
            </a:pPr>
            <a:r>
              <a:rPr lang="fr-CH" altLang="fr-FR" sz="2000"/>
              <a:t>Ventes de marchandises,	net 10'000.-</a:t>
            </a:r>
          </a:p>
          <a:p>
            <a:pPr>
              <a:buFontTx/>
              <a:buAutoNum type="arabicPeriod"/>
            </a:pPr>
            <a:r>
              <a:rPr lang="fr-CH" altLang="fr-FR" sz="2000"/>
              <a:t>Paiement dette TVA à l'AFC		? </a:t>
            </a:r>
            <a:endParaRPr lang="fr-FR" altLang="fr-FR" sz="200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08" name="Object 4"/>
          <p:cNvGraphicFramePr>
            <a:graphicFrameLocks noChangeAspect="1"/>
          </p:cNvGraphicFramePr>
          <p:nvPr/>
        </p:nvGraphicFramePr>
        <p:xfrm>
          <a:off x="204788" y="2743200"/>
          <a:ext cx="8734425" cy="3124200"/>
        </p:xfrm>
        <a:graphic>
          <a:graphicData uri="http://schemas.openxmlformats.org/presentationml/2006/ole">
            <mc:AlternateContent xmlns:mc="http://schemas.openxmlformats.org/markup-compatibility/2006">
              <mc:Choice xmlns:v="urn:schemas-microsoft-com:vml" Requires="v">
                <p:oleObj spid="_x0000_s72711" name="Feuille de calcul" r:id="rId3" imgW="8734465" imgH="3124042" progId="Excel.Sheet.8">
                  <p:embed/>
                </p:oleObj>
              </mc:Choice>
              <mc:Fallback>
                <p:oleObj name="Feuille de calcul" r:id="rId3" imgW="8734465" imgH="3124042"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788" y="2743200"/>
                        <a:ext cx="873442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709" name="Text Box 5"/>
          <p:cNvSpPr txBox="1">
            <a:spLocks noChangeArrowheads="1"/>
          </p:cNvSpPr>
          <p:nvPr/>
        </p:nvSpPr>
        <p:spPr bwMode="auto">
          <a:xfrm>
            <a:off x="381000" y="304800"/>
            <a:ext cx="8229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3200" b="1"/>
              <a:t>Exercice "au net"</a:t>
            </a:r>
            <a:endParaRPr lang="fr-FR" altLang="fr-FR" sz="3200" b="1"/>
          </a:p>
        </p:txBody>
      </p:sp>
      <p:sp>
        <p:nvSpPr>
          <p:cNvPr id="72710" name="AutoShape 6" descr="Papier lettre"/>
          <p:cNvSpPr>
            <a:spLocks noChangeArrowheads="1"/>
          </p:cNvSpPr>
          <p:nvPr/>
        </p:nvSpPr>
        <p:spPr bwMode="auto">
          <a:xfrm>
            <a:off x="1905000" y="914400"/>
            <a:ext cx="5334000" cy="1524000"/>
          </a:xfrm>
          <a:prstGeom prst="foldedCorner">
            <a:avLst>
              <a:gd name="adj" fmla="val 16458"/>
            </a:avLst>
          </a:prstGeom>
          <a:blipFill dpi="0" rotWithShape="0">
            <a:blip r:embed="rId5"/>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buFontTx/>
              <a:buAutoNum type="arabicPeriod"/>
            </a:pPr>
            <a:r>
              <a:rPr lang="fr-CH" altLang="fr-FR" sz="2000">
                <a:solidFill>
                  <a:srgbClr val="FF0000"/>
                </a:solidFill>
              </a:rPr>
              <a:t>Achats de marchandises, 	brut 6'500.-</a:t>
            </a:r>
          </a:p>
          <a:p>
            <a:pPr>
              <a:buFontTx/>
              <a:buAutoNum type="arabicPeriod"/>
            </a:pPr>
            <a:r>
              <a:rPr lang="fr-CH" altLang="fr-FR" sz="2000"/>
              <a:t>Achat d'une machine, 		brut 3'000.-</a:t>
            </a:r>
          </a:p>
          <a:p>
            <a:pPr>
              <a:buFontTx/>
              <a:buAutoNum type="arabicPeriod"/>
            </a:pPr>
            <a:r>
              <a:rPr lang="fr-CH" altLang="fr-FR" sz="2000"/>
              <a:t>Ventes de marchandises,	net 10'000.-</a:t>
            </a:r>
          </a:p>
          <a:p>
            <a:pPr>
              <a:buFontTx/>
              <a:buAutoNum type="arabicPeriod"/>
            </a:pPr>
            <a:r>
              <a:rPr lang="fr-CH" altLang="fr-FR" sz="2000"/>
              <a:t>Paiement dette TVA à l'AFC		? </a:t>
            </a:r>
            <a:endParaRPr lang="fr-FR" altLang="fr-FR" sz="200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732" name="Object 4"/>
          <p:cNvGraphicFramePr>
            <a:graphicFrameLocks noChangeAspect="1"/>
          </p:cNvGraphicFramePr>
          <p:nvPr/>
        </p:nvGraphicFramePr>
        <p:xfrm>
          <a:off x="204788" y="2743200"/>
          <a:ext cx="8734425" cy="3124200"/>
        </p:xfrm>
        <a:graphic>
          <a:graphicData uri="http://schemas.openxmlformats.org/presentationml/2006/ole">
            <mc:AlternateContent xmlns:mc="http://schemas.openxmlformats.org/markup-compatibility/2006">
              <mc:Choice xmlns:v="urn:schemas-microsoft-com:vml" Requires="v">
                <p:oleObj spid="_x0000_s73735" name="Feuille de calcul" r:id="rId3" imgW="8734465" imgH="3124042" progId="Excel.Sheet.8">
                  <p:embed/>
                </p:oleObj>
              </mc:Choice>
              <mc:Fallback>
                <p:oleObj name="Feuille de calcul" r:id="rId3" imgW="8734465" imgH="3124042"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788" y="2743200"/>
                        <a:ext cx="873442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3733" name="Text Box 5"/>
          <p:cNvSpPr txBox="1">
            <a:spLocks noChangeArrowheads="1"/>
          </p:cNvSpPr>
          <p:nvPr/>
        </p:nvSpPr>
        <p:spPr bwMode="auto">
          <a:xfrm>
            <a:off x="381000" y="304800"/>
            <a:ext cx="8229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3200" b="1"/>
              <a:t>Exercice "au net"</a:t>
            </a:r>
            <a:endParaRPr lang="fr-FR" altLang="fr-FR" sz="3200" b="1"/>
          </a:p>
        </p:txBody>
      </p:sp>
      <p:sp>
        <p:nvSpPr>
          <p:cNvPr id="73734" name="AutoShape 6" descr="Papier lettre"/>
          <p:cNvSpPr>
            <a:spLocks noChangeArrowheads="1"/>
          </p:cNvSpPr>
          <p:nvPr/>
        </p:nvSpPr>
        <p:spPr bwMode="auto">
          <a:xfrm>
            <a:off x="1905000" y="914400"/>
            <a:ext cx="5334000" cy="1524000"/>
          </a:xfrm>
          <a:prstGeom prst="foldedCorner">
            <a:avLst>
              <a:gd name="adj" fmla="val 16458"/>
            </a:avLst>
          </a:prstGeom>
          <a:blipFill dpi="0" rotWithShape="0">
            <a:blip r:embed="rId5"/>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buFontTx/>
              <a:buAutoNum type="arabicPeriod"/>
            </a:pPr>
            <a:r>
              <a:rPr lang="fr-CH" altLang="fr-FR" sz="2000"/>
              <a:t>Achats de marchandises, 	brut 6'500.-</a:t>
            </a:r>
          </a:p>
          <a:p>
            <a:pPr>
              <a:buFontTx/>
              <a:buAutoNum type="arabicPeriod"/>
            </a:pPr>
            <a:r>
              <a:rPr lang="fr-CH" altLang="fr-FR" sz="2000">
                <a:solidFill>
                  <a:srgbClr val="FF0000"/>
                </a:solidFill>
              </a:rPr>
              <a:t>Achat d'une machine, 		brut 3'000.-</a:t>
            </a:r>
          </a:p>
          <a:p>
            <a:pPr>
              <a:buFontTx/>
              <a:buAutoNum type="arabicPeriod"/>
            </a:pPr>
            <a:r>
              <a:rPr lang="fr-CH" altLang="fr-FR" sz="2000"/>
              <a:t>Ventes de marchandises,	net 10'000.-</a:t>
            </a:r>
          </a:p>
          <a:p>
            <a:pPr>
              <a:buFontTx/>
              <a:buAutoNum type="arabicPeriod"/>
            </a:pPr>
            <a:r>
              <a:rPr lang="fr-CH" altLang="fr-FR" sz="2000"/>
              <a:t>Paiement dette TVA à l'AFC		? </a:t>
            </a:r>
            <a:endParaRPr lang="fr-FR" altLang="fr-FR" sz="200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755" name="Object 3"/>
          <p:cNvGraphicFramePr>
            <a:graphicFrameLocks noChangeAspect="1"/>
          </p:cNvGraphicFramePr>
          <p:nvPr/>
        </p:nvGraphicFramePr>
        <p:xfrm>
          <a:off x="204788" y="2743200"/>
          <a:ext cx="8734425" cy="3124200"/>
        </p:xfrm>
        <a:graphic>
          <a:graphicData uri="http://schemas.openxmlformats.org/presentationml/2006/ole">
            <mc:AlternateContent xmlns:mc="http://schemas.openxmlformats.org/markup-compatibility/2006">
              <mc:Choice xmlns:v="urn:schemas-microsoft-com:vml" Requires="v">
                <p:oleObj spid="_x0000_s74758" name="Feuille de calcul" r:id="rId3" imgW="8734465" imgH="3124042" progId="Excel.Sheet.8">
                  <p:embed/>
                </p:oleObj>
              </mc:Choice>
              <mc:Fallback>
                <p:oleObj name="Feuille de calcul" r:id="rId3" imgW="8734465" imgH="3124042"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788" y="2743200"/>
                        <a:ext cx="873442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4756" name="Text Box 4"/>
          <p:cNvSpPr txBox="1">
            <a:spLocks noChangeArrowheads="1"/>
          </p:cNvSpPr>
          <p:nvPr/>
        </p:nvSpPr>
        <p:spPr bwMode="auto">
          <a:xfrm>
            <a:off x="381000" y="304800"/>
            <a:ext cx="8229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3200" b="1"/>
              <a:t>Exercice "au net"</a:t>
            </a:r>
            <a:endParaRPr lang="fr-FR" altLang="fr-FR" sz="3200" b="1"/>
          </a:p>
        </p:txBody>
      </p:sp>
      <p:sp>
        <p:nvSpPr>
          <p:cNvPr id="74757" name="AutoShape 5" descr="Papier lettre"/>
          <p:cNvSpPr>
            <a:spLocks noChangeArrowheads="1"/>
          </p:cNvSpPr>
          <p:nvPr/>
        </p:nvSpPr>
        <p:spPr bwMode="auto">
          <a:xfrm>
            <a:off x="1905000" y="914400"/>
            <a:ext cx="5334000" cy="1524000"/>
          </a:xfrm>
          <a:prstGeom prst="foldedCorner">
            <a:avLst>
              <a:gd name="adj" fmla="val 16458"/>
            </a:avLst>
          </a:prstGeom>
          <a:blipFill dpi="0" rotWithShape="0">
            <a:blip r:embed="rId5"/>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buFontTx/>
              <a:buAutoNum type="arabicPeriod"/>
            </a:pPr>
            <a:r>
              <a:rPr lang="fr-CH" altLang="fr-FR" sz="2000"/>
              <a:t>Achats de marchandises, 	brut 6'500.-</a:t>
            </a:r>
          </a:p>
          <a:p>
            <a:pPr>
              <a:buFontTx/>
              <a:buAutoNum type="arabicPeriod"/>
            </a:pPr>
            <a:r>
              <a:rPr lang="fr-CH" altLang="fr-FR" sz="2000"/>
              <a:t>Achat d'une machine, 		brut 3'000.-</a:t>
            </a:r>
          </a:p>
          <a:p>
            <a:pPr>
              <a:buFontTx/>
              <a:buAutoNum type="arabicPeriod"/>
            </a:pPr>
            <a:r>
              <a:rPr lang="fr-CH" altLang="fr-FR" sz="2000">
                <a:solidFill>
                  <a:srgbClr val="FF0000"/>
                </a:solidFill>
              </a:rPr>
              <a:t>Ventes de marchandises,	net 10'000.-</a:t>
            </a:r>
          </a:p>
          <a:p>
            <a:pPr>
              <a:buFontTx/>
              <a:buAutoNum type="arabicPeriod"/>
            </a:pPr>
            <a:r>
              <a:rPr lang="fr-CH" altLang="fr-FR" sz="2000"/>
              <a:t>Paiement dette TVA à l'AFC		? </a:t>
            </a:r>
            <a:endParaRPr lang="fr-FR" altLang="fr-FR" sz="2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2" name="Text Box 4"/>
          <p:cNvSpPr txBox="1">
            <a:spLocks noChangeArrowheads="1"/>
          </p:cNvSpPr>
          <p:nvPr/>
        </p:nvSpPr>
        <p:spPr bwMode="auto">
          <a:xfrm>
            <a:off x="952500" y="304800"/>
            <a:ext cx="7258050" cy="1646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sz="2800" b="1">
                <a:solidFill>
                  <a:srgbClr val="0000CC"/>
                </a:solidFill>
              </a:rPr>
              <a:t>Impôt multistade</a:t>
            </a:r>
          </a:p>
          <a:p>
            <a:endParaRPr lang="fr-FR" altLang="fr-FR" sz="1400">
              <a:solidFill>
                <a:srgbClr val="006600"/>
              </a:solidFill>
            </a:endParaRPr>
          </a:p>
          <a:p>
            <a:r>
              <a:rPr lang="fr-FR" altLang="fr-FR" sz="2000"/>
              <a:t>Lors de chaque transaction entre deux entreprises assujetties à la TVA, le vendeur facture la TVA et l’acheteur peut déduire à titre d’impôt préalable la TVA facturée.</a:t>
            </a:r>
          </a:p>
        </p:txBody>
      </p:sp>
      <p:sp>
        <p:nvSpPr>
          <p:cNvPr id="124933" name="AutoShape 5"/>
          <p:cNvSpPr>
            <a:spLocks noChangeArrowheads="1"/>
          </p:cNvSpPr>
          <p:nvPr/>
        </p:nvSpPr>
        <p:spPr bwMode="auto">
          <a:xfrm>
            <a:off x="3876675" y="390525"/>
            <a:ext cx="800100" cy="285750"/>
          </a:xfrm>
          <a:prstGeom prst="curvedDownArrow">
            <a:avLst>
              <a:gd name="adj1" fmla="val 56000"/>
              <a:gd name="adj2" fmla="val 112000"/>
              <a:gd name="adj3" fmla="val 33333"/>
            </a:avLst>
          </a:prstGeom>
          <a:gradFill rotWithShape="1">
            <a:gsLst>
              <a:gs pos="0">
                <a:srgbClr val="3366FF"/>
              </a:gs>
              <a:gs pos="100000">
                <a:srgbClr val="3366FF">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24934" name="AutoShape 6"/>
          <p:cNvSpPr>
            <a:spLocks noChangeArrowheads="1"/>
          </p:cNvSpPr>
          <p:nvPr/>
        </p:nvSpPr>
        <p:spPr bwMode="auto">
          <a:xfrm>
            <a:off x="4848225" y="390525"/>
            <a:ext cx="800100" cy="285750"/>
          </a:xfrm>
          <a:prstGeom prst="curvedDownArrow">
            <a:avLst>
              <a:gd name="adj1" fmla="val 56000"/>
              <a:gd name="adj2" fmla="val 112000"/>
              <a:gd name="adj3" fmla="val 33333"/>
            </a:avLst>
          </a:prstGeom>
          <a:gradFill rotWithShape="1">
            <a:gsLst>
              <a:gs pos="0">
                <a:srgbClr val="3366FF"/>
              </a:gs>
              <a:gs pos="100000">
                <a:srgbClr val="3366FF">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24935" name="AutoShape 7"/>
          <p:cNvSpPr>
            <a:spLocks noChangeArrowheads="1"/>
          </p:cNvSpPr>
          <p:nvPr/>
        </p:nvSpPr>
        <p:spPr bwMode="auto">
          <a:xfrm>
            <a:off x="5762625" y="390525"/>
            <a:ext cx="800100" cy="285750"/>
          </a:xfrm>
          <a:prstGeom prst="curvedDownArrow">
            <a:avLst>
              <a:gd name="adj1" fmla="val 56000"/>
              <a:gd name="adj2" fmla="val 112000"/>
              <a:gd name="adj3" fmla="val 33333"/>
            </a:avLst>
          </a:prstGeom>
          <a:gradFill rotWithShape="1">
            <a:gsLst>
              <a:gs pos="0">
                <a:srgbClr val="3366FF"/>
              </a:gs>
              <a:gs pos="100000">
                <a:srgbClr val="3366FF">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24938" name="AutoShape 10"/>
          <p:cNvSpPr>
            <a:spLocks noChangeArrowheads="1"/>
          </p:cNvSpPr>
          <p:nvPr/>
        </p:nvSpPr>
        <p:spPr bwMode="auto">
          <a:xfrm>
            <a:off x="6715125" y="390525"/>
            <a:ext cx="800100" cy="285750"/>
          </a:xfrm>
          <a:prstGeom prst="curvedDownArrow">
            <a:avLst>
              <a:gd name="adj1" fmla="val 56000"/>
              <a:gd name="adj2" fmla="val 112000"/>
              <a:gd name="adj3" fmla="val 33333"/>
            </a:avLst>
          </a:prstGeom>
          <a:gradFill rotWithShape="1">
            <a:gsLst>
              <a:gs pos="0">
                <a:srgbClr val="3366FF"/>
              </a:gs>
              <a:gs pos="100000">
                <a:srgbClr val="3366FF">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24939" name="Text Box 11"/>
          <p:cNvSpPr txBox="1">
            <a:spLocks noChangeArrowheads="1"/>
          </p:cNvSpPr>
          <p:nvPr/>
        </p:nvSpPr>
        <p:spPr bwMode="auto">
          <a:xfrm>
            <a:off x="3638550" y="2208213"/>
            <a:ext cx="5505450" cy="420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sz="2800" b="1">
                <a:solidFill>
                  <a:srgbClr val="990000"/>
                </a:solidFill>
              </a:rPr>
              <a:t>Impôt sur le chiffre d’affaires</a:t>
            </a:r>
            <a:r>
              <a:rPr lang="fr-FR" altLang="fr-FR" sz="2800" b="1"/>
              <a:t> / </a:t>
            </a:r>
            <a:r>
              <a:rPr lang="fr-FR" altLang="fr-FR" sz="2800" b="1">
                <a:solidFill>
                  <a:srgbClr val="006600"/>
                </a:solidFill>
              </a:rPr>
              <a:t>Impôt préalable</a:t>
            </a:r>
          </a:p>
          <a:p>
            <a:endParaRPr lang="fr-FR" altLang="fr-FR" sz="1400"/>
          </a:p>
          <a:p>
            <a:r>
              <a:rPr lang="fr-FR" altLang="fr-FR" sz="2000"/>
              <a:t>La TVA se subdivise en </a:t>
            </a:r>
            <a:r>
              <a:rPr lang="fr-FR" altLang="fr-FR" sz="2000" b="1">
                <a:solidFill>
                  <a:srgbClr val="990000"/>
                </a:solidFill>
              </a:rPr>
              <a:t>un impôt sur le chiffre d’affaires</a:t>
            </a:r>
            <a:r>
              <a:rPr lang="fr-FR" altLang="fr-FR" sz="2000"/>
              <a:t> et </a:t>
            </a:r>
            <a:r>
              <a:rPr lang="fr-FR" altLang="fr-FR" sz="2000" b="1">
                <a:solidFill>
                  <a:srgbClr val="006600"/>
                </a:solidFill>
              </a:rPr>
              <a:t>un impôt préalable</a:t>
            </a:r>
            <a:r>
              <a:rPr lang="fr-FR" altLang="fr-FR" sz="2000"/>
              <a:t>, c’est-à-dire que le vendeur doit payer à l’AFC </a:t>
            </a:r>
            <a:r>
              <a:rPr lang="fr-FR" altLang="fr-FR" sz="2000" b="1">
                <a:solidFill>
                  <a:srgbClr val="990000"/>
                </a:solidFill>
              </a:rPr>
              <a:t>la TVA (impôt sur le chiffre d’affaires)</a:t>
            </a:r>
            <a:r>
              <a:rPr lang="fr-FR" altLang="fr-FR" sz="2000"/>
              <a:t> et peut déduire de cela la </a:t>
            </a:r>
            <a:r>
              <a:rPr lang="fr-FR" altLang="fr-FR" sz="2000" b="1">
                <a:solidFill>
                  <a:srgbClr val="006600"/>
                </a:solidFill>
              </a:rPr>
              <a:t>TVA qui lui a été facturée (impôt préalable).</a:t>
            </a:r>
            <a:r>
              <a:rPr lang="fr-FR" altLang="fr-FR" sz="2000"/>
              <a:t> </a:t>
            </a:r>
          </a:p>
          <a:p>
            <a:endParaRPr lang="fr-FR" altLang="fr-FR" sz="2000"/>
          </a:p>
          <a:p>
            <a:r>
              <a:rPr lang="fr-FR" altLang="fr-FR" sz="2000"/>
              <a:t>Il verse </a:t>
            </a:r>
            <a:r>
              <a:rPr lang="fr-FR" altLang="fr-FR" sz="2000" b="1">
                <a:solidFill>
                  <a:srgbClr val="EE4C4C"/>
                </a:solidFill>
              </a:rPr>
              <a:t>la différence</a:t>
            </a:r>
            <a:r>
              <a:rPr lang="fr-FR" altLang="fr-FR" sz="2000"/>
              <a:t> à l’AFC ou cette dernière la lui rembourse si les montants d’impôt préalable sont supérieurs aux montants d’impôt sur le chiffre d’affaires.</a:t>
            </a:r>
          </a:p>
        </p:txBody>
      </p:sp>
      <p:sp>
        <p:nvSpPr>
          <p:cNvPr id="124940" name="Rectangle 12"/>
          <p:cNvSpPr>
            <a:spLocks noChangeArrowheads="1"/>
          </p:cNvSpPr>
          <p:nvPr/>
        </p:nvSpPr>
        <p:spPr bwMode="auto">
          <a:xfrm>
            <a:off x="1905000" y="4210050"/>
            <a:ext cx="1520825" cy="290513"/>
          </a:xfrm>
          <a:prstGeom prst="rect">
            <a:avLst/>
          </a:prstGeom>
          <a:solidFill>
            <a:srgbClr val="F7AB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400">
                <a:latin typeface="Arial" panose="020B0604020202020204" pitchFamily="34" charset="0"/>
              </a:rPr>
              <a:t>TVA à payer</a:t>
            </a:r>
            <a:endParaRPr lang="fr-FR" altLang="fr-FR" sz="1400">
              <a:latin typeface="Arial" panose="020B0604020202020204" pitchFamily="34" charset="0"/>
            </a:endParaRPr>
          </a:p>
        </p:txBody>
      </p:sp>
      <p:sp>
        <p:nvSpPr>
          <p:cNvPr id="124941" name="Rectangle 13"/>
          <p:cNvSpPr>
            <a:spLocks noChangeArrowheads="1"/>
          </p:cNvSpPr>
          <p:nvPr/>
        </p:nvSpPr>
        <p:spPr bwMode="auto">
          <a:xfrm>
            <a:off x="371475" y="3425825"/>
            <a:ext cx="1517650" cy="1074738"/>
          </a:xfrm>
          <a:prstGeom prst="rect">
            <a:avLst/>
          </a:prstGeom>
          <a:gradFill rotWithShape="1">
            <a:gsLst>
              <a:gs pos="0">
                <a:srgbClr val="CC0000"/>
              </a:gs>
              <a:gs pos="50000">
                <a:srgbClr val="CC0000">
                  <a:gamma/>
                  <a:shade val="46275"/>
                  <a:invGamma/>
                </a:srgbClr>
              </a:gs>
              <a:gs pos="100000">
                <a:srgbClr val="CC00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400">
                <a:solidFill>
                  <a:schemeClr val="bg1"/>
                </a:solidFill>
                <a:latin typeface="Arial" panose="020B0604020202020204" pitchFamily="34" charset="0"/>
              </a:rPr>
              <a:t>Impôt sur chiffre</a:t>
            </a:r>
          </a:p>
          <a:p>
            <a:pPr algn="ctr" eaLnBrk="1" hangingPunct="1"/>
            <a:r>
              <a:rPr lang="fr-CH" altLang="fr-FR" sz="1400">
                <a:solidFill>
                  <a:schemeClr val="bg1"/>
                </a:solidFill>
                <a:latin typeface="Arial" panose="020B0604020202020204" pitchFamily="34" charset="0"/>
              </a:rPr>
              <a:t>d’affaires</a:t>
            </a:r>
            <a:endParaRPr lang="fr-FR" altLang="fr-FR" sz="1400">
              <a:solidFill>
                <a:schemeClr val="bg1"/>
              </a:solidFill>
              <a:latin typeface="Arial" panose="020B0604020202020204" pitchFamily="34" charset="0"/>
            </a:endParaRPr>
          </a:p>
        </p:txBody>
      </p:sp>
      <p:sp>
        <p:nvSpPr>
          <p:cNvPr id="124942" name="Rectangle 14"/>
          <p:cNvSpPr>
            <a:spLocks noChangeArrowheads="1"/>
          </p:cNvSpPr>
          <p:nvPr/>
        </p:nvSpPr>
        <p:spPr bwMode="auto">
          <a:xfrm>
            <a:off x="1905000" y="3425825"/>
            <a:ext cx="1517650" cy="768350"/>
          </a:xfrm>
          <a:prstGeom prst="rect">
            <a:avLst/>
          </a:prstGeom>
          <a:gradFill rotWithShape="1">
            <a:gsLst>
              <a:gs pos="0">
                <a:srgbClr val="006600"/>
              </a:gs>
              <a:gs pos="50000">
                <a:srgbClr val="006600">
                  <a:gamma/>
                  <a:shade val="46275"/>
                  <a:invGamma/>
                </a:srgbClr>
              </a:gs>
              <a:gs pos="100000">
                <a:srgbClr val="0066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400">
                <a:solidFill>
                  <a:schemeClr val="bg1"/>
                </a:solidFill>
                <a:latin typeface="Arial" panose="020B0604020202020204" pitchFamily="34" charset="0"/>
              </a:rPr>
              <a:t>Impôt préalable</a:t>
            </a:r>
            <a:endParaRPr lang="fr-FR" altLang="fr-FR" sz="1400">
              <a:solidFill>
                <a:schemeClr val="bg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49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124941"/>
                                        </p:tgtEl>
                                        <p:attrNameLst>
                                          <p:attrName>style.visibility</p:attrName>
                                        </p:attrNameLst>
                                      </p:cBhvr>
                                      <p:to>
                                        <p:strVal val="visible"/>
                                      </p:to>
                                    </p:set>
                                    <p:animEffect transition="in" filter="wipe(up)">
                                      <p:cBhvr>
                                        <p:cTn id="11" dur="1000"/>
                                        <p:tgtEl>
                                          <p:spTgt spid="12494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24942"/>
                                        </p:tgtEl>
                                        <p:attrNameLst>
                                          <p:attrName>style.visibility</p:attrName>
                                        </p:attrNameLst>
                                      </p:cBhvr>
                                      <p:to>
                                        <p:strVal val="visible"/>
                                      </p:to>
                                    </p:set>
                                    <p:animEffect transition="in" filter="wipe(up)">
                                      <p:cBhvr>
                                        <p:cTn id="16" dur="1000"/>
                                        <p:tgtEl>
                                          <p:spTgt spid="12494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24940"/>
                                        </p:tgtEl>
                                        <p:attrNameLst>
                                          <p:attrName>style.visibility</p:attrName>
                                        </p:attrNameLst>
                                      </p:cBhvr>
                                      <p:to>
                                        <p:strVal val="visible"/>
                                      </p:to>
                                    </p:set>
                                    <p:animEffect transition="in" filter="wipe(up)">
                                      <p:cBhvr>
                                        <p:cTn id="21" dur="1000"/>
                                        <p:tgtEl>
                                          <p:spTgt spid="1249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9" grpId="0"/>
      <p:bldP spid="124940" grpId="0" animBg="1"/>
      <p:bldP spid="124941" grpId="0" animBg="1"/>
      <p:bldP spid="12494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779" name="Object 3"/>
          <p:cNvGraphicFramePr>
            <a:graphicFrameLocks noChangeAspect="1"/>
          </p:cNvGraphicFramePr>
          <p:nvPr/>
        </p:nvGraphicFramePr>
        <p:xfrm>
          <a:off x="204788" y="2743200"/>
          <a:ext cx="8734425" cy="3124200"/>
        </p:xfrm>
        <a:graphic>
          <a:graphicData uri="http://schemas.openxmlformats.org/presentationml/2006/ole">
            <mc:AlternateContent xmlns:mc="http://schemas.openxmlformats.org/markup-compatibility/2006">
              <mc:Choice xmlns:v="urn:schemas-microsoft-com:vml" Requires="v">
                <p:oleObj spid="_x0000_s75798" name="Feuille de calcul" r:id="rId3" imgW="8734465" imgH="3124042" progId="Excel.Sheet.8">
                  <p:embed/>
                </p:oleObj>
              </mc:Choice>
              <mc:Fallback>
                <p:oleObj name="Feuille de calcul" r:id="rId3" imgW="8734465" imgH="3124042"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788" y="2743200"/>
                        <a:ext cx="873442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75795" name="Group 19"/>
          <p:cNvGrpSpPr>
            <a:grpSpLocks/>
          </p:cNvGrpSpPr>
          <p:nvPr/>
        </p:nvGrpSpPr>
        <p:grpSpPr bwMode="auto">
          <a:xfrm>
            <a:off x="76200" y="3657600"/>
            <a:ext cx="6705600" cy="2444750"/>
            <a:chOff x="48" y="2304"/>
            <a:chExt cx="4224" cy="1540"/>
          </a:xfrm>
        </p:grpSpPr>
        <p:sp>
          <p:nvSpPr>
            <p:cNvPr id="75789" name="Freeform 13"/>
            <p:cNvSpPr>
              <a:spLocks/>
            </p:cNvSpPr>
            <p:nvPr/>
          </p:nvSpPr>
          <p:spPr bwMode="auto">
            <a:xfrm>
              <a:off x="1488" y="3072"/>
              <a:ext cx="240" cy="192"/>
            </a:xfrm>
            <a:custGeom>
              <a:avLst/>
              <a:gdLst>
                <a:gd name="T0" fmla="*/ 240 w 240"/>
                <a:gd name="T1" fmla="*/ 192 h 192"/>
                <a:gd name="T2" fmla="*/ 0 w 240"/>
                <a:gd name="T3" fmla="*/ 192 h 192"/>
                <a:gd name="T4" fmla="*/ 0 w 240"/>
                <a:gd name="T5" fmla="*/ 0 h 192"/>
              </a:gdLst>
              <a:ahLst/>
              <a:cxnLst>
                <a:cxn ang="0">
                  <a:pos x="T0" y="T1"/>
                </a:cxn>
                <a:cxn ang="0">
                  <a:pos x="T2" y="T3"/>
                </a:cxn>
                <a:cxn ang="0">
                  <a:pos x="T4" y="T5"/>
                </a:cxn>
              </a:cxnLst>
              <a:rect l="0" t="0" r="r" b="b"/>
              <a:pathLst>
                <a:path w="240" h="192">
                  <a:moveTo>
                    <a:pt x="240" y="192"/>
                  </a:moveTo>
                  <a:lnTo>
                    <a:pt x="0" y="192"/>
                  </a:lnTo>
                  <a:lnTo>
                    <a:pt x="0" y="0"/>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grpSp>
          <p:nvGrpSpPr>
            <p:cNvPr id="75794" name="Group 18"/>
            <p:cNvGrpSpPr>
              <a:grpSpLocks/>
            </p:cNvGrpSpPr>
            <p:nvPr/>
          </p:nvGrpSpPr>
          <p:grpSpPr bwMode="auto">
            <a:xfrm>
              <a:off x="48" y="2304"/>
              <a:ext cx="4224" cy="1540"/>
              <a:chOff x="48" y="2304"/>
              <a:chExt cx="4224" cy="1540"/>
            </a:xfrm>
          </p:grpSpPr>
          <p:sp>
            <p:nvSpPr>
              <p:cNvPr id="75783" name="Freeform 7"/>
              <p:cNvSpPr>
                <a:spLocks/>
              </p:cNvSpPr>
              <p:nvPr/>
            </p:nvSpPr>
            <p:spPr bwMode="auto">
              <a:xfrm>
                <a:off x="1488" y="2304"/>
                <a:ext cx="1392" cy="816"/>
              </a:xfrm>
              <a:custGeom>
                <a:avLst/>
                <a:gdLst>
                  <a:gd name="T0" fmla="*/ 1344 w 1392"/>
                  <a:gd name="T1" fmla="*/ 0 h 816"/>
                  <a:gd name="T2" fmla="*/ 1392 w 1392"/>
                  <a:gd name="T3" fmla="*/ 0 h 816"/>
                  <a:gd name="T4" fmla="*/ 1392 w 1392"/>
                  <a:gd name="T5" fmla="*/ 480 h 816"/>
                  <a:gd name="T6" fmla="*/ 0 w 1392"/>
                  <a:gd name="T7" fmla="*/ 480 h 816"/>
                  <a:gd name="T8" fmla="*/ 0 w 1392"/>
                  <a:gd name="T9" fmla="*/ 816 h 816"/>
                  <a:gd name="T10" fmla="*/ 240 w 1392"/>
                  <a:gd name="T11" fmla="*/ 816 h 816"/>
                </a:gdLst>
                <a:ahLst/>
                <a:cxnLst>
                  <a:cxn ang="0">
                    <a:pos x="T0" y="T1"/>
                  </a:cxn>
                  <a:cxn ang="0">
                    <a:pos x="T2" y="T3"/>
                  </a:cxn>
                  <a:cxn ang="0">
                    <a:pos x="T4" y="T5"/>
                  </a:cxn>
                  <a:cxn ang="0">
                    <a:pos x="T6" y="T7"/>
                  </a:cxn>
                  <a:cxn ang="0">
                    <a:pos x="T8" y="T9"/>
                  </a:cxn>
                  <a:cxn ang="0">
                    <a:pos x="T10" y="T11"/>
                  </a:cxn>
                </a:cxnLst>
                <a:rect l="0" t="0" r="r" b="b"/>
                <a:pathLst>
                  <a:path w="1392" h="816">
                    <a:moveTo>
                      <a:pt x="1344" y="0"/>
                    </a:moveTo>
                    <a:lnTo>
                      <a:pt x="1392" y="0"/>
                    </a:lnTo>
                    <a:lnTo>
                      <a:pt x="1392" y="480"/>
                    </a:lnTo>
                    <a:lnTo>
                      <a:pt x="0" y="480"/>
                    </a:lnTo>
                    <a:lnTo>
                      <a:pt x="0" y="816"/>
                    </a:lnTo>
                    <a:lnTo>
                      <a:pt x="240" y="816"/>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sp>
            <p:nvSpPr>
              <p:cNvPr id="75788" name="Freeform 12"/>
              <p:cNvSpPr>
                <a:spLocks/>
              </p:cNvSpPr>
              <p:nvPr/>
            </p:nvSpPr>
            <p:spPr bwMode="auto">
              <a:xfrm>
                <a:off x="2784" y="2304"/>
                <a:ext cx="1488" cy="480"/>
              </a:xfrm>
              <a:custGeom>
                <a:avLst/>
                <a:gdLst>
                  <a:gd name="T0" fmla="*/ 1440 w 1488"/>
                  <a:gd name="T1" fmla="*/ 0 h 480"/>
                  <a:gd name="T2" fmla="*/ 1488 w 1488"/>
                  <a:gd name="T3" fmla="*/ 0 h 480"/>
                  <a:gd name="T4" fmla="*/ 1488 w 1488"/>
                  <a:gd name="T5" fmla="*/ 480 h 480"/>
                  <a:gd name="T6" fmla="*/ 0 w 1488"/>
                  <a:gd name="T7" fmla="*/ 480 h 480"/>
                </a:gdLst>
                <a:ahLst/>
                <a:cxnLst>
                  <a:cxn ang="0">
                    <a:pos x="T0" y="T1"/>
                  </a:cxn>
                  <a:cxn ang="0">
                    <a:pos x="T2" y="T3"/>
                  </a:cxn>
                  <a:cxn ang="0">
                    <a:pos x="T4" y="T5"/>
                  </a:cxn>
                  <a:cxn ang="0">
                    <a:pos x="T6" y="T7"/>
                  </a:cxn>
                </a:cxnLst>
                <a:rect l="0" t="0" r="r" b="b"/>
                <a:pathLst>
                  <a:path w="1488" h="480">
                    <a:moveTo>
                      <a:pt x="1440" y="0"/>
                    </a:moveTo>
                    <a:lnTo>
                      <a:pt x="1488" y="0"/>
                    </a:lnTo>
                    <a:lnTo>
                      <a:pt x="1488" y="480"/>
                    </a:lnTo>
                    <a:lnTo>
                      <a:pt x="0" y="480"/>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sp>
            <p:nvSpPr>
              <p:cNvPr id="75790" name="Line 14"/>
              <p:cNvSpPr>
                <a:spLocks noChangeShapeType="1"/>
              </p:cNvSpPr>
              <p:nvPr/>
            </p:nvSpPr>
            <p:spPr bwMode="auto">
              <a:xfrm>
                <a:off x="1632" y="3120"/>
                <a:ext cx="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sp>
            <p:nvSpPr>
              <p:cNvPr id="75791" name="Line 15"/>
              <p:cNvSpPr>
                <a:spLocks noChangeShapeType="1"/>
              </p:cNvSpPr>
              <p:nvPr/>
            </p:nvSpPr>
            <p:spPr bwMode="auto">
              <a:xfrm>
                <a:off x="1632" y="3264"/>
                <a:ext cx="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sp>
            <p:nvSpPr>
              <p:cNvPr id="75792" name="Line 16"/>
              <p:cNvSpPr>
                <a:spLocks noChangeShapeType="1"/>
              </p:cNvSpPr>
              <p:nvPr/>
            </p:nvSpPr>
            <p:spPr bwMode="auto">
              <a:xfrm flipH="1" flipV="1">
                <a:off x="2798" y="3124"/>
                <a:ext cx="9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sp>
            <p:nvSpPr>
              <p:cNvPr id="75793" name="Freeform 17"/>
              <p:cNvSpPr>
                <a:spLocks/>
              </p:cNvSpPr>
              <p:nvPr/>
            </p:nvSpPr>
            <p:spPr bwMode="auto">
              <a:xfrm>
                <a:off x="48" y="3124"/>
                <a:ext cx="2846" cy="720"/>
              </a:xfrm>
              <a:custGeom>
                <a:avLst/>
                <a:gdLst>
                  <a:gd name="T0" fmla="*/ 144 w 2880"/>
                  <a:gd name="T1" fmla="*/ 336 h 720"/>
                  <a:gd name="T2" fmla="*/ 0 w 2880"/>
                  <a:gd name="T3" fmla="*/ 336 h 720"/>
                  <a:gd name="T4" fmla="*/ 0 w 2880"/>
                  <a:gd name="T5" fmla="*/ 720 h 720"/>
                  <a:gd name="T6" fmla="*/ 2880 w 2880"/>
                  <a:gd name="T7" fmla="*/ 720 h 720"/>
                  <a:gd name="T8" fmla="*/ 2880 w 2880"/>
                  <a:gd name="T9" fmla="*/ 0 h 720"/>
                </a:gdLst>
                <a:ahLst/>
                <a:cxnLst>
                  <a:cxn ang="0">
                    <a:pos x="T0" y="T1"/>
                  </a:cxn>
                  <a:cxn ang="0">
                    <a:pos x="T2" y="T3"/>
                  </a:cxn>
                  <a:cxn ang="0">
                    <a:pos x="T4" y="T5"/>
                  </a:cxn>
                  <a:cxn ang="0">
                    <a:pos x="T6" y="T7"/>
                  </a:cxn>
                  <a:cxn ang="0">
                    <a:pos x="T8" y="T9"/>
                  </a:cxn>
                </a:cxnLst>
                <a:rect l="0" t="0" r="r" b="b"/>
                <a:pathLst>
                  <a:path w="2880" h="720">
                    <a:moveTo>
                      <a:pt x="144" y="336"/>
                    </a:moveTo>
                    <a:lnTo>
                      <a:pt x="0" y="336"/>
                    </a:lnTo>
                    <a:lnTo>
                      <a:pt x="0" y="720"/>
                    </a:lnTo>
                    <a:lnTo>
                      <a:pt x="2880" y="720"/>
                    </a:lnTo>
                    <a:lnTo>
                      <a:pt x="2880" y="0"/>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grpSp>
      </p:grpSp>
      <p:sp>
        <p:nvSpPr>
          <p:cNvPr id="75796" name="Text Box 20"/>
          <p:cNvSpPr txBox="1">
            <a:spLocks noChangeArrowheads="1"/>
          </p:cNvSpPr>
          <p:nvPr/>
        </p:nvSpPr>
        <p:spPr bwMode="auto">
          <a:xfrm>
            <a:off x="381000" y="304800"/>
            <a:ext cx="8229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3200" b="1"/>
              <a:t>Exercice "au net"</a:t>
            </a:r>
            <a:endParaRPr lang="fr-FR" altLang="fr-FR" sz="3200" b="1"/>
          </a:p>
        </p:txBody>
      </p:sp>
      <p:sp>
        <p:nvSpPr>
          <p:cNvPr id="75797" name="AutoShape 21" descr="Papier lettre"/>
          <p:cNvSpPr>
            <a:spLocks noChangeArrowheads="1"/>
          </p:cNvSpPr>
          <p:nvPr/>
        </p:nvSpPr>
        <p:spPr bwMode="auto">
          <a:xfrm>
            <a:off x="1905000" y="914400"/>
            <a:ext cx="5334000" cy="1524000"/>
          </a:xfrm>
          <a:prstGeom prst="foldedCorner">
            <a:avLst>
              <a:gd name="adj" fmla="val 16458"/>
            </a:avLst>
          </a:prstGeom>
          <a:blipFill dpi="0" rotWithShape="0">
            <a:blip r:embed="rId5"/>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buFontTx/>
              <a:buAutoNum type="arabicPeriod"/>
            </a:pPr>
            <a:r>
              <a:rPr lang="fr-CH" altLang="fr-FR" sz="2000"/>
              <a:t>Achats de marchandises, 	brut 6'500.-</a:t>
            </a:r>
          </a:p>
          <a:p>
            <a:pPr>
              <a:buFontTx/>
              <a:buAutoNum type="arabicPeriod"/>
            </a:pPr>
            <a:r>
              <a:rPr lang="fr-CH" altLang="fr-FR" sz="2000"/>
              <a:t>Achat d'une machine, 		brut 3'000.-</a:t>
            </a:r>
          </a:p>
          <a:p>
            <a:pPr>
              <a:buFontTx/>
              <a:buAutoNum type="arabicPeriod"/>
            </a:pPr>
            <a:r>
              <a:rPr lang="fr-CH" altLang="fr-FR" sz="2000"/>
              <a:t>Ventes de marchandises,	net 10'000.-</a:t>
            </a:r>
          </a:p>
          <a:p>
            <a:pPr>
              <a:buFontTx/>
              <a:buAutoNum type="arabicPeriod"/>
            </a:pPr>
            <a:r>
              <a:rPr lang="fr-CH" altLang="fr-FR" sz="2000">
                <a:solidFill>
                  <a:srgbClr val="FF0000"/>
                </a:solidFill>
              </a:rPr>
              <a:t>Paiement dette TVA à l'AFC		?</a:t>
            </a:r>
            <a:r>
              <a:rPr lang="fr-CH" altLang="fr-FR" sz="2000"/>
              <a:t> </a:t>
            </a:r>
            <a:endParaRPr lang="fr-FR" altLang="fr-FR"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57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381000" y="1371600"/>
            <a:ext cx="8382000" cy="42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6000">
                <a:solidFill>
                  <a:srgbClr val="FFFF00"/>
                </a:solidFill>
              </a:rPr>
              <a:t>TVA</a:t>
            </a:r>
          </a:p>
          <a:p>
            <a:pPr algn="ctr">
              <a:spcBef>
                <a:spcPct val="50000"/>
              </a:spcBef>
            </a:pPr>
            <a:r>
              <a:rPr lang="fr-CH" altLang="fr-FR" sz="6000">
                <a:solidFill>
                  <a:srgbClr val="FFFF00"/>
                </a:solidFill>
              </a:rPr>
              <a:t>Exercice avec factures</a:t>
            </a:r>
          </a:p>
          <a:p>
            <a:pPr algn="ctr">
              <a:spcBef>
                <a:spcPct val="50000"/>
              </a:spcBef>
            </a:pPr>
            <a:r>
              <a:rPr lang="fr-CH" altLang="fr-FR" sz="6000">
                <a:solidFill>
                  <a:srgbClr val="FFFF00"/>
                </a:solidFill>
              </a:rPr>
              <a:t>Journal</a:t>
            </a:r>
            <a:endParaRPr lang="fr-FR" altLang="fr-FR" sz="6000">
              <a:solidFill>
                <a:srgbClr val="FFFF00"/>
              </a:solidFill>
            </a:endParaRPr>
          </a:p>
          <a:p>
            <a:pPr algn="ctr">
              <a:spcBef>
                <a:spcPct val="50000"/>
              </a:spcBef>
            </a:pPr>
            <a:endParaRPr lang="fr-FR" altLang="fr-FR"/>
          </a:p>
        </p:txBody>
      </p:sp>
    </p:spTree>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988"/>
            <a:ext cx="6111875" cy="4038600"/>
          </a:xfrm>
          <a:prstGeom prst="rect">
            <a:avLst/>
          </a:prstGeom>
          <a:noFill/>
          <a:extLst>
            <a:ext uri="{909E8E84-426E-40DD-AFC4-6F175D3DCCD1}">
              <a14:hiddenFill xmlns:a14="http://schemas.microsoft.com/office/drawing/2010/main">
                <a:solidFill>
                  <a:srgbClr val="FFFFFF"/>
                </a:solidFill>
              </a14:hiddenFill>
            </a:ext>
          </a:extLst>
        </p:spPr>
      </p:pic>
      <p:pic>
        <p:nvPicPr>
          <p:cNvPr id="1546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6875" y="155575"/>
            <a:ext cx="2073275" cy="3730625"/>
          </a:xfrm>
          <a:prstGeom prst="rect">
            <a:avLst/>
          </a:prstGeom>
          <a:noFill/>
          <a:extLst>
            <a:ext uri="{909E8E84-426E-40DD-AFC4-6F175D3DCCD1}">
              <a14:hiddenFill xmlns:a14="http://schemas.microsoft.com/office/drawing/2010/main">
                <a:solidFill>
                  <a:srgbClr val="FFFFFF"/>
                </a:solidFill>
              </a14:hiddenFill>
            </a:ext>
          </a:extLst>
        </p:spPr>
      </p:pic>
      <p:pic>
        <p:nvPicPr>
          <p:cNvPr id="1546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410075"/>
            <a:ext cx="3589338" cy="2344738"/>
          </a:xfrm>
          <a:prstGeom prst="rect">
            <a:avLst/>
          </a:prstGeom>
          <a:noFill/>
          <a:extLst>
            <a:ext uri="{909E8E84-426E-40DD-AFC4-6F175D3DCCD1}">
              <a14:hiddenFill xmlns:a14="http://schemas.microsoft.com/office/drawing/2010/main">
                <a:solidFill>
                  <a:srgbClr val="FFFFFF"/>
                </a:solidFill>
              </a14:hiddenFill>
            </a:ext>
          </a:extLst>
        </p:spPr>
      </p:pic>
      <p:pic>
        <p:nvPicPr>
          <p:cNvPr id="1546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9550" y="4103688"/>
            <a:ext cx="3959225" cy="2747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363" y="576263"/>
            <a:ext cx="8170862" cy="57070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sp>
        <p:nvSpPr>
          <p:cNvPr id="161794" name="Text Box 2"/>
          <p:cNvSpPr txBox="1">
            <a:spLocks noChangeArrowheads="1"/>
          </p:cNvSpPr>
          <p:nvPr/>
        </p:nvSpPr>
        <p:spPr bwMode="auto">
          <a:xfrm>
            <a:off x="381000" y="1371600"/>
            <a:ext cx="8382000" cy="292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6000">
                <a:solidFill>
                  <a:srgbClr val="FFFF00"/>
                </a:solidFill>
              </a:rPr>
              <a:t>Décomptes TVA</a:t>
            </a:r>
          </a:p>
          <a:p>
            <a:pPr algn="ctr">
              <a:spcBef>
                <a:spcPct val="50000"/>
              </a:spcBef>
            </a:pPr>
            <a:r>
              <a:rPr lang="fr-FR" altLang="fr-FR" sz="6000">
                <a:solidFill>
                  <a:srgbClr val="FFFF00"/>
                </a:solidFill>
              </a:rPr>
              <a:t>Formulaire officiel</a:t>
            </a:r>
          </a:p>
          <a:p>
            <a:pPr algn="ctr">
              <a:spcBef>
                <a:spcPct val="50000"/>
              </a:spcBef>
            </a:pPr>
            <a:endParaRPr lang="fr-FR" altLang="fr-FR"/>
          </a:p>
        </p:txBody>
      </p:sp>
    </p:spTree>
  </p:cSld>
  <p:clrMapOvr>
    <a:masterClrMapping/>
  </p:clrMapOvr>
  <p:transition>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2" name="Picture 4" descr="TVA formula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7888" y="-14288"/>
            <a:ext cx="4903787" cy="6858001"/>
          </a:xfrm>
          <a:prstGeom prst="rect">
            <a:avLst/>
          </a:prstGeom>
          <a:noFill/>
          <a:extLst>
            <a:ext uri="{909E8E84-426E-40DD-AFC4-6F175D3DCCD1}">
              <a14:hiddenFill xmlns:a14="http://schemas.microsoft.com/office/drawing/2010/main">
                <a:solidFill>
                  <a:srgbClr val="FFFFFF"/>
                </a:solidFill>
              </a14:hiddenFill>
            </a:ext>
          </a:extLst>
        </p:spPr>
      </p:pic>
      <p:sp>
        <p:nvSpPr>
          <p:cNvPr id="94213" name="Text Box 5"/>
          <p:cNvSpPr txBox="1">
            <a:spLocks noChangeArrowheads="1"/>
          </p:cNvSpPr>
          <p:nvPr/>
        </p:nvSpPr>
        <p:spPr bwMode="auto">
          <a:xfrm rot="-2773536">
            <a:off x="333375" y="1171576"/>
            <a:ext cx="3019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sz="5400" b="1">
                <a:solidFill>
                  <a:schemeClr val="hlink"/>
                </a:solidFill>
              </a:rPr>
              <a:t>Ancien</a:t>
            </a:r>
            <a:endParaRPr lang="fr-FR" altLang="fr-FR" sz="5400" b="1">
              <a:solidFill>
                <a:schemeClr val="hlink"/>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Text Box 3"/>
          <p:cNvSpPr txBox="1">
            <a:spLocks noChangeArrowheads="1"/>
          </p:cNvSpPr>
          <p:nvPr/>
        </p:nvSpPr>
        <p:spPr bwMode="auto">
          <a:xfrm rot="-2773536">
            <a:off x="333375" y="1171576"/>
            <a:ext cx="30194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sz="5400" b="1">
                <a:solidFill>
                  <a:schemeClr val="hlink"/>
                </a:solidFill>
              </a:rPr>
              <a:t>Nouveau</a:t>
            </a:r>
            <a:endParaRPr lang="fr-FR" altLang="fr-FR" sz="5400" b="1">
              <a:solidFill>
                <a:schemeClr val="hlink"/>
              </a:solidFill>
            </a:endParaRPr>
          </a:p>
        </p:txBody>
      </p:sp>
      <p:pic>
        <p:nvPicPr>
          <p:cNvPr id="13824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0200" y="0"/>
            <a:ext cx="4970463"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ctrTitle"/>
          </p:nvPr>
        </p:nvSpPr>
        <p:spPr>
          <a:xfrm>
            <a:off x="685800" y="2130425"/>
            <a:ext cx="7772400" cy="1470025"/>
          </a:xfrm>
        </p:spPr>
        <p:txBody>
          <a:bodyPr anchor="ctr"/>
          <a:lstStyle/>
          <a:p>
            <a:r>
              <a:rPr lang="fr-CH" altLang="fr-FR" sz="4400"/>
              <a:t>Décompte TVA</a:t>
            </a:r>
            <a:endParaRPr lang="fr-FR" altLang="fr-FR" sz="4400"/>
          </a:p>
        </p:txBody>
      </p:sp>
      <p:sp>
        <p:nvSpPr>
          <p:cNvPr id="89091" name="Rectangle 3"/>
          <p:cNvSpPr>
            <a:spLocks noGrp="1" noChangeArrowheads="1"/>
          </p:cNvSpPr>
          <p:nvPr>
            <p:ph type="subTitle" idx="1"/>
          </p:nvPr>
        </p:nvSpPr>
        <p:spPr>
          <a:xfrm>
            <a:off x="1371600" y="3886200"/>
            <a:ext cx="6400800" cy="1752600"/>
          </a:xfrm>
        </p:spPr>
        <p:txBody>
          <a:bodyPr/>
          <a:lstStyle/>
          <a:p>
            <a:r>
              <a:rPr lang="fr-CH" altLang="fr-FR" sz="3200"/>
              <a:t>A quoi sert-il ?</a:t>
            </a:r>
            <a:endParaRPr lang="fr-FR" altLang="fr-FR" sz="320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8" name="Text Box 6"/>
          <p:cNvSpPr txBox="1">
            <a:spLocks noChangeArrowheads="1"/>
          </p:cNvSpPr>
          <p:nvPr/>
        </p:nvSpPr>
        <p:spPr bwMode="auto">
          <a:xfrm>
            <a:off x="171450" y="800100"/>
            <a:ext cx="4533900"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47675" indent="-447675">
              <a:defRPr sz="2400">
                <a:solidFill>
                  <a:schemeClr val="tx1"/>
                </a:solidFill>
                <a:latin typeface="Times New Roman" panose="02020603050405020304" pitchFamily="18" charset="0"/>
              </a:defRPr>
            </a:lvl1pPr>
            <a:lvl2pPr marL="627063">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fr-CH" altLang="fr-FR" sz="2000" b="1"/>
              <a:t>Le décompte TVA est divisé en trois parties:</a:t>
            </a:r>
          </a:p>
          <a:p>
            <a:endParaRPr lang="fr-CH" altLang="fr-FR" sz="2000" b="1"/>
          </a:p>
          <a:p>
            <a:r>
              <a:rPr lang="fr-CH" altLang="fr-FR" sz="1600"/>
              <a:t>● 	Dans la première partie </a:t>
            </a:r>
            <a:r>
              <a:rPr lang="fr-CH" altLang="fr-FR" sz="1600" b="1"/>
              <a:t>(I. Chiffre d’affaires)</a:t>
            </a:r>
            <a:r>
              <a:rPr lang="fr-CH" altLang="fr-FR" sz="1600"/>
              <a:t> sont déclarées les contre-prestations convenues ou reçues et les déductions. </a:t>
            </a:r>
            <a:r>
              <a:rPr lang="fr-CH" altLang="fr-FR" sz="1400">
                <a:solidFill>
                  <a:schemeClr val="bg2"/>
                </a:solidFill>
              </a:rPr>
              <a:t>(Partie pour les statistiques, pas utile pour le calcul de la TVA !)</a:t>
            </a:r>
          </a:p>
        </p:txBody>
      </p:sp>
      <p:pic>
        <p:nvPicPr>
          <p:cNvPr id="9011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1575" y="801688"/>
            <a:ext cx="3857625" cy="5322887"/>
          </a:xfrm>
          <a:prstGeom prst="rect">
            <a:avLst/>
          </a:prstGeom>
          <a:noFill/>
          <a:extLst>
            <a:ext uri="{909E8E84-426E-40DD-AFC4-6F175D3DCCD1}">
              <a14:hiddenFill xmlns:a14="http://schemas.microsoft.com/office/drawing/2010/main">
                <a:solidFill>
                  <a:srgbClr val="FFFFFF"/>
                </a:solidFill>
              </a14:hiddenFill>
            </a:ext>
          </a:extLst>
        </p:spPr>
      </p:pic>
      <p:sp>
        <p:nvSpPr>
          <p:cNvPr id="90122" name="AutoShape 10"/>
          <p:cNvSpPr>
            <a:spLocks/>
          </p:cNvSpPr>
          <p:nvPr/>
        </p:nvSpPr>
        <p:spPr bwMode="auto">
          <a:xfrm>
            <a:off x="4953000" y="1571625"/>
            <a:ext cx="3800475" cy="1495425"/>
          </a:xfrm>
          <a:prstGeom prst="borderCallout1">
            <a:avLst>
              <a:gd name="adj1" fmla="val 7644"/>
              <a:gd name="adj2" fmla="val -2005"/>
              <a:gd name="adj3" fmla="val 33120"/>
              <a:gd name="adj4" fmla="val -15792"/>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fr-FR" altLang="fr-FR"/>
          </a:p>
        </p:txBody>
      </p:sp>
      <p:grpSp>
        <p:nvGrpSpPr>
          <p:cNvPr id="90127" name="Group 15"/>
          <p:cNvGrpSpPr>
            <a:grpSpLocks/>
          </p:cNvGrpSpPr>
          <p:nvPr/>
        </p:nvGrpSpPr>
        <p:grpSpPr bwMode="auto">
          <a:xfrm>
            <a:off x="171450" y="2836863"/>
            <a:ext cx="8582025" cy="2316162"/>
            <a:chOff x="108" y="1787"/>
            <a:chExt cx="5406" cy="1459"/>
          </a:xfrm>
        </p:grpSpPr>
        <p:sp>
          <p:nvSpPr>
            <p:cNvPr id="90123" name="AutoShape 11"/>
            <p:cNvSpPr>
              <a:spLocks/>
            </p:cNvSpPr>
            <p:nvPr/>
          </p:nvSpPr>
          <p:spPr bwMode="auto">
            <a:xfrm>
              <a:off x="3120" y="1956"/>
              <a:ext cx="2394" cy="1290"/>
            </a:xfrm>
            <a:prstGeom prst="borderCallout1">
              <a:avLst>
                <a:gd name="adj1" fmla="val 5583"/>
                <a:gd name="adj2" fmla="val -2005"/>
                <a:gd name="adj3" fmla="val 6046"/>
                <a:gd name="adj4" fmla="val -15287"/>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fr-FR" altLang="fr-FR"/>
            </a:p>
          </p:txBody>
        </p:sp>
        <p:sp>
          <p:nvSpPr>
            <p:cNvPr id="90125" name="Text Box 13"/>
            <p:cNvSpPr txBox="1">
              <a:spLocks noChangeArrowheads="1"/>
            </p:cNvSpPr>
            <p:nvPr/>
          </p:nvSpPr>
          <p:spPr bwMode="auto">
            <a:xfrm>
              <a:off x="108" y="1787"/>
              <a:ext cx="2778" cy="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47675" indent="-447675">
                <a:defRPr sz="2400">
                  <a:solidFill>
                    <a:schemeClr val="tx1"/>
                  </a:solidFill>
                  <a:latin typeface="Times New Roman" panose="02020603050405020304" pitchFamily="18" charset="0"/>
                </a:defRPr>
              </a:lvl1pPr>
              <a:lvl2pPr marL="627063">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r>
                <a:rPr lang="fr-CH" altLang="fr-FR" sz="1600"/>
                <a:t>● 	Dans la deuxième partie </a:t>
              </a:r>
              <a:r>
                <a:rPr lang="fr-CH" altLang="fr-FR" sz="1600" b="1"/>
                <a:t>(II. Calcul de l’impôt),</a:t>
              </a:r>
              <a:r>
                <a:rPr lang="fr-CH" altLang="fr-FR" sz="1600"/>
                <a:t> l’impôt dû sur le chiffre d’affaires est réparti en fonction des taux d’imposition légaux et l’impôt préalable est ventilé. Il en résulte la créance fiscale, c’est-à-dire la dette fiscale ou le crédit d’impôt;</a:t>
              </a:r>
              <a:endParaRPr lang="fr-FR" altLang="fr-FR" sz="1600"/>
            </a:p>
          </p:txBody>
        </p:sp>
      </p:grpSp>
      <p:grpSp>
        <p:nvGrpSpPr>
          <p:cNvPr id="90128" name="Group 16"/>
          <p:cNvGrpSpPr>
            <a:grpSpLocks/>
          </p:cNvGrpSpPr>
          <p:nvPr/>
        </p:nvGrpSpPr>
        <p:grpSpPr bwMode="auto">
          <a:xfrm>
            <a:off x="171450" y="4600575"/>
            <a:ext cx="8582025" cy="1771650"/>
            <a:chOff x="108" y="2898"/>
            <a:chExt cx="5406" cy="1116"/>
          </a:xfrm>
        </p:grpSpPr>
        <p:sp>
          <p:nvSpPr>
            <p:cNvPr id="90124" name="AutoShape 12"/>
            <p:cNvSpPr>
              <a:spLocks/>
            </p:cNvSpPr>
            <p:nvPr/>
          </p:nvSpPr>
          <p:spPr bwMode="auto">
            <a:xfrm>
              <a:off x="3120" y="3273"/>
              <a:ext cx="2394" cy="246"/>
            </a:xfrm>
            <a:prstGeom prst="borderCallout1">
              <a:avLst>
                <a:gd name="adj1" fmla="val 29269"/>
                <a:gd name="adj2" fmla="val -2005"/>
                <a:gd name="adj3" fmla="val -17074"/>
                <a:gd name="adj4" fmla="val -16042"/>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fr-FR" altLang="fr-FR"/>
            </a:p>
          </p:txBody>
        </p:sp>
        <p:sp>
          <p:nvSpPr>
            <p:cNvPr id="90126" name="Text Box 14"/>
            <p:cNvSpPr txBox="1">
              <a:spLocks noChangeArrowheads="1"/>
            </p:cNvSpPr>
            <p:nvPr/>
          </p:nvSpPr>
          <p:spPr bwMode="auto">
            <a:xfrm>
              <a:off x="108" y="2898"/>
              <a:ext cx="2778" cy="1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47675" indent="-447675">
                <a:defRPr sz="2400">
                  <a:solidFill>
                    <a:schemeClr val="tx1"/>
                  </a:solidFill>
                  <a:latin typeface="Times New Roman" panose="02020603050405020304" pitchFamily="18" charset="0"/>
                </a:defRPr>
              </a:lvl1pPr>
              <a:lvl2pPr marL="627063">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r>
                <a:rPr lang="fr-CH" altLang="fr-FR" sz="1600"/>
                <a:t>● 	Dans la troisième partie </a:t>
              </a:r>
              <a:r>
                <a:rPr lang="fr-CH" altLang="fr-FR" sz="1600" b="1"/>
                <a:t>(III. Autres mouvements de fonds),</a:t>
              </a:r>
              <a:r>
                <a:rPr lang="fr-CH" altLang="fr-FR" sz="1600"/>
                <a:t> il faut indiquer les éléments ne faisant pas partie de la contre-prestation car ils requièrent partiellement une réduction de la déduction de l’impôt préalable. </a:t>
              </a:r>
              <a:r>
                <a:rPr lang="fr-CH" altLang="fr-FR" sz="1400"/>
                <a:t>(Subventions, dividendes,dons versés, etc. selon art. 18, al.2)</a:t>
              </a:r>
              <a:endParaRPr lang="fr-FR" altLang="fr-FR" sz="1400"/>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1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012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0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2" grpId="0" animBg="1"/>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5423" name="Group 15"/>
          <p:cNvGrpSpPr>
            <a:grpSpLocks/>
          </p:cNvGrpSpPr>
          <p:nvPr/>
        </p:nvGrpSpPr>
        <p:grpSpPr bwMode="auto">
          <a:xfrm>
            <a:off x="4953000" y="801688"/>
            <a:ext cx="3886200" cy="5322887"/>
            <a:chOff x="3120" y="505"/>
            <a:chExt cx="2448" cy="3353"/>
          </a:xfrm>
        </p:grpSpPr>
        <p:pic>
          <p:nvPicPr>
            <p:cNvPr id="145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 y="505"/>
              <a:ext cx="2430" cy="3353"/>
            </a:xfrm>
            <a:prstGeom prst="rect">
              <a:avLst/>
            </a:prstGeom>
            <a:noFill/>
            <a:extLst>
              <a:ext uri="{909E8E84-426E-40DD-AFC4-6F175D3DCCD1}">
                <a14:hiddenFill xmlns:a14="http://schemas.microsoft.com/office/drawing/2010/main">
                  <a:solidFill>
                    <a:srgbClr val="FFFFFF"/>
                  </a:solidFill>
                </a14:hiddenFill>
              </a:ext>
            </a:extLst>
          </p:spPr>
        </p:pic>
        <p:sp>
          <p:nvSpPr>
            <p:cNvPr id="145414" name="AutoShape 6"/>
            <p:cNvSpPr>
              <a:spLocks/>
            </p:cNvSpPr>
            <p:nvPr/>
          </p:nvSpPr>
          <p:spPr bwMode="auto">
            <a:xfrm>
              <a:off x="3120" y="1956"/>
              <a:ext cx="2394" cy="1290"/>
            </a:xfrm>
            <a:prstGeom prst="borderCallout1">
              <a:avLst>
                <a:gd name="adj1" fmla="val 5583"/>
                <a:gd name="adj2" fmla="val -2005"/>
                <a:gd name="adj3" fmla="val 6977"/>
                <a:gd name="adj4" fmla="val -2005"/>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fr-FR" altLang="fr-FR"/>
            </a:p>
          </p:txBody>
        </p:sp>
      </p:grpSp>
      <p:sp>
        <p:nvSpPr>
          <p:cNvPr id="145422" name="Rectangle 14"/>
          <p:cNvSpPr>
            <a:spLocks noChangeArrowheads="1"/>
          </p:cNvSpPr>
          <p:nvPr/>
        </p:nvSpPr>
        <p:spPr bwMode="auto">
          <a:xfrm>
            <a:off x="257175" y="400050"/>
            <a:ext cx="8753475" cy="19335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45419" name="Rectangle 11"/>
          <p:cNvSpPr>
            <a:spLocks noChangeArrowheads="1"/>
          </p:cNvSpPr>
          <p:nvPr/>
        </p:nvSpPr>
        <p:spPr bwMode="auto">
          <a:xfrm>
            <a:off x="4295775" y="1543050"/>
            <a:ext cx="3752850" cy="342900"/>
          </a:xfrm>
          <a:prstGeom prst="rect">
            <a:avLst/>
          </a:prstGeom>
          <a:solidFill>
            <a:srgbClr val="F7AB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800">
                <a:latin typeface="Arial" panose="020B0604020202020204" pitchFamily="34" charset="0"/>
              </a:rPr>
              <a:t>TVA à payer à l’AFC</a:t>
            </a:r>
            <a:endParaRPr lang="fr-FR" altLang="fr-FR" sz="1800">
              <a:latin typeface="Arial" panose="020B0604020202020204" pitchFamily="34" charset="0"/>
            </a:endParaRPr>
          </a:p>
        </p:txBody>
      </p:sp>
      <p:sp>
        <p:nvSpPr>
          <p:cNvPr id="145420" name="Rectangle 12"/>
          <p:cNvSpPr>
            <a:spLocks noChangeArrowheads="1"/>
          </p:cNvSpPr>
          <p:nvPr/>
        </p:nvSpPr>
        <p:spPr bwMode="auto">
          <a:xfrm>
            <a:off x="533400" y="920750"/>
            <a:ext cx="3743325" cy="965200"/>
          </a:xfrm>
          <a:prstGeom prst="rect">
            <a:avLst/>
          </a:prstGeom>
          <a:gradFill rotWithShape="1">
            <a:gsLst>
              <a:gs pos="0">
                <a:srgbClr val="CC0000"/>
              </a:gs>
              <a:gs pos="50000">
                <a:srgbClr val="CC0000">
                  <a:gamma/>
                  <a:shade val="46275"/>
                  <a:invGamma/>
                </a:srgbClr>
              </a:gs>
              <a:gs pos="100000">
                <a:srgbClr val="CC00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2000">
                <a:solidFill>
                  <a:schemeClr val="bg1"/>
                </a:solidFill>
                <a:latin typeface="Arial" panose="020B0604020202020204" pitchFamily="34" charset="0"/>
              </a:rPr>
              <a:t>TVA due</a:t>
            </a:r>
            <a:r>
              <a:rPr lang="fr-CH" altLang="fr-FR" sz="1800">
                <a:solidFill>
                  <a:schemeClr val="bg1"/>
                </a:solidFill>
                <a:latin typeface="Arial" panose="020B0604020202020204" pitchFamily="34" charset="0"/>
              </a:rPr>
              <a:t> </a:t>
            </a:r>
            <a:br>
              <a:rPr lang="fr-CH" altLang="fr-FR" sz="1800">
                <a:solidFill>
                  <a:schemeClr val="bg1"/>
                </a:solidFill>
                <a:latin typeface="Arial" panose="020B0604020202020204" pitchFamily="34" charset="0"/>
              </a:rPr>
            </a:br>
            <a:r>
              <a:rPr lang="fr-CH" altLang="fr-FR" sz="1600">
                <a:solidFill>
                  <a:schemeClr val="bg1"/>
                </a:solidFill>
                <a:latin typeface="Arial" panose="020B0604020202020204" pitchFamily="34" charset="0"/>
              </a:rPr>
              <a:t>(facturée aux clients)</a:t>
            </a:r>
            <a:endParaRPr lang="fr-FR" altLang="fr-FR" sz="1600">
              <a:solidFill>
                <a:schemeClr val="bg1"/>
              </a:solidFill>
              <a:latin typeface="Arial" panose="020B0604020202020204" pitchFamily="34" charset="0"/>
            </a:endParaRPr>
          </a:p>
        </p:txBody>
      </p:sp>
      <p:sp>
        <p:nvSpPr>
          <p:cNvPr id="145421" name="Rectangle 13"/>
          <p:cNvSpPr>
            <a:spLocks noChangeArrowheads="1"/>
          </p:cNvSpPr>
          <p:nvPr/>
        </p:nvSpPr>
        <p:spPr bwMode="auto">
          <a:xfrm>
            <a:off x="4295775" y="920750"/>
            <a:ext cx="3743325" cy="603250"/>
          </a:xfrm>
          <a:prstGeom prst="rect">
            <a:avLst/>
          </a:prstGeom>
          <a:gradFill rotWithShape="1">
            <a:gsLst>
              <a:gs pos="0">
                <a:srgbClr val="006600"/>
              </a:gs>
              <a:gs pos="50000">
                <a:srgbClr val="006600">
                  <a:gamma/>
                  <a:shade val="46275"/>
                  <a:invGamma/>
                </a:srgbClr>
              </a:gs>
              <a:gs pos="100000">
                <a:srgbClr val="0066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2000">
                <a:solidFill>
                  <a:schemeClr val="bg1"/>
                </a:solidFill>
                <a:latin typeface="Arial" panose="020B0604020202020204" pitchFamily="34" charset="0"/>
              </a:rPr>
              <a:t>TVA préalable</a:t>
            </a:r>
            <a:r>
              <a:rPr lang="fr-CH" altLang="fr-FR" sz="1800">
                <a:solidFill>
                  <a:schemeClr val="bg1"/>
                </a:solidFill>
                <a:latin typeface="Arial" panose="020B0604020202020204" pitchFamily="34" charset="0"/>
              </a:rPr>
              <a:t> </a:t>
            </a:r>
            <a:br>
              <a:rPr lang="fr-CH" altLang="fr-FR" sz="1800">
                <a:solidFill>
                  <a:schemeClr val="bg1"/>
                </a:solidFill>
                <a:latin typeface="Arial" panose="020B0604020202020204" pitchFamily="34" charset="0"/>
              </a:rPr>
            </a:br>
            <a:r>
              <a:rPr lang="fr-CH" altLang="fr-FR" sz="1600">
                <a:solidFill>
                  <a:schemeClr val="bg1"/>
                </a:solidFill>
                <a:latin typeface="Arial" panose="020B0604020202020204" pitchFamily="34" charset="0"/>
              </a:rPr>
              <a:t>(payée lors de nos achats)</a:t>
            </a:r>
            <a:endParaRPr lang="fr-FR" altLang="fr-FR" sz="1600">
              <a:solidFill>
                <a:schemeClr val="bg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5420"/>
                                        </p:tgtEl>
                                        <p:attrNameLst>
                                          <p:attrName>style.visibility</p:attrName>
                                        </p:attrNameLst>
                                      </p:cBhvr>
                                      <p:to>
                                        <p:strVal val="visible"/>
                                      </p:to>
                                    </p:set>
                                    <p:animEffect transition="in" filter="wipe(up)">
                                      <p:cBhvr>
                                        <p:cTn id="7" dur="3000"/>
                                        <p:tgtEl>
                                          <p:spTgt spid="1454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5421"/>
                                        </p:tgtEl>
                                        <p:attrNameLst>
                                          <p:attrName>style.visibility</p:attrName>
                                        </p:attrNameLst>
                                      </p:cBhvr>
                                      <p:to>
                                        <p:strVal val="visible"/>
                                      </p:to>
                                    </p:set>
                                    <p:animEffect transition="in" filter="wipe(up)">
                                      <p:cBhvr>
                                        <p:cTn id="12" dur="3000"/>
                                        <p:tgtEl>
                                          <p:spTgt spid="14542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454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20" grpId="0" animBg="1"/>
      <p:bldP spid="1454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43" name="Group 71"/>
          <p:cNvGrpSpPr>
            <a:grpSpLocks/>
          </p:cNvGrpSpPr>
          <p:nvPr/>
        </p:nvGrpSpPr>
        <p:grpSpPr bwMode="auto">
          <a:xfrm>
            <a:off x="228600" y="5257800"/>
            <a:ext cx="7743825" cy="866775"/>
            <a:chOff x="144" y="3312"/>
            <a:chExt cx="4878" cy="546"/>
          </a:xfrm>
        </p:grpSpPr>
        <p:graphicFrame>
          <p:nvGraphicFramePr>
            <p:cNvPr id="3125" name="Object 53"/>
            <p:cNvGraphicFramePr>
              <a:graphicFrameLocks noChangeAspect="1"/>
            </p:cNvGraphicFramePr>
            <p:nvPr/>
          </p:nvGraphicFramePr>
          <p:xfrm>
            <a:off x="144" y="3312"/>
            <a:ext cx="1134" cy="546"/>
          </p:xfrm>
          <a:graphic>
            <a:graphicData uri="http://schemas.openxmlformats.org/presentationml/2006/ole">
              <mc:AlternateContent xmlns:mc="http://schemas.openxmlformats.org/markup-compatibility/2006">
                <mc:Choice xmlns:v="urn:schemas-microsoft-com:vml" Requires="v">
                  <p:oleObj spid="_x0000_s3159" name="Feuille de calcul" r:id="rId3" imgW="1800442" imgH="867013" progId="Excel.Sheet.8">
                    <p:embed/>
                  </p:oleObj>
                </mc:Choice>
                <mc:Fallback>
                  <p:oleObj name="Feuille de calcul" r:id="rId3" imgW="1800442" imgH="867013" progId="Excel.Sheet.8">
                    <p:embed/>
                    <p:pic>
                      <p:nvPicPr>
                        <p:cNvPr id="0" name="Object 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 y="3312"/>
                          <a:ext cx="1134" cy="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26" name="Object 54"/>
            <p:cNvGraphicFramePr>
              <a:graphicFrameLocks noChangeAspect="1"/>
            </p:cNvGraphicFramePr>
            <p:nvPr/>
          </p:nvGraphicFramePr>
          <p:xfrm>
            <a:off x="1392" y="3312"/>
            <a:ext cx="1134" cy="546"/>
          </p:xfrm>
          <a:graphic>
            <a:graphicData uri="http://schemas.openxmlformats.org/presentationml/2006/ole">
              <mc:AlternateContent xmlns:mc="http://schemas.openxmlformats.org/markup-compatibility/2006">
                <mc:Choice xmlns:v="urn:schemas-microsoft-com:vml" Requires="v">
                  <p:oleObj spid="_x0000_s3160" name="Feuille de calcul" r:id="rId5" imgW="1800442" imgH="867013" progId="Excel.Sheet.8">
                    <p:embed/>
                  </p:oleObj>
                </mc:Choice>
                <mc:Fallback>
                  <p:oleObj name="Feuille de calcul" r:id="rId5" imgW="1800442" imgH="867013" progId="Excel.Sheet.8">
                    <p:embed/>
                    <p:pic>
                      <p:nvPicPr>
                        <p:cNvPr id="0" name="Object 5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2" y="3312"/>
                          <a:ext cx="1134" cy="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27" name="Object 55"/>
            <p:cNvGraphicFramePr>
              <a:graphicFrameLocks noChangeAspect="1"/>
            </p:cNvGraphicFramePr>
            <p:nvPr/>
          </p:nvGraphicFramePr>
          <p:xfrm>
            <a:off x="2640" y="3312"/>
            <a:ext cx="1134" cy="546"/>
          </p:xfrm>
          <a:graphic>
            <a:graphicData uri="http://schemas.openxmlformats.org/presentationml/2006/ole">
              <mc:AlternateContent xmlns:mc="http://schemas.openxmlformats.org/markup-compatibility/2006">
                <mc:Choice xmlns:v="urn:schemas-microsoft-com:vml" Requires="v">
                  <p:oleObj spid="_x0000_s3161" name="Feuille de calcul" r:id="rId7" imgW="1800442" imgH="867013" progId="Excel.Sheet.8">
                    <p:embed/>
                  </p:oleObj>
                </mc:Choice>
                <mc:Fallback>
                  <p:oleObj name="Feuille de calcul" r:id="rId7" imgW="1800442" imgH="867013" progId="Excel.Sheet.8">
                    <p:embed/>
                    <p:pic>
                      <p:nvPicPr>
                        <p:cNvPr id="0" name="Object 5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40" y="3312"/>
                          <a:ext cx="1134" cy="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28" name="Object 56"/>
            <p:cNvGraphicFramePr>
              <a:graphicFrameLocks noChangeAspect="1"/>
            </p:cNvGraphicFramePr>
            <p:nvPr/>
          </p:nvGraphicFramePr>
          <p:xfrm>
            <a:off x="3888" y="3312"/>
            <a:ext cx="1134" cy="546"/>
          </p:xfrm>
          <a:graphic>
            <a:graphicData uri="http://schemas.openxmlformats.org/presentationml/2006/ole">
              <mc:AlternateContent xmlns:mc="http://schemas.openxmlformats.org/markup-compatibility/2006">
                <mc:Choice xmlns:v="urn:schemas-microsoft-com:vml" Requires="v">
                  <p:oleObj spid="_x0000_s3162" name="Feuille de calcul" r:id="rId9" imgW="1800442" imgH="867013" progId="Excel.Sheet.8">
                    <p:embed/>
                  </p:oleObj>
                </mc:Choice>
                <mc:Fallback>
                  <p:oleObj name="Feuille de calcul" r:id="rId9" imgW="1800442" imgH="867013" progId="Excel.Sheet.8">
                    <p:embed/>
                    <p:pic>
                      <p:nvPicPr>
                        <p:cNvPr id="0" name="Object 5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88" y="3312"/>
                          <a:ext cx="1134" cy="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3121" name="Object 49"/>
          <p:cNvGraphicFramePr>
            <a:graphicFrameLocks noChangeAspect="1"/>
          </p:cNvGraphicFramePr>
          <p:nvPr/>
        </p:nvGraphicFramePr>
        <p:xfrm>
          <a:off x="228600" y="5267325"/>
          <a:ext cx="1797050" cy="887413"/>
        </p:xfrm>
        <a:graphic>
          <a:graphicData uri="http://schemas.openxmlformats.org/presentationml/2006/ole">
            <mc:AlternateContent xmlns:mc="http://schemas.openxmlformats.org/markup-compatibility/2006">
              <mc:Choice xmlns:v="urn:schemas-microsoft-com:vml" Requires="v">
                <p:oleObj spid="_x0000_s3163" name="Feuille de calcul" r:id="rId11" imgW="1800219" imgH="866625" progId="Excel.Sheet.8">
                  <p:embed/>
                </p:oleObj>
              </mc:Choice>
              <mc:Fallback>
                <p:oleObj name="Feuille de calcul" r:id="rId11" imgW="1800219" imgH="866625" progId="Excel.Sheet.8">
                  <p:embed/>
                  <p:pic>
                    <p:nvPicPr>
                      <p:cNvPr id="0" name="Object 4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8600" y="5267325"/>
                        <a:ext cx="1797050" cy="88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154" name="Group 82"/>
          <p:cNvGrpSpPr>
            <a:grpSpLocks/>
          </p:cNvGrpSpPr>
          <p:nvPr/>
        </p:nvGrpSpPr>
        <p:grpSpPr bwMode="auto">
          <a:xfrm>
            <a:off x="1128713" y="6096000"/>
            <a:ext cx="7253287" cy="304800"/>
            <a:chOff x="711" y="3840"/>
            <a:chExt cx="4569" cy="192"/>
          </a:xfrm>
        </p:grpSpPr>
        <p:sp>
          <p:nvSpPr>
            <p:cNvPr id="3150" name="Line 78"/>
            <p:cNvSpPr>
              <a:spLocks noChangeShapeType="1"/>
            </p:cNvSpPr>
            <p:nvPr/>
          </p:nvSpPr>
          <p:spPr bwMode="auto">
            <a:xfrm flipV="1">
              <a:off x="1968" y="3840"/>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51" name="Line 79"/>
            <p:cNvSpPr>
              <a:spLocks noChangeShapeType="1"/>
            </p:cNvSpPr>
            <p:nvPr/>
          </p:nvSpPr>
          <p:spPr bwMode="auto">
            <a:xfrm flipV="1">
              <a:off x="3216" y="3840"/>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52" name="Line 80"/>
            <p:cNvSpPr>
              <a:spLocks noChangeShapeType="1"/>
            </p:cNvSpPr>
            <p:nvPr/>
          </p:nvSpPr>
          <p:spPr bwMode="auto">
            <a:xfrm flipV="1">
              <a:off x="4464" y="3840"/>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cxnSp>
          <p:nvCxnSpPr>
            <p:cNvPr id="3144" name="AutoShape 72"/>
            <p:cNvCxnSpPr>
              <a:cxnSpLocks noChangeShapeType="1"/>
            </p:cNvCxnSpPr>
            <p:nvPr/>
          </p:nvCxnSpPr>
          <p:spPr bwMode="auto">
            <a:xfrm rot="16200000" flipH="1">
              <a:off x="2909" y="1660"/>
              <a:ext cx="174" cy="4569"/>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140" name="Group 68"/>
          <p:cNvGrpSpPr>
            <a:grpSpLocks/>
          </p:cNvGrpSpPr>
          <p:nvPr/>
        </p:nvGrpSpPr>
        <p:grpSpPr bwMode="auto">
          <a:xfrm>
            <a:off x="6934200" y="3733800"/>
            <a:ext cx="457200" cy="914400"/>
            <a:chOff x="4368" y="2352"/>
            <a:chExt cx="288" cy="576"/>
          </a:xfrm>
        </p:grpSpPr>
        <p:sp>
          <p:nvSpPr>
            <p:cNvPr id="3103" name="Rectangle 31"/>
            <p:cNvSpPr>
              <a:spLocks noChangeArrowheads="1"/>
            </p:cNvSpPr>
            <p:nvPr/>
          </p:nvSpPr>
          <p:spPr bwMode="auto">
            <a:xfrm>
              <a:off x="4368" y="2832"/>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04" name="Rectangle 32"/>
            <p:cNvSpPr>
              <a:spLocks noChangeArrowheads="1"/>
            </p:cNvSpPr>
            <p:nvPr/>
          </p:nvSpPr>
          <p:spPr bwMode="auto">
            <a:xfrm>
              <a:off x="4368" y="2352"/>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05" name="Rectangle 33"/>
            <p:cNvSpPr>
              <a:spLocks noChangeArrowheads="1"/>
            </p:cNvSpPr>
            <p:nvPr/>
          </p:nvSpPr>
          <p:spPr bwMode="auto">
            <a:xfrm>
              <a:off x="4368" y="2448"/>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06" name="Rectangle 34"/>
            <p:cNvSpPr>
              <a:spLocks noChangeArrowheads="1"/>
            </p:cNvSpPr>
            <p:nvPr/>
          </p:nvSpPr>
          <p:spPr bwMode="auto">
            <a:xfrm>
              <a:off x="4368" y="2544"/>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07" name="Rectangle 35"/>
            <p:cNvSpPr>
              <a:spLocks noChangeArrowheads="1"/>
            </p:cNvSpPr>
            <p:nvPr/>
          </p:nvSpPr>
          <p:spPr bwMode="auto">
            <a:xfrm>
              <a:off x="4368" y="2640"/>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08" name="Rectangle 36"/>
            <p:cNvSpPr>
              <a:spLocks noChangeArrowheads="1"/>
            </p:cNvSpPr>
            <p:nvPr/>
          </p:nvSpPr>
          <p:spPr bwMode="auto">
            <a:xfrm>
              <a:off x="4368" y="2736"/>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
        <p:nvSpPr>
          <p:cNvPr id="3109" name="Rectangle 37"/>
          <p:cNvSpPr>
            <a:spLocks noChangeArrowheads="1"/>
          </p:cNvSpPr>
          <p:nvPr/>
        </p:nvSpPr>
        <p:spPr bwMode="auto">
          <a:xfrm>
            <a:off x="914400" y="4495800"/>
            <a:ext cx="457200" cy="152400"/>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nvGrpSpPr>
          <p:cNvPr id="3138" name="Group 66"/>
          <p:cNvGrpSpPr>
            <a:grpSpLocks/>
          </p:cNvGrpSpPr>
          <p:nvPr/>
        </p:nvGrpSpPr>
        <p:grpSpPr bwMode="auto">
          <a:xfrm>
            <a:off x="2819400" y="4191000"/>
            <a:ext cx="457200" cy="457200"/>
            <a:chOff x="1776" y="2640"/>
            <a:chExt cx="288" cy="288"/>
          </a:xfrm>
        </p:grpSpPr>
        <p:sp>
          <p:nvSpPr>
            <p:cNvPr id="3110" name="Rectangle 38"/>
            <p:cNvSpPr>
              <a:spLocks noChangeArrowheads="1"/>
            </p:cNvSpPr>
            <p:nvPr/>
          </p:nvSpPr>
          <p:spPr bwMode="auto">
            <a:xfrm>
              <a:off x="1776" y="2736"/>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11" name="Rectangle 39"/>
            <p:cNvSpPr>
              <a:spLocks noChangeArrowheads="1"/>
            </p:cNvSpPr>
            <p:nvPr/>
          </p:nvSpPr>
          <p:spPr bwMode="auto">
            <a:xfrm>
              <a:off x="1776" y="2832"/>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12" name="Rectangle 40"/>
            <p:cNvSpPr>
              <a:spLocks noChangeArrowheads="1"/>
            </p:cNvSpPr>
            <p:nvPr/>
          </p:nvSpPr>
          <p:spPr bwMode="auto">
            <a:xfrm>
              <a:off x="1776" y="2640"/>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grpSp>
        <p:nvGrpSpPr>
          <p:cNvPr id="3139" name="Group 67"/>
          <p:cNvGrpSpPr>
            <a:grpSpLocks/>
          </p:cNvGrpSpPr>
          <p:nvPr/>
        </p:nvGrpSpPr>
        <p:grpSpPr bwMode="auto">
          <a:xfrm>
            <a:off x="4800600" y="4038600"/>
            <a:ext cx="457200" cy="609600"/>
            <a:chOff x="3024" y="2544"/>
            <a:chExt cx="288" cy="384"/>
          </a:xfrm>
        </p:grpSpPr>
        <p:sp>
          <p:nvSpPr>
            <p:cNvPr id="3113" name="Rectangle 41"/>
            <p:cNvSpPr>
              <a:spLocks noChangeArrowheads="1"/>
            </p:cNvSpPr>
            <p:nvPr/>
          </p:nvSpPr>
          <p:spPr bwMode="auto">
            <a:xfrm>
              <a:off x="3024" y="2544"/>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14" name="Rectangle 42"/>
            <p:cNvSpPr>
              <a:spLocks noChangeArrowheads="1"/>
            </p:cNvSpPr>
            <p:nvPr/>
          </p:nvSpPr>
          <p:spPr bwMode="auto">
            <a:xfrm>
              <a:off x="3024" y="2640"/>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15" name="Rectangle 43"/>
            <p:cNvSpPr>
              <a:spLocks noChangeArrowheads="1"/>
            </p:cNvSpPr>
            <p:nvPr/>
          </p:nvSpPr>
          <p:spPr bwMode="auto">
            <a:xfrm>
              <a:off x="3024" y="2736"/>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16" name="Rectangle 44"/>
            <p:cNvSpPr>
              <a:spLocks noChangeArrowheads="1"/>
            </p:cNvSpPr>
            <p:nvPr/>
          </p:nvSpPr>
          <p:spPr bwMode="auto">
            <a:xfrm>
              <a:off x="3024" y="2832"/>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grpSp>
        <p:nvGrpSpPr>
          <p:cNvPr id="3141" name="Group 69"/>
          <p:cNvGrpSpPr>
            <a:grpSpLocks/>
          </p:cNvGrpSpPr>
          <p:nvPr/>
        </p:nvGrpSpPr>
        <p:grpSpPr bwMode="auto">
          <a:xfrm>
            <a:off x="152400" y="4876800"/>
            <a:ext cx="1619250" cy="274638"/>
            <a:chOff x="96" y="3072"/>
            <a:chExt cx="1020" cy="173"/>
          </a:xfrm>
        </p:grpSpPr>
        <p:sp>
          <p:nvSpPr>
            <p:cNvPr id="3117" name="Rectangle 45"/>
            <p:cNvSpPr>
              <a:spLocks noChangeArrowheads="1"/>
            </p:cNvSpPr>
            <p:nvPr/>
          </p:nvSpPr>
          <p:spPr bwMode="auto">
            <a:xfrm>
              <a:off x="96" y="3120"/>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18" name="Text Box 46"/>
            <p:cNvSpPr txBox="1">
              <a:spLocks noChangeArrowheads="1"/>
            </p:cNvSpPr>
            <p:nvPr/>
          </p:nvSpPr>
          <p:spPr bwMode="auto">
            <a:xfrm>
              <a:off x="384" y="3072"/>
              <a:ext cx="73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sz="1200">
                  <a:latin typeface="Arial" panose="020B0604020202020204" pitchFamily="34" charset="0"/>
                </a:rPr>
                <a:t>Valeur ajoutée</a:t>
              </a:r>
              <a:endParaRPr lang="fr-FR" altLang="fr-FR"/>
            </a:p>
          </p:txBody>
        </p:sp>
      </p:grpSp>
      <p:graphicFrame>
        <p:nvGraphicFramePr>
          <p:cNvPr id="3119" name="Object 47"/>
          <p:cNvGraphicFramePr>
            <a:graphicFrameLocks noChangeAspect="1"/>
          </p:cNvGraphicFramePr>
          <p:nvPr/>
        </p:nvGraphicFramePr>
        <p:xfrm>
          <a:off x="8153400" y="2209800"/>
          <a:ext cx="800100" cy="1138238"/>
        </p:xfrm>
        <a:graphic>
          <a:graphicData uri="http://schemas.openxmlformats.org/presentationml/2006/ole">
            <mc:AlternateContent xmlns:mc="http://schemas.openxmlformats.org/markup-compatibility/2006">
              <mc:Choice xmlns:v="urn:schemas-microsoft-com:vml" Requires="v">
                <p:oleObj spid="_x0000_s3164" name="Clip" r:id="rId13" imgW="3848040" imgH="5478120" progId="MS_ClipArt_Gallery.2">
                  <p:embed/>
                </p:oleObj>
              </mc:Choice>
              <mc:Fallback>
                <p:oleObj name="Clip" r:id="rId13" imgW="3848040" imgH="5478120" progId="MS_ClipArt_Gallery.2">
                  <p:embed/>
                  <p:pic>
                    <p:nvPicPr>
                      <p:cNvPr id="0" name="Object 4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53400" y="2209800"/>
                        <a:ext cx="800100" cy="1138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22" name="Object 50"/>
          <p:cNvGraphicFramePr>
            <a:graphicFrameLocks noChangeAspect="1"/>
          </p:cNvGraphicFramePr>
          <p:nvPr/>
        </p:nvGraphicFramePr>
        <p:xfrm>
          <a:off x="2209800" y="5267325"/>
          <a:ext cx="1797050" cy="887413"/>
        </p:xfrm>
        <a:graphic>
          <a:graphicData uri="http://schemas.openxmlformats.org/presentationml/2006/ole">
            <mc:AlternateContent xmlns:mc="http://schemas.openxmlformats.org/markup-compatibility/2006">
              <mc:Choice xmlns:v="urn:schemas-microsoft-com:vml" Requires="v">
                <p:oleObj spid="_x0000_s3165" name="Feuille de calcul" r:id="rId15" imgW="1800219" imgH="866625" progId="Excel.Sheet.8">
                  <p:embed/>
                </p:oleObj>
              </mc:Choice>
              <mc:Fallback>
                <p:oleObj name="Feuille de calcul" r:id="rId15" imgW="1800219" imgH="866625" progId="Excel.Sheet.8">
                  <p:embed/>
                  <p:pic>
                    <p:nvPicPr>
                      <p:cNvPr id="0" name="Object 5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09800" y="5267325"/>
                        <a:ext cx="1797050" cy="88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23" name="Object 51"/>
          <p:cNvGraphicFramePr>
            <a:graphicFrameLocks noChangeAspect="1"/>
          </p:cNvGraphicFramePr>
          <p:nvPr/>
        </p:nvGraphicFramePr>
        <p:xfrm>
          <a:off x="4191000" y="5267325"/>
          <a:ext cx="1797050" cy="887413"/>
        </p:xfrm>
        <a:graphic>
          <a:graphicData uri="http://schemas.openxmlformats.org/presentationml/2006/ole">
            <mc:AlternateContent xmlns:mc="http://schemas.openxmlformats.org/markup-compatibility/2006">
              <mc:Choice xmlns:v="urn:schemas-microsoft-com:vml" Requires="v">
                <p:oleObj spid="_x0000_s3166" name="Feuille de calcul" r:id="rId17" imgW="1800219" imgH="866625" progId="Excel.Sheet.8">
                  <p:embed/>
                </p:oleObj>
              </mc:Choice>
              <mc:Fallback>
                <p:oleObj name="Feuille de calcul" r:id="rId17" imgW="1800219" imgH="866625" progId="Excel.Sheet.8">
                  <p:embed/>
                  <p:pic>
                    <p:nvPicPr>
                      <p:cNvPr id="0" name="Object 5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191000" y="5267325"/>
                        <a:ext cx="1797050" cy="88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24" name="Object 52"/>
          <p:cNvGraphicFramePr>
            <a:graphicFrameLocks noChangeAspect="1"/>
          </p:cNvGraphicFramePr>
          <p:nvPr/>
        </p:nvGraphicFramePr>
        <p:xfrm>
          <a:off x="6172200" y="5267325"/>
          <a:ext cx="1797050" cy="887413"/>
        </p:xfrm>
        <a:graphic>
          <a:graphicData uri="http://schemas.openxmlformats.org/presentationml/2006/ole">
            <mc:AlternateContent xmlns:mc="http://schemas.openxmlformats.org/markup-compatibility/2006">
              <mc:Choice xmlns:v="urn:schemas-microsoft-com:vml" Requires="v">
                <p:oleObj spid="_x0000_s3167" name="Feuille de calcul" r:id="rId19" imgW="1800219" imgH="866625" progId="Excel.Sheet.8">
                  <p:embed/>
                </p:oleObj>
              </mc:Choice>
              <mc:Fallback>
                <p:oleObj name="Feuille de calcul" r:id="rId19" imgW="1800219" imgH="866625" progId="Excel.Sheet.8">
                  <p:embed/>
                  <p:pic>
                    <p:nvPicPr>
                      <p:cNvPr id="0" name="Object 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172200" y="5267325"/>
                        <a:ext cx="1797050" cy="88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137" name="Group 65"/>
          <p:cNvGrpSpPr>
            <a:grpSpLocks/>
          </p:cNvGrpSpPr>
          <p:nvPr/>
        </p:nvGrpSpPr>
        <p:grpSpPr bwMode="auto">
          <a:xfrm>
            <a:off x="152400" y="152400"/>
            <a:ext cx="7924800" cy="4648200"/>
            <a:chOff x="96" y="96"/>
            <a:chExt cx="4992" cy="2928"/>
          </a:xfrm>
        </p:grpSpPr>
        <p:graphicFrame>
          <p:nvGraphicFramePr>
            <p:cNvPr id="3074" name="Object 2"/>
            <p:cNvGraphicFramePr>
              <a:graphicFrameLocks noChangeAspect="1"/>
            </p:cNvGraphicFramePr>
            <p:nvPr/>
          </p:nvGraphicFramePr>
          <p:xfrm>
            <a:off x="1440" y="336"/>
            <a:ext cx="1008" cy="971"/>
          </p:xfrm>
          <a:graphic>
            <a:graphicData uri="http://schemas.openxmlformats.org/presentationml/2006/ole">
              <mc:AlternateContent xmlns:mc="http://schemas.openxmlformats.org/markup-compatibility/2006">
                <mc:Choice xmlns:v="urn:schemas-microsoft-com:vml" Requires="v">
                  <p:oleObj spid="_x0000_s3168" name="Clip" r:id="rId21" imgW="3598560" imgH="3468960" progId="MS_ClipArt_Gallery.2">
                    <p:embed/>
                  </p:oleObj>
                </mc:Choice>
                <mc:Fallback>
                  <p:oleObj name="Clip" r:id="rId21" imgW="3598560" imgH="3468960" progId="MS_ClipArt_Gallery.2">
                    <p:embed/>
                    <p:pic>
                      <p:nvPicPr>
                        <p:cNvPr id="0" name="Object 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440" y="336"/>
                          <a:ext cx="1008" cy="9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80" name="Object 8"/>
            <p:cNvGraphicFramePr>
              <a:graphicFrameLocks noChangeAspect="1"/>
            </p:cNvGraphicFramePr>
            <p:nvPr/>
          </p:nvGraphicFramePr>
          <p:xfrm>
            <a:off x="336" y="432"/>
            <a:ext cx="756" cy="816"/>
          </p:xfrm>
          <a:graphic>
            <a:graphicData uri="http://schemas.openxmlformats.org/presentationml/2006/ole">
              <mc:AlternateContent xmlns:mc="http://schemas.openxmlformats.org/markup-compatibility/2006">
                <mc:Choice xmlns:v="urn:schemas-microsoft-com:vml" Requires="v">
                  <p:oleObj spid="_x0000_s3169" name="Clip" r:id="rId23" imgW="3212280" imgH="3468960" progId="MS_ClipArt_Gallery.2">
                    <p:embed/>
                  </p:oleObj>
                </mc:Choice>
                <mc:Fallback>
                  <p:oleObj name="Clip" r:id="rId23" imgW="3212280" imgH="3468960" progId="MS_ClipArt_Gallery.2">
                    <p:embed/>
                    <p:pic>
                      <p:nvPicPr>
                        <p:cNvPr id="0" name="Object 8"/>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36" y="432"/>
                          <a:ext cx="756"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81" name="Object 9"/>
            <p:cNvGraphicFramePr>
              <a:graphicFrameLocks noChangeAspect="1"/>
            </p:cNvGraphicFramePr>
            <p:nvPr/>
          </p:nvGraphicFramePr>
          <p:xfrm>
            <a:off x="2736" y="480"/>
            <a:ext cx="960" cy="679"/>
          </p:xfrm>
          <a:graphic>
            <a:graphicData uri="http://schemas.openxmlformats.org/presentationml/2006/ole">
              <mc:AlternateContent xmlns:mc="http://schemas.openxmlformats.org/markup-compatibility/2006">
                <mc:Choice xmlns:v="urn:schemas-microsoft-com:vml" Requires="v">
                  <p:oleObj spid="_x0000_s3170" name="Clip" r:id="rId25" imgW="4573440" imgH="3238200" progId="MS_ClipArt_Gallery.2">
                    <p:embed/>
                  </p:oleObj>
                </mc:Choice>
                <mc:Fallback>
                  <p:oleObj name="Clip" r:id="rId25" imgW="4573440" imgH="3238200" progId="MS_ClipArt_Gallery.2">
                    <p:embed/>
                    <p:pic>
                      <p:nvPicPr>
                        <p:cNvPr id="0" name="Object 9"/>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2736" y="480"/>
                          <a:ext cx="960" cy="6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82" name="Object 10"/>
            <p:cNvGraphicFramePr>
              <a:graphicFrameLocks noChangeAspect="1"/>
            </p:cNvGraphicFramePr>
            <p:nvPr/>
          </p:nvGraphicFramePr>
          <p:xfrm>
            <a:off x="4080" y="480"/>
            <a:ext cx="746" cy="665"/>
          </p:xfrm>
          <a:graphic>
            <a:graphicData uri="http://schemas.openxmlformats.org/presentationml/2006/ole">
              <mc:AlternateContent xmlns:mc="http://schemas.openxmlformats.org/markup-compatibility/2006">
                <mc:Choice xmlns:v="urn:schemas-microsoft-com:vml" Requires="v">
                  <p:oleObj spid="_x0000_s3171" name="Clip" r:id="rId27" imgW="3892680" imgH="3468960" progId="MS_ClipArt_Gallery.2">
                    <p:embed/>
                  </p:oleObj>
                </mc:Choice>
                <mc:Fallback>
                  <p:oleObj name="Clip" r:id="rId27" imgW="3892680" imgH="3468960" progId="MS_ClipArt_Gallery.2">
                    <p:embed/>
                    <p:pic>
                      <p:nvPicPr>
                        <p:cNvPr id="0" name="Object 10"/>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4080" y="480"/>
                          <a:ext cx="746" cy="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8" name="Rectangle 16"/>
            <p:cNvSpPr>
              <a:spLocks noChangeArrowheads="1"/>
            </p:cNvSpPr>
            <p:nvPr/>
          </p:nvSpPr>
          <p:spPr bwMode="auto">
            <a:xfrm>
              <a:off x="96" y="336"/>
              <a:ext cx="1248" cy="100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089" name="Rectangle 17"/>
            <p:cNvSpPr>
              <a:spLocks noChangeArrowheads="1"/>
            </p:cNvSpPr>
            <p:nvPr/>
          </p:nvSpPr>
          <p:spPr bwMode="auto">
            <a:xfrm>
              <a:off x="1344" y="336"/>
              <a:ext cx="1248" cy="100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090" name="Rectangle 18"/>
            <p:cNvSpPr>
              <a:spLocks noChangeArrowheads="1"/>
            </p:cNvSpPr>
            <p:nvPr/>
          </p:nvSpPr>
          <p:spPr bwMode="auto">
            <a:xfrm>
              <a:off x="2592" y="336"/>
              <a:ext cx="1248" cy="100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091" name="Rectangle 19"/>
            <p:cNvSpPr>
              <a:spLocks noChangeArrowheads="1"/>
            </p:cNvSpPr>
            <p:nvPr/>
          </p:nvSpPr>
          <p:spPr bwMode="auto">
            <a:xfrm>
              <a:off x="3840" y="336"/>
              <a:ext cx="1248" cy="100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097" name="Rectangle 25"/>
            <p:cNvSpPr>
              <a:spLocks noChangeArrowheads="1"/>
            </p:cNvSpPr>
            <p:nvPr/>
          </p:nvSpPr>
          <p:spPr bwMode="auto">
            <a:xfrm>
              <a:off x="96" y="1344"/>
              <a:ext cx="1248" cy="168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098" name="Rectangle 26"/>
            <p:cNvSpPr>
              <a:spLocks noChangeArrowheads="1"/>
            </p:cNvSpPr>
            <p:nvPr/>
          </p:nvSpPr>
          <p:spPr bwMode="auto">
            <a:xfrm>
              <a:off x="1344" y="1344"/>
              <a:ext cx="1248" cy="168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099" name="Rectangle 27"/>
            <p:cNvSpPr>
              <a:spLocks noChangeArrowheads="1"/>
            </p:cNvSpPr>
            <p:nvPr/>
          </p:nvSpPr>
          <p:spPr bwMode="auto">
            <a:xfrm>
              <a:off x="2592" y="1344"/>
              <a:ext cx="1248" cy="168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00" name="Rectangle 28"/>
            <p:cNvSpPr>
              <a:spLocks noChangeArrowheads="1"/>
            </p:cNvSpPr>
            <p:nvPr/>
          </p:nvSpPr>
          <p:spPr bwMode="auto">
            <a:xfrm>
              <a:off x="3840" y="1344"/>
              <a:ext cx="1248" cy="168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3129" name="WordArt 57"/>
            <p:cNvSpPr>
              <a:spLocks noChangeArrowheads="1" noChangeShapeType="1" noTextEdit="1"/>
            </p:cNvSpPr>
            <p:nvPr/>
          </p:nvSpPr>
          <p:spPr bwMode="auto">
            <a:xfrm>
              <a:off x="1056" y="96"/>
              <a:ext cx="3168" cy="14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3600" kern="10" spc="72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Mécanisme de la TVA</a:t>
              </a:r>
            </a:p>
          </p:txBody>
        </p:sp>
      </p:grpSp>
      <p:grpSp>
        <p:nvGrpSpPr>
          <p:cNvPr id="3142" name="Group 70"/>
          <p:cNvGrpSpPr>
            <a:grpSpLocks/>
          </p:cNvGrpSpPr>
          <p:nvPr/>
        </p:nvGrpSpPr>
        <p:grpSpPr bwMode="auto">
          <a:xfrm>
            <a:off x="8382000" y="6172200"/>
            <a:ext cx="457200" cy="457200"/>
            <a:chOff x="5328" y="3936"/>
            <a:chExt cx="288" cy="288"/>
          </a:xfrm>
        </p:grpSpPr>
        <p:pic>
          <p:nvPicPr>
            <p:cNvPr id="3130" name="Picture 58"/>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5328" y="3936"/>
              <a:ext cx="2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35" name="Rectangle 63"/>
            <p:cNvSpPr>
              <a:spLocks noChangeArrowheads="1"/>
            </p:cNvSpPr>
            <p:nvPr/>
          </p:nvSpPr>
          <p:spPr bwMode="auto">
            <a:xfrm>
              <a:off x="5328" y="3936"/>
              <a:ext cx="288" cy="2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
        <p:nvSpPr>
          <p:cNvPr id="3136" name="Text Box 64"/>
          <p:cNvSpPr txBox="1">
            <a:spLocks noChangeArrowheads="1"/>
          </p:cNvSpPr>
          <p:nvPr/>
        </p:nvSpPr>
        <p:spPr bwMode="auto">
          <a:xfrm>
            <a:off x="2362200" y="6477000"/>
            <a:ext cx="48006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altLang="fr-FR" sz="1400" b="1">
                <a:latin typeface="Arial" panose="020B0604020202020204" pitchFamily="34" charset="0"/>
              </a:rPr>
              <a:t>8.-     +     16.-     +    8.-     +    16.-     =       48.-</a:t>
            </a:r>
          </a:p>
        </p:txBody>
      </p:sp>
      <p:graphicFrame>
        <p:nvGraphicFramePr>
          <p:cNvPr id="3093" name="Object 21"/>
          <p:cNvGraphicFramePr>
            <a:graphicFrameLocks noChangeAspect="1"/>
          </p:cNvGraphicFramePr>
          <p:nvPr/>
        </p:nvGraphicFramePr>
        <p:xfrm>
          <a:off x="1524000" y="2286000"/>
          <a:ext cx="1195388" cy="1089025"/>
        </p:xfrm>
        <a:graphic>
          <a:graphicData uri="http://schemas.openxmlformats.org/presentationml/2006/ole">
            <mc:AlternateContent xmlns:mc="http://schemas.openxmlformats.org/markup-compatibility/2006">
              <mc:Choice xmlns:v="urn:schemas-microsoft-com:vml" Requires="v">
                <p:oleObj spid="_x0000_s3172" name="Feuille de calcul" r:id="rId30" imgW="1038310" imgH="1000286" progId="Excel.Sheet.8">
                  <p:embed/>
                </p:oleObj>
              </mc:Choice>
              <mc:Fallback>
                <p:oleObj name="Feuille de calcul" r:id="rId30" imgW="1038310" imgH="1000286" progId="Excel.Sheet.8">
                  <p:embed/>
                  <p:pic>
                    <p:nvPicPr>
                      <p:cNvPr id="0" name="Object 21"/>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524000" y="2286000"/>
                        <a:ext cx="1195388" cy="108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94" name="Object 22"/>
          <p:cNvGraphicFramePr>
            <a:graphicFrameLocks noChangeAspect="1"/>
          </p:cNvGraphicFramePr>
          <p:nvPr/>
        </p:nvGraphicFramePr>
        <p:xfrm>
          <a:off x="3505200" y="2743200"/>
          <a:ext cx="1195388" cy="1166813"/>
        </p:xfrm>
        <a:graphic>
          <a:graphicData uri="http://schemas.openxmlformats.org/presentationml/2006/ole">
            <mc:AlternateContent xmlns:mc="http://schemas.openxmlformats.org/markup-compatibility/2006">
              <mc:Choice xmlns:v="urn:schemas-microsoft-com:vml" Requires="v">
                <p:oleObj spid="_x0000_s3173" name="Feuille de calcul" r:id="rId32" imgW="1038310" imgH="990532" progId="Excel.Sheet.8">
                  <p:embed/>
                </p:oleObj>
              </mc:Choice>
              <mc:Fallback>
                <p:oleObj name="Feuille de calcul" r:id="rId32" imgW="1038310" imgH="990532" progId="Excel.Sheet.8">
                  <p:embed/>
                  <p:pic>
                    <p:nvPicPr>
                      <p:cNvPr id="0" name="Object 22"/>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505200" y="2743200"/>
                        <a:ext cx="1195388" cy="116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95" name="Object 23"/>
          <p:cNvGraphicFramePr>
            <a:graphicFrameLocks noChangeAspect="1"/>
          </p:cNvGraphicFramePr>
          <p:nvPr/>
        </p:nvGraphicFramePr>
        <p:xfrm>
          <a:off x="5562600" y="3124200"/>
          <a:ext cx="1195388" cy="1165225"/>
        </p:xfrm>
        <a:graphic>
          <a:graphicData uri="http://schemas.openxmlformats.org/presentationml/2006/ole">
            <mc:AlternateContent xmlns:mc="http://schemas.openxmlformats.org/markup-compatibility/2006">
              <mc:Choice xmlns:v="urn:schemas-microsoft-com:vml" Requires="v">
                <p:oleObj spid="_x0000_s3174" name="Feuille de calcul" r:id="rId34" imgW="1038310" imgH="990532" progId="Excel.Sheet.8">
                  <p:embed/>
                </p:oleObj>
              </mc:Choice>
              <mc:Fallback>
                <p:oleObj name="Feuille de calcul" r:id="rId34" imgW="1038310" imgH="990532" progId="Excel.Sheet.8">
                  <p:embed/>
                  <p:pic>
                    <p:nvPicPr>
                      <p:cNvPr id="0" name="Object 23"/>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5562600" y="3124200"/>
                        <a:ext cx="1195388"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96" name="Object 24"/>
          <p:cNvGraphicFramePr>
            <a:graphicFrameLocks noChangeAspect="1"/>
          </p:cNvGraphicFramePr>
          <p:nvPr/>
        </p:nvGraphicFramePr>
        <p:xfrm>
          <a:off x="7543800" y="3581400"/>
          <a:ext cx="1195388" cy="1166813"/>
        </p:xfrm>
        <a:graphic>
          <a:graphicData uri="http://schemas.openxmlformats.org/presentationml/2006/ole">
            <mc:AlternateContent xmlns:mc="http://schemas.openxmlformats.org/markup-compatibility/2006">
              <mc:Choice xmlns:v="urn:schemas-microsoft-com:vml" Requires="v">
                <p:oleObj spid="_x0000_s3175" name="Feuille de calcul" r:id="rId36" imgW="1038310" imgH="990532" progId="Excel.Sheet.8">
                  <p:embed/>
                </p:oleObj>
              </mc:Choice>
              <mc:Fallback>
                <p:oleObj name="Feuille de calcul" r:id="rId36" imgW="1038310" imgH="990532" progId="Excel.Sheet.8">
                  <p:embed/>
                  <p:pic>
                    <p:nvPicPr>
                      <p:cNvPr id="0" name="Object 24"/>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7543800" y="3581400"/>
                        <a:ext cx="1195388" cy="116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55" name="Text Box 83"/>
          <p:cNvSpPr txBox="1">
            <a:spLocks noChangeArrowheads="1"/>
          </p:cNvSpPr>
          <p:nvPr/>
        </p:nvSpPr>
        <p:spPr bwMode="auto">
          <a:xfrm>
            <a:off x="114300" y="1847850"/>
            <a:ext cx="191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sz="1400">
                <a:latin typeface="Arial" panose="020B0604020202020204" pitchFamily="34" charset="0"/>
                <a:cs typeface="Arial" panose="020B0604020202020204" pitchFamily="34" charset="0"/>
              </a:rPr>
              <a:t>Négociant</a:t>
            </a:r>
            <a:endParaRPr lang="fr-FR" altLang="fr-FR" sz="1400">
              <a:latin typeface="Arial" panose="020B0604020202020204" pitchFamily="34" charset="0"/>
              <a:cs typeface="Arial" panose="020B0604020202020204" pitchFamily="34" charset="0"/>
            </a:endParaRPr>
          </a:p>
        </p:txBody>
      </p:sp>
      <p:sp>
        <p:nvSpPr>
          <p:cNvPr id="3156" name="Text Box 84"/>
          <p:cNvSpPr txBox="1">
            <a:spLocks noChangeArrowheads="1"/>
          </p:cNvSpPr>
          <p:nvPr/>
        </p:nvSpPr>
        <p:spPr bwMode="auto">
          <a:xfrm>
            <a:off x="2238375" y="1847850"/>
            <a:ext cx="191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fr-CH" altLang="fr-FR" sz="1400">
                <a:latin typeface="Arial" panose="020B0604020202020204" pitchFamily="34" charset="0"/>
                <a:cs typeface="Arial" panose="020B0604020202020204" pitchFamily="34" charset="0"/>
              </a:rPr>
              <a:t>                 Fabricant</a:t>
            </a:r>
            <a:endParaRPr lang="fr-FR" altLang="fr-FR" sz="1400">
              <a:latin typeface="Arial" panose="020B0604020202020204" pitchFamily="34" charset="0"/>
              <a:cs typeface="Arial" panose="020B0604020202020204" pitchFamily="34" charset="0"/>
            </a:endParaRPr>
          </a:p>
        </p:txBody>
      </p:sp>
      <p:sp>
        <p:nvSpPr>
          <p:cNvPr id="3157" name="Text Box 85"/>
          <p:cNvSpPr txBox="1">
            <a:spLocks noChangeArrowheads="1"/>
          </p:cNvSpPr>
          <p:nvPr/>
        </p:nvSpPr>
        <p:spPr bwMode="auto">
          <a:xfrm>
            <a:off x="4181475" y="1847850"/>
            <a:ext cx="191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1400">
                <a:latin typeface="Arial" panose="020B0604020202020204" pitchFamily="34" charset="0"/>
                <a:cs typeface="Arial" panose="020B0604020202020204" pitchFamily="34" charset="0"/>
              </a:rPr>
              <a:t>Grossiste</a:t>
            </a:r>
            <a:endParaRPr lang="fr-FR" altLang="fr-FR" sz="1400">
              <a:latin typeface="Arial" panose="020B0604020202020204" pitchFamily="34" charset="0"/>
              <a:cs typeface="Arial" panose="020B0604020202020204" pitchFamily="34" charset="0"/>
            </a:endParaRPr>
          </a:p>
        </p:txBody>
      </p:sp>
      <p:sp>
        <p:nvSpPr>
          <p:cNvPr id="3158" name="Text Box 86"/>
          <p:cNvSpPr txBox="1">
            <a:spLocks noChangeArrowheads="1"/>
          </p:cNvSpPr>
          <p:nvPr/>
        </p:nvSpPr>
        <p:spPr bwMode="auto">
          <a:xfrm>
            <a:off x="6124575" y="1847850"/>
            <a:ext cx="191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1400">
                <a:latin typeface="Arial" panose="020B0604020202020204" pitchFamily="34" charset="0"/>
                <a:cs typeface="Arial" panose="020B0604020202020204" pitchFamily="34" charset="0"/>
              </a:rPr>
              <a:t>Détaillant</a:t>
            </a:r>
            <a:endParaRPr lang="fr-FR" altLang="fr-FR" sz="140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14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10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8" fill="hold" nodeType="clickEffect">
                                  <p:stCondLst>
                                    <p:cond delay="0"/>
                                  </p:stCondLst>
                                  <p:childTnLst>
                                    <p:set>
                                      <p:cBhvr>
                                        <p:cTn id="14" dur="1" fill="hold">
                                          <p:stCondLst>
                                            <p:cond delay="0"/>
                                          </p:stCondLst>
                                        </p:cTn>
                                        <p:tgtEl>
                                          <p:spTgt spid="3093"/>
                                        </p:tgtEl>
                                        <p:attrNameLst>
                                          <p:attrName>style.visibility</p:attrName>
                                        </p:attrNameLst>
                                      </p:cBhvr>
                                      <p:to>
                                        <p:strVal val="visible"/>
                                      </p:to>
                                    </p:set>
                                    <p:anim calcmode="lin" valueType="num">
                                      <p:cBhvr additive="base">
                                        <p:cTn id="15" dur="500" fill="hold"/>
                                        <p:tgtEl>
                                          <p:spTgt spid="3093"/>
                                        </p:tgtEl>
                                        <p:attrNameLst>
                                          <p:attrName>ppt_x</p:attrName>
                                        </p:attrNameLst>
                                      </p:cBhvr>
                                      <p:tavLst>
                                        <p:tav tm="0">
                                          <p:val>
                                            <p:strVal val="0-#ppt_w/2"/>
                                          </p:val>
                                        </p:tav>
                                        <p:tav tm="100000">
                                          <p:val>
                                            <p:strVal val="#ppt_x"/>
                                          </p:val>
                                        </p:tav>
                                      </p:tavLst>
                                    </p:anim>
                                    <p:anim calcmode="lin" valueType="num">
                                      <p:cBhvr additive="base">
                                        <p:cTn id="16" dur="500" fill="hold"/>
                                        <p:tgtEl>
                                          <p:spTgt spid="3093"/>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3138"/>
                                        </p:tgtEl>
                                        <p:attrNameLst>
                                          <p:attrName>style.visibility</p:attrName>
                                        </p:attrNameLst>
                                      </p:cBhvr>
                                      <p:to>
                                        <p:strVal val="visible"/>
                                      </p:to>
                                    </p:set>
                                    <p:animEffect transition="in" filter="wipe(down)">
                                      <p:cBhvr>
                                        <p:cTn id="21" dur="500"/>
                                        <p:tgtEl>
                                          <p:spTgt spid="3138"/>
                                        </p:tgtEl>
                                      </p:cBhvr>
                                    </p:animEffect>
                                  </p:childTnLst>
                                </p:cTn>
                              </p:par>
                            </p:childTnLst>
                          </p:cTn>
                        </p:par>
                        <p:par>
                          <p:cTn id="22" fill="hold" nodeType="afterGroup">
                            <p:stCondLst>
                              <p:cond delay="500"/>
                            </p:stCondLst>
                            <p:childTnLst>
                              <p:par>
                                <p:cTn id="23" presetID="2" presetClass="entr" presetSubtype="1" fill="hold" nodeType="afterEffect">
                                  <p:stCondLst>
                                    <p:cond delay="1000"/>
                                  </p:stCondLst>
                                  <p:childTnLst>
                                    <p:set>
                                      <p:cBhvr>
                                        <p:cTn id="24" dur="1" fill="hold">
                                          <p:stCondLst>
                                            <p:cond delay="0"/>
                                          </p:stCondLst>
                                        </p:cTn>
                                        <p:tgtEl>
                                          <p:spTgt spid="3094"/>
                                        </p:tgtEl>
                                        <p:attrNameLst>
                                          <p:attrName>style.visibility</p:attrName>
                                        </p:attrNameLst>
                                      </p:cBhvr>
                                      <p:to>
                                        <p:strVal val="visible"/>
                                      </p:to>
                                    </p:set>
                                    <p:anim calcmode="lin" valueType="num">
                                      <p:cBhvr additive="base">
                                        <p:cTn id="25" dur="500" fill="hold"/>
                                        <p:tgtEl>
                                          <p:spTgt spid="3094"/>
                                        </p:tgtEl>
                                        <p:attrNameLst>
                                          <p:attrName>ppt_x</p:attrName>
                                        </p:attrNameLst>
                                      </p:cBhvr>
                                      <p:tavLst>
                                        <p:tav tm="0">
                                          <p:val>
                                            <p:strVal val="#ppt_x"/>
                                          </p:val>
                                        </p:tav>
                                        <p:tav tm="100000">
                                          <p:val>
                                            <p:strVal val="#ppt_x"/>
                                          </p:val>
                                        </p:tav>
                                      </p:tavLst>
                                    </p:anim>
                                    <p:anim calcmode="lin" valueType="num">
                                      <p:cBhvr additive="base">
                                        <p:cTn id="26" dur="500" fill="hold"/>
                                        <p:tgtEl>
                                          <p:spTgt spid="3094"/>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3139"/>
                                        </p:tgtEl>
                                        <p:attrNameLst>
                                          <p:attrName>style.visibility</p:attrName>
                                        </p:attrNameLst>
                                      </p:cBhvr>
                                      <p:to>
                                        <p:strVal val="visible"/>
                                      </p:to>
                                    </p:set>
                                    <p:animEffect transition="in" filter="wipe(down)">
                                      <p:cBhvr>
                                        <p:cTn id="31" dur="500"/>
                                        <p:tgtEl>
                                          <p:spTgt spid="3139"/>
                                        </p:tgtEl>
                                      </p:cBhvr>
                                    </p:animEffect>
                                  </p:childTnLst>
                                </p:cTn>
                              </p:par>
                            </p:childTnLst>
                          </p:cTn>
                        </p:par>
                        <p:par>
                          <p:cTn id="32" fill="hold" nodeType="afterGroup">
                            <p:stCondLst>
                              <p:cond delay="500"/>
                            </p:stCondLst>
                            <p:childTnLst>
                              <p:par>
                                <p:cTn id="33" presetID="2" presetClass="entr" presetSubtype="1" fill="hold" nodeType="afterEffect">
                                  <p:stCondLst>
                                    <p:cond delay="1000"/>
                                  </p:stCondLst>
                                  <p:childTnLst>
                                    <p:set>
                                      <p:cBhvr>
                                        <p:cTn id="34" dur="1" fill="hold">
                                          <p:stCondLst>
                                            <p:cond delay="0"/>
                                          </p:stCondLst>
                                        </p:cTn>
                                        <p:tgtEl>
                                          <p:spTgt spid="3095"/>
                                        </p:tgtEl>
                                        <p:attrNameLst>
                                          <p:attrName>style.visibility</p:attrName>
                                        </p:attrNameLst>
                                      </p:cBhvr>
                                      <p:to>
                                        <p:strVal val="visible"/>
                                      </p:to>
                                    </p:set>
                                    <p:anim calcmode="lin" valueType="num">
                                      <p:cBhvr additive="base">
                                        <p:cTn id="35" dur="500" fill="hold"/>
                                        <p:tgtEl>
                                          <p:spTgt spid="3095"/>
                                        </p:tgtEl>
                                        <p:attrNameLst>
                                          <p:attrName>ppt_x</p:attrName>
                                        </p:attrNameLst>
                                      </p:cBhvr>
                                      <p:tavLst>
                                        <p:tav tm="0">
                                          <p:val>
                                            <p:strVal val="#ppt_x"/>
                                          </p:val>
                                        </p:tav>
                                        <p:tav tm="100000">
                                          <p:val>
                                            <p:strVal val="#ppt_x"/>
                                          </p:val>
                                        </p:tav>
                                      </p:tavLst>
                                    </p:anim>
                                    <p:anim calcmode="lin" valueType="num">
                                      <p:cBhvr additive="base">
                                        <p:cTn id="36" dur="500" fill="hold"/>
                                        <p:tgtEl>
                                          <p:spTgt spid="3095"/>
                                        </p:tgtEl>
                                        <p:attrNameLst>
                                          <p:attrName>ppt_y</p:attrName>
                                        </p:attrNameLst>
                                      </p:cBhvr>
                                      <p:tavLst>
                                        <p:tav tm="0">
                                          <p:val>
                                            <p:strVal val="0-#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4" fill="hold" nodeType="clickEffect">
                                  <p:stCondLst>
                                    <p:cond delay="0"/>
                                  </p:stCondLst>
                                  <p:childTnLst>
                                    <p:set>
                                      <p:cBhvr>
                                        <p:cTn id="40" dur="1" fill="hold">
                                          <p:stCondLst>
                                            <p:cond delay="0"/>
                                          </p:stCondLst>
                                        </p:cTn>
                                        <p:tgtEl>
                                          <p:spTgt spid="3140"/>
                                        </p:tgtEl>
                                        <p:attrNameLst>
                                          <p:attrName>style.visibility</p:attrName>
                                        </p:attrNameLst>
                                      </p:cBhvr>
                                      <p:to>
                                        <p:strVal val="visible"/>
                                      </p:to>
                                    </p:set>
                                    <p:animEffect transition="in" filter="wipe(down)">
                                      <p:cBhvr>
                                        <p:cTn id="41" dur="500"/>
                                        <p:tgtEl>
                                          <p:spTgt spid="3140"/>
                                        </p:tgtEl>
                                      </p:cBhvr>
                                    </p:animEffect>
                                  </p:childTnLst>
                                </p:cTn>
                              </p:par>
                            </p:childTnLst>
                          </p:cTn>
                        </p:par>
                        <p:par>
                          <p:cTn id="42" fill="hold" nodeType="afterGroup">
                            <p:stCondLst>
                              <p:cond delay="500"/>
                            </p:stCondLst>
                            <p:childTnLst>
                              <p:par>
                                <p:cTn id="43" presetID="2" presetClass="entr" presetSubtype="2" fill="hold" nodeType="afterEffect">
                                  <p:stCondLst>
                                    <p:cond delay="0"/>
                                  </p:stCondLst>
                                  <p:childTnLst>
                                    <p:set>
                                      <p:cBhvr>
                                        <p:cTn id="44" dur="1" fill="hold">
                                          <p:stCondLst>
                                            <p:cond delay="0"/>
                                          </p:stCondLst>
                                        </p:cTn>
                                        <p:tgtEl>
                                          <p:spTgt spid="3119"/>
                                        </p:tgtEl>
                                        <p:attrNameLst>
                                          <p:attrName>style.visibility</p:attrName>
                                        </p:attrNameLst>
                                      </p:cBhvr>
                                      <p:to>
                                        <p:strVal val="visible"/>
                                      </p:to>
                                    </p:set>
                                    <p:anim calcmode="lin" valueType="num">
                                      <p:cBhvr additive="base">
                                        <p:cTn id="45" dur="500" fill="hold"/>
                                        <p:tgtEl>
                                          <p:spTgt spid="3119"/>
                                        </p:tgtEl>
                                        <p:attrNameLst>
                                          <p:attrName>ppt_x</p:attrName>
                                        </p:attrNameLst>
                                      </p:cBhvr>
                                      <p:tavLst>
                                        <p:tav tm="0">
                                          <p:val>
                                            <p:strVal val="1+#ppt_w/2"/>
                                          </p:val>
                                        </p:tav>
                                        <p:tav tm="100000">
                                          <p:val>
                                            <p:strVal val="#ppt_x"/>
                                          </p:val>
                                        </p:tav>
                                      </p:tavLst>
                                    </p:anim>
                                    <p:anim calcmode="lin" valueType="num">
                                      <p:cBhvr additive="base">
                                        <p:cTn id="46" dur="500" fill="hold"/>
                                        <p:tgtEl>
                                          <p:spTgt spid="3119"/>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1000"/>
                            </p:stCondLst>
                            <p:childTnLst>
                              <p:par>
                                <p:cTn id="48" presetID="2" presetClass="entr" presetSubtype="1" fill="hold" nodeType="afterEffect">
                                  <p:stCondLst>
                                    <p:cond delay="1000"/>
                                  </p:stCondLst>
                                  <p:childTnLst>
                                    <p:set>
                                      <p:cBhvr>
                                        <p:cTn id="49" dur="1" fill="hold">
                                          <p:stCondLst>
                                            <p:cond delay="0"/>
                                          </p:stCondLst>
                                        </p:cTn>
                                        <p:tgtEl>
                                          <p:spTgt spid="3096"/>
                                        </p:tgtEl>
                                        <p:attrNameLst>
                                          <p:attrName>style.visibility</p:attrName>
                                        </p:attrNameLst>
                                      </p:cBhvr>
                                      <p:to>
                                        <p:strVal val="visible"/>
                                      </p:to>
                                    </p:set>
                                    <p:anim calcmode="lin" valueType="num">
                                      <p:cBhvr additive="base">
                                        <p:cTn id="50" dur="500" fill="hold"/>
                                        <p:tgtEl>
                                          <p:spTgt spid="3096"/>
                                        </p:tgtEl>
                                        <p:attrNameLst>
                                          <p:attrName>ppt_x</p:attrName>
                                        </p:attrNameLst>
                                      </p:cBhvr>
                                      <p:tavLst>
                                        <p:tav tm="0">
                                          <p:val>
                                            <p:strVal val="#ppt_x"/>
                                          </p:val>
                                        </p:tav>
                                        <p:tav tm="100000">
                                          <p:val>
                                            <p:strVal val="#ppt_x"/>
                                          </p:val>
                                        </p:tav>
                                      </p:tavLst>
                                    </p:anim>
                                    <p:anim calcmode="lin" valueType="num">
                                      <p:cBhvr additive="base">
                                        <p:cTn id="51" dur="500" fill="hold"/>
                                        <p:tgtEl>
                                          <p:spTgt spid="3096"/>
                                        </p:tgtEl>
                                        <p:attrNameLst>
                                          <p:attrName>ppt_y</p:attrName>
                                        </p:attrNameLst>
                                      </p:cBhvr>
                                      <p:tavLst>
                                        <p:tav tm="0">
                                          <p:val>
                                            <p:strVal val="0-#ppt_h/2"/>
                                          </p:val>
                                        </p:tav>
                                        <p:tav tm="100000">
                                          <p:val>
                                            <p:strVal val="#ppt_y"/>
                                          </p:val>
                                        </p:tav>
                                      </p:tavLst>
                                    </p:anim>
                                  </p:childTnLst>
                                </p:cTn>
                              </p:par>
                            </p:childTnLst>
                          </p:cTn>
                        </p:par>
                        <p:par>
                          <p:cTn id="52" fill="hold" nodeType="afterGroup">
                            <p:stCondLst>
                              <p:cond delay="2500"/>
                            </p:stCondLst>
                            <p:childTnLst>
                              <p:par>
                                <p:cTn id="53" presetID="1" presetClass="entr" presetSubtype="0" fill="hold" nodeType="afterEffect">
                                  <p:stCondLst>
                                    <p:cond delay="1000"/>
                                  </p:stCondLst>
                                  <p:childTnLst>
                                    <p:set>
                                      <p:cBhvr>
                                        <p:cTn id="54" dur="1" fill="hold">
                                          <p:stCondLst>
                                            <p:cond delay="499"/>
                                          </p:stCondLst>
                                        </p:cTn>
                                        <p:tgtEl>
                                          <p:spTgt spid="3143"/>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nodeType="clickEffect">
                                  <p:stCondLst>
                                    <p:cond delay="0"/>
                                  </p:stCondLst>
                                  <p:childTnLst>
                                    <p:set>
                                      <p:cBhvr>
                                        <p:cTn id="58" dur="1" fill="hold">
                                          <p:stCondLst>
                                            <p:cond delay="499"/>
                                          </p:stCondLst>
                                        </p:cTn>
                                        <p:tgtEl>
                                          <p:spTgt spid="3121"/>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nodeType="clickEffect">
                                  <p:stCondLst>
                                    <p:cond delay="0"/>
                                  </p:stCondLst>
                                  <p:childTnLst>
                                    <p:set>
                                      <p:cBhvr>
                                        <p:cTn id="62" dur="1" fill="hold">
                                          <p:stCondLst>
                                            <p:cond delay="499"/>
                                          </p:stCondLst>
                                        </p:cTn>
                                        <p:tgtEl>
                                          <p:spTgt spid="3122"/>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nodeType="clickEffect">
                                  <p:stCondLst>
                                    <p:cond delay="0"/>
                                  </p:stCondLst>
                                  <p:childTnLst>
                                    <p:set>
                                      <p:cBhvr>
                                        <p:cTn id="66" dur="1" fill="hold">
                                          <p:stCondLst>
                                            <p:cond delay="499"/>
                                          </p:stCondLst>
                                        </p:cTn>
                                        <p:tgtEl>
                                          <p:spTgt spid="3123"/>
                                        </p:tgtEl>
                                        <p:attrNameLst>
                                          <p:attrName>style.visibility</p:attrName>
                                        </p:attrNameLst>
                                      </p:cBhvr>
                                      <p:to>
                                        <p:strVal val="visible"/>
                                      </p:to>
                                    </p:set>
                                  </p:childTnLst>
                                </p:cTn>
                              </p:par>
                            </p:childTnLst>
                          </p:cTn>
                        </p:par>
                      </p:childTnLst>
                    </p:cTn>
                  </p:par>
                  <p:par>
                    <p:cTn id="67" fill="hold" nodeType="clickPar">
                      <p:stCondLst>
                        <p:cond delay="indefinite"/>
                      </p:stCondLst>
                      <p:childTnLst>
                        <p:par>
                          <p:cTn id="68" fill="hold" nodeType="withGroup">
                            <p:stCondLst>
                              <p:cond delay="0"/>
                            </p:stCondLst>
                            <p:childTnLst>
                              <p:par>
                                <p:cTn id="69" presetID="1" presetClass="entr" presetSubtype="0" fill="hold" nodeType="clickEffect">
                                  <p:stCondLst>
                                    <p:cond delay="0"/>
                                  </p:stCondLst>
                                  <p:childTnLst>
                                    <p:set>
                                      <p:cBhvr>
                                        <p:cTn id="70" dur="1" fill="hold">
                                          <p:stCondLst>
                                            <p:cond delay="499"/>
                                          </p:stCondLst>
                                        </p:cTn>
                                        <p:tgtEl>
                                          <p:spTgt spid="3124"/>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23" presetClass="entr" presetSubtype="16" fill="hold" nodeType="clickEffect">
                                  <p:stCondLst>
                                    <p:cond delay="0"/>
                                  </p:stCondLst>
                                  <p:childTnLst>
                                    <p:set>
                                      <p:cBhvr>
                                        <p:cTn id="74" dur="1" fill="hold">
                                          <p:stCondLst>
                                            <p:cond delay="0"/>
                                          </p:stCondLst>
                                        </p:cTn>
                                        <p:tgtEl>
                                          <p:spTgt spid="3142"/>
                                        </p:tgtEl>
                                        <p:attrNameLst>
                                          <p:attrName>style.visibility</p:attrName>
                                        </p:attrNameLst>
                                      </p:cBhvr>
                                      <p:to>
                                        <p:strVal val="visible"/>
                                      </p:to>
                                    </p:set>
                                    <p:anim calcmode="lin" valueType="num">
                                      <p:cBhvr>
                                        <p:cTn id="75" dur="500" fill="hold"/>
                                        <p:tgtEl>
                                          <p:spTgt spid="3142"/>
                                        </p:tgtEl>
                                        <p:attrNameLst>
                                          <p:attrName>ppt_w</p:attrName>
                                        </p:attrNameLst>
                                      </p:cBhvr>
                                      <p:tavLst>
                                        <p:tav tm="0">
                                          <p:val>
                                            <p:fltVal val="0"/>
                                          </p:val>
                                        </p:tav>
                                        <p:tav tm="100000">
                                          <p:val>
                                            <p:strVal val="#ppt_w"/>
                                          </p:val>
                                        </p:tav>
                                      </p:tavLst>
                                    </p:anim>
                                    <p:anim calcmode="lin" valueType="num">
                                      <p:cBhvr>
                                        <p:cTn id="76" dur="500" fill="hold"/>
                                        <p:tgtEl>
                                          <p:spTgt spid="3142"/>
                                        </p:tgtEl>
                                        <p:attrNameLst>
                                          <p:attrName>ppt_h</p:attrName>
                                        </p:attrNameLst>
                                      </p:cBhvr>
                                      <p:tavLst>
                                        <p:tav tm="0">
                                          <p:val>
                                            <p:fltVal val="0"/>
                                          </p:val>
                                        </p:tav>
                                        <p:tav tm="100000">
                                          <p:val>
                                            <p:strVal val="#ppt_h"/>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17" presetClass="entr" presetSubtype="8" fill="hold" nodeType="clickEffect">
                                  <p:stCondLst>
                                    <p:cond delay="0"/>
                                  </p:stCondLst>
                                  <p:childTnLst>
                                    <p:set>
                                      <p:cBhvr>
                                        <p:cTn id="80" dur="1" fill="hold">
                                          <p:stCondLst>
                                            <p:cond delay="0"/>
                                          </p:stCondLst>
                                        </p:cTn>
                                        <p:tgtEl>
                                          <p:spTgt spid="3154"/>
                                        </p:tgtEl>
                                        <p:attrNameLst>
                                          <p:attrName>style.visibility</p:attrName>
                                        </p:attrNameLst>
                                      </p:cBhvr>
                                      <p:to>
                                        <p:strVal val="visible"/>
                                      </p:to>
                                    </p:set>
                                    <p:anim calcmode="lin" valueType="num">
                                      <p:cBhvr>
                                        <p:cTn id="81" dur="500" fill="hold"/>
                                        <p:tgtEl>
                                          <p:spTgt spid="3154"/>
                                        </p:tgtEl>
                                        <p:attrNameLst>
                                          <p:attrName>ppt_x</p:attrName>
                                        </p:attrNameLst>
                                      </p:cBhvr>
                                      <p:tavLst>
                                        <p:tav tm="0">
                                          <p:val>
                                            <p:strVal val="#ppt_x-#ppt_w/2"/>
                                          </p:val>
                                        </p:tav>
                                        <p:tav tm="100000">
                                          <p:val>
                                            <p:strVal val="#ppt_x"/>
                                          </p:val>
                                        </p:tav>
                                      </p:tavLst>
                                    </p:anim>
                                    <p:anim calcmode="lin" valueType="num">
                                      <p:cBhvr>
                                        <p:cTn id="82" dur="500" fill="hold"/>
                                        <p:tgtEl>
                                          <p:spTgt spid="3154"/>
                                        </p:tgtEl>
                                        <p:attrNameLst>
                                          <p:attrName>ppt_y</p:attrName>
                                        </p:attrNameLst>
                                      </p:cBhvr>
                                      <p:tavLst>
                                        <p:tav tm="0">
                                          <p:val>
                                            <p:strVal val="#ppt_y"/>
                                          </p:val>
                                        </p:tav>
                                        <p:tav tm="100000">
                                          <p:val>
                                            <p:strVal val="#ppt_y"/>
                                          </p:val>
                                        </p:tav>
                                      </p:tavLst>
                                    </p:anim>
                                    <p:anim calcmode="lin" valueType="num">
                                      <p:cBhvr>
                                        <p:cTn id="83" dur="500" fill="hold"/>
                                        <p:tgtEl>
                                          <p:spTgt spid="3154"/>
                                        </p:tgtEl>
                                        <p:attrNameLst>
                                          <p:attrName>ppt_w</p:attrName>
                                        </p:attrNameLst>
                                      </p:cBhvr>
                                      <p:tavLst>
                                        <p:tav tm="0">
                                          <p:val>
                                            <p:fltVal val="0"/>
                                          </p:val>
                                        </p:tav>
                                        <p:tav tm="100000">
                                          <p:val>
                                            <p:strVal val="#ppt_w"/>
                                          </p:val>
                                        </p:tav>
                                      </p:tavLst>
                                    </p:anim>
                                    <p:anim calcmode="lin" valueType="num">
                                      <p:cBhvr>
                                        <p:cTn id="84" dur="500" fill="hold"/>
                                        <p:tgtEl>
                                          <p:spTgt spid="3154"/>
                                        </p:tgtEl>
                                        <p:attrNameLst>
                                          <p:attrName>ppt_h</p:attrName>
                                        </p:attrNameLst>
                                      </p:cBhvr>
                                      <p:tavLst>
                                        <p:tav tm="0">
                                          <p:val>
                                            <p:strVal val="#ppt_h"/>
                                          </p:val>
                                        </p:tav>
                                        <p:tav tm="100000">
                                          <p:val>
                                            <p:strVal val="#ppt_h"/>
                                          </p:val>
                                        </p:tav>
                                      </p:tavLst>
                                    </p:anim>
                                  </p:childTnLst>
                                </p:cTn>
                              </p:par>
                            </p:childTnLst>
                          </p:cTn>
                        </p:par>
                        <p:par>
                          <p:cTn id="85" fill="hold" nodeType="afterGroup">
                            <p:stCondLst>
                              <p:cond delay="500"/>
                            </p:stCondLst>
                            <p:childTnLst>
                              <p:par>
                                <p:cTn id="86" presetID="18" presetClass="entr" presetSubtype="6" fill="hold" grpId="0" nodeType="afterEffect">
                                  <p:stCondLst>
                                    <p:cond delay="0"/>
                                  </p:stCondLst>
                                  <p:childTnLst>
                                    <p:set>
                                      <p:cBhvr>
                                        <p:cTn id="87" dur="1" fill="hold">
                                          <p:stCondLst>
                                            <p:cond delay="0"/>
                                          </p:stCondLst>
                                        </p:cTn>
                                        <p:tgtEl>
                                          <p:spTgt spid="3136"/>
                                        </p:tgtEl>
                                        <p:attrNameLst>
                                          <p:attrName>style.visibility</p:attrName>
                                        </p:attrNameLst>
                                      </p:cBhvr>
                                      <p:to>
                                        <p:strVal val="visible"/>
                                      </p:to>
                                    </p:set>
                                    <p:animEffect transition="in" filter="strips(downRight)">
                                      <p:cBhvr>
                                        <p:cTn id="88" dur="500"/>
                                        <p:tgtEl>
                                          <p:spTgt spid="3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9" grpId="0" animBg="1"/>
      <p:bldP spid="3136" grpId="0" animBg="1"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6440" name="Group 8"/>
          <p:cNvGrpSpPr>
            <a:grpSpLocks/>
          </p:cNvGrpSpPr>
          <p:nvPr/>
        </p:nvGrpSpPr>
        <p:grpSpPr bwMode="auto">
          <a:xfrm>
            <a:off x="4953000" y="801688"/>
            <a:ext cx="3886200" cy="5322887"/>
            <a:chOff x="3120" y="505"/>
            <a:chExt cx="2448" cy="3353"/>
          </a:xfrm>
        </p:grpSpPr>
        <p:pic>
          <p:nvPicPr>
            <p:cNvPr id="146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 y="505"/>
              <a:ext cx="2430" cy="3353"/>
            </a:xfrm>
            <a:prstGeom prst="rect">
              <a:avLst/>
            </a:prstGeom>
            <a:noFill/>
            <a:extLst>
              <a:ext uri="{909E8E84-426E-40DD-AFC4-6F175D3DCCD1}">
                <a14:hiddenFill xmlns:a14="http://schemas.microsoft.com/office/drawing/2010/main">
                  <a:solidFill>
                    <a:srgbClr val="FFFFFF"/>
                  </a:solidFill>
                </a14:hiddenFill>
              </a:ext>
            </a:extLst>
          </p:spPr>
        </p:pic>
        <p:sp>
          <p:nvSpPr>
            <p:cNvPr id="146435" name="AutoShape 3"/>
            <p:cNvSpPr>
              <a:spLocks/>
            </p:cNvSpPr>
            <p:nvPr/>
          </p:nvSpPr>
          <p:spPr bwMode="auto">
            <a:xfrm>
              <a:off x="3120" y="1956"/>
              <a:ext cx="2394" cy="1290"/>
            </a:xfrm>
            <a:prstGeom prst="borderCallout1">
              <a:avLst>
                <a:gd name="adj1" fmla="val 5583"/>
                <a:gd name="adj2" fmla="val -2005"/>
                <a:gd name="adj3" fmla="val 6977"/>
                <a:gd name="adj4" fmla="val -2005"/>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fr-FR" altLang="fr-FR"/>
            </a:p>
          </p:txBody>
        </p:sp>
      </p:grpSp>
      <p:sp>
        <p:nvSpPr>
          <p:cNvPr id="146441" name="Rectangle 9"/>
          <p:cNvSpPr>
            <a:spLocks noChangeArrowheads="1"/>
          </p:cNvSpPr>
          <p:nvPr/>
        </p:nvSpPr>
        <p:spPr bwMode="auto">
          <a:xfrm>
            <a:off x="4981575" y="752475"/>
            <a:ext cx="3943350" cy="11906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nvGrpSpPr>
          <p:cNvPr id="146442" name="Group 10"/>
          <p:cNvGrpSpPr>
            <a:grpSpLocks/>
          </p:cNvGrpSpPr>
          <p:nvPr/>
        </p:nvGrpSpPr>
        <p:grpSpPr bwMode="auto">
          <a:xfrm>
            <a:off x="4951413" y="800100"/>
            <a:ext cx="3886200" cy="5322888"/>
            <a:chOff x="3120" y="505"/>
            <a:chExt cx="2448" cy="3353"/>
          </a:xfrm>
        </p:grpSpPr>
        <p:pic>
          <p:nvPicPr>
            <p:cNvPr id="146443"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 y="505"/>
              <a:ext cx="2430" cy="3353"/>
            </a:xfrm>
            <a:prstGeom prst="rect">
              <a:avLst/>
            </a:prstGeom>
            <a:noFill/>
            <a:extLst>
              <a:ext uri="{909E8E84-426E-40DD-AFC4-6F175D3DCCD1}">
                <a14:hiddenFill xmlns:a14="http://schemas.microsoft.com/office/drawing/2010/main">
                  <a:solidFill>
                    <a:srgbClr val="FFFFFF"/>
                  </a:solidFill>
                </a14:hiddenFill>
              </a:ext>
            </a:extLst>
          </p:spPr>
        </p:pic>
        <p:sp>
          <p:nvSpPr>
            <p:cNvPr id="146444" name="AutoShape 12"/>
            <p:cNvSpPr>
              <a:spLocks/>
            </p:cNvSpPr>
            <p:nvPr/>
          </p:nvSpPr>
          <p:spPr bwMode="auto">
            <a:xfrm>
              <a:off x="3120" y="1956"/>
              <a:ext cx="2394" cy="1290"/>
            </a:xfrm>
            <a:prstGeom prst="borderCallout1">
              <a:avLst>
                <a:gd name="adj1" fmla="val 5583"/>
                <a:gd name="adj2" fmla="val -2005"/>
                <a:gd name="adj3" fmla="val 6977"/>
                <a:gd name="adj4" fmla="val -2005"/>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fr-FR" altLang="fr-FR"/>
            </a:p>
          </p:txBody>
        </p:sp>
      </p:grpSp>
      <p:sp>
        <p:nvSpPr>
          <p:cNvPr id="146437" name="Rectangle 5"/>
          <p:cNvSpPr>
            <a:spLocks noChangeArrowheads="1"/>
          </p:cNvSpPr>
          <p:nvPr/>
        </p:nvSpPr>
        <p:spPr bwMode="auto">
          <a:xfrm>
            <a:off x="4295775" y="1543050"/>
            <a:ext cx="3752850" cy="342900"/>
          </a:xfrm>
          <a:prstGeom prst="rect">
            <a:avLst/>
          </a:prstGeom>
          <a:solidFill>
            <a:srgbClr val="F7AB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800">
                <a:latin typeface="Arial" panose="020B0604020202020204" pitchFamily="34" charset="0"/>
              </a:rPr>
              <a:t>TVA à payer à l’AFC</a:t>
            </a:r>
            <a:endParaRPr lang="fr-FR" altLang="fr-FR" sz="1800">
              <a:latin typeface="Arial" panose="020B0604020202020204" pitchFamily="34" charset="0"/>
            </a:endParaRPr>
          </a:p>
        </p:txBody>
      </p:sp>
      <p:sp>
        <p:nvSpPr>
          <p:cNvPr id="146438" name="Rectangle 6"/>
          <p:cNvSpPr>
            <a:spLocks noChangeArrowheads="1"/>
          </p:cNvSpPr>
          <p:nvPr/>
        </p:nvSpPr>
        <p:spPr bwMode="auto">
          <a:xfrm>
            <a:off x="533400" y="920750"/>
            <a:ext cx="3743325" cy="965200"/>
          </a:xfrm>
          <a:prstGeom prst="rect">
            <a:avLst/>
          </a:prstGeom>
          <a:gradFill rotWithShape="1">
            <a:gsLst>
              <a:gs pos="0">
                <a:srgbClr val="CC0000"/>
              </a:gs>
              <a:gs pos="50000">
                <a:srgbClr val="CC0000">
                  <a:gamma/>
                  <a:shade val="46275"/>
                  <a:invGamma/>
                </a:srgbClr>
              </a:gs>
              <a:gs pos="100000">
                <a:srgbClr val="CC00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2000">
                <a:solidFill>
                  <a:schemeClr val="bg1"/>
                </a:solidFill>
                <a:latin typeface="Arial" panose="020B0604020202020204" pitchFamily="34" charset="0"/>
              </a:rPr>
              <a:t>TVA due</a:t>
            </a:r>
            <a:r>
              <a:rPr lang="fr-CH" altLang="fr-FR" sz="1800">
                <a:solidFill>
                  <a:schemeClr val="bg1"/>
                </a:solidFill>
                <a:latin typeface="Arial" panose="020B0604020202020204" pitchFamily="34" charset="0"/>
              </a:rPr>
              <a:t> </a:t>
            </a:r>
            <a:br>
              <a:rPr lang="fr-CH" altLang="fr-FR" sz="1800">
                <a:solidFill>
                  <a:schemeClr val="bg1"/>
                </a:solidFill>
                <a:latin typeface="Arial" panose="020B0604020202020204" pitchFamily="34" charset="0"/>
              </a:rPr>
            </a:br>
            <a:r>
              <a:rPr lang="fr-CH" altLang="fr-FR" sz="1600">
                <a:solidFill>
                  <a:schemeClr val="bg1"/>
                </a:solidFill>
                <a:latin typeface="Arial" panose="020B0604020202020204" pitchFamily="34" charset="0"/>
              </a:rPr>
              <a:t>(facturée aux clients)</a:t>
            </a:r>
            <a:endParaRPr lang="fr-FR" altLang="fr-FR" sz="1600">
              <a:solidFill>
                <a:schemeClr val="bg1"/>
              </a:solidFill>
              <a:latin typeface="Arial" panose="020B0604020202020204" pitchFamily="34" charset="0"/>
            </a:endParaRPr>
          </a:p>
        </p:txBody>
      </p:sp>
      <p:sp>
        <p:nvSpPr>
          <p:cNvPr id="146439" name="Rectangle 7"/>
          <p:cNvSpPr>
            <a:spLocks noChangeArrowheads="1"/>
          </p:cNvSpPr>
          <p:nvPr/>
        </p:nvSpPr>
        <p:spPr bwMode="auto">
          <a:xfrm>
            <a:off x="4295775" y="920750"/>
            <a:ext cx="3743325" cy="603250"/>
          </a:xfrm>
          <a:prstGeom prst="rect">
            <a:avLst/>
          </a:prstGeom>
          <a:gradFill rotWithShape="1">
            <a:gsLst>
              <a:gs pos="0">
                <a:srgbClr val="006600"/>
              </a:gs>
              <a:gs pos="50000">
                <a:srgbClr val="006600">
                  <a:gamma/>
                  <a:shade val="46275"/>
                  <a:invGamma/>
                </a:srgbClr>
              </a:gs>
              <a:gs pos="100000">
                <a:srgbClr val="0066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2000">
                <a:solidFill>
                  <a:schemeClr val="bg1"/>
                </a:solidFill>
                <a:latin typeface="Arial" panose="020B0604020202020204" pitchFamily="34" charset="0"/>
              </a:rPr>
              <a:t>TVA préalable</a:t>
            </a:r>
            <a:r>
              <a:rPr lang="fr-CH" altLang="fr-FR" sz="1800">
                <a:solidFill>
                  <a:schemeClr val="bg1"/>
                </a:solidFill>
                <a:latin typeface="Arial" panose="020B0604020202020204" pitchFamily="34" charset="0"/>
              </a:rPr>
              <a:t> </a:t>
            </a:r>
            <a:br>
              <a:rPr lang="fr-CH" altLang="fr-FR" sz="1800">
                <a:solidFill>
                  <a:schemeClr val="bg1"/>
                </a:solidFill>
                <a:latin typeface="Arial" panose="020B0604020202020204" pitchFamily="34" charset="0"/>
              </a:rPr>
            </a:br>
            <a:r>
              <a:rPr lang="fr-CH" altLang="fr-FR" sz="1600">
                <a:solidFill>
                  <a:schemeClr val="bg1"/>
                </a:solidFill>
                <a:latin typeface="Arial" panose="020B0604020202020204" pitchFamily="34" charset="0"/>
              </a:rPr>
              <a:t>(payée lors de nos achats)</a:t>
            </a:r>
            <a:endParaRPr lang="fr-FR" altLang="fr-FR" sz="1600">
              <a:solidFill>
                <a:schemeClr val="bg1"/>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grpId="0" nodeType="withEffect">
                                  <p:stCondLst>
                                    <p:cond delay="0"/>
                                  </p:stCondLst>
                                  <p:childTnLst>
                                    <p:animMotion origin="layout" path="M 0.00313 3.7037E-7 C -0.00451 0.10185 -0.01198 0.2037 -0.00521 0.27083 C 0.00156 0.33796 -0.03455 0.37708 0.04375 0.40278 C 0.12205 0.42847 0.3908 0.43843 0.46458 0.425 C 0.53837 0.41157 0.48229 0.34329 0.48698 0.32176 " pathEditMode="relative" rAng="0" ptsTypes="aaaaa">
                                      <p:cBhvr>
                                        <p:cTn id="6" dur="2000" fill="hold"/>
                                        <p:tgtEl>
                                          <p:spTgt spid="146438"/>
                                        </p:tgtEl>
                                        <p:attrNameLst>
                                          <p:attrName>ppt_x</p:attrName>
                                          <p:attrName>ppt_y</p:attrName>
                                        </p:attrNameLst>
                                      </p:cBhvr>
                                      <p:rCtr x="24878" y="21921"/>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path" presetSubtype="0" accel="50000" decel="50000" fill="hold" grpId="0" nodeType="clickEffect">
                                  <p:stCondLst>
                                    <p:cond delay="0"/>
                                  </p:stCondLst>
                                  <p:childTnLst>
                                    <p:animMotion origin="layout" path="M 0.00226 0.00417 C -0.11476 0.08472 -0.23924 0.1632 -0.31424 0.23889 C -0.38924 0.31458 -0.46076 0.39445 -0.4474 0.45787 C -0.43403 0.5213 -0.32083 0.61829 -0.23385 0.62014 C -0.14688 0.62199 0.01024 0.50046 0.07448 0.46898 " pathEditMode="relative" rAng="0" ptsTypes="aaaaa">
                                      <p:cBhvr>
                                        <p:cTn id="10" dur="2000" fill="hold"/>
                                        <p:tgtEl>
                                          <p:spTgt spid="146439"/>
                                        </p:tgtEl>
                                        <p:attrNameLst>
                                          <p:attrName>ppt_x</p:attrName>
                                          <p:attrName>ppt_y</p:attrName>
                                        </p:attrNameLst>
                                      </p:cBhvr>
                                      <p:rCtr x="-19549" y="30880"/>
                                    </p:animMotion>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path" presetSubtype="0" accel="50000" decel="50000" fill="hold" grpId="0" nodeType="clickEffect">
                                  <p:stCondLst>
                                    <p:cond delay="0"/>
                                  </p:stCondLst>
                                  <p:childTnLst>
                                    <p:animMotion origin="layout" path="M 1.11022E-16 0 C -0.21267 0.12338 -0.42465 0.24699 -0.50833 0.325 C -0.59201 0.40301 -0.56927 0.41019 -0.50226 0.46806 C -0.4349 0.52593 -0.20156 0.67153 -0.10538 0.67222 C -0.0092 0.67292 0.0375 0.51389 0.075 0.47222 " pathEditMode="relative" rAng="0" ptsTypes="aaaaa">
                                      <p:cBhvr>
                                        <p:cTn id="14" dur="2000" fill="hold"/>
                                        <p:tgtEl>
                                          <p:spTgt spid="146437"/>
                                        </p:tgtEl>
                                        <p:attrNameLst>
                                          <p:attrName>ppt_x</p:attrName>
                                          <p:attrName>ppt_y</p:attrName>
                                        </p:attrNameLst>
                                      </p:cBhvr>
                                      <p:rCtr x="-25851" y="33634"/>
                                    </p:animMotion>
                                  </p:childTnLst>
                                </p:cTn>
                              </p:par>
                            </p:childTnLst>
                          </p:cTn>
                        </p:par>
                        <p:par>
                          <p:cTn id="15" fill="hold" nodeType="afterGroup">
                            <p:stCondLst>
                              <p:cond delay="2000"/>
                            </p:stCondLst>
                            <p:childTnLst>
                              <p:par>
                                <p:cTn id="16" presetID="1" presetClass="entr" presetSubtype="0" fill="hold" nodeType="afterEffect">
                                  <p:stCondLst>
                                    <p:cond delay="0"/>
                                  </p:stCondLst>
                                  <p:childTnLst>
                                    <p:set>
                                      <p:cBhvr>
                                        <p:cTn id="17" dur="1" fill="hold">
                                          <p:stCondLst>
                                            <p:cond delay="0"/>
                                          </p:stCondLst>
                                        </p:cTn>
                                        <p:tgtEl>
                                          <p:spTgt spid="1464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7" grpId="0" animBg="1"/>
      <p:bldP spid="146438" grpId="0" animBg="1"/>
      <p:bldP spid="146439"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p:cNvSpPr>
          <p:nvPr/>
        </p:nvSpPr>
        <p:spPr bwMode="auto">
          <a:xfrm>
            <a:off x="5535613" y="5672138"/>
            <a:ext cx="2952750" cy="647700"/>
          </a:xfrm>
          <a:prstGeom prst="rect">
            <a:avLst/>
          </a:prstGeom>
          <a:solidFill>
            <a:srgbClr val="F7ABA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800">
                <a:latin typeface="Arial" panose="020B0604020202020204" pitchFamily="34" charset="0"/>
              </a:rPr>
              <a:t> =  TVA à payer à l’AFC</a:t>
            </a:r>
            <a:endParaRPr lang="fr-FR" altLang="fr-FR" sz="1800">
              <a:latin typeface="Arial" panose="020B0604020202020204" pitchFamily="34" charset="0"/>
            </a:endParaRPr>
          </a:p>
        </p:txBody>
      </p:sp>
      <p:sp>
        <p:nvSpPr>
          <p:cNvPr id="92163" name="Rectangle 3"/>
          <p:cNvSpPr>
            <a:spLocks noChangeArrowheads="1"/>
          </p:cNvSpPr>
          <p:nvPr/>
        </p:nvSpPr>
        <p:spPr bwMode="auto">
          <a:xfrm>
            <a:off x="5543550" y="2781300"/>
            <a:ext cx="2952750" cy="1582738"/>
          </a:xfrm>
          <a:prstGeom prst="rect">
            <a:avLst/>
          </a:prstGeom>
          <a:gradFill rotWithShape="1">
            <a:gsLst>
              <a:gs pos="0">
                <a:srgbClr val="CC0000"/>
              </a:gs>
              <a:gs pos="50000">
                <a:srgbClr val="CC0000">
                  <a:gamma/>
                  <a:shade val="46275"/>
                  <a:invGamma/>
                </a:srgbClr>
              </a:gs>
              <a:gs pos="100000">
                <a:srgbClr val="CC00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2000">
                <a:solidFill>
                  <a:schemeClr val="bg1"/>
                </a:solidFill>
                <a:latin typeface="Arial" panose="020B0604020202020204" pitchFamily="34" charset="0"/>
              </a:rPr>
              <a:t>TVA due</a:t>
            </a:r>
            <a:r>
              <a:rPr lang="fr-CH" altLang="fr-FR" sz="1800">
                <a:solidFill>
                  <a:schemeClr val="bg1"/>
                </a:solidFill>
                <a:latin typeface="Arial" panose="020B0604020202020204" pitchFamily="34" charset="0"/>
              </a:rPr>
              <a:t> </a:t>
            </a:r>
            <a:br>
              <a:rPr lang="fr-CH" altLang="fr-FR" sz="1800">
                <a:solidFill>
                  <a:schemeClr val="bg1"/>
                </a:solidFill>
                <a:latin typeface="Arial" panose="020B0604020202020204" pitchFamily="34" charset="0"/>
              </a:rPr>
            </a:br>
            <a:r>
              <a:rPr lang="fr-CH" altLang="fr-FR" sz="1600">
                <a:solidFill>
                  <a:schemeClr val="bg1"/>
                </a:solidFill>
                <a:latin typeface="Arial" panose="020B0604020202020204" pitchFamily="34" charset="0"/>
              </a:rPr>
              <a:t>(facturée aux clients)</a:t>
            </a:r>
            <a:endParaRPr lang="fr-FR" altLang="fr-FR" sz="1600">
              <a:solidFill>
                <a:schemeClr val="bg1"/>
              </a:solidFill>
              <a:latin typeface="Arial" panose="020B0604020202020204" pitchFamily="34" charset="0"/>
            </a:endParaRPr>
          </a:p>
        </p:txBody>
      </p:sp>
      <p:sp>
        <p:nvSpPr>
          <p:cNvPr id="92164" name="Rectangle 4"/>
          <p:cNvSpPr>
            <a:spLocks noChangeArrowheads="1"/>
          </p:cNvSpPr>
          <p:nvPr/>
        </p:nvSpPr>
        <p:spPr bwMode="auto">
          <a:xfrm>
            <a:off x="5535613" y="4545013"/>
            <a:ext cx="2952750" cy="936625"/>
          </a:xfrm>
          <a:prstGeom prst="rect">
            <a:avLst/>
          </a:prstGeom>
          <a:gradFill rotWithShape="1">
            <a:gsLst>
              <a:gs pos="0">
                <a:srgbClr val="006600"/>
              </a:gs>
              <a:gs pos="50000">
                <a:srgbClr val="006600">
                  <a:gamma/>
                  <a:shade val="46275"/>
                  <a:invGamma/>
                </a:srgbClr>
              </a:gs>
              <a:gs pos="100000">
                <a:srgbClr val="0066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2000">
                <a:solidFill>
                  <a:schemeClr val="bg1"/>
                </a:solidFill>
                <a:latin typeface="Arial" panose="020B0604020202020204" pitchFamily="34" charset="0"/>
              </a:rPr>
              <a:t> - TVA préalable</a:t>
            </a:r>
            <a:r>
              <a:rPr lang="fr-CH" altLang="fr-FR" sz="1800">
                <a:solidFill>
                  <a:schemeClr val="bg1"/>
                </a:solidFill>
                <a:latin typeface="Arial" panose="020B0604020202020204" pitchFamily="34" charset="0"/>
              </a:rPr>
              <a:t> </a:t>
            </a:r>
            <a:br>
              <a:rPr lang="fr-CH" altLang="fr-FR" sz="1800">
                <a:solidFill>
                  <a:schemeClr val="bg1"/>
                </a:solidFill>
                <a:latin typeface="Arial" panose="020B0604020202020204" pitchFamily="34" charset="0"/>
              </a:rPr>
            </a:br>
            <a:r>
              <a:rPr lang="fr-CH" altLang="fr-FR" sz="1600">
                <a:solidFill>
                  <a:schemeClr val="bg1"/>
                </a:solidFill>
                <a:latin typeface="Arial" panose="020B0604020202020204" pitchFamily="34" charset="0"/>
              </a:rPr>
              <a:t>(payée lors de nos achats)</a:t>
            </a:r>
            <a:endParaRPr lang="fr-FR" altLang="fr-FR" sz="1600">
              <a:solidFill>
                <a:schemeClr val="bg1"/>
              </a:solidFill>
              <a:latin typeface="Arial" panose="020B0604020202020204" pitchFamily="34" charset="0"/>
            </a:endParaRPr>
          </a:p>
        </p:txBody>
      </p:sp>
      <p:sp>
        <p:nvSpPr>
          <p:cNvPr id="92165" name="Text Box 5"/>
          <p:cNvSpPr txBox="1">
            <a:spLocks noChangeArrowheads="1"/>
          </p:cNvSpPr>
          <p:nvPr/>
        </p:nvSpPr>
        <p:spPr bwMode="auto">
          <a:xfrm>
            <a:off x="4752975" y="4833938"/>
            <a:ext cx="8270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fr-CH" altLang="fr-FR" sz="1800">
                <a:latin typeface="Arial" panose="020B0604020202020204" pitchFamily="34" charset="0"/>
              </a:rPr>
              <a:t>N</a:t>
            </a:r>
            <a:r>
              <a:rPr lang="fr-CH" altLang="fr-FR" sz="1800" baseline="30000">
                <a:latin typeface="Arial" panose="020B0604020202020204" pitchFamily="34" charset="0"/>
              </a:rPr>
              <a:t>o</a:t>
            </a:r>
            <a:r>
              <a:rPr lang="fr-CH" altLang="fr-FR" sz="1800">
                <a:latin typeface="Arial" panose="020B0604020202020204" pitchFamily="34" charset="0"/>
              </a:rPr>
              <a:t>479</a:t>
            </a:r>
            <a:endParaRPr lang="fr-FR" altLang="fr-FR" sz="1800">
              <a:latin typeface="Arial" panose="020B0604020202020204" pitchFamily="34" charset="0"/>
            </a:endParaRPr>
          </a:p>
        </p:txBody>
      </p:sp>
      <p:sp>
        <p:nvSpPr>
          <p:cNvPr id="92166" name="Text Box 6"/>
          <p:cNvSpPr txBox="1">
            <a:spLocks noChangeArrowheads="1"/>
          </p:cNvSpPr>
          <p:nvPr/>
        </p:nvSpPr>
        <p:spPr bwMode="auto">
          <a:xfrm>
            <a:off x="4752975" y="5805488"/>
            <a:ext cx="8270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fr-CH" altLang="fr-FR" sz="1800">
                <a:latin typeface="Arial" panose="020B0604020202020204" pitchFamily="34" charset="0"/>
              </a:rPr>
              <a:t>N</a:t>
            </a:r>
            <a:r>
              <a:rPr lang="fr-CH" altLang="fr-FR" sz="1800" baseline="30000">
                <a:latin typeface="Arial" panose="020B0604020202020204" pitchFamily="34" charset="0"/>
              </a:rPr>
              <a:t>o</a:t>
            </a:r>
            <a:r>
              <a:rPr lang="fr-CH" altLang="fr-FR" sz="1800">
                <a:latin typeface="Arial" panose="020B0604020202020204" pitchFamily="34" charset="0"/>
              </a:rPr>
              <a:t>510</a:t>
            </a:r>
            <a:endParaRPr lang="fr-FR" altLang="fr-FR" sz="1800">
              <a:latin typeface="Arial" panose="020B0604020202020204" pitchFamily="34" charset="0"/>
            </a:endParaRPr>
          </a:p>
        </p:txBody>
      </p:sp>
      <p:sp>
        <p:nvSpPr>
          <p:cNvPr id="92167" name="Text Box 7"/>
          <p:cNvSpPr txBox="1">
            <a:spLocks noChangeArrowheads="1"/>
          </p:cNvSpPr>
          <p:nvPr/>
        </p:nvSpPr>
        <p:spPr bwMode="auto">
          <a:xfrm>
            <a:off x="4752975" y="3386138"/>
            <a:ext cx="8270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fr-CH" altLang="fr-FR" sz="1800">
                <a:latin typeface="Arial" panose="020B0604020202020204" pitchFamily="34" charset="0"/>
              </a:rPr>
              <a:t>N</a:t>
            </a:r>
            <a:r>
              <a:rPr lang="fr-CH" altLang="fr-FR" sz="1800" baseline="30000">
                <a:latin typeface="Arial" panose="020B0604020202020204" pitchFamily="34" charset="0"/>
              </a:rPr>
              <a:t>o</a:t>
            </a:r>
            <a:r>
              <a:rPr lang="fr-CH" altLang="fr-FR" sz="1800">
                <a:latin typeface="Arial" panose="020B0604020202020204" pitchFamily="34" charset="0"/>
              </a:rPr>
              <a:t>399</a:t>
            </a:r>
            <a:endParaRPr lang="fr-FR" altLang="fr-FR" sz="1800">
              <a:latin typeface="Arial" panose="020B0604020202020204" pitchFamily="34" charset="0"/>
            </a:endParaRPr>
          </a:p>
        </p:txBody>
      </p:sp>
      <p:grpSp>
        <p:nvGrpSpPr>
          <p:cNvPr id="92168" name="Group 8"/>
          <p:cNvGrpSpPr>
            <a:grpSpLocks/>
          </p:cNvGrpSpPr>
          <p:nvPr/>
        </p:nvGrpSpPr>
        <p:grpSpPr bwMode="auto">
          <a:xfrm>
            <a:off x="863600" y="4545013"/>
            <a:ext cx="3960813" cy="936625"/>
            <a:chOff x="45" y="2863"/>
            <a:chExt cx="2495" cy="590"/>
          </a:xfrm>
        </p:grpSpPr>
        <p:sp>
          <p:nvSpPr>
            <p:cNvPr id="92169" name="Rectangle 9"/>
            <p:cNvSpPr>
              <a:spLocks noChangeArrowheads="1"/>
            </p:cNvSpPr>
            <p:nvPr/>
          </p:nvSpPr>
          <p:spPr bwMode="auto">
            <a:xfrm>
              <a:off x="476" y="2863"/>
              <a:ext cx="1860" cy="272"/>
            </a:xfrm>
            <a:prstGeom prst="rect">
              <a:avLst/>
            </a:prstGeom>
            <a:gradFill rotWithShape="1">
              <a:gsLst>
                <a:gs pos="0">
                  <a:srgbClr val="00CC00"/>
                </a:gs>
                <a:gs pos="50000">
                  <a:srgbClr val="00CC00">
                    <a:gamma/>
                    <a:tint val="15686"/>
                    <a:invGamma/>
                  </a:srgbClr>
                </a:gs>
                <a:gs pos="100000">
                  <a:srgbClr val="00CC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600">
                  <a:latin typeface="Arial" panose="020B0604020202020204" pitchFamily="34" charset="0"/>
                </a:rPr>
                <a:t>TVA sur biens et services</a:t>
              </a:r>
              <a:endParaRPr lang="fr-FR" altLang="fr-FR" sz="1600">
                <a:latin typeface="Arial" panose="020B0604020202020204" pitchFamily="34" charset="0"/>
              </a:endParaRPr>
            </a:p>
          </p:txBody>
        </p:sp>
        <p:sp>
          <p:nvSpPr>
            <p:cNvPr id="92170" name="Rectangle 10"/>
            <p:cNvSpPr>
              <a:spLocks noChangeArrowheads="1"/>
            </p:cNvSpPr>
            <p:nvPr/>
          </p:nvSpPr>
          <p:spPr bwMode="auto">
            <a:xfrm>
              <a:off x="476" y="3180"/>
              <a:ext cx="1860" cy="272"/>
            </a:xfrm>
            <a:prstGeom prst="rect">
              <a:avLst/>
            </a:prstGeom>
            <a:gradFill rotWithShape="1">
              <a:gsLst>
                <a:gs pos="0">
                  <a:srgbClr val="00CC00"/>
                </a:gs>
                <a:gs pos="50000">
                  <a:srgbClr val="00CC00">
                    <a:gamma/>
                    <a:tint val="15686"/>
                    <a:invGamma/>
                  </a:srgbClr>
                </a:gs>
                <a:gs pos="100000">
                  <a:srgbClr val="00CC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r>
                <a:rPr lang="fr-CH" altLang="fr-FR" sz="1600">
                  <a:latin typeface="Arial" panose="020B0604020202020204" pitchFamily="34" charset="0"/>
                </a:rPr>
                <a:t>TVA sur investis. + ACE</a:t>
              </a:r>
              <a:endParaRPr lang="fr-FR" altLang="fr-FR" sz="1600">
                <a:latin typeface="Arial" panose="020B0604020202020204" pitchFamily="34" charset="0"/>
              </a:endParaRPr>
            </a:p>
          </p:txBody>
        </p:sp>
        <p:sp>
          <p:nvSpPr>
            <p:cNvPr id="92171" name="AutoShape 11"/>
            <p:cNvSpPr>
              <a:spLocks/>
            </p:cNvSpPr>
            <p:nvPr/>
          </p:nvSpPr>
          <p:spPr bwMode="auto">
            <a:xfrm flipH="1">
              <a:off x="2382" y="2863"/>
              <a:ext cx="158" cy="590"/>
            </a:xfrm>
            <a:prstGeom prst="leftBrace">
              <a:avLst>
                <a:gd name="adj1" fmla="val 31118"/>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92172" name="Text Box 12"/>
            <p:cNvSpPr txBox="1">
              <a:spLocks noChangeArrowheads="1"/>
            </p:cNvSpPr>
            <p:nvPr/>
          </p:nvSpPr>
          <p:spPr bwMode="auto">
            <a:xfrm>
              <a:off x="45" y="2886"/>
              <a:ext cx="52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fr-CH" altLang="fr-FR" sz="1400" b="1">
                  <a:latin typeface="Arial" panose="020B0604020202020204" pitchFamily="34" charset="0"/>
                </a:rPr>
                <a:t>N</a:t>
              </a:r>
              <a:r>
                <a:rPr lang="fr-CH" altLang="fr-FR" sz="1400" b="1" baseline="30000">
                  <a:latin typeface="Arial" panose="020B0604020202020204" pitchFamily="34" charset="0"/>
                </a:rPr>
                <a:t>o</a:t>
              </a:r>
              <a:r>
                <a:rPr lang="fr-CH" altLang="fr-FR" sz="1400" b="1">
                  <a:latin typeface="Arial" panose="020B0604020202020204" pitchFamily="34" charset="0"/>
                </a:rPr>
                <a:t>400</a:t>
              </a:r>
              <a:endParaRPr lang="fr-FR" altLang="fr-FR" sz="1400" b="1">
                <a:latin typeface="Arial" panose="020B0604020202020204" pitchFamily="34" charset="0"/>
              </a:endParaRPr>
            </a:p>
          </p:txBody>
        </p:sp>
        <p:sp>
          <p:nvSpPr>
            <p:cNvPr id="92173" name="Text Box 13"/>
            <p:cNvSpPr txBox="1">
              <a:spLocks noChangeArrowheads="1"/>
            </p:cNvSpPr>
            <p:nvPr/>
          </p:nvSpPr>
          <p:spPr bwMode="auto">
            <a:xfrm>
              <a:off x="45" y="3203"/>
              <a:ext cx="52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fr-CH" altLang="fr-FR" sz="1400" b="1">
                  <a:latin typeface="Arial" panose="020B0604020202020204" pitchFamily="34" charset="0"/>
                </a:rPr>
                <a:t>N</a:t>
              </a:r>
              <a:r>
                <a:rPr lang="fr-CH" altLang="fr-FR" sz="1400" b="1" baseline="30000">
                  <a:latin typeface="Arial" panose="020B0604020202020204" pitchFamily="34" charset="0"/>
                </a:rPr>
                <a:t>o</a:t>
              </a:r>
              <a:r>
                <a:rPr lang="fr-CH" altLang="fr-FR" sz="1400" b="1">
                  <a:latin typeface="Arial" panose="020B0604020202020204" pitchFamily="34" charset="0"/>
                </a:rPr>
                <a:t>405</a:t>
              </a:r>
              <a:endParaRPr lang="fr-FR" altLang="fr-FR" sz="1400" b="1">
                <a:latin typeface="Arial" panose="020B0604020202020204" pitchFamily="34" charset="0"/>
              </a:endParaRPr>
            </a:p>
          </p:txBody>
        </p:sp>
      </p:grpSp>
      <p:sp>
        <p:nvSpPr>
          <p:cNvPr id="92174" name="Line 14"/>
          <p:cNvSpPr>
            <a:spLocks noChangeShapeType="1"/>
          </p:cNvSpPr>
          <p:nvPr/>
        </p:nvSpPr>
        <p:spPr bwMode="auto">
          <a:xfrm>
            <a:off x="0" y="2349500"/>
            <a:ext cx="91440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81000" y="1371600"/>
            <a:ext cx="8382000" cy="292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6000">
                <a:solidFill>
                  <a:srgbClr val="FFFF00"/>
                </a:solidFill>
              </a:rPr>
              <a:t>Décomptes TVA</a:t>
            </a:r>
          </a:p>
          <a:p>
            <a:pPr algn="ctr">
              <a:spcBef>
                <a:spcPct val="50000"/>
              </a:spcBef>
            </a:pPr>
            <a:r>
              <a:rPr lang="fr-FR" altLang="fr-FR" sz="6000">
                <a:solidFill>
                  <a:srgbClr val="FFFF00"/>
                </a:solidFill>
              </a:rPr>
              <a:t>Exercice</a:t>
            </a:r>
          </a:p>
          <a:p>
            <a:pPr algn="ctr">
              <a:spcBef>
                <a:spcPct val="50000"/>
              </a:spcBef>
            </a:pPr>
            <a:endParaRPr lang="fr-FR" altLang="fr-FR"/>
          </a:p>
        </p:txBody>
      </p:sp>
    </p:spTree>
  </p:cSld>
  <p:clrMapOvr>
    <a:masterClrMapping/>
  </p:clrMapOvr>
  <p:transition>
    <p:wipe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8" name="Text Box 4"/>
          <p:cNvSpPr txBox="1">
            <a:spLocks noChangeArrowheads="1"/>
          </p:cNvSpPr>
          <p:nvPr/>
        </p:nvSpPr>
        <p:spPr bwMode="auto">
          <a:xfrm>
            <a:off x="376238" y="1001713"/>
            <a:ext cx="8443912" cy="256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4038600" algn="l"/>
                <a:tab pos="5743575" algn="dec"/>
              </a:tabLst>
              <a:defRPr sz="2400">
                <a:solidFill>
                  <a:schemeClr val="tx1"/>
                </a:solidFill>
                <a:latin typeface="Times New Roman" panose="02020603050405020304" pitchFamily="18" charset="0"/>
              </a:defRPr>
            </a:lvl1pPr>
            <a:lvl2pPr>
              <a:tabLst>
                <a:tab pos="4038600" algn="l"/>
                <a:tab pos="5743575" algn="dec"/>
              </a:tabLst>
              <a:defRPr sz="2400">
                <a:solidFill>
                  <a:schemeClr val="tx1"/>
                </a:solidFill>
                <a:latin typeface="Times New Roman" panose="02020603050405020304" pitchFamily="18" charset="0"/>
              </a:defRPr>
            </a:lvl2pPr>
            <a:lvl3pPr>
              <a:tabLst>
                <a:tab pos="4038600" algn="l"/>
                <a:tab pos="5743575" algn="dec"/>
              </a:tabLst>
              <a:defRPr sz="2400">
                <a:solidFill>
                  <a:schemeClr val="tx1"/>
                </a:solidFill>
                <a:latin typeface="Times New Roman" panose="02020603050405020304" pitchFamily="18" charset="0"/>
              </a:defRPr>
            </a:lvl3pPr>
            <a:lvl4pPr>
              <a:tabLst>
                <a:tab pos="4038600" algn="l"/>
                <a:tab pos="5743575" algn="dec"/>
              </a:tabLst>
              <a:defRPr sz="2400">
                <a:solidFill>
                  <a:schemeClr val="tx1"/>
                </a:solidFill>
                <a:latin typeface="Times New Roman" panose="02020603050405020304" pitchFamily="18" charset="0"/>
              </a:defRPr>
            </a:lvl4pPr>
            <a:lvl5pPr>
              <a:tabLst>
                <a:tab pos="4038600" algn="l"/>
                <a:tab pos="5743575" algn="dec"/>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4038600" algn="l"/>
                <a:tab pos="5743575" algn="dec"/>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4038600" algn="l"/>
                <a:tab pos="5743575" algn="dec"/>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4038600" algn="l"/>
                <a:tab pos="5743575" algn="dec"/>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4038600" algn="l"/>
                <a:tab pos="5743575" algn="dec"/>
              </a:tabLst>
              <a:defRPr sz="2400">
                <a:solidFill>
                  <a:schemeClr val="tx1"/>
                </a:solidFill>
                <a:latin typeface="Times New Roman" panose="02020603050405020304" pitchFamily="18" charset="0"/>
              </a:defRPr>
            </a:lvl9pPr>
          </a:lstStyle>
          <a:p>
            <a:pPr eaLnBrk="1" hangingPunct="1"/>
            <a:r>
              <a:rPr lang="fr-CH" altLang="fr-FR" sz="1800" b="1" u="sng">
                <a:latin typeface="Arial" panose="020B0604020202020204" pitchFamily="34" charset="0"/>
              </a:rPr>
              <a:t>Chiffres d’affaires bruts</a:t>
            </a:r>
            <a:r>
              <a:rPr lang="fr-CH" altLang="fr-FR" sz="1800">
                <a:latin typeface="Arial" panose="020B0604020202020204" pitchFamily="34" charset="0"/>
              </a:rPr>
              <a:t> :</a:t>
            </a:r>
          </a:p>
          <a:p>
            <a:pPr eaLnBrk="1" hangingPunct="1"/>
            <a:r>
              <a:rPr lang="fr-CH" altLang="fr-FR" sz="1800">
                <a:solidFill>
                  <a:srgbClr val="A50021"/>
                </a:solidFill>
                <a:latin typeface="Arial" panose="020B0604020202020204" pitchFamily="34" charset="0"/>
              </a:rPr>
              <a:t>Facturation au taux de 8   %	CHF 1’350’000.-</a:t>
            </a:r>
          </a:p>
          <a:p>
            <a:pPr eaLnBrk="1" hangingPunct="1"/>
            <a:r>
              <a:rPr lang="fr-CH" altLang="fr-FR" sz="1800">
                <a:solidFill>
                  <a:srgbClr val="A50021"/>
                </a:solidFill>
                <a:latin typeface="Arial" panose="020B0604020202020204" pitchFamily="34" charset="0"/>
              </a:rPr>
              <a:t>Facturation au taux de 2,5%	CHF    256’250.-		</a:t>
            </a:r>
          </a:p>
          <a:p>
            <a:pPr eaLnBrk="1" hangingPunct="1"/>
            <a:r>
              <a:rPr lang="fr-CH" altLang="fr-FR" sz="1800">
                <a:solidFill>
                  <a:srgbClr val="A50021"/>
                </a:solidFill>
                <a:latin typeface="Arial" panose="020B0604020202020204" pitchFamily="34" charset="0"/>
              </a:rPr>
              <a:t>Ventes à l’étranger à      0 %	CHF    600’000.-</a:t>
            </a:r>
          </a:p>
          <a:p>
            <a:pPr eaLnBrk="1" hangingPunct="1"/>
            <a:r>
              <a:rPr lang="fr-CH" altLang="fr-FR" sz="1800">
                <a:solidFill>
                  <a:srgbClr val="A50021"/>
                </a:solidFill>
                <a:latin typeface="Arial" panose="020B0604020202020204" pitchFamily="34" charset="0"/>
              </a:rPr>
              <a:t>Prestation à soi-même   8 %          	</a:t>
            </a:r>
            <a:r>
              <a:rPr lang="fr-CH" altLang="fr-FR" sz="1800" u="sng">
                <a:solidFill>
                  <a:srgbClr val="A50021"/>
                </a:solidFill>
                <a:latin typeface="Arial" panose="020B0604020202020204" pitchFamily="34" charset="0"/>
              </a:rPr>
              <a:t>CHF        3’780.-</a:t>
            </a:r>
            <a:r>
              <a:rPr lang="fr-CH" altLang="fr-FR" sz="1800">
                <a:solidFill>
                  <a:srgbClr val="A50021"/>
                </a:solidFill>
                <a:latin typeface="Arial" panose="020B0604020202020204" pitchFamily="34" charset="0"/>
              </a:rPr>
              <a:t>          CHF 2’210’030.-</a:t>
            </a:r>
          </a:p>
          <a:p>
            <a:pPr eaLnBrk="1" hangingPunct="1"/>
            <a:endParaRPr lang="fr-CH" altLang="fr-FR" sz="1800">
              <a:solidFill>
                <a:srgbClr val="A50021"/>
              </a:solidFill>
              <a:latin typeface="Arial" panose="020B0604020202020204" pitchFamily="34" charset="0"/>
            </a:endParaRPr>
          </a:p>
          <a:p>
            <a:pPr eaLnBrk="1" hangingPunct="1"/>
            <a:endParaRPr lang="fr-CH" altLang="fr-FR" sz="1800">
              <a:solidFill>
                <a:srgbClr val="A50021"/>
              </a:solidFill>
              <a:latin typeface="Arial" panose="020B0604020202020204" pitchFamily="34" charset="0"/>
            </a:endParaRPr>
          </a:p>
          <a:p>
            <a:pPr eaLnBrk="1" hangingPunct="1"/>
            <a:r>
              <a:rPr lang="fr-CH" altLang="fr-FR" sz="1800">
                <a:solidFill>
                  <a:srgbClr val="A50021"/>
                </a:solidFill>
                <a:latin typeface="Arial" panose="020B0604020202020204" pitchFamily="34" charset="0"/>
              </a:rPr>
              <a:t>Réductions sur fac. à   8   %	CHF     32’400.-</a:t>
            </a:r>
          </a:p>
          <a:p>
            <a:pPr eaLnBrk="1" hangingPunct="1"/>
            <a:r>
              <a:rPr lang="fr-CH" altLang="fr-FR" sz="1800">
                <a:solidFill>
                  <a:srgbClr val="A50021"/>
                </a:solidFill>
                <a:latin typeface="Arial" panose="020B0604020202020204" pitchFamily="34" charset="0"/>
              </a:rPr>
              <a:t>Réductions sur fac. à   2,5%	</a:t>
            </a:r>
            <a:r>
              <a:rPr lang="fr-CH" altLang="fr-FR" sz="1800" u="sng">
                <a:solidFill>
                  <a:srgbClr val="A50021"/>
                </a:solidFill>
                <a:latin typeface="Arial" panose="020B0604020202020204" pitchFamily="34" charset="0"/>
              </a:rPr>
              <a:t>CHF       6’150.-	</a:t>
            </a:r>
            <a:r>
              <a:rPr lang="fr-CH" altLang="fr-FR" sz="1800">
                <a:solidFill>
                  <a:srgbClr val="A50021"/>
                </a:solidFill>
                <a:latin typeface="Arial" panose="020B0604020202020204" pitchFamily="34" charset="0"/>
              </a:rPr>
              <a:t>        	CHF       38’550.-</a:t>
            </a:r>
            <a:endParaRPr lang="fr-FR" altLang="fr-FR" sz="1800">
              <a:solidFill>
                <a:srgbClr val="A50021"/>
              </a:solidFill>
              <a:latin typeface="Arial" panose="020B0604020202020204" pitchFamily="34" charset="0"/>
            </a:endParaRPr>
          </a:p>
        </p:txBody>
      </p:sp>
      <p:sp>
        <p:nvSpPr>
          <p:cNvPr id="159749" name="Text Box 5"/>
          <p:cNvSpPr txBox="1">
            <a:spLocks noChangeArrowheads="1"/>
          </p:cNvSpPr>
          <p:nvPr/>
        </p:nvSpPr>
        <p:spPr bwMode="auto">
          <a:xfrm>
            <a:off x="395288" y="3981450"/>
            <a:ext cx="8748712"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447800">
              <a:tabLst>
                <a:tab pos="4038600" algn="l"/>
              </a:tabLst>
              <a:defRPr sz="2400">
                <a:solidFill>
                  <a:schemeClr val="tx1"/>
                </a:solidFill>
                <a:latin typeface="Times New Roman" panose="02020603050405020304" pitchFamily="18" charset="0"/>
              </a:defRPr>
            </a:lvl1pPr>
            <a:lvl2pPr defTabSz="1447800">
              <a:tabLst>
                <a:tab pos="4038600" algn="l"/>
              </a:tabLst>
              <a:defRPr sz="2400">
                <a:solidFill>
                  <a:schemeClr val="tx1"/>
                </a:solidFill>
                <a:latin typeface="Times New Roman" panose="02020603050405020304" pitchFamily="18" charset="0"/>
              </a:defRPr>
            </a:lvl2pPr>
            <a:lvl3pPr defTabSz="1447800">
              <a:tabLst>
                <a:tab pos="4038600" algn="l"/>
              </a:tabLst>
              <a:defRPr sz="2400">
                <a:solidFill>
                  <a:schemeClr val="tx1"/>
                </a:solidFill>
                <a:latin typeface="Times New Roman" panose="02020603050405020304" pitchFamily="18" charset="0"/>
              </a:defRPr>
            </a:lvl3pPr>
            <a:lvl4pPr defTabSz="1447800">
              <a:tabLst>
                <a:tab pos="4038600" algn="l"/>
              </a:tabLst>
              <a:defRPr sz="2400">
                <a:solidFill>
                  <a:schemeClr val="tx1"/>
                </a:solidFill>
                <a:latin typeface="Times New Roman" panose="02020603050405020304" pitchFamily="18" charset="0"/>
              </a:defRPr>
            </a:lvl4pPr>
            <a:lvl5pPr defTabSz="1447800">
              <a:tabLst>
                <a:tab pos="4038600" algn="l"/>
              </a:tabLst>
              <a:defRPr sz="2400">
                <a:solidFill>
                  <a:schemeClr val="tx1"/>
                </a:solidFill>
                <a:latin typeface="Times New Roman" panose="02020603050405020304" pitchFamily="18" charset="0"/>
              </a:defRPr>
            </a:lvl5pPr>
            <a:lvl6pPr defTabSz="1447800" eaLnBrk="0" fontAlgn="base" hangingPunct="0">
              <a:spcBef>
                <a:spcPct val="0"/>
              </a:spcBef>
              <a:spcAft>
                <a:spcPct val="0"/>
              </a:spcAft>
              <a:tabLst>
                <a:tab pos="4038600" algn="l"/>
              </a:tabLst>
              <a:defRPr sz="2400">
                <a:solidFill>
                  <a:schemeClr val="tx1"/>
                </a:solidFill>
                <a:latin typeface="Times New Roman" panose="02020603050405020304" pitchFamily="18" charset="0"/>
              </a:defRPr>
            </a:lvl6pPr>
            <a:lvl7pPr defTabSz="1447800" eaLnBrk="0" fontAlgn="base" hangingPunct="0">
              <a:spcBef>
                <a:spcPct val="0"/>
              </a:spcBef>
              <a:spcAft>
                <a:spcPct val="0"/>
              </a:spcAft>
              <a:tabLst>
                <a:tab pos="4038600" algn="l"/>
              </a:tabLst>
              <a:defRPr sz="2400">
                <a:solidFill>
                  <a:schemeClr val="tx1"/>
                </a:solidFill>
                <a:latin typeface="Times New Roman" panose="02020603050405020304" pitchFamily="18" charset="0"/>
              </a:defRPr>
            </a:lvl7pPr>
            <a:lvl8pPr defTabSz="1447800" eaLnBrk="0" fontAlgn="base" hangingPunct="0">
              <a:spcBef>
                <a:spcPct val="0"/>
              </a:spcBef>
              <a:spcAft>
                <a:spcPct val="0"/>
              </a:spcAft>
              <a:tabLst>
                <a:tab pos="4038600" algn="l"/>
              </a:tabLst>
              <a:defRPr sz="2400">
                <a:solidFill>
                  <a:schemeClr val="tx1"/>
                </a:solidFill>
                <a:latin typeface="Times New Roman" panose="02020603050405020304" pitchFamily="18" charset="0"/>
              </a:defRPr>
            </a:lvl8pPr>
            <a:lvl9pPr defTabSz="1447800" eaLnBrk="0" fontAlgn="base" hangingPunct="0">
              <a:spcBef>
                <a:spcPct val="0"/>
              </a:spcBef>
              <a:spcAft>
                <a:spcPct val="0"/>
              </a:spcAft>
              <a:tabLst>
                <a:tab pos="4038600" algn="l"/>
              </a:tabLst>
              <a:defRPr sz="2400">
                <a:solidFill>
                  <a:schemeClr val="tx1"/>
                </a:solidFill>
                <a:latin typeface="Times New Roman" panose="02020603050405020304" pitchFamily="18" charset="0"/>
              </a:defRPr>
            </a:lvl9pPr>
          </a:lstStyle>
          <a:p>
            <a:pPr eaLnBrk="1" hangingPunct="1"/>
            <a:r>
              <a:rPr lang="fr-CH" altLang="fr-FR" sz="1800" b="1" u="sng">
                <a:latin typeface="Arial" panose="020B0604020202020204" pitchFamily="34" charset="0"/>
              </a:rPr>
              <a:t>Achats</a:t>
            </a:r>
            <a:r>
              <a:rPr lang="fr-CH" altLang="fr-FR" sz="1800" b="1">
                <a:latin typeface="Arial" panose="020B0604020202020204" pitchFamily="34" charset="0"/>
              </a:rPr>
              <a:t> :</a:t>
            </a:r>
          </a:p>
          <a:p>
            <a:pPr eaLnBrk="1" hangingPunct="1"/>
            <a:r>
              <a:rPr lang="fr-CH" altLang="fr-FR" sz="1800">
                <a:solidFill>
                  <a:srgbClr val="A50021"/>
                </a:solidFill>
                <a:latin typeface="Arial" panose="020B0604020202020204" pitchFamily="34" charset="0"/>
              </a:rPr>
              <a:t>Achats et fret au taux de 8   %     	CHF  702’000.-   	    </a:t>
            </a:r>
          </a:p>
          <a:p>
            <a:pPr eaLnBrk="1" hangingPunct="1"/>
            <a:r>
              <a:rPr lang="fr-CH" altLang="fr-FR" sz="1800">
                <a:solidFill>
                  <a:srgbClr val="A50021"/>
                </a:solidFill>
                <a:latin typeface="Arial" panose="020B0604020202020204" pitchFamily="34" charset="0"/>
              </a:rPr>
              <a:t>Achats et fret au taux de 2,5%     	CHF  184’500.-   	</a:t>
            </a:r>
          </a:p>
          <a:p>
            <a:pPr eaLnBrk="1" hangingPunct="1"/>
            <a:r>
              <a:rPr lang="fr-CH" altLang="fr-FR" sz="1800">
                <a:solidFill>
                  <a:srgbClr val="A50021"/>
                </a:solidFill>
                <a:latin typeface="Arial" panose="020B0604020202020204" pitchFamily="34" charset="0"/>
              </a:rPr>
              <a:t>ACE au taux de 8  %	</a:t>
            </a:r>
            <a:r>
              <a:rPr lang="fr-CH" altLang="fr-FR" sz="1800" u="sng">
                <a:solidFill>
                  <a:srgbClr val="A50021"/>
                </a:solidFill>
                <a:latin typeface="Arial" panose="020B0604020202020204" pitchFamily="34" charset="0"/>
              </a:rPr>
              <a:t>CHF  129’600.-</a:t>
            </a:r>
            <a:r>
              <a:rPr lang="fr-CH" altLang="fr-FR" sz="1800">
                <a:solidFill>
                  <a:srgbClr val="A50021"/>
                </a:solidFill>
                <a:latin typeface="Arial" panose="020B0604020202020204" pitchFamily="34" charset="0"/>
              </a:rPr>
              <a:t>            CHF  1’016’100.-                                    </a:t>
            </a:r>
            <a:r>
              <a:rPr lang="fr-CH" altLang="fr-FR" sz="1800" u="sng">
                <a:solidFill>
                  <a:srgbClr val="A50021"/>
                </a:solidFill>
                <a:latin typeface="Arial" panose="020B0604020202020204" pitchFamily="34" charset="0"/>
              </a:rPr>
              <a:t> </a:t>
            </a:r>
            <a:endParaRPr lang="fr-CH" altLang="fr-FR" sz="1800">
              <a:solidFill>
                <a:srgbClr val="A50021"/>
              </a:solidFill>
              <a:latin typeface="Arial" panose="020B0604020202020204" pitchFamily="34" charset="0"/>
            </a:endParaRPr>
          </a:p>
          <a:p>
            <a:pPr eaLnBrk="1" hangingPunct="1"/>
            <a:endParaRPr lang="fr-CH" altLang="fr-FR" sz="1800">
              <a:solidFill>
                <a:srgbClr val="A50021"/>
              </a:solidFill>
              <a:latin typeface="Arial" panose="020B0604020202020204" pitchFamily="34" charset="0"/>
            </a:endParaRPr>
          </a:p>
        </p:txBody>
      </p:sp>
      <p:sp>
        <p:nvSpPr>
          <p:cNvPr id="159750" name="Text Box 6"/>
          <p:cNvSpPr txBox="1">
            <a:spLocks noChangeArrowheads="1"/>
          </p:cNvSpPr>
          <p:nvPr/>
        </p:nvSpPr>
        <p:spPr bwMode="auto">
          <a:xfrm>
            <a:off x="276225" y="171450"/>
            <a:ext cx="7543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a:latin typeface="Arial" panose="020B0604020202020204" pitchFamily="34" charset="0"/>
              </a:rPr>
              <a:t>Données pour l’établissement d’un décompte TVA</a:t>
            </a:r>
            <a:endParaRPr lang="fr-FR" altLang="fr-FR">
              <a:latin typeface="Arial" panose="020B0604020202020204"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888" y="733425"/>
            <a:ext cx="8151812" cy="53911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7" name="Oval 5"/>
          <p:cNvSpPr>
            <a:spLocks noChangeArrowheads="1"/>
          </p:cNvSpPr>
          <p:nvPr/>
        </p:nvSpPr>
        <p:spPr bwMode="auto">
          <a:xfrm>
            <a:off x="1066800" y="1885950"/>
            <a:ext cx="638175" cy="628650"/>
          </a:xfrm>
          <a:prstGeom prst="ellipse">
            <a:avLst/>
          </a:prstGeom>
          <a:solidFill>
            <a:srgbClr val="EE4C4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CH" altLang="fr-FR" sz="2800" b="1">
                <a:solidFill>
                  <a:schemeClr val="bg1"/>
                </a:solidFill>
              </a:rPr>
              <a:t>1</a:t>
            </a:r>
            <a:endParaRPr lang="fr-FR" altLang="fr-FR" sz="2800" b="1">
              <a:solidFill>
                <a:schemeClr val="bg1"/>
              </a:solidFill>
            </a:endParaRPr>
          </a:p>
        </p:txBody>
      </p:sp>
      <p:sp>
        <p:nvSpPr>
          <p:cNvPr id="166918" name="Oval 6"/>
          <p:cNvSpPr>
            <a:spLocks noChangeArrowheads="1"/>
          </p:cNvSpPr>
          <p:nvPr/>
        </p:nvSpPr>
        <p:spPr bwMode="auto">
          <a:xfrm>
            <a:off x="1066800" y="3609975"/>
            <a:ext cx="638175" cy="628650"/>
          </a:xfrm>
          <a:prstGeom prst="ellipse">
            <a:avLst/>
          </a:prstGeom>
          <a:solidFill>
            <a:srgbClr val="EE4C4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CH" altLang="fr-FR" sz="2800" b="1">
                <a:solidFill>
                  <a:schemeClr val="bg1"/>
                </a:solidFill>
              </a:rPr>
              <a:t>2</a:t>
            </a:r>
            <a:endParaRPr lang="fr-FR" altLang="fr-FR" sz="2800" b="1">
              <a:solidFill>
                <a:schemeClr val="bg1"/>
              </a:solidFill>
            </a:endParaRPr>
          </a:p>
        </p:txBody>
      </p:sp>
      <p:sp>
        <p:nvSpPr>
          <p:cNvPr id="166919" name="Oval 7"/>
          <p:cNvSpPr>
            <a:spLocks noChangeArrowheads="1"/>
          </p:cNvSpPr>
          <p:nvPr/>
        </p:nvSpPr>
        <p:spPr bwMode="auto">
          <a:xfrm>
            <a:off x="1076325" y="5334000"/>
            <a:ext cx="638175" cy="628650"/>
          </a:xfrm>
          <a:prstGeom prst="ellipse">
            <a:avLst/>
          </a:prstGeom>
          <a:solidFill>
            <a:srgbClr val="EE4C4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CH" altLang="fr-FR" sz="2800" b="1">
                <a:solidFill>
                  <a:schemeClr val="bg1"/>
                </a:solidFill>
              </a:rPr>
              <a:t>3</a:t>
            </a:r>
            <a:endParaRPr lang="fr-FR" altLang="fr-FR" sz="2800" b="1">
              <a:solidFill>
                <a:schemeClr val="bg1"/>
              </a:solidFill>
            </a:endParaRPr>
          </a:p>
        </p:txBody>
      </p:sp>
      <p:sp>
        <p:nvSpPr>
          <p:cNvPr id="166920" name="Line 8"/>
          <p:cNvSpPr>
            <a:spLocks noChangeShapeType="1"/>
          </p:cNvSpPr>
          <p:nvPr/>
        </p:nvSpPr>
        <p:spPr bwMode="auto">
          <a:xfrm>
            <a:off x="333375" y="1485900"/>
            <a:ext cx="85153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sp>
        <p:nvSpPr>
          <p:cNvPr id="166921" name="Line 9"/>
          <p:cNvSpPr>
            <a:spLocks noChangeShapeType="1"/>
          </p:cNvSpPr>
          <p:nvPr/>
        </p:nvSpPr>
        <p:spPr bwMode="auto">
          <a:xfrm>
            <a:off x="333375" y="2990850"/>
            <a:ext cx="85153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sp>
        <p:nvSpPr>
          <p:cNvPr id="166922" name="Line 10"/>
          <p:cNvSpPr>
            <a:spLocks noChangeShapeType="1"/>
          </p:cNvSpPr>
          <p:nvPr/>
        </p:nvSpPr>
        <p:spPr bwMode="auto">
          <a:xfrm>
            <a:off x="333375" y="5086350"/>
            <a:ext cx="85153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pic>
        <p:nvPicPr>
          <p:cNvPr id="1669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2225" y="638175"/>
            <a:ext cx="4019550" cy="5581650"/>
          </a:xfrm>
          <a:prstGeom prst="rect">
            <a:avLst/>
          </a:prstGeom>
          <a:noFill/>
          <a:extLst>
            <a:ext uri="{909E8E84-426E-40DD-AFC4-6F175D3DCCD1}">
              <a14:hiddenFill xmlns:a14="http://schemas.microsoft.com/office/drawing/2010/main">
                <a:solidFill>
                  <a:srgbClr val="FFFFFF"/>
                </a:solidFill>
              </a14:hiddenFill>
            </a:ext>
          </a:extLst>
        </p:spPr>
      </p:pic>
      <p:sp>
        <p:nvSpPr>
          <p:cNvPr id="166924" name="Text Box 12"/>
          <p:cNvSpPr txBox="1">
            <a:spLocks noChangeArrowheads="1"/>
          </p:cNvSpPr>
          <p:nvPr/>
        </p:nvSpPr>
        <p:spPr bwMode="auto">
          <a:xfrm>
            <a:off x="6877050" y="1857375"/>
            <a:ext cx="17240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a:t>Chiffre d’affaires</a:t>
            </a:r>
            <a:endParaRPr lang="fr-FR" altLang="fr-FR"/>
          </a:p>
        </p:txBody>
      </p:sp>
      <p:sp>
        <p:nvSpPr>
          <p:cNvPr id="166925" name="Text Box 13"/>
          <p:cNvSpPr txBox="1">
            <a:spLocks noChangeArrowheads="1"/>
          </p:cNvSpPr>
          <p:nvPr/>
        </p:nvSpPr>
        <p:spPr bwMode="auto">
          <a:xfrm>
            <a:off x="6877050" y="3514725"/>
            <a:ext cx="17240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a:t>Calcul de l’impôt</a:t>
            </a:r>
            <a:endParaRPr lang="fr-FR" altLang="fr-FR"/>
          </a:p>
        </p:txBody>
      </p:sp>
      <p:sp>
        <p:nvSpPr>
          <p:cNvPr id="166926" name="Text Box 14"/>
          <p:cNvSpPr txBox="1">
            <a:spLocks noChangeArrowheads="1"/>
          </p:cNvSpPr>
          <p:nvPr/>
        </p:nvSpPr>
        <p:spPr bwMode="auto">
          <a:xfrm>
            <a:off x="6877050" y="5140325"/>
            <a:ext cx="18192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a:t>Autres mouvements</a:t>
            </a:r>
            <a:endParaRPr lang="fr-FR" altLang="fr-F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4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50" y="914400"/>
            <a:ext cx="8599488" cy="5029200"/>
          </a:xfrm>
          <a:prstGeom prst="rect">
            <a:avLst/>
          </a:prstGeom>
          <a:noFill/>
          <a:extLst>
            <a:ext uri="{909E8E84-426E-40DD-AFC4-6F175D3DCCD1}">
              <a14:hiddenFill xmlns:a14="http://schemas.microsoft.com/office/drawing/2010/main">
                <a:solidFill>
                  <a:srgbClr val="FFFFFF"/>
                </a:solidFill>
              </a14:hiddenFill>
            </a:ext>
          </a:extLst>
        </p:spPr>
      </p:pic>
      <p:sp>
        <p:nvSpPr>
          <p:cNvPr id="163848" name="Oval 8"/>
          <p:cNvSpPr>
            <a:spLocks noChangeArrowheads="1"/>
          </p:cNvSpPr>
          <p:nvPr/>
        </p:nvSpPr>
        <p:spPr bwMode="auto">
          <a:xfrm>
            <a:off x="47625" y="38100"/>
            <a:ext cx="638175" cy="628650"/>
          </a:xfrm>
          <a:prstGeom prst="ellipse">
            <a:avLst/>
          </a:prstGeom>
          <a:solidFill>
            <a:srgbClr val="EE4C4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CH" altLang="fr-FR" sz="2800" b="1">
                <a:solidFill>
                  <a:schemeClr val="bg1"/>
                </a:solidFill>
              </a:rPr>
              <a:t>1</a:t>
            </a:r>
            <a:endParaRPr lang="fr-FR" altLang="fr-FR" sz="2800" b="1">
              <a:solidFill>
                <a:schemeClr val="bg1"/>
              </a:solidFill>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413" y="942975"/>
            <a:ext cx="8640762" cy="4972050"/>
          </a:xfrm>
          <a:prstGeom prst="rect">
            <a:avLst/>
          </a:prstGeom>
          <a:noFill/>
          <a:extLst>
            <a:ext uri="{909E8E84-426E-40DD-AFC4-6F175D3DCCD1}">
              <a14:hiddenFill xmlns:a14="http://schemas.microsoft.com/office/drawing/2010/main">
                <a:solidFill>
                  <a:srgbClr val="FFFFFF"/>
                </a:solidFill>
              </a14:hiddenFill>
            </a:ext>
          </a:extLst>
        </p:spPr>
      </p:pic>
      <p:sp>
        <p:nvSpPr>
          <p:cNvPr id="164868" name="Oval 4"/>
          <p:cNvSpPr>
            <a:spLocks noChangeArrowheads="1"/>
          </p:cNvSpPr>
          <p:nvPr/>
        </p:nvSpPr>
        <p:spPr bwMode="auto">
          <a:xfrm>
            <a:off x="47625" y="38100"/>
            <a:ext cx="638175" cy="628650"/>
          </a:xfrm>
          <a:prstGeom prst="ellipse">
            <a:avLst/>
          </a:prstGeom>
          <a:solidFill>
            <a:srgbClr val="EE4C4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CH" altLang="fr-FR" sz="2800" b="1">
                <a:solidFill>
                  <a:schemeClr val="bg1"/>
                </a:solidFill>
              </a:rPr>
              <a:t>2</a:t>
            </a:r>
            <a:endParaRPr lang="fr-FR" altLang="fr-FR" sz="2800" b="1">
              <a:solidFill>
                <a:schemeClr val="bg1"/>
              </a:solidFill>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275" y="2176463"/>
            <a:ext cx="8555038" cy="2505075"/>
          </a:xfrm>
          <a:prstGeom prst="rect">
            <a:avLst/>
          </a:prstGeom>
          <a:noFill/>
          <a:extLst>
            <a:ext uri="{909E8E84-426E-40DD-AFC4-6F175D3DCCD1}">
              <a14:hiddenFill xmlns:a14="http://schemas.microsoft.com/office/drawing/2010/main">
                <a:solidFill>
                  <a:srgbClr val="FFFFFF"/>
                </a:solidFill>
              </a14:hiddenFill>
            </a:ext>
          </a:extLst>
        </p:spPr>
      </p:pic>
      <p:sp>
        <p:nvSpPr>
          <p:cNvPr id="165892" name="Oval 4"/>
          <p:cNvSpPr>
            <a:spLocks noChangeArrowheads="1"/>
          </p:cNvSpPr>
          <p:nvPr/>
        </p:nvSpPr>
        <p:spPr bwMode="auto">
          <a:xfrm>
            <a:off x="47625" y="38100"/>
            <a:ext cx="638175" cy="628650"/>
          </a:xfrm>
          <a:prstGeom prst="ellipse">
            <a:avLst/>
          </a:prstGeom>
          <a:solidFill>
            <a:srgbClr val="EE4C4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CH" altLang="fr-FR" sz="2800" b="1">
                <a:solidFill>
                  <a:schemeClr val="bg1"/>
                </a:solidFill>
              </a:rPr>
              <a:t>3</a:t>
            </a:r>
            <a:endParaRPr lang="fr-FR" altLang="fr-FR" sz="2800" b="1">
              <a:solidFill>
                <a:schemeClr val="bg1"/>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5363" name="WordArt 1027"/>
          <p:cNvSpPr>
            <a:spLocks noChangeArrowheads="1" noChangeShapeType="1" noTextEdit="1"/>
          </p:cNvSpPr>
          <p:nvPr/>
        </p:nvSpPr>
        <p:spPr bwMode="auto">
          <a:xfrm>
            <a:off x="3011488" y="2565400"/>
            <a:ext cx="3124200" cy="17240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9600" kern="10" spc="1921">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F I N</a:t>
            </a:r>
          </a:p>
        </p:txBody>
      </p:sp>
      <p:sp>
        <p:nvSpPr>
          <p:cNvPr id="15364" name="Text Box 1028"/>
          <p:cNvSpPr txBox="1">
            <a:spLocks noChangeArrowheads="1"/>
          </p:cNvSpPr>
          <p:nvPr/>
        </p:nvSpPr>
        <p:spPr bwMode="auto">
          <a:xfrm>
            <a:off x="5943600" y="6613525"/>
            <a:ext cx="3200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000">
                <a:solidFill>
                  <a:srgbClr val="00FFFF"/>
                </a:solidFill>
                <a:cs typeface="Times New Roman" panose="02020603050405020304" pitchFamily="18" charset="0"/>
              </a:rPr>
              <a:t>© </a:t>
            </a:r>
            <a:r>
              <a:rPr lang="fr-FR" altLang="fr-FR" sz="1000">
                <a:solidFill>
                  <a:srgbClr val="00FFFF"/>
                </a:solidFill>
              </a:rPr>
              <a:t>Y. Péguiron – www.infodidac.ch - 10.11.99 – 15.11.10</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500" fill="hold"/>
                                        <p:tgtEl>
                                          <p:spTgt spid="15363"/>
                                        </p:tgtEl>
                                        <p:attrNameLst>
                                          <p:attrName>ppt_w</p:attrName>
                                        </p:attrNameLst>
                                      </p:cBhvr>
                                      <p:tavLst>
                                        <p:tav tm="0">
                                          <p:val>
                                            <p:fltVal val="0"/>
                                          </p:val>
                                        </p:tav>
                                        <p:tav tm="100000">
                                          <p:val>
                                            <p:strVal val="#ppt_w"/>
                                          </p:val>
                                        </p:tav>
                                      </p:tavLst>
                                    </p:anim>
                                    <p:anim calcmode="lin" valueType="num">
                                      <p:cBhvr>
                                        <p:cTn id="8" dur="500" fill="hold"/>
                                        <p:tgtEl>
                                          <p:spTgt spid="1536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8644" name="Object 36"/>
          <p:cNvGraphicFramePr>
            <a:graphicFrameLocks noChangeAspect="1"/>
          </p:cNvGraphicFramePr>
          <p:nvPr/>
        </p:nvGraphicFramePr>
        <p:xfrm>
          <a:off x="6172200" y="5257800"/>
          <a:ext cx="1800225" cy="866775"/>
        </p:xfrm>
        <a:graphic>
          <a:graphicData uri="http://schemas.openxmlformats.org/presentationml/2006/ole">
            <mc:AlternateContent xmlns:mc="http://schemas.openxmlformats.org/markup-compatibility/2006">
              <mc:Choice xmlns:v="urn:schemas-microsoft-com:vml" Requires="v">
                <p:oleObj spid="_x0000_s68672" name="Feuille de calcul" r:id="rId3" imgW="1800670" imgH="867220" progId="Excel.Sheet.8">
                  <p:embed/>
                </p:oleObj>
              </mc:Choice>
              <mc:Fallback>
                <p:oleObj name="Feuille de calcul" r:id="rId3" imgW="1800670" imgH="867220" progId="Excel.Sheet.8">
                  <p:embed/>
                  <p:pic>
                    <p:nvPicPr>
                      <p:cNvPr id="0"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5257800"/>
                        <a:ext cx="1800225"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8615" name="Object 7"/>
          <p:cNvGraphicFramePr>
            <a:graphicFrameLocks noChangeAspect="1"/>
          </p:cNvGraphicFramePr>
          <p:nvPr/>
        </p:nvGraphicFramePr>
        <p:xfrm>
          <a:off x="228600" y="5257800"/>
          <a:ext cx="1800225" cy="866775"/>
        </p:xfrm>
        <a:graphic>
          <a:graphicData uri="http://schemas.openxmlformats.org/presentationml/2006/ole">
            <mc:AlternateContent xmlns:mc="http://schemas.openxmlformats.org/markup-compatibility/2006">
              <mc:Choice xmlns:v="urn:schemas-microsoft-com:vml" Requires="v">
                <p:oleObj spid="_x0000_s68673" name="Feuille de calcul" r:id="rId5" imgW="1800670" imgH="867220" progId="Excel.Sheet.8">
                  <p:embed/>
                </p:oleObj>
              </mc:Choice>
              <mc:Fallback>
                <p:oleObj name="Feuille de calcul" r:id="rId5" imgW="1800670" imgH="867220" progId="Excel.Sheet.8">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5257800"/>
                        <a:ext cx="1800225"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8616" name="Group 8"/>
          <p:cNvGrpSpPr>
            <a:grpSpLocks/>
          </p:cNvGrpSpPr>
          <p:nvPr/>
        </p:nvGrpSpPr>
        <p:grpSpPr bwMode="auto">
          <a:xfrm>
            <a:off x="1128713" y="6096000"/>
            <a:ext cx="7253287" cy="304800"/>
            <a:chOff x="711" y="3840"/>
            <a:chExt cx="4569" cy="192"/>
          </a:xfrm>
        </p:grpSpPr>
        <p:sp>
          <p:nvSpPr>
            <p:cNvPr id="68617" name="Line 9"/>
            <p:cNvSpPr>
              <a:spLocks noChangeShapeType="1"/>
            </p:cNvSpPr>
            <p:nvPr/>
          </p:nvSpPr>
          <p:spPr bwMode="auto">
            <a:xfrm flipV="1">
              <a:off x="1968" y="3840"/>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18" name="Line 10"/>
            <p:cNvSpPr>
              <a:spLocks noChangeShapeType="1"/>
            </p:cNvSpPr>
            <p:nvPr/>
          </p:nvSpPr>
          <p:spPr bwMode="auto">
            <a:xfrm flipV="1">
              <a:off x="3216" y="3840"/>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19" name="Line 11"/>
            <p:cNvSpPr>
              <a:spLocks noChangeShapeType="1"/>
            </p:cNvSpPr>
            <p:nvPr/>
          </p:nvSpPr>
          <p:spPr bwMode="auto">
            <a:xfrm flipV="1">
              <a:off x="4464" y="3840"/>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cxnSp>
          <p:nvCxnSpPr>
            <p:cNvPr id="68620" name="AutoShape 12"/>
            <p:cNvCxnSpPr>
              <a:cxnSpLocks noChangeShapeType="1"/>
            </p:cNvCxnSpPr>
            <p:nvPr/>
          </p:nvCxnSpPr>
          <p:spPr bwMode="auto">
            <a:xfrm rot="16200000" flipH="1">
              <a:off x="2909" y="1660"/>
              <a:ext cx="174" cy="4569"/>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8621" name="Group 13"/>
          <p:cNvGrpSpPr>
            <a:grpSpLocks/>
          </p:cNvGrpSpPr>
          <p:nvPr/>
        </p:nvGrpSpPr>
        <p:grpSpPr bwMode="auto">
          <a:xfrm>
            <a:off x="6934200" y="3733800"/>
            <a:ext cx="457200" cy="914400"/>
            <a:chOff x="4368" y="2352"/>
            <a:chExt cx="288" cy="576"/>
          </a:xfrm>
        </p:grpSpPr>
        <p:sp>
          <p:nvSpPr>
            <p:cNvPr id="68622" name="Rectangle 14"/>
            <p:cNvSpPr>
              <a:spLocks noChangeArrowheads="1"/>
            </p:cNvSpPr>
            <p:nvPr/>
          </p:nvSpPr>
          <p:spPr bwMode="auto">
            <a:xfrm>
              <a:off x="4368" y="2832"/>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23" name="Rectangle 15"/>
            <p:cNvSpPr>
              <a:spLocks noChangeArrowheads="1"/>
            </p:cNvSpPr>
            <p:nvPr/>
          </p:nvSpPr>
          <p:spPr bwMode="auto">
            <a:xfrm>
              <a:off x="4368" y="2352"/>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24" name="Rectangle 16"/>
            <p:cNvSpPr>
              <a:spLocks noChangeArrowheads="1"/>
            </p:cNvSpPr>
            <p:nvPr/>
          </p:nvSpPr>
          <p:spPr bwMode="auto">
            <a:xfrm>
              <a:off x="4368" y="2448"/>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25" name="Rectangle 17"/>
            <p:cNvSpPr>
              <a:spLocks noChangeArrowheads="1"/>
            </p:cNvSpPr>
            <p:nvPr/>
          </p:nvSpPr>
          <p:spPr bwMode="auto">
            <a:xfrm>
              <a:off x="4368" y="2544"/>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26" name="Rectangle 18"/>
            <p:cNvSpPr>
              <a:spLocks noChangeArrowheads="1"/>
            </p:cNvSpPr>
            <p:nvPr/>
          </p:nvSpPr>
          <p:spPr bwMode="auto">
            <a:xfrm>
              <a:off x="4368" y="2640"/>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27" name="Rectangle 19"/>
            <p:cNvSpPr>
              <a:spLocks noChangeArrowheads="1"/>
            </p:cNvSpPr>
            <p:nvPr/>
          </p:nvSpPr>
          <p:spPr bwMode="auto">
            <a:xfrm>
              <a:off x="4368" y="2736"/>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sp>
        <p:nvSpPr>
          <p:cNvPr id="68628" name="Rectangle 20"/>
          <p:cNvSpPr>
            <a:spLocks noChangeArrowheads="1"/>
          </p:cNvSpPr>
          <p:nvPr/>
        </p:nvSpPr>
        <p:spPr bwMode="auto">
          <a:xfrm>
            <a:off x="914400" y="4495800"/>
            <a:ext cx="457200" cy="152400"/>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nvGrpSpPr>
          <p:cNvPr id="68629" name="Group 21"/>
          <p:cNvGrpSpPr>
            <a:grpSpLocks/>
          </p:cNvGrpSpPr>
          <p:nvPr/>
        </p:nvGrpSpPr>
        <p:grpSpPr bwMode="auto">
          <a:xfrm>
            <a:off x="2819400" y="4191000"/>
            <a:ext cx="457200" cy="457200"/>
            <a:chOff x="1776" y="2640"/>
            <a:chExt cx="288" cy="288"/>
          </a:xfrm>
        </p:grpSpPr>
        <p:sp>
          <p:nvSpPr>
            <p:cNvPr id="68630" name="Rectangle 22"/>
            <p:cNvSpPr>
              <a:spLocks noChangeArrowheads="1"/>
            </p:cNvSpPr>
            <p:nvPr/>
          </p:nvSpPr>
          <p:spPr bwMode="auto">
            <a:xfrm>
              <a:off x="1776" y="2736"/>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31" name="Rectangle 23"/>
            <p:cNvSpPr>
              <a:spLocks noChangeArrowheads="1"/>
            </p:cNvSpPr>
            <p:nvPr/>
          </p:nvSpPr>
          <p:spPr bwMode="auto">
            <a:xfrm>
              <a:off x="1776" y="2832"/>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32" name="Rectangle 24"/>
            <p:cNvSpPr>
              <a:spLocks noChangeArrowheads="1"/>
            </p:cNvSpPr>
            <p:nvPr/>
          </p:nvSpPr>
          <p:spPr bwMode="auto">
            <a:xfrm>
              <a:off x="1776" y="2640"/>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grpSp>
        <p:nvGrpSpPr>
          <p:cNvPr id="68633" name="Group 25"/>
          <p:cNvGrpSpPr>
            <a:grpSpLocks/>
          </p:cNvGrpSpPr>
          <p:nvPr/>
        </p:nvGrpSpPr>
        <p:grpSpPr bwMode="auto">
          <a:xfrm>
            <a:off x="4800600" y="4038600"/>
            <a:ext cx="457200" cy="609600"/>
            <a:chOff x="3024" y="2544"/>
            <a:chExt cx="288" cy="384"/>
          </a:xfrm>
        </p:grpSpPr>
        <p:sp>
          <p:nvSpPr>
            <p:cNvPr id="68634" name="Rectangle 26"/>
            <p:cNvSpPr>
              <a:spLocks noChangeArrowheads="1"/>
            </p:cNvSpPr>
            <p:nvPr/>
          </p:nvSpPr>
          <p:spPr bwMode="auto">
            <a:xfrm>
              <a:off x="3024" y="2544"/>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35" name="Rectangle 27"/>
            <p:cNvSpPr>
              <a:spLocks noChangeArrowheads="1"/>
            </p:cNvSpPr>
            <p:nvPr/>
          </p:nvSpPr>
          <p:spPr bwMode="auto">
            <a:xfrm>
              <a:off x="3024" y="2640"/>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36" name="Rectangle 28"/>
            <p:cNvSpPr>
              <a:spLocks noChangeArrowheads="1"/>
            </p:cNvSpPr>
            <p:nvPr/>
          </p:nvSpPr>
          <p:spPr bwMode="auto">
            <a:xfrm>
              <a:off x="3024" y="2736"/>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37" name="Rectangle 29"/>
            <p:cNvSpPr>
              <a:spLocks noChangeArrowheads="1"/>
            </p:cNvSpPr>
            <p:nvPr/>
          </p:nvSpPr>
          <p:spPr bwMode="auto">
            <a:xfrm>
              <a:off x="3024" y="2832"/>
              <a:ext cx="288" cy="9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grpSp>
        <p:nvGrpSpPr>
          <p:cNvPr id="68638" name="Group 30"/>
          <p:cNvGrpSpPr>
            <a:grpSpLocks/>
          </p:cNvGrpSpPr>
          <p:nvPr/>
        </p:nvGrpSpPr>
        <p:grpSpPr bwMode="auto">
          <a:xfrm>
            <a:off x="152400" y="4876800"/>
            <a:ext cx="1619250" cy="274638"/>
            <a:chOff x="96" y="3072"/>
            <a:chExt cx="1020" cy="173"/>
          </a:xfrm>
        </p:grpSpPr>
        <p:sp>
          <p:nvSpPr>
            <p:cNvPr id="68639" name="Rectangle 31"/>
            <p:cNvSpPr>
              <a:spLocks noChangeArrowheads="1"/>
            </p:cNvSpPr>
            <p:nvPr/>
          </p:nvSpPr>
          <p:spPr bwMode="auto">
            <a:xfrm>
              <a:off x="96" y="3120"/>
              <a:ext cx="288" cy="96"/>
            </a:xfrm>
            <a:prstGeom prst="rect">
              <a:avLst/>
            </a:prstGeom>
            <a:solidFill>
              <a:srgbClr val="99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40" name="Text Box 32"/>
            <p:cNvSpPr txBox="1">
              <a:spLocks noChangeArrowheads="1"/>
            </p:cNvSpPr>
            <p:nvPr/>
          </p:nvSpPr>
          <p:spPr bwMode="auto">
            <a:xfrm>
              <a:off x="384" y="3072"/>
              <a:ext cx="73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sz="1200">
                  <a:latin typeface="Arial" panose="020B0604020202020204" pitchFamily="34" charset="0"/>
                </a:rPr>
                <a:t>Valeur ajoutée</a:t>
              </a:r>
              <a:endParaRPr lang="fr-FR" altLang="fr-FR"/>
            </a:p>
          </p:txBody>
        </p:sp>
      </p:grpSp>
      <p:graphicFrame>
        <p:nvGraphicFramePr>
          <p:cNvPr id="68641" name="Object 33"/>
          <p:cNvGraphicFramePr>
            <a:graphicFrameLocks noChangeAspect="1"/>
          </p:cNvGraphicFramePr>
          <p:nvPr/>
        </p:nvGraphicFramePr>
        <p:xfrm>
          <a:off x="8153400" y="2209800"/>
          <a:ext cx="800100" cy="1138238"/>
        </p:xfrm>
        <a:graphic>
          <a:graphicData uri="http://schemas.openxmlformats.org/presentationml/2006/ole">
            <mc:AlternateContent xmlns:mc="http://schemas.openxmlformats.org/markup-compatibility/2006">
              <mc:Choice xmlns:v="urn:schemas-microsoft-com:vml" Requires="v">
                <p:oleObj spid="_x0000_s68674" name="Clip" r:id="rId6" imgW="3848040" imgH="5478120" progId="MS_ClipArt_Gallery.2">
                  <p:embed/>
                </p:oleObj>
              </mc:Choice>
              <mc:Fallback>
                <p:oleObj name="Clip" r:id="rId6" imgW="3848040" imgH="5478120" progId="MS_ClipArt_Gallery.2">
                  <p:embed/>
                  <p:pic>
                    <p:nvPicPr>
                      <p:cNvPr id="0" name="Object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53400" y="2209800"/>
                        <a:ext cx="800100" cy="1138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42" name="Object 34"/>
          <p:cNvGraphicFramePr>
            <a:graphicFrameLocks noChangeAspect="1"/>
          </p:cNvGraphicFramePr>
          <p:nvPr/>
        </p:nvGraphicFramePr>
        <p:xfrm>
          <a:off x="2209800" y="5257800"/>
          <a:ext cx="1800225" cy="866775"/>
        </p:xfrm>
        <a:graphic>
          <a:graphicData uri="http://schemas.openxmlformats.org/presentationml/2006/ole">
            <mc:AlternateContent xmlns:mc="http://schemas.openxmlformats.org/markup-compatibility/2006">
              <mc:Choice xmlns:v="urn:schemas-microsoft-com:vml" Requires="v">
                <p:oleObj spid="_x0000_s68675" name="Feuille de calcul" r:id="rId8" imgW="1800670" imgH="867220" progId="Excel.Sheet.8">
                  <p:embed/>
                </p:oleObj>
              </mc:Choice>
              <mc:Fallback>
                <p:oleObj name="Feuille de calcul" r:id="rId8" imgW="1800670" imgH="867220" progId="Excel.Sheet.8">
                  <p:embed/>
                  <p:pic>
                    <p:nvPicPr>
                      <p:cNvPr id="0" name="Object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5257800"/>
                        <a:ext cx="1800225"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8643" name="Object 35"/>
          <p:cNvGraphicFramePr>
            <a:graphicFrameLocks noChangeAspect="1"/>
          </p:cNvGraphicFramePr>
          <p:nvPr/>
        </p:nvGraphicFramePr>
        <p:xfrm>
          <a:off x="4191000" y="5257800"/>
          <a:ext cx="1800225" cy="866775"/>
        </p:xfrm>
        <a:graphic>
          <a:graphicData uri="http://schemas.openxmlformats.org/presentationml/2006/ole">
            <mc:AlternateContent xmlns:mc="http://schemas.openxmlformats.org/markup-compatibility/2006">
              <mc:Choice xmlns:v="urn:schemas-microsoft-com:vml" Requires="v">
                <p:oleObj spid="_x0000_s68676" name="Feuille de calcul" r:id="rId9" imgW="1800670" imgH="867220" progId="Excel.Sheet.8">
                  <p:embed/>
                </p:oleObj>
              </mc:Choice>
              <mc:Fallback>
                <p:oleObj name="Feuille de calcul" r:id="rId9" imgW="1800670" imgH="867220" progId="Excel.Sheet.8">
                  <p:embed/>
                  <p:pic>
                    <p:nvPicPr>
                      <p:cNvPr id="0" name="Object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5257800"/>
                        <a:ext cx="1800225"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8645" name="Group 37"/>
          <p:cNvGrpSpPr>
            <a:grpSpLocks/>
          </p:cNvGrpSpPr>
          <p:nvPr/>
        </p:nvGrpSpPr>
        <p:grpSpPr bwMode="auto">
          <a:xfrm>
            <a:off x="152400" y="152400"/>
            <a:ext cx="7924800" cy="4648200"/>
            <a:chOff x="96" y="96"/>
            <a:chExt cx="4992" cy="2928"/>
          </a:xfrm>
        </p:grpSpPr>
        <p:graphicFrame>
          <p:nvGraphicFramePr>
            <p:cNvPr id="68646" name="Object 38"/>
            <p:cNvGraphicFramePr>
              <a:graphicFrameLocks noChangeAspect="1"/>
            </p:cNvGraphicFramePr>
            <p:nvPr/>
          </p:nvGraphicFramePr>
          <p:xfrm>
            <a:off x="1440" y="336"/>
            <a:ext cx="1008" cy="971"/>
          </p:xfrm>
          <a:graphic>
            <a:graphicData uri="http://schemas.openxmlformats.org/presentationml/2006/ole">
              <mc:AlternateContent xmlns:mc="http://schemas.openxmlformats.org/markup-compatibility/2006">
                <mc:Choice xmlns:v="urn:schemas-microsoft-com:vml" Requires="v">
                  <p:oleObj spid="_x0000_s68677" name="Clip" r:id="rId10" imgW="3598560" imgH="3468960" progId="MS_ClipArt_Gallery.2">
                    <p:embed/>
                  </p:oleObj>
                </mc:Choice>
                <mc:Fallback>
                  <p:oleObj name="Clip" r:id="rId10" imgW="3598560" imgH="3468960" progId="MS_ClipArt_Gallery.2">
                    <p:embed/>
                    <p:pic>
                      <p:nvPicPr>
                        <p:cNvPr id="0" name="Object 3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40" y="336"/>
                          <a:ext cx="1008" cy="9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47" name="Object 39"/>
            <p:cNvGraphicFramePr>
              <a:graphicFrameLocks noChangeAspect="1"/>
            </p:cNvGraphicFramePr>
            <p:nvPr/>
          </p:nvGraphicFramePr>
          <p:xfrm>
            <a:off x="336" y="432"/>
            <a:ext cx="756" cy="816"/>
          </p:xfrm>
          <a:graphic>
            <a:graphicData uri="http://schemas.openxmlformats.org/presentationml/2006/ole">
              <mc:AlternateContent xmlns:mc="http://schemas.openxmlformats.org/markup-compatibility/2006">
                <mc:Choice xmlns:v="urn:schemas-microsoft-com:vml" Requires="v">
                  <p:oleObj spid="_x0000_s68678" name="Clip" r:id="rId12" imgW="3212280" imgH="3468960" progId="MS_ClipArt_Gallery.2">
                    <p:embed/>
                  </p:oleObj>
                </mc:Choice>
                <mc:Fallback>
                  <p:oleObj name="Clip" r:id="rId12" imgW="3212280" imgH="3468960" progId="MS_ClipArt_Gallery.2">
                    <p:embed/>
                    <p:pic>
                      <p:nvPicPr>
                        <p:cNvPr id="0" name="Object 3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6" y="432"/>
                          <a:ext cx="756"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48" name="Object 40"/>
            <p:cNvGraphicFramePr>
              <a:graphicFrameLocks noChangeAspect="1"/>
            </p:cNvGraphicFramePr>
            <p:nvPr/>
          </p:nvGraphicFramePr>
          <p:xfrm>
            <a:off x="2736" y="480"/>
            <a:ext cx="960" cy="679"/>
          </p:xfrm>
          <a:graphic>
            <a:graphicData uri="http://schemas.openxmlformats.org/presentationml/2006/ole">
              <mc:AlternateContent xmlns:mc="http://schemas.openxmlformats.org/markup-compatibility/2006">
                <mc:Choice xmlns:v="urn:schemas-microsoft-com:vml" Requires="v">
                  <p:oleObj spid="_x0000_s68679" name="Clip" r:id="rId14" imgW="4573440" imgH="3238200" progId="MS_ClipArt_Gallery.2">
                    <p:embed/>
                  </p:oleObj>
                </mc:Choice>
                <mc:Fallback>
                  <p:oleObj name="Clip" r:id="rId14" imgW="4573440" imgH="3238200" progId="MS_ClipArt_Gallery.2">
                    <p:embed/>
                    <p:pic>
                      <p:nvPicPr>
                        <p:cNvPr id="0" name="Object 4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736" y="480"/>
                          <a:ext cx="960" cy="6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49" name="Object 41"/>
            <p:cNvGraphicFramePr>
              <a:graphicFrameLocks noChangeAspect="1"/>
            </p:cNvGraphicFramePr>
            <p:nvPr/>
          </p:nvGraphicFramePr>
          <p:xfrm>
            <a:off x="4080" y="480"/>
            <a:ext cx="746" cy="665"/>
          </p:xfrm>
          <a:graphic>
            <a:graphicData uri="http://schemas.openxmlformats.org/presentationml/2006/ole">
              <mc:AlternateContent xmlns:mc="http://schemas.openxmlformats.org/markup-compatibility/2006">
                <mc:Choice xmlns:v="urn:schemas-microsoft-com:vml" Requires="v">
                  <p:oleObj spid="_x0000_s68680" name="Clip" r:id="rId16" imgW="3892680" imgH="3468960" progId="MS_ClipArt_Gallery.2">
                    <p:embed/>
                  </p:oleObj>
                </mc:Choice>
                <mc:Fallback>
                  <p:oleObj name="Clip" r:id="rId16" imgW="3892680" imgH="3468960" progId="MS_ClipArt_Gallery.2">
                    <p:embed/>
                    <p:pic>
                      <p:nvPicPr>
                        <p:cNvPr id="0" name="Object 4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080" y="480"/>
                          <a:ext cx="746" cy="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650" name="Rectangle 42"/>
            <p:cNvSpPr>
              <a:spLocks noChangeArrowheads="1"/>
            </p:cNvSpPr>
            <p:nvPr/>
          </p:nvSpPr>
          <p:spPr bwMode="auto">
            <a:xfrm>
              <a:off x="96" y="336"/>
              <a:ext cx="1248" cy="100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51" name="Rectangle 43"/>
            <p:cNvSpPr>
              <a:spLocks noChangeArrowheads="1"/>
            </p:cNvSpPr>
            <p:nvPr/>
          </p:nvSpPr>
          <p:spPr bwMode="auto">
            <a:xfrm>
              <a:off x="1344" y="336"/>
              <a:ext cx="1248" cy="100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52" name="Rectangle 44"/>
            <p:cNvSpPr>
              <a:spLocks noChangeArrowheads="1"/>
            </p:cNvSpPr>
            <p:nvPr/>
          </p:nvSpPr>
          <p:spPr bwMode="auto">
            <a:xfrm>
              <a:off x="2592" y="336"/>
              <a:ext cx="1248" cy="100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53" name="Rectangle 45"/>
            <p:cNvSpPr>
              <a:spLocks noChangeArrowheads="1"/>
            </p:cNvSpPr>
            <p:nvPr/>
          </p:nvSpPr>
          <p:spPr bwMode="auto">
            <a:xfrm>
              <a:off x="3840" y="336"/>
              <a:ext cx="1248" cy="100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54" name="Rectangle 46"/>
            <p:cNvSpPr>
              <a:spLocks noChangeArrowheads="1"/>
            </p:cNvSpPr>
            <p:nvPr/>
          </p:nvSpPr>
          <p:spPr bwMode="auto">
            <a:xfrm>
              <a:off x="96" y="1344"/>
              <a:ext cx="1248" cy="168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55" name="Rectangle 47"/>
            <p:cNvSpPr>
              <a:spLocks noChangeArrowheads="1"/>
            </p:cNvSpPr>
            <p:nvPr/>
          </p:nvSpPr>
          <p:spPr bwMode="auto">
            <a:xfrm>
              <a:off x="1344" y="1344"/>
              <a:ext cx="1248" cy="168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56" name="Rectangle 48"/>
            <p:cNvSpPr>
              <a:spLocks noChangeArrowheads="1"/>
            </p:cNvSpPr>
            <p:nvPr/>
          </p:nvSpPr>
          <p:spPr bwMode="auto">
            <a:xfrm>
              <a:off x="2592" y="1344"/>
              <a:ext cx="1248" cy="168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57" name="Rectangle 49"/>
            <p:cNvSpPr>
              <a:spLocks noChangeArrowheads="1"/>
            </p:cNvSpPr>
            <p:nvPr/>
          </p:nvSpPr>
          <p:spPr bwMode="auto">
            <a:xfrm>
              <a:off x="3840" y="1344"/>
              <a:ext cx="1248" cy="168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58" name="WordArt 50"/>
            <p:cNvSpPr>
              <a:spLocks noChangeArrowheads="1" noChangeShapeType="1" noTextEdit="1"/>
            </p:cNvSpPr>
            <p:nvPr/>
          </p:nvSpPr>
          <p:spPr bwMode="auto">
            <a:xfrm>
              <a:off x="1056" y="96"/>
              <a:ext cx="3168" cy="14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fr-CH" sz="3600" kern="10" spc="720">
                  <a:gradFill rotWithShape="0">
                    <a:gsLst>
                      <a:gs pos="0">
                        <a:srgbClr val="AAAAAA"/>
                      </a:gs>
                      <a:gs pos="100000">
                        <a:srgbClr val="FFFFFF"/>
                      </a:gs>
                    </a:gsLst>
                    <a:lin ang="5400000" scaled="1"/>
                  </a:gradFill>
                  <a:effectLst>
                    <a:outerShdw dist="45791" dir="3378596" algn="ctr" rotWithShape="0">
                      <a:srgbClr val="4D4D4D"/>
                    </a:outerShdw>
                  </a:effectLst>
                  <a:latin typeface="Arial Black" panose="020B0A04020102020204" pitchFamily="34" charset="0"/>
                </a:rPr>
                <a:t>Mécanisme de la TVA</a:t>
              </a:r>
            </a:p>
          </p:txBody>
        </p:sp>
      </p:grpSp>
      <p:grpSp>
        <p:nvGrpSpPr>
          <p:cNvPr id="68659" name="Group 51"/>
          <p:cNvGrpSpPr>
            <a:grpSpLocks/>
          </p:cNvGrpSpPr>
          <p:nvPr/>
        </p:nvGrpSpPr>
        <p:grpSpPr bwMode="auto">
          <a:xfrm>
            <a:off x="8382000" y="6172200"/>
            <a:ext cx="457200" cy="457200"/>
            <a:chOff x="5328" y="3936"/>
            <a:chExt cx="288" cy="288"/>
          </a:xfrm>
        </p:grpSpPr>
        <p:pic>
          <p:nvPicPr>
            <p:cNvPr id="68660" name="Picture 52"/>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328" y="3936"/>
              <a:ext cx="2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661" name="Rectangle 53"/>
            <p:cNvSpPr>
              <a:spLocks noChangeArrowheads="1"/>
            </p:cNvSpPr>
            <p:nvPr/>
          </p:nvSpPr>
          <p:spPr bwMode="auto">
            <a:xfrm>
              <a:off x="5328" y="3936"/>
              <a:ext cx="288" cy="2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grpSp>
      <p:graphicFrame>
        <p:nvGraphicFramePr>
          <p:cNvPr id="68663" name="Object 55"/>
          <p:cNvGraphicFramePr>
            <a:graphicFrameLocks noChangeAspect="1"/>
          </p:cNvGraphicFramePr>
          <p:nvPr/>
        </p:nvGraphicFramePr>
        <p:xfrm>
          <a:off x="1524000" y="2286000"/>
          <a:ext cx="1219200" cy="1012825"/>
        </p:xfrm>
        <a:graphic>
          <a:graphicData uri="http://schemas.openxmlformats.org/presentationml/2006/ole">
            <mc:AlternateContent xmlns:mc="http://schemas.openxmlformats.org/markup-compatibility/2006">
              <mc:Choice xmlns:v="urn:schemas-microsoft-com:vml" Requires="v">
                <p:oleObj spid="_x0000_s68681" name="Feuille de calcul" r:id="rId19" imgW="1038797" imgH="1000570" progId="Excel.Sheet.8">
                  <p:embed/>
                </p:oleObj>
              </mc:Choice>
              <mc:Fallback>
                <p:oleObj name="Feuille de calcul" r:id="rId19" imgW="1038797" imgH="1000570" progId="Excel.Sheet.8">
                  <p:embed/>
                  <p:pic>
                    <p:nvPicPr>
                      <p:cNvPr id="0" name="Object 55"/>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524000" y="2286000"/>
                        <a:ext cx="1219200" cy="101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8664" name="Object 56"/>
          <p:cNvGraphicFramePr>
            <a:graphicFrameLocks noChangeAspect="1"/>
          </p:cNvGraphicFramePr>
          <p:nvPr/>
        </p:nvGraphicFramePr>
        <p:xfrm>
          <a:off x="3505200" y="2743200"/>
          <a:ext cx="1219200" cy="1066800"/>
        </p:xfrm>
        <a:graphic>
          <a:graphicData uri="http://schemas.openxmlformats.org/presentationml/2006/ole">
            <mc:AlternateContent xmlns:mc="http://schemas.openxmlformats.org/markup-compatibility/2006">
              <mc:Choice xmlns:v="urn:schemas-microsoft-com:vml" Requires="v">
                <p:oleObj spid="_x0000_s68682" name="Feuille de calcul" r:id="rId21" imgW="1038797" imgH="991235" progId="Excel.Sheet.8">
                  <p:embed/>
                </p:oleObj>
              </mc:Choice>
              <mc:Fallback>
                <p:oleObj name="Feuille de calcul" r:id="rId21" imgW="1038797" imgH="991235" progId="Excel.Sheet.8">
                  <p:embed/>
                  <p:pic>
                    <p:nvPicPr>
                      <p:cNvPr id="0" name="Object 56"/>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505200" y="2743200"/>
                        <a:ext cx="1219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8665" name="Object 57"/>
          <p:cNvGraphicFramePr>
            <a:graphicFrameLocks noChangeAspect="1"/>
          </p:cNvGraphicFramePr>
          <p:nvPr/>
        </p:nvGraphicFramePr>
        <p:xfrm>
          <a:off x="5562600" y="3124200"/>
          <a:ext cx="1219200" cy="1066800"/>
        </p:xfrm>
        <a:graphic>
          <a:graphicData uri="http://schemas.openxmlformats.org/presentationml/2006/ole">
            <mc:AlternateContent xmlns:mc="http://schemas.openxmlformats.org/markup-compatibility/2006">
              <mc:Choice xmlns:v="urn:schemas-microsoft-com:vml" Requires="v">
                <p:oleObj spid="_x0000_s68683" name="Feuille de calcul" r:id="rId23" imgW="1038797" imgH="991235" progId="Excel.Sheet.8">
                  <p:embed/>
                </p:oleObj>
              </mc:Choice>
              <mc:Fallback>
                <p:oleObj name="Feuille de calcul" r:id="rId23" imgW="1038797" imgH="991235" progId="Excel.Sheet.8">
                  <p:embed/>
                  <p:pic>
                    <p:nvPicPr>
                      <p:cNvPr id="0" name="Object 57"/>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562600" y="3124200"/>
                        <a:ext cx="1219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8666" name="Object 58"/>
          <p:cNvGraphicFramePr>
            <a:graphicFrameLocks noChangeAspect="1"/>
          </p:cNvGraphicFramePr>
          <p:nvPr/>
        </p:nvGraphicFramePr>
        <p:xfrm>
          <a:off x="7543800" y="3581400"/>
          <a:ext cx="1219200" cy="1066800"/>
        </p:xfrm>
        <a:graphic>
          <a:graphicData uri="http://schemas.openxmlformats.org/presentationml/2006/ole">
            <mc:AlternateContent xmlns:mc="http://schemas.openxmlformats.org/markup-compatibility/2006">
              <mc:Choice xmlns:v="urn:schemas-microsoft-com:vml" Requires="v">
                <p:oleObj spid="_x0000_s68684" name="Feuille de calcul" r:id="rId25" imgW="1038797" imgH="991235" progId="Excel.Sheet.8">
                  <p:embed/>
                </p:oleObj>
              </mc:Choice>
              <mc:Fallback>
                <p:oleObj name="Feuille de calcul" r:id="rId25" imgW="1038797" imgH="991235" progId="Excel.Sheet.8">
                  <p:embed/>
                  <p:pic>
                    <p:nvPicPr>
                      <p:cNvPr id="0" name="Object 58"/>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543800" y="3581400"/>
                        <a:ext cx="1219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8667" name="Rectangle 59"/>
          <p:cNvSpPr>
            <a:spLocks noChangeArrowheads="1"/>
          </p:cNvSpPr>
          <p:nvPr/>
        </p:nvSpPr>
        <p:spPr bwMode="auto">
          <a:xfrm>
            <a:off x="1371600" y="6477000"/>
            <a:ext cx="6734175" cy="295275"/>
          </a:xfrm>
          <a:prstGeom prst="rect">
            <a:avLst/>
          </a:prstGeom>
          <a:solidFill>
            <a:schemeClr val="bg1"/>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68668" name="Text Box 60"/>
          <p:cNvSpPr txBox="1">
            <a:spLocks noChangeArrowheads="1"/>
          </p:cNvSpPr>
          <p:nvPr/>
        </p:nvSpPr>
        <p:spPr bwMode="auto">
          <a:xfrm>
            <a:off x="114300" y="1847850"/>
            <a:ext cx="191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fr-FR" sz="1400">
                <a:latin typeface="Arial" panose="020B0604020202020204" pitchFamily="34" charset="0"/>
                <a:cs typeface="Arial" panose="020B0604020202020204" pitchFamily="34" charset="0"/>
              </a:rPr>
              <a:t>Négociant</a:t>
            </a:r>
            <a:endParaRPr lang="fr-FR" altLang="fr-FR" sz="1400">
              <a:latin typeface="Arial" panose="020B0604020202020204" pitchFamily="34" charset="0"/>
              <a:cs typeface="Arial" panose="020B0604020202020204" pitchFamily="34" charset="0"/>
            </a:endParaRPr>
          </a:p>
        </p:txBody>
      </p:sp>
      <p:sp>
        <p:nvSpPr>
          <p:cNvPr id="68669" name="Text Box 61"/>
          <p:cNvSpPr txBox="1">
            <a:spLocks noChangeArrowheads="1"/>
          </p:cNvSpPr>
          <p:nvPr/>
        </p:nvSpPr>
        <p:spPr bwMode="auto">
          <a:xfrm>
            <a:off x="2238375" y="1847850"/>
            <a:ext cx="191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fr-CH" altLang="fr-FR" sz="1400">
                <a:latin typeface="Arial" panose="020B0604020202020204" pitchFamily="34" charset="0"/>
                <a:cs typeface="Arial" panose="020B0604020202020204" pitchFamily="34" charset="0"/>
              </a:rPr>
              <a:t>                 Fabricant</a:t>
            </a:r>
            <a:endParaRPr lang="fr-FR" altLang="fr-FR" sz="1400">
              <a:latin typeface="Arial" panose="020B0604020202020204" pitchFamily="34" charset="0"/>
              <a:cs typeface="Arial" panose="020B0604020202020204" pitchFamily="34" charset="0"/>
            </a:endParaRPr>
          </a:p>
        </p:txBody>
      </p:sp>
      <p:sp>
        <p:nvSpPr>
          <p:cNvPr id="68670" name="Text Box 62"/>
          <p:cNvSpPr txBox="1">
            <a:spLocks noChangeArrowheads="1"/>
          </p:cNvSpPr>
          <p:nvPr/>
        </p:nvSpPr>
        <p:spPr bwMode="auto">
          <a:xfrm>
            <a:off x="4181475" y="1847850"/>
            <a:ext cx="191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1400">
                <a:latin typeface="Arial" panose="020B0604020202020204" pitchFamily="34" charset="0"/>
                <a:cs typeface="Arial" panose="020B0604020202020204" pitchFamily="34" charset="0"/>
              </a:rPr>
              <a:t>Grossiste</a:t>
            </a:r>
            <a:endParaRPr lang="fr-FR" altLang="fr-FR" sz="1400">
              <a:latin typeface="Arial" panose="020B0604020202020204" pitchFamily="34" charset="0"/>
              <a:cs typeface="Arial" panose="020B0604020202020204" pitchFamily="34" charset="0"/>
            </a:endParaRPr>
          </a:p>
        </p:txBody>
      </p:sp>
      <p:sp>
        <p:nvSpPr>
          <p:cNvPr id="68671" name="Text Box 63"/>
          <p:cNvSpPr txBox="1">
            <a:spLocks noChangeArrowheads="1"/>
          </p:cNvSpPr>
          <p:nvPr/>
        </p:nvSpPr>
        <p:spPr bwMode="auto">
          <a:xfrm>
            <a:off x="6124575" y="1847850"/>
            <a:ext cx="1914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CH" altLang="fr-FR" sz="1400">
                <a:latin typeface="Arial" panose="020B0604020202020204" pitchFamily="34" charset="0"/>
                <a:cs typeface="Arial" panose="020B0604020202020204" pitchFamily="34" charset="0"/>
              </a:rPr>
              <a:t>Détaillant</a:t>
            </a:r>
            <a:endParaRPr lang="fr-FR" altLang="fr-FR" sz="140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6863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862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8" fill="hold" nodeType="clickEffect">
                                  <p:stCondLst>
                                    <p:cond delay="0"/>
                                  </p:stCondLst>
                                  <p:childTnLst>
                                    <p:set>
                                      <p:cBhvr>
                                        <p:cTn id="14" dur="1" fill="hold">
                                          <p:stCondLst>
                                            <p:cond delay="0"/>
                                          </p:stCondLst>
                                        </p:cTn>
                                        <p:tgtEl>
                                          <p:spTgt spid="68663"/>
                                        </p:tgtEl>
                                        <p:attrNameLst>
                                          <p:attrName>style.visibility</p:attrName>
                                        </p:attrNameLst>
                                      </p:cBhvr>
                                      <p:to>
                                        <p:strVal val="visible"/>
                                      </p:to>
                                    </p:set>
                                    <p:anim calcmode="lin" valueType="num">
                                      <p:cBhvr additive="base">
                                        <p:cTn id="15" dur="500" fill="hold"/>
                                        <p:tgtEl>
                                          <p:spTgt spid="68663"/>
                                        </p:tgtEl>
                                        <p:attrNameLst>
                                          <p:attrName>ppt_x</p:attrName>
                                        </p:attrNameLst>
                                      </p:cBhvr>
                                      <p:tavLst>
                                        <p:tav tm="0">
                                          <p:val>
                                            <p:strVal val="0-#ppt_w/2"/>
                                          </p:val>
                                        </p:tav>
                                        <p:tav tm="100000">
                                          <p:val>
                                            <p:strVal val="#ppt_x"/>
                                          </p:val>
                                        </p:tav>
                                      </p:tavLst>
                                    </p:anim>
                                    <p:anim calcmode="lin" valueType="num">
                                      <p:cBhvr additive="base">
                                        <p:cTn id="16" dur="500" fill="hold"/>
                                        <p:tgtEl>
                                          <p:spTgt spid="68663"/>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68629"/>
                                        </p:tgtEl>
                                        <p:attrNameLst>
                                          <p:attrName>style.visibility</p:attrName>
                                        </p:attrNameLst>
                                      </p:cBhvr>
                                      <p:to>
                                        <p:strVal val="visible"/>
                                      </p:to>
                                    </p:set>
                                    <p:animEffect transition="in" filter="wipe(down)">
                                      <p:cBhvr>
                                        <p:cTn id="21" dur="500"/>
                                        <p:tgtEl>
                                          <p:spTgt spid="68629"/>
                                        </p:tgtEl>
                                      </p:cBhvr>
                                    </p:animEffect>
                                  </p:childTnLst>
                                </p:cTn>
                              </p:par>
                            </p:childTnLst>
                          </p:cTn>
                        </p:par>
                        <p:par>
                          <p:cTn id="22" fill="hold" nodeType="afterGroup">
                            <p:stCondLst>
                              <p:cond delay="500"/>
                            </p:stCondLst>
                            <p:childTnLst>
                              <p:par>
                                <p:cTn id="23" presetID="2" presetClass="entr" presetSubtype="1" fill="hold" nodeType="afterEffect">
                                  <p:stCondLst>
                                    <p:cond delay="1000"/>
                                  </p:stCondLst>
                                  <p:childTnLst>
                                    <p:set>
                                      <p:cBhvr>
                                        <p:cTn id="24" dur="1" fill="hold">
                                          <p:stCondLst>
                                            <p:cond delay="0"/>
                                          </p:stCondLst>
                                        </p:cTn>
                                        <p:tgtEl>
                                          <p:spTgt spid="68664"/>
                                        </p:tgtEl>
                                        <p:attrNameLst>
                                          <p:attrName>style.visibility</p:attrName>
                                        </p:attrNameLst>
                                      </p:cBhvr>
                                      <p:to>
                                        <p:strVal val="visible"/>
                                      </p:to>
                                    </p:set>
                                    <p:anim calcmode="lin" valueType="num">
                                      <p:cBhvr additive="base">
                                        <p:cTn id="25" dur="500" fill="hold"/>
                                        <p:tgtEl>
                                          <p:spTgt spid="68664"/>
                                        </p:tgtEl>
                                        <p:attrNameLst>
                                          <p:attrName>ppt_x</p:attrName>
                                        </p:attrNameLst>
                                      </p:cBhvr>
                                      <p:tavLst>
                                        <p:tav tm="0">
                                          <p:val>
                                            <p:strVal val="#ppt_x"/>
                                          </p:val>
                                        </p:tav>
                                        <p:tav tm="100000">
                                          <p:val>
                                            <p:strVal val="#ppt_x"/>
                                          </p:val>
                                        </p:tav>
                                      </p:tavLst>
                                    </p:anim>
                                    <p:anim calcmode="lin" valueType="num">
                                      <p:cBhvr additive="base">
                                        <p:cTn id="26" dur="500" fill="hold"/>
                                        <p:tgtEl>
                                          <p:spTgt spid="68664"/>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68633"/>
                                        </p:tgtEl>
                                        <p:attrNameLst>
                                          <p:attrName>style.visibility</p:attrName>
                                        </p:attrNameLst>
                                      </p:cBhvr>
                                      <p:to>
                                        <p:strVal val="visible"/>
                                      </p:to>
                                    </p:set>
                                    <p:animEffect transition="in" filter="wipe(down)">
                                      <p:cBhvr>
                                        <p:cTn id="31" dur="500"/>
                                        <p:tgtEl>
                                          <p:spTgt spid="68633"/>
                                        </p:tgtEl>
                                      </p:cBhvr>
                                    </p:animEffect>
                                  </p:childTnLst>
                                </p:cTn>
                              </p:par>
                            </p:childTnLst>
                          </p:cTn>
                        </p:par>
                        <p:par>
                          <p:cTn id="32" fill="hold" nodeType="afterGroup">
                            <p:stCondLst>
                              <p:cond delay="500"/>
                            </p:stCondLst>
                            <p:childTnLst>
                              <p:par>
                                <p:cTn id="33" presetID="2" presetClass="entr" presetSubtype="1" fill="hold" nodeType="afterEffect">
                                  <p:stCondLst>
                                    <p:cond delay="1000"/>
                                  </p:stCondLst>
                                  <p:childTnLst>
                                    <p:set>
                                      <p:cBhvr>
                                        <p:cTn id="34" dur="1" fill="hold">
                                          <p:stCondLst>
                                            <p:cond delay="0"/>
                                          </p:stCondLst>
                                        </p:cTn>
                                        <p:tgtEl>
                                          <p:spTgt spid="68665"/>
                                        </p:tgtEl>
                                        <p:attrNameLst>
                                          <p:attrName>style.visibility</p:attrName>
                                        </p:attrNameLst>
                                      </p:cBhvr>
                                      <p:to>
                                        <p:strVal val="visible"/>
                                      </p:to>
                                    </p:set>
                                    <p:anim calcmode="lin" valueType="num">
                                      <p:cBhvr additive="base">
                                        <p:cTn id="35" dur="500" fill="hold"/>
                                        <p:tgtEl>
                                          <p:spTgt spid="68665"/>
                                        </p:tgtEl>
                                        <p:attrNameLst>
                                          <p:attrName>ppt_x</p:attrName>
                                        </p:attrNameLst>
                                      </p:cBhvr>
                                      <p:tavLst>
                                        <p:tav tm="0">
                                          <p:val>
                                            <p:strVal val="#ppt_x"/>
                                          </p:val>
                                        </p:tav>
                                        <p:tav tm="100000">
                                          <p:val>
                                            <p:strVal val="#ppt_x"/>
                                          </p:val>
                                        </p:tav>
                                      </p:tavLst>
                                    </p:anim>
                                    <p:anim calcmode="lin" valueType="num">
                                      <p:cBhvr additive="base">
                                        <p:cTn id="36" dur="500" fill="hold"/>
                                        <p:tgtEl>
                                          <p:spTgt spid="68665"/>
                                        </p:tgtEl>
                                        <p:attrNameLst>
                                          <p:attrName>ppt_y</p:attrName>
                                        </p:attrNameLst>
                                      </p:cBhvr>
                                      <p:tavLst>
                                        <p:tav tm="0">
                                          <p:val>
                                            <p:strVal val="0-#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4" fill="hold" nodeType="clickEffect">
                                  <p:stCondLst>
                                    <p:cond delay="0"/>
                                  </p:stCondLst>
                                  <p:childTnLst>
                                    <p:set>
                                      <p:cBhvr>
                                        <p:cTn id="40" dur="1" fill="hold">
                                          <p:stCondLst>
                                            <p:cond delay="0"/>
                                          </p:stCondLst>
                                        </p:cTn>
                                        <p:tgtEl>
                                          <p:spTgt spid="68621"/>
                                        </p:tgtEl>
                                        <p:attrNameLst>
                                          <p:attrName>style.visibility</p:attrName>
                                        </p:attrNameLst>
                                      </p:cBhvr>
                                      <p:to>
                                        <p:strVal val="visible"/>
                                      </p:to>
                                    </p:set>
                                    <p:animEffect transition="in" filter="wipe(down)">
                                      <p:cBhvr>
                                        <p:cTn id="41" dur="500"/>
                                        <p:tgtEl>
                                          <p:spTgt spid="68621"/>
                                        </p:tgtEl>
                                      </p:cBhvr>
                                    </p:animEffect>
                                  </p:childTnLst>
                                </p:cTn>
                              </p:par>
                            </p:childTnLst>
                          </p:cTn>
                        </p:par>
                        <p:par>
                          <p:cTn id="42" fill="hold" nodeType="afterGroup">
                            <p:stCondLst>
                              <p:cond delay="500"/>
                            </p:stCondLst>
                            <p:childTnLst>
                              <p:par>
                                <p:cTn id="43" presetID="2" presetClass="entr" presetSubtype="2" fill="hold" nodeType="afterEffect">
                                  <p:stCondLst>
                                    <p:cond delay="0"/>
                                  </p:stCondLst>
                                  <p:childTnLst>
                                    <p:set>
                                      <p:cBhvr>
                                        <p:cTn id="44" dur="1" fill="hold">
                                          <p:stCondLst>
                                            <p:cond delay="0"/>
                                          </p:stCondLst>
                                        </p:cTn>
                                        <p:tgtEl>
                                          <p:spTgt spid="68641"/>
                                        </p:tgtEl>
                                        <p:attrNameLst>
                                          <p:attrName>style.visibility</p:attrName>
                                        </p:attrNameLst>
                                      </p:cBhvr>
                                      <p:to>
                                        <p:strVal val="visible"/>
                                      </p:to>
                                    </p:set>
                                    <p:anim calcmode="lin" valueType="num">
                                      <p:cBhvr additive="base">
                                        <p:cTn id="45" dur="500" fill="hold"/>
                                        <p:tgtEl>
                                          <p:spTgt spid="68641"/>
                                        </p:tgtEl>
                                        <p:attrNameLst>
                                          <p:attrName>ppt_x</p:attrName>
                                        </p:attrNameLst>
                                      </p:cBhvr>
                                      <p:tavLst>
                                        <p:tav tm="0">
                                          <p:val>
                                            <p:strVal val="1+#ppt_w/2"/>
                                          </p:val>
                                        </p:tav>
                                        <p:tav tm="100000">
                                          <p:val>
                                            <p:strVal val="#ppt_x"/>
                                          </p:val>
                                        </p:tav>
                                      </p:tavLst>
                                    </p:anim>
                                    <p:anim calcmode="lin" valueType="num">
                                      <p:cBhvr additive="base">
                                        <p:cTn id="46" dur="500" fill="hold"/>
                                        <p:tgtEl>
                                          <p:spTgt spid="68641"/>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1000"/>
                            </p:stCondLst>
                            <p:childTnLst>
                              <p:par>
                                <p:cTn id="48" presetID="2" presetClass="entr" presetSubtype="1" fill="hold" nodeType="afterEffect">
                                  <p:stCondLst>
                                    <p:cond delay="1000"/>
                                  </p:stCondLst>
                                  <p:childTnLst>
                                    <p:set>
                                      <p:cBhvr>
                                        <p:cTn id="49" dur="1" fill="hold">
                                          <p:stCondLst>
                                            <p:cond delay="0"/>
                                          </p:stCondLst>
                                        </p:cTn>
                                        <p:tgtEl>
                                          <p:spTgt spid="68666"/>
                                        </p:tgtEl>
                                        <p:attrNameLst>
                                          <p:attrName>style.visibility</p:attrName>
                                        </p:attrNameLst>
                                      </p:cBhvr>
                                      <p:to>
                                        <p:strVal val="visible"/>
                                      </p:to>
                                    </p:set>
                                    <p:anim calcmode="lin" valueType="num">
                                      <p:cBhvr additive="base">
                                        <p:cTn id="50" dur="500" fill="hold"/>
                                        <p:tgtEl>
                                          <p:spTgt spid="68666"/>
                                        </p:tgtEl>
                                        <p:attrNameLst>
                                          <p:attrName>ppt_x</p:attrName>
                                        </p:attrNameLst>
                                      </p:cBhvr>
                                      <p:tavLst>
                                        <p:tav tm="0">
                                          <p:val>
                                            <p:strVal val="#ppt_x"/>
                                          </p:val>
                                        </p:tav>
                                        <p:tav tm="100000">
                                          <p:val>
                                            <p:strVal val="#ppt_x"/>
                                          </p:val>
                                        </p:tav>
                                      </p:tavLst>
                                    </p:anim>
                                    <p:anim calcmode="lin" valueType="num">
                                      <p:cBhvr additive="base">
                                        <p:cTn id="51" dur="500" fill="hold"/>
                                        <p:tgtEl>
                                          <p:spTgt spid="68666"/>
                                        </p:tgtEl>
                                        <p:attrNameLst>
                                          <p:attrName>ppt_y</p:attrName>
                                        </p:attrNameLst>
                                      </p:cBhvr>
                                      <p:tavLst>
                                        <p:tav tm="0">
                                          <p:val>
                                            <p:strVal val="0-#ppt_h/2"/>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1" presetClass="entr" presetSubtype="0" fill="hold" nodeType="clickEffect">
                                  <p:stCondLst>
                                    <p:cond delay="0"/>
                                  </p:stCondLst>
                                  <p:childTnLst>
                                    <p:set>
                                      <p:cBhvr>
                                        <p:cTn id="55" dur="1" fill="hold">
                                          <p:stCondLst>
                                            <p:cond delay="499"/>
                                          </p:stCondLst>
                                        </p:cTn>
                                        <p:tgtEl>
                                          <p:spTgt spid="68615"/>
                                        </p:tgtEl>
                                        <p:attrNameLst>
                                          <p:attrName>style.visibility</p:attrName>
                                        </p:attrNameLst>
                                      </p:cBhvr>
                                      <p:to>
                                        <p:strVal val="visible"/>
                                      </p:to>
                                    </p:set>
                                  </p:childTnLst>
                                </p:cTn>
                              </p:par>
                            </p:childTnLst>
                          </p:cTn>
                        </p:par>
                      </p:childTnLst>
                    </p:cTn>
                  </p:par>
                  <p:par>
                    <p:cTn id="56" fill="hold" nodeType="clickPar">
                      <p:stCondLst>
                        <p:cond delay="indefinite"/>
                      </p:stCondLst>
                      <p:childTnLst>
                        <p:par>
                          <p:cTn id="57" fill="hold" nodeType="withGroup">
                            <p:stCondLst>
                              <p:cond delay="0"/>
                            </p:stCondLst>
                            <p:childTnLst>
                              <p:par>
                                <p:cTn id="58" presetID="1" presetClass="entr" presetSubtype="0" fill="hold" nodeType="clickEffect">
                                  <p:stCondLst>
                                    <p:cond delay="0"/>
                                  </p:stCondLst>
                                  <p:childTnLst>
                                    <p:set>
                                      <p:cBhvr>
                                        <p:cTn id="59" dur="1" fill="hold">
                                          <p:stCondLst>
                                            <p:cond delay="499"/>
                                          </p:stCondLst>
                                        </p:cTn>
                                        <p:tgtEl>
                                          <p:spTgt spid="68642"/>
                                        </p:tgtEl>
                                        <p:attrNameLst>
                                          <p:attrName>style.visibility</p:attrName>
                                        </p:attrNameLst>
                                      </p:cBhvr>
                                      <p:to>
                                        <p:strVal val="visible"/>
                                      </p:to>
                                    </p:set>
                                  </p:childTnLst>
                                </p:cTn>
                              </p:par>
                            </p:childTnLst>
                          </p:cTn>
                        </p:par>
                      </p:childTnLst>
                    </p:cTn>
                  </p:par>
                  <p:par>
                    <p:cTn id="60" fill="hold" nodeType="clickPar">
                      <p:stCondLst>
                        <p:cond delay="indefinite"/>
                      </p:stCondLst>
                      <p:childTnLst>
                        <p:par>
                          <p:cTn id="61" fill="hold" nodeType="withGroup">
                            <p:stCondLst>
                              <p:cond delay="0"/>
                            </p:stCondLst>
                            <p:childTnLst>
                              <p:par>
                                <p:cTn id="62" presetID="1" presetClass="entr" presetSubtype="0" fill="hold" nodeType="clickEffect">
                                  <p:stCondLst>
                                    <p:cond delay="0"/>
                                  </p:stCondLst>
                                  <p:childTnLst>
                                    <p:set>
                                      <p:cBhvr>
                                        <p:cTn id="63" dur="1" fill="hold">
                                          <p:stCondLst>
                                            <p:cond delay="499"/>
                                          </p:stCondLst>
                                        </p:cTn>
                                        <p:tgtEl>
                                          <p:spTgt spid="68643"/>
                                        </p:tgtEl>
                                        <p:attrNameLst>
                                          <p:attrName>style.visibility</p:attrName>
                                        </p:attrNameLst>
                                      </p:cBhvr>
                                      <p:to>
                                        <p:strVal val="visible"/>
                                      </p:to>
                                    </p:set>
                                  </p:childTnLst>
                                </p:cTn>
                              </p:par>
                            </p:childTnLst>
                          </p:cTn>
                        </p:par>
                      </p:childTnLst>
                    </p:cTn>
                  </p:par>
                  <p:par>
                    <p:cTn id="64" fill="hold" nodeType="clickPar">
                      <p:stCondLst>
                        <p:cond delay="indefinite"/>
                      </p:stCondLst>
                      <p:childTnLst>
                        <p:par>
                          <p:cTn id="65" fill="hold" nodeType="withGroup">
                            <p:stCondLst>
                              <p:cond delay="0"/>
                            </p:stCondLst>
                            <p:childTnLst>
                              <p:par>
                                <p:cTn id="66" presetID="1" presetClass="entr" presetSubtype="0" fill="hold" nodeType="clickEffect">
                                  <p:stCondLst>
                                    <p:cond delay="0"/>
                                  </p:stCondLst>
                                  <p:childTnLst>
                                    <p:set>
                                      <p:cBhvr>
                                        <p:cTn id="67" dur="1" fill="hold">
                                          <p:stCondLst>
                                            <p:cond delay="499"/>
                                          </p:stCondLst>
                                        </p:cTn>
                                        <p:tgtEl>
                                          <p:spTgt spid="68644"/>
                                        </p:tgtEl>
                                        <p:attrNameLst>
                                          <p:attrName>style.visibility</p:attrName>
                                        </p:attrNameLst>
                                      </p:cBhvr>
                                      <p:to>
                                        <p:strVal val="visible"/>
                                      </p:to>
                                    </p:set>
                                  </p:childTnLst>
                                </p:cTn>
                              </p:par>
                            </p:childTnLst>
                          </p:cTn>
                        </p:par>
                      </p:childTnLst>
                    </p:cTn>
                  </p:par>
                  <p:par>
                    <p:cTn id="68" fill="hold" nodeType="clickPar">
                      <p:stCondLst>
                        <p:cond delay="indefinite"/>
                      </p:stCondLst>
                      <p:childTnLst>
                        <p:par>
                          <p:cTn id="69" fill="hold" nodeType="withGroup">
                            <p:stCondLst>
                              <p:cond delay="0"/>
                            </p:stCondLst>
                            <p:childTnLst>
                              <p:par>
                                <p:cTn id="70" presetID="23" presetClass="entr" presetSubtype="16" fill="hold" nodeType="clickEffect">
                                  <p:stCondLst>
                                    <p:cond delay="0"/>
                                  </p:stCondLst>
                                  <p:childTnLst>
                                    <p:set>
                                      <p:cBhvr>
                                        <p:cTn id="71" dur="1" fill="hold">
                                          <p:stCondLst>
                                            <p:cond delay="0"/>
                                          </p:stCondLst>
                                        </p:cTn>
                                        <p:tgtEl>
                                          <p:spTgt spid="68659"/>
                                        </p:tgtEl>
                                        <p:attrNameLst>
                                          <p:attrName>style.visibility</p:attrName>
                                        </p:attrNameLst>
                                      </p:cBhvr>
                                      <p:to>
                                        <p:strVal val="visible"/>
                                      </p:to>
                                    </p:set>
                                    <p:anim calcmode="lin" valueType="num">
                                      <p:cBhvr>
                                        <p:cTn id="72" dur="500" fill="hold"/>
                                        <p:tgtEl>
                                          <p:spTgt spid="68659"/>
                                        </p:tgtEl>
                                        <p:attrNameLst>
                                          <p:attrName>ppt_w</p:attrName>
                                        </p:attrNameLst>
                                      </p:cBhvr>
                                      <p:tavLst>
                                        <p:tav tm="0">
                                          <p:val>
                                            <p:fltVal val="0"/>
                                          </p:val>
                                        </p:tav>
                                        <p:tav tm="100000">
                                          <p:val>
                                            <p:strVal val="#ppt_w"/>
                                          </p:val>
                                        </p:tav>
                                      </p:tavLst>
                                    </p:anim>
                                    <p:anim calcmode="lin" valueType="num">
                                      <p:cBhvr>
                                        <p:cTn id="73" dur="500" fill="hold"/>
                                        <p:tgtEl>
                                          <p:spTgt spid="68659"/>
                                        </p:tgtEl>
                                        <p:attrNameLst>
                                          <p:attrName>ppt_h</p:attrName>
                                        </p:attrNameLst>
                                      </p:cBhvr>
                                      <p:tavLst>
                                        <p:tav tm="0">
                                          <p:val>
                                            <p:fltVal val="0"/>
                                          </p:val>
                                        </p:tav>
                                        <p:tav tm="100000">
                                          <p:val>
                                            <p:strVal val="#ppt_h"/>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17" presetClass="entr" presetSubtype="8" fill="hold" nodeType="clickEffect">
                                  <p:stCondLst>
                                    <p:cond delay="0"/>
                                  </p:stCondLst>
                                  <p:childTnLst>
                                    <p:set>
                                      <p:cBhvr>
                                        <p:cTn id="77" dur="1" fill="hold">
                                          <p:stCondLst>
                                            <p:cond delay="0"/>
                                          </p:stCondLst>
                                        </p:cTn>
                                        <p:tgtEl>
                                          <p:spTgt spid="68616"/>
                                        </p:tgtEl>
                                        <p:attrNameLst>
                                          <p:attrName>style.visibility</p:attrName>
                                        </p:attrNameLst>
                                      </p:cBhvr>
                                      <p:to>
                                        <p:strVal val="visible"/>
                                      </p:to>
                                    </p:set>
                                    <p:anim calcmode="lin" valueType="num">
                                      <p:cBhvr>
                                        <p:cTn id="78" dur="500" fill="hold"/>
                                        <p:tgtEl>
                                          <p:spTgt spid="68616"/>
                                        </p:tgtEl>
                                        <p:attrNameLst>
                                          <p:attrName>ppt_x</p:attrName>
                                        </p:attrNameLst>
                                      </p:cBhvr>
                                      <p:tavLst>
                                        <p:tav tm="0">
                                          <p:val>
                                            <p:strVal val="#ppt_x-#ppt_w/2"/>
                                          </p:val>
                                        </p:tav>
                                        <p:tav tm="100000">
                                          <p:val>
                                            <p:strVal val="#ppt_x"/>
                                          </p:val>
                                        </p:tav>
                                      </p:tavLst>
                                    </p:anim>
                                    <p:anim calcmode="lin" valueType="num">
                                      <p:cBhvr>
                                        <p:cTn id="79" dur="500" fill="hold"/>
                                        <p:tgtEl>
                                          <p:spTgt spid="68616"/>
                                        </p:tgtEl>
                                        <p:attrNameLst>
                                          <p:attrName>ppt_y</p:attrName>
                                        </p:attrNameLst>
                                      </p:cBhvr>
                                      <p:tavLst>
                                        <p:tav tm="0">
                                          <p:val>
                                            <p:strVal val="#ppt_y"/>
                                          </p:val>
                                        </p:tav>
                                        <p:tav tm="100000">
                                          <p:val>
                                            <p:strVal val="#ppt_y"/>
                                          </p:val>
                                        </p:tav>
                                      </p:tavLst>
                                    </p:anim>
                                    <p:anim calcmode="lin" valueType="num">
                                      <p:cBhvr>
                                        <p:cTn id="80" dur="500" fill="hold"/>
                                        <p:tgtEl>
                                          <p:spTgt spid="68616"/>
                                        </p:tgtEl>
                                        <p:attrNameLst>
                                          <p:attrName>ppt_w</p:attrName>
                                        </p:attrNameLst>
                                      </p:cBhvr>
                                      <p:tavLst>
                                        <p:tav tm="0">
                                          <p:val>
                                            <p:fltVal val="0"/>
                                          </p:val>
                                        </p:tav>
                                        <p:tav tm="100000">
                                          <p:val>
                                            <p:strVal val="#ppt_w"/>
                                          </p:val>
                                        </p:tav>
                                      </p:tavLst>
                                    </p:anim>
                                    <p:anim calcmode="lin" valueType="num">
                                      <p:cBhvr>
                                        <p:cTn id="81" dur="500" fill="hold"/>
                                        <p:tgtEl>
                                          <p:spTgt spid="686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28"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809625" y="409575"/>
            <a:ext cx="7543800" cy="604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anose="05000000000000000000" pitchFamily="2" charset="2"/>
              <a:buNone/>
            </a:pPr>
            <a:r>
              <a:rPr lang="fr-CH" altLang="fr-FR" sz="1400"/>
              <a:t> </a:t>
            </a:r>
          </a:p>
          <a:p>
            <a:pPr>
              <a:spcBef>
                <a:spcPct val="50000"/>
              </a:spcBef>
              <a:buFont typeface="Wingdings" panose="05000000000000000000" pitchFamily="2" charset="2"/>
              <a:buChar char="Ø"/>
            </a:pPr>
            <a:r>
              <a:rPr lang="fr-CH" altLang="fr-FR" sz="1400"/>
              <a:t> </a:t>
            </a:r>
            <a:r>
              <a:rPr lang="fr-CH" altLang="fr-FR" sz="1400">
                <a:hlinkClick r:id="rId3" action="ppaction://hlinksldjump"/>
              </a:rPr>
              <a:t>La TVA</a:t>
            </a:r>
            <a:endParaRPr lang="fr-CH" altLang="fr-FR" sz="1400"/>
          </a:p>
          <a:p>
            <a:pPr>
              <a:spcBef>
                <a:spcPct val="50000"/>
              </a:spcBef>
              <a:buFont typeface="Wingdings" panose="05000000000000000000" pitchFamily="2" charset="2"/>
              <a:buChar char="Ø"/>
            </a:pPr>
            <a:r>
              <a:rPr lang="fr-CH" altLang="fr-FR" sz="1400"/>
              <a:t> </a:t>
            </a:r>
            <a:r>
              <a:rPr lang="fr-CH" altLang="fr-FR" sz="1400">
                <a:hlinkClick r:id="rId4" action="ppaction://hlinksldjump"/>
              </a:rPr>
              <a:t>Impôts directs et indirect</a:t>
            </a:r>
            <a:endParaRPr lang="fr-CH" altLang="fr-FR" sz="1400"/>
          </a:p>
          <a:p>
            <a:pPr>
              <a:spcBef>
                <a:spcPct val="50000"/>
              </a:spcBef>
              <a:buFont typeface="Wingdings" panose="05000000000000000000" pitchFamily="2" charset="2"/>
              <a:buChar char="Ø"/>
            </a:pPr>
            <a:r>
              <a:rPr lang="fr-CH" altLang="fr-FR" sz="1400"/>
              <a:t> </a:t>
            </a:r>
            <a:r>
              <a:rPr lang="fr-CH" altLang="fr-FR" sz="1400">
                <a:hlinkClick r:id="rId5" action="ppaction://hlinksldjump"/>
              </a:rPr>
              <a:t>Mécanisme de la TVA</a:t>
            </a:r>
            <a:endParaRPr lang="fr-CH" altLang="fr-FR" sz="1400"/>
          </a:p>
          <a:p>
            <a:pPr>
              <a:spcBef>
                <a:spcPct val="50000"/>
              </a:spcBef>
              <a:buFont typeface="Wingdings" panose="05000000000000000000" pitchFamily="2" charset="2"/>
              <a:buChar char="Ø"/>
            </a:pPr>
            <a:r>
              <a:rPr lang="fr-CH" altLang="fr-FR" sz="1400"/>
              <a:t> </a:t>
            </a:r>
            <a:r>
              <a:rPr lang="fr-CH" altLang="fr-FR" sz="1400">
                <a:hlinkClick r:id="rId6" action="ppaction://hlinksldjump"/>
              </a:rPr>
              <a:t>Assujettissement</a:t>
            </a:r>
            <a:endParaRPr lang="fr-CH" altLang="fr-FR" sz="1400"/>
          </a:p>
          <a:p>
            <a:pPr>
              <a:spcBef>
                <a:spcPct val="50000"/>
              </a:spcBef>
              <a:buFont typeface="Wingdings" panose="05000000000000000000" pitchFamily="2" charset="2"/>
              <a:buChar char="Ø"/>
            </a:pPr>
            <a:r>
              <a:rPr lang="fr-CH" altLang="fr-FR" sz="1400"/>
              <a:t> </a:t>
            </a:r>
            <a:r>
              <a:rPr lang="fr-CH" altLang="fr-FR" sz="1400">
                <a:hlinkClick r:id="rId7" action="ppaction://hlinksldjump"/>
              </a:rPr>
              <a:t>Objet de l’impôt</a:t>
            </a:r>
            <a:endParaRPr lang="fr-CH" altLang="fr-FR" sz="1400"/>
          </a:p>
          <a:p>
            <a:pPr>
              <a:spcBef>
                <a:spcPct val="50000"/>
              </a:spcBef>
              <a:buFont typeface="Wingdings" panose="05000000000000000000" pitchFamily="2" charset="2"/>
              <a:buChar char="Ø"/>
            </a:pPr>
            <a:r>
              <a:rPr lang="fr-CH" altLang="fr-FR" sz="1400"/>
              <a:t> </a:t>
            </a:r>
            <a:r>
              <a:rPr lang="fr-CH" altLang="fr-FR" sz="1400">
                <a:hlinkClick r:id="rId8" action="ppaction://hlinksldjump"/>
              </a:rPr>
              <a:t>Les taux</a:t>
            </a:r>
            <a:endParaRPr lang="fr-CH" altLang="fr-FR" sz="1400"/>
          </a:p>
          <a:p>
            <a:pPr>
              <a:spcBef>
                <a:spcPct val="50000"/>
              </a:spcBef>
              <a:buFont typeface="Wingdings" panose="05000000000000000000" pitchFamily="2" charset="2"/>
              <a:buNone/>
            </a:pPr>
            <a:r>
              <a:rPr lang="fr-CH" altLang="fr-FR" sz="1400"/>
              <a:t>                  </a:t>
            </a:r>
            <a:r>
              <a:rPr lang="fr-CH" altLang="fr-FR" sz="1400">
                <a:hlinkClick r:id="rId9" action="ppaction://hlinksldjump"/>
              </a:rPr>
              <a:t>Exercices sur les taux</a:t>
            </a:r>
            <a:endParaRPr lang="fr-CH" altLang="fr-FR" sz="1400"/>
          </a:p>
          <a:p>
            <a:pPr>
              <a:spcBef>
                <a:spcPct val="50000"/>
              </a:spcBef>
              <a:buFont typeface="Wingdings" panose="05000000000000000000" pitchFamily="2" charset="2"/>
              <a:buChar char="Ø"/>
            </a:pPr>
            <a:r>
              <a:rPr lang="fr-CH" altLang="fr-FR" sz="1400"/>
              <a:t> </a:t>
            </a:r>
            <a:r>
              <a:rPr lang="fr-CH" altLang="fr-FR" sz="1400">
                <a:hlinkClick r:id="rId10" action="ppaction://hlinksldjump"/>
              </a:rPr>
              <a:t>Systèmes de décompte  </a:t>
            </a:r>
            <a:r>
              <a:rPr lang="fr-CH" altLang="fr-FR" sz="1400"/>
              <a:t>(Contre-prestation convenue ou reçue)</a:t>
            </a:r>
          </a:p>
          <a:p>
            <a:pPr>
              <a:spcBef>
                <a:spcPct val="50000"/>
              </a:spcBef>
              <a:buFont typeface="Wingdings" panose="05000000000000000000" pitchFamily="2" charset="2"/>
              <a:buChar char="Ø"/>
            </a:pPr>
            <a:r>
              <a:rPr lang="fr-CH" altLang="fr-FR" sz="1400"/>
              <a:t> </a:t>
            </a:r>
            <a:r>
              <a:rPr lang="fr-CH" altLang="fr-FR" sz="1400">
                <a:hlinkClick r:id="rId11" action="ppaction://hlinksldjump"/>
              </a:rPr>
              <a:t>Organisation comptable</a:t>
            </a:r>
            <a:endParaRPr lang="fr-CH" altLang="fr-FR" sz="1400"/>
          </a:p>
          <a:p>
            <a:pPr>
              <a:spcBef>
                <a:spcPct val="50000"/>
              </a:spcBef>
              <a:buFont typeface="Wingdings" panose="05000000000000000000" pitchFamily="2" charset="2"/>
              <a:buNone/>
            </a:pPr>
            <a:r>
              <a:rPr lang="fr-CH" altLang="fr-FR" sz="1400"/>
              <a:t>    	</a:t>
            </a:r>
            <a:r>
              <a:rPr lang="fr-CH" altLang="fr-FR" sz="1400">
                <a:hlinkClick r:id="rId12" action="ppaction://hlinksldjump"/>
              </a:rPr>
              <a:t>Exemples</a:t>
            </a:r>
            <a:endParaRPr lang="fr-CH" altLang="fr-FR" sz="1400"/>
          </a:p>
          <a:p>
            <a:pPr>
              <a:spcBef>
                <a:spcPct val="50000"/>
              </a:spcBef>
              <a:buFont typeface="Wingdings" panose="05000000000000000000" pitchFamily="2" charset="2"/>
              <a:buNone/>
            </a:pPr>
            <a:r>
              <a:rPr lang="fr-CH" altLang="fr-FR" sz="1400"/>
              <a:t>	</a:t>
            </a:r>
            <a:r>
              <a:rPr lang="fr-CH" altLang="fr-FR" sz="1400">
                <a:hlinkClick r:id="rId13" action="ppaction://hlinksldjump"/>
              </a:rPr>
              <a:t>Exercice Achats-Ventes "au net"</a:t>
            </a:r>
            <a:endParaRPr lang="fr-CH" altLang="fr-FR" sz="1400"/>
          </a:p>
          <a:p>
            <a:pPr>
              <a:spcBef>
                <a:spcPct val="50000"/>
              </a:spcBef>
              <a:buFont typeface="Wingdings" panose="05000000000000000000" pitchFamily="2" charset="2"/>
              <a:buNone/>
            </a:pPr>
            <a:r>
              <a:rPr lang="fr-CH" altLang="fr-FR" sz="1400"/>
              <a:t>	</a:t>
            </a:r>
            <a:r>
              <a:rPr lang="fr-CH" altLang="fr-FR" sz="1400">
                <a:hlinkClick r:id="rId14" action="ppaction://hlinksldjump"/>
              </a:rPr>
              <a:t>Exercice "Brut &amp; Net" en Grand-Livre</a:t>
            </a:r>
            <a:endParaRPr lang="fr-CH" altLang="fr-FR" sz="1400"/>
          </a:p>
          <a:p>
            <a:pPr lvl="2">
              <a:spcBef>
                <a:spcPct val="50000"/>
              </a:spcBef>
              <a:buFont typeface="Wingdings" panose="05000000000000000000" pitchFamily="2" charset="2"/>
              <a:buNone/>
            </a:pPr>
            <a:r>
              <a:rPr lang="fr-CH" altLang="fr-FR" sz="1400">
                <a:hlinkClick r:id="rId15" action="ppaction://hlinksldjump"/>
              </a:rPr>
              <a:t>Exercice "Factures" en Journal</a:t>
            </a:r>
            <a:endParaRPr lang="fr-CH" altLang="fr-FR" sz="1400"/>
          </a:p>
          <a:p>
            <a:pPr>
              <a:spcBef>
                <a:spcPct val="50000"/>
              </a:spcBef>
              <a:buFont typeface="Wingdings" panose="05000000000000000000" pitchFamily="2" charset="2"/>
              <a:buChar char="Ø"/>
            </a:pPr>
            <a:r>
              <a:rPr lang="fr-CH" altLang="fr-FR" sz="1400"/>
              <a:t> </a:t>
            </a:r>
            <a:r>
              <a:rPr lang="fr-CH" altLang="fr-FR" sz="1400">
                <a:hlinkClick r:id="rId16" action="ppaction://hlinksldjump"/>
              </a:rPr>
              <a:t>Décomptes TVA</a:t>
            </a:r>
            <a:endParaRPr lang="fr-CH" altLang="fr-FR" sz="1400"/>
          </a:p>
          <a:p>
            <a:pPr>
              <a:spcBef>
                <a:spcPct val="50000"/>
              </a:spcBef>
              <a:buFont typeface="Wingdings" panose="05000000000000000000" pitchFamily="2" charset="2"/>
              <a:buNone/>
            </a:pPr>
            <a:r>
              <a:rPr lang="fr-CH" altLang="fr-FR" sz="1400"/>
              <a:t>	</a:t>
            </a:r>
            <a:r>
              <a:rPr lang="fr-CH" altLang="fr-FR" sz="1400">
                <a:hlinkClick r:id="rId17" action="ppaction://hlinksldjump"/>
              </a:rPr>
              <a:t>Formulaire officiel</a:t>
            </a:r>
            <a:endParaRPr lang="fr-CH" altLang="fr-FR" sz="1400"/>
          </a:p>
          <a:p>
            <a:pPr>
              <a:spcBef>
                <a:spcPct val="50000"/>
              </a:spcBef>
              <a:buFont typeface="Wingdings" panose="05000000000000000000" pitchFamily="2" charset="2"/>
              <a:buNone/>
            </a:pPr>
            <a:r>
              <a:rPr lang="fr-CH" altLang="fr-FR" sz="1400"/>
              <a:t>	</a:t>
            </a:r>
            <a:r>
              <a:rPr lang="fr-CH" altLang="fr-FR" sz="1400">
                <a:hlinkClick r:id="rId16" action="ppaction://hlinksldjump"/>
              </a:rPr>
              <a:t>Exercice</a:t>
            </a:r>
            <a:endParaRPr lang="fr-CH" altLang="fr-FR" sz="1400"/>
          </a:p>
          <a:p>
            <a:pPr>
              <a:spcBef>
                <a:spcPct val="50000"/>
              </a:spcBef>
              <a:buFont typeface="Wingdings" panose="05000000000000000000" pitchFamily="2" charset="2"/>
              <a:buChar char="Ø"/>
            </a:pPr>
            <a:r>
              <a:rPr lang="fr-CH" altLang="fr-FR" sz="1400"/>
              <a:t> </a:t>
            </a:r>
            <a:r>
              <a:rPr lang="fr-CH" altLang="fr-FR" sz="1400">
                <a:hlinkClick r:id="rId18" action="ppaction://hlinksldjump"/>
              </a:rPr>
              <a:t>Fin</a:t>
            </a:r>
            <a:r>
              <a:rPr lang="fr-CH" altLang="fr-FR" sz="1400">
                <a:hlinkClick r:id="rId18" action="ppaction://hlinksldjump"/>
              </a:rPr>
              <a:t> </a:t>
            </a:r>
            <a:endParaRPr lang="fr-CH" altLang="fr-FR" sz="1400"/>
          </a:p>
          <a:p>
            <a:pPr>
              <a:spcBef>
                <a:spcPct val="50000"/>
              </a:spcBef>
            </a:pPr>
            <a:endParaRPr lang="fr-CH" altLang="fr-FR" sz="1400"/>
          </a:p>
        </p:txBody>
      </p:sp>
      <p:sp>
        <p:nvSpPr>
          <p:cNvPr id="41987" name="Text Box 3"/>
          <p:cNvSpPr txBox="1">
            <a:spLocks noChangeArrowheads="1"/>
          </p:cNvSpPr>
          <p:nvPr/>
        </p:nvSpPr>
        <p:spPr bwMode="auto">
          <a:xfrm>
            <a:off x="5943600" y="6613525"/>
            <a:ext cx="3200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000">
                <a:solidFill>
                  <a:schemeClr val="hlink"/>
                </a:solidFill>
                <a:cs typeface="Times New Roman" panose="02020603050405020304" pitchFamily="18" charset="0"/>
              </a:rPr>
              <a:t>© </a:t>
            </a:r>
            <a:r>
              <a:rPr lang="fr-FR" altLang="fr-FR" sz="1000">
                <a:solidFill>
                  <a:schemeClr val="hlink"/>
                </a:solidFill>
              </a:rPr>
              <a:t>Y. Péguiron – www.infodidac.ch - 10.11.99 – 15.11.10</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725" y="295275"/>
            <a:ext cx="7496175" cy="5770563"/>
          </a:xfrm>
          <a:prstGeom prst="rect">
            <a:avLst/>
          </a:prstGeom>
          <a:noFill/>
          <a:ln w="28575">
            <a:solidFill>
              <a:srgbClr val="FF9933"/>
            </a:solidFill>
            <a:miter lim="800000"/>
            <a:headEnd/>
            <a:tailEnd/>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Lst>
        </p:spPr>
      </p:pic>
      <p:grpSp>
        <p:nvGrpSpPr>
          <p:cNvPr id="123915" name="Group 11"/>
          <p:cNvGrpSpPr>
            <a:grpSpLocks/>
          </p:cNvGrpSpPr>
          <p:nvPr/>
        </p:nvGrpSpPr>
        <p:grpSpPr bwMode="auto">
          <a:xfrm>
            <a:off x="1895475" y="838200"/>
            <a:ext cx="5981700" cy="5095875"/>
            <a:chOff x="1194" y="528"/>
            <a:chExt cx="3768" cy="3210"/>
          </a:xfrm>
        </p:grpSpPr>
        <p:sp>
          <p:nvSpPr>
            <p:cNvPr id="123910" name="Rectangle 6"/>
            <p:cNvSpPr>
              <a:spLocks noChangeArrowheads="1"/>
            </p:cNvSpPr>
            <p:nvPr/>
          </p:nvSpPr>
          <p:spPr bwMode="auto">
            <a:xfrm>
              <a:off x="1194" y="2574"/>
              <a:ext cx="1314" cy="18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23911" name="Rectangle 7"/>
            <p:cNvSpPr>
              <a:spLocks noChangeArrowheads="1"/>
            </p:cNvSpPr>
            <p:nvPr/>
          </p:nvSpPr>
          <p:spPr bwMode="auto">
            <a:xfrm>
              <a:off x="1194" y="3066"/>
              <a:ext cx="1272" cy="18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23912" name="Rectangle 8"/>
            <p:cNvSpPr>
              <a:spLocks noChangeArrowheads="1"/>
            </p:cNvSpPr>
            <p:nvPr/>
          </p:nvSpPr>
          <p:spPr bwMode="auto">
            <a:xfrm>
              <a:off x="1194" y="3558"/>
              <a:ext cx="1248" cy="18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23914" name="AutoShape 10"/>
            <p:cNvSpPr>
              <a:spLocks noChangeArrowheads="1"/>
            </p:cNvSpPr>
            <p:nvPr/>
          </p:nvSpPr>
          <p:spPr bwMode="auto">
            <a:xfrm>
              <a:off x="3408" y="528"/>
              <a:ext cx="1554" cy="1020"/>
            </a:xfrm>
            <a:prstGeom prst="wedgeEllipseCallout">
              <a:avLst>
                <a:gd name="adj1" fmla="val -102315"/>
                <a:gd name="adj2" fmla="val 145491"/>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fr-CH" altLang="fr-FR">
                  <a:solidFill>
                    <a:srgbClr val="FF0000"/>
                  </a:solidFill>
                  <a:latin typeface="Arial" panose="020B0604020202020204" pitchFamily="34" charset="0"/>
                  <a:cs typeface="Arial" panose="020B0604020202020204" pitchFamily="34" charset="0"/>
                </a:rPr>
                <a:t>TVA </a:t>
              </a:r>
            </a:p>
            <a:p>
              <a:pPr algn="ctr"/>
              <a:r>
                <a:rPr lang="fr-CH" altLang="fr-FR">
                  <a:solidFill>
                    <a:srgbClr val="FF0000"/>
                  </a:solidFill>
                  <a:latin typeface="Arial" panose="020B0604020202020204" pitchFamily="34" charset="0"/>
                  <a:cs typeface="Arial" panose="020B0604020202020204" pitchFamily="34" charset="0"/>
                </a:rPr>
                <a:t>=</a:t>
              </a:r>
            </a:p>
            <a:p>
              <a:pPr algn="ctr"/>
              <a:r>
                <a:rPr lang="fr-CH" altLang="fr-FR">
                  <a:solidFill>
                    <a:srgbClr val="FF0000"/>
                  </a:solidFill>
                  <a:latin typeface="Arial" panose="020B0604020202020204" pitchFamily="34" charset="0"/>
                  <a:cs typeface="Arial" panose="020B0604020202020204" pitchFamily="34" charset="0"/>
                </a:rPr>
                <a:t>3 impôts</a:t>
              </a:r>
              <a:endParaRPr lang="fr-FR" altLang="fr-FR">
                <a:solidFill>
                  <a:srgbClr val="FF0000"/>
                </a:solidFill>
                <a:latin typeface="Arial" panose="020B0604020202020204" pitchFamily="34" charset="0"/>
                <a:cs typeface="Arial" panose="020B0604020202020204" pitchFamily="34" charset="0"/>
              </a:endParaRPr>
            </a:p>
          </p:txBody>
        </p:sp>
      </p:grpSp>
      <p:sp>
        <p:nvSpPr>
          <p:cNvPr id="123916" name="Rectangle 12"/>
          <p:cNvSpPr>
            <a:spLocks noChangeArrowheads="1"/>
          </p:cNvSpPr>
          <p:nvPr/>
        </p:nvSpPr>
        <p:spPr bwMode="auto">
          <a:xfrm>
            <a:off x="2476500" y="5153025"/>
            <a:ext cx="1676400" cy="219075"/>
          </a:xfrm>
          <a:prstGeom prst="rect">
            <a:avLst/>
          </a:prstGeom>
          <a:solidFill>
            <a:srgbClr val="EE4C4C">
              <a:alpha val="41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
        <p:nvSpPr>
          <p:cNvPr id="123917" name="Rectangle 13"/>
          <p:cNvSpPr>
            <a:spLocks noChangeArrowheads="1"/>
          </p:cNvSpPr>
          <p:nvPr/>
        </p:nvSpPr>
        <p:spPr bwMode="auto">
          <a:xfrm>
            <a:off x="3886200" y="5686425"/>
            <a:ext cx="695325" cy="219075"/>
          </a:xfrm>
          <a:prstGeom prst="rect">
            <a:avLst/>
          </a:prstGeom>
          <a:solidFill>
            <a:srgbClr val="EE4C4C">
              <a:alpha val="41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CH"/>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123915"/>
                                        </p:tgtEl>
                                        <p:attrNameLst>
                                          <p:attrName>style.visibility</p:attrName>
                                        </p:attrNameLst>
                                      </p:cBhvr>
                                      <p:to>
                                        <p:strVal val="visible"/>
                                      </p:to>
                                    </p:set>
                                    <p:animEffect transition="in" filter="wipe(right)">
                                      <p:cBhvr>
                                        <p:cTn id="7" dur="1000"/>
                                        <p:tgtEl>
                                          <p:spTgt spid="123915"/>
                                        </p:tgtEl>
                                      </p:cBhvr>
                                    </p:animEffect>
                                  </p:childTnLst>
                                </p:cTn>
                              </p:par>
                            </p:childTnLst>
                          </p:cTn>
                        </p:par>
                        <p:par>
                          <p:cTn id="8" fill="hold" nodeType="afterGroup">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1239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39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6" grpId="0" animBg="1"/>
      <p:bldP spid="123917" grpId="0" animBg="1"/>
    </p:bld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altLang="fr-FR"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altLang="fr-FR"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99"/>
    </a:hlink>
    <a:folHlink>
      <a:srgbClr val="3333FF"/>
    </a:folHlink>
  </a:clrScheme>
</a:themeOverride>
</file>

<file path=docProps/app.xml><?xml version="1.0" encoding="utf-8"?>
<Properties xmlns="http://schemas.openxmlformats.org/officeDocument/2006/extended-properties" xmlns:vt="http://schemas.openxmlformats.org/officeDocument/2006/docPropsVTypes">
  <TotalTime>3752</TotalTime>
  <Words>2043</Words>
  <Application>Microsoft Office PowerPoint</Application>
  <PresentationFormat>Affichage à l'écran (4:3)</PresentationFormat>
  <Paragraphs>458</Paragraphs>
  <Slides>80</Slides>
  <Notes>3</Notes>
  <HiddenSlides>4</HiddenSlides>
  <MMClips>0</MMClips>
  <ScaleCrop>false</ScaleCrop>
  <HeadingPairs>
    <vt:vector size="8" baseType="variant">
      <vt:variant>
        <vt:lpstr>Polices utilisées</vt:lpstr>
      </vt:variant>
      <vt:variant>
        <vt:i4>3</vt:i4>
      </vt:variant>
      <vt:variant>
        <vt:lpstr>Thème</vt:lpstr>
      </vt:variant>
      <vt:variant>
        <vt:i4>1</vt:i4>
      </vt:variant>
      <vt:variant>
        <vt:lpstr>Serveurs OLE incorporés</vt:lpstr>
      </vt:variant>
      <vt:variant>
        <vt:i4>4</vt:i4>
      </vt:variant>
      <vt:variant>
        <vt:lpstr>Titres des diapositives</vt:lpstr>
      </vt:variant>
      <vt:variant>
        <vt:i4>80</vt:i4>
      </vt:variant>
    </vt:vector>
  </HeadingPairs>
  <TitlesOfParts>
    <vt:vector size="88" baseType="lpstr">
      <vt:lpstr>Times New Roman</vt:lpstr>
      <vt:lpstr>Arial</vt:lpstr>
      <vt:lpstr>Wingdings</vt:lpstr>
      <vt:lpstr>Modèle par défaut</vt:lpstr>
      <vt:lpstr>Feuille de calcul Microsoft Office Excel</vt:lpstr>
      <vt:lpstr>Microsoft Clip Gallery</vt:lpstr>
      <vt:lpstr>Feuille Microsoft Excel</vt:lpstr>
      <vt:lpstr>Feuille de calcul Microsoft Excel</vt:lpstr>
      <vt:lpstr>Présentation PowerPoint</vt:lpstr>
      <vt:lpstr>La TVA en chiffres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taux (du 01.01.11 au 31.12.17)</vt:lpstr>
      <vt:lpstr>Exclusion et exonération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Décompte TVA</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Lausanne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SPES</dc:creator>
  <cp:lastModifiedBy>Yvan Péguiron</cp:lastModifiedBy>
  <cp:revision>203</cp:revision>
  <dcterms:created xsi:type="dcterms:W3CDTF">1999-11-06T15:07:40Z</dcterms:created>
  <dcterms:modified xsi:type="dcterms:W3CDTF">2014-12-07T21:59:24Z</dcterms:modified>
</cp:coreProperties>
</file>