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handoutMasterIdLst>
    <p:handoutMasterId r:id="rId234"/>
  </p:handoutMasterIdLst>
  <p:sldIdLst>
    <p:sldId id="256" r:id="rId4"/>
    <p:sldId id="577" r:id="rId5"/>
    <p:sldId id="257" r:id="rId6"/>
    <p:sldId id="468" r:id="rId7"/>
    <p:sldId id="542" r:id="rId8"/>
    <p:sldId id="540" r:id="rId9"/>
    <p:sldId id="539" r:id="rId10"/>
    <p:sldId id="259" r:id="rId11"/>
    <p:sldId id="469" r:id="rId12"/>
    <p:sldId id="443" r:id="rId13"/>
    <p:sldId id="398" r:id="rId14"/>
    <p:sldId id="399" r:id="rId15"/>
    <p:sldId id="400" r:id="rId16"/>
    <p:sldId id="401" r:id="rId17"/>
    <p:sldId id="402" r:id="rId18"/>
    <p:sldId id="403" r:id="rId19"/>
    <p:sldId id="404" r:id="rId20"/>
    <p:sldId id="405" r:id="rId21"/>
    <p:sldId id="406" r:id="rId22"/>
    <p:sldId id="408" r:id="rId23"/>
    <p:sldId id="488" r:id="rId24"/>
    <p:sldId id="538" r:id="rId25"/>
    <p:sldId id="520" r:id="rId26"/>
    <p:sldId id="521" r:id="rId27"/>
    <p:sldId id="522" r:id="rId28"/>
    <p:sldId id="523" r:id="rId29"/>
    <p:sldId id="524" r:id="rId30"/>
    <p:sldId id="525" r:id="rId31"/>
    <p:sldId id="526" r:id="rId32"/>
    <p:sldId id="527" r:id="rId33"/>
    <p:sldId id="528" r:id="rId34"/>
    <p:sldId id="529" r:id="rId35"/>
    <p:sldId id="530" r:id="rId36"/>
    <p:sldId id="531" r:id="rId37"/>
    <p:sldId id="532" r:id="rId38"/>
    <p:sldId id="533" r:id="rId39"/>
    <p:sldId id="534" r:id="rId40"/>
    <p:sldId id="535" r:id="rId41"/>
    <p:sldId id="536" r:id="rId42"/>
    <p:sldId id="537" r:id="rId43"/>
    <p:sldId id="470" r:id="rId44"/>
    <p:sldId id="487" r:id="rId45"/>
    <p:sldId id="489" r:id="rId46"/>
    <p:sldId id="280" r:id="rId47"/>
    <p:sldId id="575" r:id="rId48"/>
    <p:sldId id="270" r:id="rId49"/>
    <p:sldId id="271" r:id="rId50"/>
    <p:sldId id="281" r:id="rId51"/>
    <p:sldId id="576" r:id="rId52"/>
    <p:sldId id="269" r:id="rId53"/>
    <p:sldId id="272" r:id="rId54"/>
    <p:sldId id="279" r:id="rId55"/>
    <p:sldId id="410" r:id="rId56"/>
    <p:sldId id="449" r:id="rId57"/>
    <p:sldId id="441" r:id="rId58"/>
    <p:sldId id="434" r:id="rId59"/>
    <p:sldId id="435" r:id="rId60"/>
    <p:sldId id="436" r:id="rId61"/>
    <p:sldId id="437" r:id="rId62"/>
    <p:sldId id="438" r:id="rId63"/>
    <p:sldId id="439" r:id="rId64"/>
    <p:sldId id="440" r:id="rId65"/>
    <p:sldId id="433" r:id="rId66"/>
    <p:sldId id="442" r:id="rId67"/>
    <p:sldId id="451" r:id="rId68"/>
    <p:sldId id="409" r:id="rId69"/>
    <p:sldId id="258" r:id="rId70"/>
    <p:sldId id="432" r:id="rId71"/>
    <p:sldId id="547" r:id="rId72"/>
    <p:sldId id="366" r:id="rId73"/>
    <p:sldId id="332" r:id="rId74"/>
    <p:sldId id="342" r:id="rId75"/>
    <p:sldId id="370" r:id="rId76"/>
    <p:sldId id="287" r:id="rId77"/>
    <p:sldId id="273" r:id="rId78"/>
    <p:sldId id="274" r:id="rId79"/>
    <p:sldId id="275" r:id="rId80"/>
    <p:sldId id="289" r:id="rId81"/>
    <p:sldId id="276" r:id="rId82"/>
    <p:sldId id="278" r:id="rId83"/>
    <p:sldId id="277" r:id="rId84"/>
    <p:sldId id="444" r:id="rId85"/>
    <p:sldId id="446" r:id="rId86"/>
    <p:sldId id="450" r:id="rId87"/>
    <p:sldId id="412" r:id="rId88"/>
    <p:sldId id="383" r:id="rId89"/>
    <p:sldId id="430" r:id="rId90"/>
    <p:sldId id="454" r:id="rId91"/>
    <p:sldId id="455" r:id="rId92"/>
    <p:sldId id="456" r:id="rId93"/>
    <p:sldId id="457" r:id="rId94"/>
    <p:sldId id="462" r:id="rId95"/>
    <p:sldId id="463" r:id="rId96"/>
    <p:sldId id="445" r:id="rId97"/>
    <p:sldId id="587" r:id="rId98"/>
    <p:sldId id="588" r:id="rId99"/>
    <p:sldId id="589" r:id="rId100"/>
    <p:sldId id="604" r:id="rId101"/>
    <p:sldId id="591" r:id="rId102"/>
    <p:sldId id="592" r:id="rId103"/>
    <p:sldId id="593" r:id="rId104"/>
    <p:sldId id="599" r:id="rId105"/>
    <p:sldId id="594" r:id="rId106"/>
    <p:sldId id="602" r:id="rId107"/>
    <p:sldId id="603" r:id="rId108"/>
    <p:sldId id="598" r:id="rId109"/>
    <p:sldId id="580" r:id="rId110"/>
    <p:sldId id="385" r:id="rId111"/>
    <p:sldId id="464" r:id="rId112"/>
    <p:sldId id="493" r:id="rId113"/>
    <p:sldId id="494" r:id="rId114"/>
    <p:sldId id="581" r:id="rId115"/>
    <p:sldId id="490" r:id="rId116"/>
    <p:sldId id="492" r:id="rId117"/>
    <p:sldId id="499" r:id="rId118"/>
    <p:sldId id="498" r:id="rId119"/>
    <p:sldId id="497" r:id="rId120"/>
    <p:sldId id="496" r:id="rId121"/>
    <p:sldId id="500" r:id="rId122"/>
    <p:sldId id="502" r:id="rId123"/>
    <p:sldId id="582" r:id="rId124"/>
    <p:sldId id="491" r:id="rId125"/>
    <p:sldId id="466" r:id="rId126"/>
    <p:sldId id="503" r:id="rId127"/>
    <p:sldId id="501" r:id="rId128"/>
    <p:sldId id="504" r:id="rId129"/>
    <p:sldId id="467" r:id="rId130"/>
    <p:sldId id="583" r:id="rId131"/>
    <p:sldId id="483" r:id="rId132"/>
    <p:sldId id="484" r:id="rId133"/>
    <p:sldId id="485" r:id="rId134"/>
    <p:sldId id="486" r:id="rId135"/>
    <p:sldId id="286" r:id="rId136"/>
    <p:sldId id="283" r:id="rId137"/>
    <p:sldId id="285" r:id="rId138"/>
    <p:sldId id="266" r:id="rId139"/>
    <p:sldId id="327" r:id="rId140"/>
    <p:sldId id="267" r:id="rId141"/>
    <p:sldId id="472" r:id="rId142"/>
    <p:sldId id="471" r:id="rId143"/>
    <p:sldId id="473" r:id="rId144"/>
    <p:sldId id="312" r:id="rId145"/>
    <p:sldId id="313" r:id="rId146"/>
    <p:sldId id="314" r:id="rId147"/>
    <p:sldId id="315" r:id="rId148"/>
    <p:sldId id="316" r:id="rId149"/>
    <p:sldId id="317" r:id="rId150"/>
    <p:sldId id="318" r:id="rId151"/>
    <p:sldId id="319" r:id="rId152"/>
    <p:sldId id="320" r:id="rId153"/>
    <p:sldId id="321" r:id="rId154"/>
    <p:sldId id="322" r:id="rId155"/>
    <p:sldId id="323" r:id="rId156"/>
    <p:sldId id="324" r:id="rId157"/>
    <p:sldId id="325" r:id="rId158"/>
    <p:sldId id="326" r:id="rId159"/>
    <p:sldId id="302" r:id="rId160"/>
    <p:sldId id="556" r:id="rId161"/>
    <p:sldId id="572" r:id="rId162"/>
    <p:sldId id="571" r:id="rId163"/>
    <p:sldId id="568" r:id="rId164"/>
    <p:sldId id="569" r:id="rId165"/>
    <p:sldId id="570" r:id="rId166"/>
    <p:sldId id="563" r:id="rId167"/>
    <p:sldId id="564" r:id="rId168"/>
    <p:sldId id="565" r:id="rId169"/>
    <p:sldId id="566" r:id="rId170"/>
    <p:sldId id="567" r:id="rId171"/>
    <p:sldId id="557" r:id="rId172"/>
    <p:sldId id="558" r:id="rId173"/>
    <p:sldId id="559" r:id="rId174"/>
    <p:sldId id="560" r:id="rId175"/>
    <p:sldId id="561" r:id="rId176"/>
    <p:sldId id="562" r:id="rId177"/>
    <p:sldId id="290" r:id="rId178"/>
    <p:sldId id="292" r:id="rId179"/>
    <p:sldId id="291" r:id="rId180"/>
    <p:sldId id="394" r:id="rId181"/>
    <p:sldId id="293" r:id="rId182"/>
    <p:sldId id="390" r:id="rId183"/>
    <p:sldId id="294" r:id="rId184"/>
    <p:sldId id="391" r:id="rId185"/>
    <p:sldId id="295" r:id="rId186"/>
    <p:sldId id="393" r:id="rId187"/>
    <p:sldId id="297" r:id="rId188"/>
    <p:sldId id="392" r:id="rId189"/>
    <p:sldId id="298" r:id="rId190"/>
    <p:sldId id="395" r:id="rId191"/>
    <p:sldId id="300" r:id="rId192"/>
    <p:sldId id="578" r:id="rId193"/>
    <p:sldId id="579" r:id="rId194"/>
    <p:sldId id="388" r:id="rId195"/>
    <p:sldId id="303" r:id="rId196"/>
    <p:sldId id="310" r:id="rId197"/>
    <p:sldId id="543" r:id="rId198"/>
    <p:sldId id="396" r:id="rId199"/>
    <p:sldId id="397" r:id="rId200"/>
    <p:sldId id="573" r:id="rId201"/>
    <p:sldId id="574" r:id="rId202"/>
    <p:sldId id="584" r:id="rId203"/>
    <p:sldId id="505" r:id="rId204"/>
    <p:sldId id="508" r:id="rId205"/>
    <p:sldId id="509" r:id="rId206"/>
    <p:sldId id="510" r:id="rId207"/>
    <p:sldId id="586" r:id="rId208"/>
    <p:sldId id="506" r:id="rId209"/>
    <p:sldId id="511" r:id="rId210"/>
    <p:sldId id="512" r:id="rId211"/>
    <p:sldId id="513" r:id="rId212"/>
    <p:sldId id="548" r:id="rId213"/>
    <p:sldId id="585" r:id="rId214"/>
    <p:sldId id="507" r:id="rId215"/>
    <p:sldId id="514" r:id="rId216"/>
    <p:sldId id="515" r:id="rId217"/>
    <p:sldId id="517" r:id="rId218"/>
    <p:sldId id="518" r:id="rId219"/>
    <p:sldId id="516" r:id="rId220"/>
    <p:sldId id="328" r:id="rId221"/>
    <p:sldId id="475" r:id="rId222"/>
    <p:sldId id="546" r:id="rId223"/>
    <p:sldId id="305" r:id="rId224"/>
    <p:sldId id="309" r:id="rId225"/>
    <p:sldId id="477" r:id="rId226"/>
    <p:sldId id="478" r:id="rId227"/>
    <p:sldId id="479" r:id="rId228"/>
    <p:sldId id="480" r:id="rId229"/>
    <p:sldId id="482" r:id="rId230"/>
    <p:sldId id="481" r:id="rId231"/>
    <p:sldId id="308" r:id="rId232"/>
    <p:sldId id="329" r:id="rId233"/>
  </p:sldIdLst>
  <p:sldSz cx="9144000" cy="6858000" type="screen4x3"/>
  <p:notesSz cx="6858000" cy="9737725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76">
          <p15:clr>
            <a:srgbClr val="A4A3A4"/>
          </p15:clr>
        </p15:guide>
        <p15:guide id="2" pos="12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F244"/>
    <a:srgbClr val="00B400"/>
    <a:srgbClr val="BA0E37"/>
    <a:srgbClr val="ACF4B8"/>
    <a:srgbClr val="FFFF66"/>
    <a:srgbClr val="A50021"/>
    <a:srgbClr val="0099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24" autoAdjust="0"/>
  </p:normalViewPr>
  <p:slideViewPr>
    <p:cSldViewPr showGuides="1">
      <p:cViewPr varScale="1">
        <p:scale>
          <a:sx n="66" d="100"/>
          <a:sy n="66" d="100"/>
        </p:scale>
        <p:origin x="432" y="72"/>
      </p:cViewPr>
      <p:guideLst>
        <p:guide orient="horz" pos="1776"/>
        <p:guide pos="12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0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4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63" Type="http://schemas.openxmlformats.org/officeDocument/2006/relationships/slide" Target="slides/slide60.xml"/><Relationship Id="rId84" Type="http://schemas.openxmlformats.org/officeDocument/2006/relationships/slide" Target="slides/slide81.xml"/><Relationship Id="rId138" Type="http://schemas.openxmlformats.org/officeDocument/2006/relationships/slide" Target="slides/slide135.xml"/><Relationship Id="rId159" Type="http://schemas.openxmlformats.org/officeDocument/2006/relationships/slide" Target="slides/slide156.xml"/><Relationship Id="rId170" Type="http://schemas.openxmlformats.org/officeDocument/2006/relationships/slide" Target="slides/slide167.xml"/><Relationship Id="rId191" Type="http://schemas.openxmlformats.org/officeDocument/2006/relationships/slide" Target="slides/slide188.xml"/><Relationship Id="rId205" Type="http://schemas.openxmlformats.org/officeDocument/2006/relationships/slide" Target="slides/slide202.xml"/><Relationship Id="rId226" Type="http://schemas.openxmlformats.org/officeDocument/2006/relationships/slide" Target="slides/slide22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53" Type="http://schemas.openxmlformats.org/officeDocument/2006/relationships/slide" Target="slides/slide50.xml"/><Relationship Id="rId74" Type="http://schemas.openxmlformats.org/officeDocument/2006/relationships/slide" Target="slides/slide71.xml"/><Relationship Id="rId128" Type="http://schemas.openxmlformats.org/officeDocument/2006/relationships/slide" Target="slides/slide125.xml"/><Relationship Id="rId149" Type="http://schemas.openxmlformats.org/officeDocument/2006/relationships/slide" Target="slides/slide146.xml"/><Relationship Id="rId5" Type="http://schemas.openxmlformats.org/officeDocument/2006/relationships/slide" Target="slides/slide2.xml"/><Relationship Id="rId95" Type="http://schemas.openxmlformats.org/officeDocument/2006/relationships/slide" Target="slides/slide92.xml"/><Relationship Id="rId160" Type="http://schemas.openxmlformats.org/officeDocument/2006/relationships/slide" Target="slides/slide157.xml"/><Relationship Id="rId181" Type="http://schemas.openxmlformats.org/officeDocument/2006/relationships/slide" Target="slides/slide178.xml"/><Relationship Id="rId216" Type="http://schemas.openxmlformats.org/officeDocument/2006/relationships/slide" Target="slides/slide213.xml"/><Relationship Id="rId237" Type="http://schemas.openxmlformats.org/officeDocument/2006/relationships/theme" Target="theme/theme1.xml"/><Relationship Id="rId22" Type="http://schemas.openxmlformats.org/officeDocument/2006/relationships/slide" Target="slides/slide19.xml"/><Relationship Id="rId43" Type="http://schemas.openxmlformats.org/officeDocument/2006/relationships/slide" Target="slides/slide40.xml"/><Relationship Id="rId64" Type="http://schemas.openxmlformats.org/officeDocument/2006/relationships/slide" Target="slides/slide61.xml"/><Relationship Id="rId118" Type="http://schemas.openxmlformats.org/officeDocument/2006/relationships/slide" Target="slides/slide115.xml"/><Relationship Id="rId139" Type="http://schemas.openxmlformats.org/officeDocument/2006/relationships/slide" Target="slides/slide136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50" Type="http://schemas.openxmlformats.org/officeDocument/2006/relationships/slide" Target="slides/slide147.xml"/><Relationship Id="rId155" Type="http://schemas.openxmlformats.org/officeDocument/2006/relationships/slide" Target="slides/slide152.xml"/><Relationship Id="rId171" Type="http://schemas.openxmlformats.org/officeDocument/2006/relationships/slide" Target="slides/slide168.xml"/><Relationship Id="rId176" Type="http://schemas.openxmlformats.org/officeDocument/2006/relationships/slide" Target="slides/slide173.xml"/><Relationship Id="rId192" Type="http://schemas.openxmlformats.org/officeDocument/2006/relationships/slide" Target="slides/slide189.xml"/><Relationship Id="rId197" Type="http://schemas.openxmlformats.org/officeDocument/2006/relationships/slide" Target="slides/slide194.xml"/><Relationship Id="rId206" Type="http://schemas.openxmlformats.org/officeDocument/2006/relationships/slide" Target="slides/slide203.xml"/><Relationship Id="rId227" Type="http://schemas.openxmlformats.org/officeDocument/2006/relationships/slide" Target="slides/slide224.xml"/><Relationship Id="rId201" Type="http://schemas.openxmlformats.org/officeDocument/2006/relationships/slide" Target="slides/slide198.xml"/><Relationship Id="rId222" Type="http://schemas.openxmlformats.org/officeDocument/2006/relationships/slide" Target="slides/slide219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slide" Target="slides/slide100.xml"/><Relationship Id="rId108" Type="http://schemas.openxmlformats.org/officeDocument/2006/relationships/slide" Target="slides/slide105.xml"/><Relationship Id="rId124" Type="http://schemas.openxmlformats.org/officeDocument/2006/relationships/slide" Target="slides/slide121.xml"/><Relationship Id="rId129" Type="http://schemas.openxmlformats.org/officeDocument/2006/relationships/slide" Target="slides/slide126.xml"/><Relationship Id="rId54" Type="http://schemas.openxmlformats.org/officeDocument/2006/relationships/slide" Target="slides/slide51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40" Type="http://schemas.openxmlformats.org/officeDocument/2006/relationships/slide" Target="slides/slide137.xml"/><Relationship Id="rId145" Type="http://schemas.openxmlformats.org/officeDocument/2006/relationships/slide" Target="slides/slide142.xml"/><Relationship Id="rId161" Type="http://schemas.openxmlformats.org/officeDocument/2006/relationships/slide" Target="slides/slide158.xml"/><Relationship Id="rId166" Type="http://schemas.openxmlformats.org/officeDocument/2006/relationships/slide" Target="slides/slide163.xml"/><Relationship Id="rId182" Type="http://schemas.openxmlformats.org/officeDocument/2006/relationships/slide" Target="slides/slide179.xml"/><Relationship Id="rId187" Type="http://schemas.openxmlformats.org/officeDocument/2006/relationships/slide" Target="slides/slide184.xml"/><Relationship Id="rId217" Type="http://schemas.openxmlformats.org/officeDocument/2006/relationships/slide" Target="slides/slide21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212" Type="http://schemas.openxmlformats.org/officeDocument/2006/relationships/slide" Target="slides/slide209.xml"/><Relationship Id="rId233" Type="http://schemas.openxmlformats.org/officeDocument/2006/relationships/slide" Target="slides/slide230.xml"/><Relationship Id="rId238" Type="http://schemas.openxmlformats.org/officeDocument/2006/relationships/tableStyles" Target="tableStyles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49" Type="http://schemas.openxmlformats.org/officeDocument/2006/relationships/slide" Target="slides/slide46.xml"/><Relationship Id="rId114" Type="http://schemas.openxmlformats.org/officeDocument/2006/relationships/slide" Target="slides/slide111.xml"/><Relationship Id="rId119" Type="http://schemas.openxmlformats.org/officeDocument/2006/relationships/slide" Target="slides/slide116.xml"/><Relationship Id="rId44" Type="http://schemas.openxmlformats.org/officeDocument/2006/relationships/slide" Target="slides/slide41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130" Type="http://schemas.openxmlformats.org/officeDocument/2006/relationships/slide" Target="slides/slide127.xml"/><Relationship Id="rId135" Type="http://schemas.openxmlformats.org/officeDocument/2006/relationships/slide" Target="slides/slide132.xml"/><Relationship Id="rId151" Type="http://schemas.openxmlformats.org/officeDocument/2006/relationships/slide" Target="slides/slide148.xml"/><Relationship Id="rId156" Type="http://schemas.openxmlformats.org/officeDocument/2006/relationships/slide" Target="slides/slide153.xml"/><Relationship Id="rId177" Type="http://schemas.openxmlformats.org/officeDocument/2006/relationships/slide" Target="slides/slide174.xml"/><Relationship Id="rId198" Type="http://schemas.openxmlformats.org/officeDocument/2006/relationships/slide" Target="slides/slide195.xml"/><Relationship Id="rId172" Type="http://schemas.openxmlformats.org/officeDocument/2006/relationships/slide" Target="slides/slide169.xml"/><Relationship Id="rId193" Type="http://schemas.openxmlformats.org/officeDocument/2006/relationships/slide" Target="slides/slide190.xml"/><Relationship Id="rId202" Type="http://schemas.openxmlformats.org/officeDocument/2006/relationships/slide" Target="slides/slide199.xml"/><Relationship Id="rId207" Type="http://schemas.openxmlformats.org/officeDocument/2006/relationships/slide" Target="slides/slide204.xml"/><Relationship Id="rId223" Type="http://schemas.openxmlformats.org/officeDocument/2006/relationships/slide" Target="slides/slide220.xml"/><Relationship Id="rId228" Type="http://schemas.openxmlformats.org/officeDocument/2006/relationships/slide" Target="slides/slide22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120" Type="http://schemas.openxmlformats.org/officeDocument/2006/relationships/slide" Target="slides/slide117.xml"/><Relationship Id="rId125" Type="http://schemas.openxmlformats.org/officeDocument/2006/relationships/slide" Target="slides/slide122.xml"/><Relationship Id="rId141" Type="http://schemas.openxmlformats.org/officeDocument/2006/relationships/slide" Target="slides/slide138.xml"/><Relationship Id="rId146" Type="http://schemas.openxmlformats.org/officeDocument/2006/relationships/slide" Target="slides/slide143.xml"/><Relationship Id="rId167" Type="http://schemas.openxmlformats.org/officeDocument/2006/relationships/slide" Target="slides/slide164.xml"/><Relationship Id="rId188" Type="http://schemas.openxmlformats.org/officeDocument/2006/relationships/slide" Target="slides/slide185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162" Type="http://schemas.openxmlformats.org/officeDocument/2006/relationships/slide" Target="slides/slide159.xml"/><Relationship Id="rId183" Type="http://schemas.openxmlformats.org/officeDocument/2006/relationships/slide" Target="slides/slide180.xml"/><Relationship Id="rId213" Type="http://schemas.openxmlformats.org/officeDocument/2006/relationships/slide" Target="slides/slide210.xml"/><Relationship Id="rId218" Type="http://schemas.openxmlformats.org/officeDocument/2006/relationships/slide" Target="slides/slide215.xml"/><Relationship Id="rId234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slide" Target="slides/slide112.xml"/><Relationship Id="rId131" Type="http://schemas.openxmlformats.org/officeDocument/2006/relationships/slide" Target="slides/slide128.xml"/><Relationship Id="rId136" Type="http://schemas.openxmlformats.org/officeDocument/2006/relationships/slide" Target="slides/slide133.xml"/><Relationship Id="rId157" Type="http://schemas.openxmlformats.org/officeDocument/2006/relationships/slide" Target="slides/slide154.xml"/><Relationship Id="rId178" Type="http://schemas.openxmlformats.org/officeDocument/2006/relationships/slide" Target="slides/slide175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52" Type="http://schemas.openxmlformats.org/officeDocument/2006/relationships/slide" Target="slides/slide149.xml"/><Relationship Id="rId173" Type="http://schemas.openxmlformats.org/officeDocument/2006/relationships/slide" Target="slides/slide170.xml"/><Relationship Id="rId194" Type="http://schemas.openxmlformats.org/officeDocument/2006/relationships/slide" Target="slides/slide191.xml"/><Relationship Id="rId199" Type="http://schemas.openxmlformats.org/officeDocument/2006/relationships/slide" Target="slides/slide196.xml"/><Relationship Id="rId203" Type="http://schemas.openxmlformats.org/officeDocument/2006/relationships/slide" Target="slides/slide200.xml"/><Relationship Id="rId208" Type="http://schemas.openxmlformats.org/officeDocument/2006/relationships/slide" Target="slides/slide205.xml"/><Relationship Id="rId229" Type="http://schemas.openxmlformats.org/officeDocument/2006/relationships/slide" Target="slides/slide226.xml"/><Relationship Id="rId19" Type="http://schemas.openxmlformats.org/officeDocument/2006/relationships/slide" Target="slides/slide16.xml"/><Relationship Id="rId224" Type="http://schemas.openxmlformats.org/officeDocument/2006/relationships/slide" Target="slides/slide221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126" Type="http://schemas.openxmlformats.org/officeDocument/2006/relationships/slide" Target="slides/slide123.xml"/><Relationship Id="rId147" Type="http://schemas.openxmlformats.org/officeDocument/2006/relationships/slide" Target="slides/slide144.xml"/><Relationship Id="rId168" Type="http://schemas.openxmlformats.org/officeDocument/2006/relationships/slide" Target="slides/slide165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121" Type="http://schemas.openxmlformats.org/officeDocument/2006/relationships/slide" Target="slides/slide118.xml"/><Relationship Id="rId142" Type="http://schemas.openxmlformats.org/officeDocument/2006/relationships/slide" Target="slides/slide139.xml"/><Relationship Id="rId163" Type="http://schemas.openxmlformats.org/officeDocument/2006/relationships/slide" Target="slides/slide160.xml"/><Relationship Id="rId184" Type="http://schemas.openxmlformats.org/officeDocument/2006/relationships/slide" Target="slides/slide181.xml"/><Relationship Id="rId189" Type="http://schemas.openxmlformats.org/officeDocument/2006/relationships/slide" Target="slides/slide186.xml"/><Relationship Id="rId219" Type="http://schemas.openxmlformats.org/officeDocument/2006/relationships/slide" Target="slides/slide216.xml"/><Relationship Id="rId3" Type="http://schemas.openxmlformats.org/officeDocument/2006/relationships/slideMaster" Target="slideMasters/slideMaster3.xml"/><Relationship Id="rId214" Type="http://schemas.openxmlformats.org/officeDocument/2006/relationships/slide" Target="slides/slide211.xml"/><Relationship Id="rId230" Type="http://schemas.openxmlformats.org/officeDocument/2006/relationships/slide" Target="slides/slide227.xml"/><Relationship Id="rId235" Type="http://schemas.openxmlformats.org/officeDocument/2006/relationships/presProps" Target="presProps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116" Type="http://schemas.openxmlformats.org/officeDocument/2006/relationships/slide" Target="slides/slide113.xml"/><Relationship Id="rId137" Type="http://schemas.openxmlformats.org/officeDocument/2006/relationships/slide" Target="slides/slide134.xml"/><Relationship Id="rId158" Type="http://schemas.openxmlformats.org/officeDocument/2006/relationships/slide" Target="slides/slide155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slide" Target="slides/slide108.xml"/><Relationship Id="rId132" Type="http://schemas.openxmlformats.org/officeDocument/2006/relationships/slide" Target="slides/slide129.xml"/><Relationship Id="rId153" Type="http://schemas.openxmlformats.org/officeDocument/2006/relationships/slide" Target="slides/slide150.xml"/><Relationship Id="rId174" Type="http://schemas.openxmlformats.org/officeDocument/2006/relationships/slide" Target="slides/slide171.xml"/><Relationship Id="rId179" Type="http://schemas.openxmlformats.org/officeDocument/2006/relationships/slide" Target="slides/slide176.xml"/><Relationship Id="rId195" Type="http://schemas.openxmlformats.org/officeDocument/2006/relationships/slide" Target="slides/slide192.xml"/><Relationship Id="rId209" Type="http://schemas.openxmlformats.org/officeDocument/2006/relationships/slide" Target="slides/slide206.xml"/><Relationship Id="rId190" Type="http://schemas.openxmlformats.org/officeDocument/2006/relationships/slide" Target="slides/slide187.xml"/><Relationship Id="rId204" Type="http://schemas.openxmlformats.org/officeDocument/2006/relationships/slide" Target="slides/slide201.xml"/><Relationship Id="rId220" Type="http://schemas.openxmlformats.org/officeDocument/2006/relationships/slide" Target="slides/slide217.xml"/><Relationship Id="rId225" Type="http://schemas.openxmlformats.org/officeDocument/2006/relationships/slide" Target="slides/slide222.xml"/><Relationship Id="rId15" Type="http://schemas.openxmlformats.org/officeDocument/2006/relationships/slide" Target="slides/slide12.xml"/><Relationship Id="rId36" Type="http://schemas.openxmlformats.org/officeDocument/2006/relationships/slide" Target="slides/slide33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27" Type="http://schemas.openxmlformats.org/officeDocument/2006/relationships/slide" Target="slides/slide12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52" Type="http://schemas.openxmlformats.org/officeDocument/2006/relationships/slide" Target="slides/slide49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122" Type="http://schemas.openxmlformats.org/officeDocument/2006/relationships/slide" Target="slides/slide119.xml"/><Relationship Id="rId143" Type="http://schemas.openxmlformats.org/officeDocument/2006/relationships/slide" Target="slides/slide140.xml"/><Relationship Id="rId148" Type="http://schemas.openxmlformats.org/officeDocument/2006/relationships/slide" Target="slides/slide145.xml"/><Relationship Id="rId164" Type="http://schemas.openxmlformats.org/officeDocument/2006/relationships/slide" Target="slides/slide161.xml"/><Relationship Id="rId169" Type="http://schemas.openxmlformats.org/officeDocument/2006/relationships/slide" Target="slides/slide166.xml"/><Relationship Id="rId185" Type="http://schemas.openxmlformats.org/officeDocument/2006/relationships/slide" Target="slides/slide182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80" Type="http://schemas.openxmlformats.org/officeDocument/2006/relationships/slide" Target="slides/slide177.xml"/><Relationship Id="rId210" Type="http://schemas.openxmlformats.org/officeDocument/2006/relationships/slide" Target="slides/slide207.xml"/><Relationship Id="rId215" Type="http://schemas.openxmlformats.org/officeDocument/2006/relationships/slide" Target="slides/slide212.xml"/><Relationship Id="rId236" Type="http://schemas.openxmlformats.org/officeDocument/2006/relationships/viewProps" Target="viewProps.xml"/><Relationship Id="rId26" Type="http://schemas.openxmlformats.org/officeDocument/2006/relationships/slide" Target="slides/slide23.xml"/><Relationship Id="rId231" Type="http://schemas.openxmlformats.org/officeDocument/2006/relationships/slide" Target="slides/slide228.xml"/><Relationship Id="rId47" Type="http://schemas.openxmlformats.org/officeDocument/2006/relationships/slide" Target="slides/slide44.xml"/><Relationship Id="rId68" Type="http://schemas.openxmlformats.org/officeDocument/2006/relationships/slide" Target="slides/slide65.xml"/><Relationship Id="rId89" Type="http://schemas.openxmlformats.org/officeDocument/2006/relationships/slide" Target="slides/slide86.xml"/><Relationship Id="rId112" Type="http://schemas.openxmlformats.org/officeDocument/2006/relationships/slide" Target="slides/slide109.xml"/><Relationship Id="rId133" Type="http://schemas.openxmlformats.org/officeDocument/2006/relationships/slide" Target="slides/slide130.xml"/><Relationship Id="rId154" Type="http://schemas.openxmlformats.org/officeDocument/2006/relationships/slide" Target="slides/slide151.xml"/><Relationship Id="rId175" Type="http://schemas.openxmlformats.org/officeDocument/2006/relationships/slide" Target="slides/slide172.xml"/><Relationship Id="rId196" Type="http://schemas.openxmlformats.org/officeDocument/2006/relationships/slide" Target="slides/slide193.xml"/><Relationship Id="rId200" Type="http://schemas.openxmlformats.org/officeDocument/2006/relationships/slide" Target="slides/slide197.xml"/><Relationship Id="rId16" Type="http://schemas.openxmlformats.org/officeDocument/2006/relationships/slide" Target="slides/slide13.xml"/><Relationship Id="rId221" Type="http://schemas.openxmlformats.org/officeDocument/2006/relationships/slide" Target="slides/slide218.xml"/><Relationship Id="rId37" Type="http://schemas.openxmlformats.org/officeDocument/2006/relationships/slide" Target="slides/slide34.xml"/><Relationship Id="rId58" Type="http://schemas.openxmlformats.org/officeDocument/2006/relationships/slide" Target="slides/slide55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123" Type="http://schemas.openxmlformats.org/officeDocument/2006/relationships/slide" Target="slides/slide120.xml"/><Relationship Id="rId144" Type="http://schemas.openxmlformats.org/officeDocument/2006/relationships/slide" Target="slides/slide141.xml"/><Relationship Id="rId90" Type="http://schemas.openxmlformats.org/officeDocument/2006/relationships/slide" Target="slides/slide87.xml"/><Relationship Id="rId165" Type="http://schemas.openxmlformats.org/officeDocument/2006/relationships/slide" Target="slides/slide162.xml"/><Relationship Id="rId186" Type="http://schemas.openxmlformats.org/officeDocument/2006/relationships/slide" Target="slides/slide183.xml"/><Relationship Id="rId211" Type="http://schemas.openxmlformats.org/officeDocument/2006/relationships/slide" Target="slides/slide208.xml"/><Relationship Id="rId232" Type="http://schemas.openxmlformats.org/officeDocument/2006/relationships/slide" Target="slides/slide229.xml"/><Relationship Id="rId27" Type="http://schemas.openxmlformats.org/officeDocument/2006/relationships/slide" Target="slides/slide24.xml"/><Relationship Id="rId48" Type="http://schemas.openxmlformats.org/officeDocument/2006/relationships/slide" Target="slides/slide45.xml"/><Relationship Id="rId69" Type="http://schemas.openxmlformats.org/officeDocument/2006/relationships/slide" Target="slides/slide66.xml"/><Relationship Id="rId113" Type="http://schemas.openxmlformats.org/officeDocument/2006/relationships/slide" Target="slides/slide110.xml"/><Relationship Id="rId134" Type="http://schemas.openxmlformats.org/officeDocument/2006/relationships/slide" Target="slides/slide13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0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3.emf"/><Relationship Id="rId1" Type="http://schemas.openxmlformats.org/officeDocument/2006/relationships/image" Target="../media/image92.emf"/></Relationships>
</file>

<file path=ppt/drawings/_rels/vmlDrawing10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emf"/><Relationship Id="rId1" Type="http://schemas.openxmlformats.org/officeDocument/2006/relationships/image" Target="../media/image94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3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8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emf"/></Relationships>
</file>

<file path=ppt/drawings/_rels/vmlDrawing1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5.emf"/></Relationships>
</file>

<file path=ppt/drawings/_rels/vmlDrawing1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emf"/></Relationships>
</file>

<file path=ppt/drawings/_rels/vmlDrawing1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7.emf"/></Relationships>
</file>

<file path=ppt/drawings/_rels/vmlDrawing1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8.emf"/></Relationships>
</file>

<file path=ppt/drawings/_rels/vmlDrawing1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9.emf"/></Relationships>
</file>

<file path=ppt/drawings/_rels/vmlDrawing1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emf"/></Relationships>
</file>

<file path=ppt/drawings/_rels/vmlDrawing1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emf"/><Relationship Id="rId2" Type="http://schemas.openxmlformats.org/officeDocument/2006/relationships/image" Target="../media/image123.emf"/><Relationship Id="rId1" Type="http://schemas.openxmlformats.org/officeDocument/2006/relationships/image" Target="../media/image122.emf"/><Relationship Id="rId4" Type="http://schemas.openxmlformats.org/officeDocument/2006/relationships/image" Target="../media/image125.emf"/></Relationships>
</file>

<file path=ppt/drawings/_rels/vmlDrawing1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2" Type="http://schemas.openxmlformats.org/officeDocument/2006/relationships/image" Target="../media/image127.emf"/><Relationship Id="rId1" Type="http://schemas.openxmlformats.org/officeDocument/2006/relationships/image" Target="../media/image126.emf"/></Relationships>
</file>

<file path=ppt/drawings/_rels/vmlDrawing1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0.emf"/></Relationships>
</file>

<file path=ppt/drawings/_rels/vmlDrawing1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emf"/><Relationship Id="rId2" Type="http://schemas.openxmlformats.org/officeDocument/2006/relationships/image" Target="../media/image134.emf"/><Relationship Id="rId1" Type="http://schemas.openxmlformats.org/officeDocument/2006/relationships/image" Target="../media/image13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emf"/><Relationship Id="rId2" Type="http://schemas.openxmlformats.org/officeDocument/2006/relationships/image" Target="../media/image137.emf"/><Relationship Id="rId1" Type="http://schemas.openxmlformats.org/officeDocument/2006/relationships/image" Target="../media/image136.emf"/><Relationship Id="rId4" Type="http://schemas.openxmlformats.org/officeDocument/2006/relationships/image" Target="../media/image139.emf"/></Relationships>
</file>

<file path=ppt/drawings/_rels/vmlDrawing1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image" Target="../media/image142.emf"/><Relationship Id="rId1" Type="http://schemas.openxmlformats.org/officeDocument/2006/relationships/image" Target="../media/image141.emf"/></Relationships>
</file>

<file path=ppt/drawings/_rels/vmlDrawing1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emf"/><Relationship Id="rId2" Type="http://schemas.openxmlformats.org/officeDocument/2006/relationships/image" Target="../media/image145.emf"/><Relationship Id="rId1" Type="http://schemas.openxmlformats.org/officeDocument/2006/relationships/image" Target="../media/image144.emf"/><Relationship Id="rId5" Type="http://schemas.openxmlformats.org/officeDocument/2006/relationships/image" Target="../media/image148.emf"/><Relationship Id="rId4" Type="http://schemas.openxmlformats.org/officeDocument/2006/relationships/image" Target="../media/image147.emf"/></Relationships>
</file>

<file path=ppt/drawings/_rels/vmlDrawing1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emf"/><Relationship Id="rId2" Type="http://schemas.openxmlformats.org/officeDocument/2006/relationships/image" Target="../media/image153.emf"/><Relationship Id="rId1" Type="http://schemas.openxmlformats.org/officeDocument/2006/relationships/image" Target="../media/image152.emf"/></Relationships>
</file>

<file path=ppt/drawings/_rels/vmlDrawing1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emf"/><Relationship Id="rId2" Type="http://schemas.openxmlformats.org/officeDocument/2006/relationships/image" Target="../media/image156.emf"/><Relationship Id="rId1" Type="http://schemas.openxmlformats.org/officeDocument/2006/relationships/image" Target="../media/image155.emf"/></Relationships>
</file>

<file path=ppt/drawings/_rels/vmlDrawing1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8.emf"/></Relationships>
</file>

<file path=ppt/drawings/_rels/vmlDrawing1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9.emf"/></Relationships>
</file>

<file path=ppt/drawings/_rels/vmlDrawing1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0.emf"/></Relationships>
</file>

<file path=ppt/drawings/_rels/vmlDrawing1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2.emf"/></Relationships>
</file>

<file path=ppt/drawings/_rels/vmlDrawing1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emf"/></Relationships>
</file>

<file path=ppt/drawings/_rels/vmlDrawing1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4.emf"/></Relationships>
</file>

<file path=ppt/drawings/_rels/vmlDrawing1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5.emf"/></Relationships>
</file>

<file path=ppt/drawings/_rels/vmlDrawing1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6.emf"/></Relationships>
</file>

<file path=ppt/drawings/_rels/vmlDrawing1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7.emf"/></Relationships>
</file>

<file path=ppt/drawings/_rels/vmlDrawing1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8.emf"/></Relationships>
</file>

<file path=ppt/drawings/_rels/vmlDrawing1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9.emf"/></Relationships>
</file>

<file path=ppt/drawings/_rels/vmlDrawing1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0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1.emf"/></Relationships>
</file>

<file path=ppt/drawings/_rels/vmlDrawing1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2.emf"/></Relationships>
</file>

<file path=ppt/drawings/_rels/vmlDrawing1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3.emf"/></Relationships>
</file>

<file path=ppt/drawings/_rels/vmlDrawing1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4.emf"/></Relationships>
</file>

<file path=ppt/drawings/_rels/vmlDrawing1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5.emf"/></Relationships>
</file>

<file path=ppt/drawings/_rels/vmlDrawing1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6.emf"/></Relationships>
</file>

<file path=ppt/drawings/_rels/vmlDrawing1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7.emf"/></Relationships>
</file>

<file path=ppt/drawings/_rels/vmlDrawing1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8.emf"/></Relationships>
</file>

<file path=ppt/drawings/_rels/vmlDrawing1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9.emf"/></Relationships>
</file>

<file path=ppt/drawings/_rels/vmlDrawing1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drawings/_rels/vmlDrawing7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7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8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77.emf"/></Relationships>
</file>

<file path=ppt/drawings/_rels/vmlDrawing8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78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drawings/_rels/vmlDrawing8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79.emf"/></Relationships>
</file>

<file path=ppt/drawings/_rels/vmlDrawing8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80.emf"/></Relationships>
</file>

<file path=ppt/drawings/_rels/vmlDrawing8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81.emf"/></Relationships>
</file>

<file path=ppt/drawings/_rels/vmlDrawing8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82.emf"/></Relationships>
</file>

<file path=ppt/drawings/_rels/vmlDrawing8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83.emf"/></Relationships>
</file>

<file path=ppt/drawings/_rels/vmlDrawing8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8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85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drawings/_rels/vmlDrawing9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86.emf"/></Relationships>
</file>

<file path=ppt/drawings/_rels/vmlDrawing9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87.emf"/></Relationships>
</file>

<file path=ppt/drawings/_rels/vmlDrawing9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88.emf"/></Relationships>
</file>

<file path=ppt/drawings/_rels/vmlDrawing9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89.emf"/></Relationships>
</file>

<file path=ppt/drawings/_rels/vmlDrawing9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90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9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altLang="fr-FR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 altLang="fr-FR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0363"/>
            <a:ext cx="29718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altLang="fr-FR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50363"/>
            <a:ext cx="29718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1274B6-EB2B-4DA1-A5A6-7FE119513B7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70061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44109-E0D6-498A-A02E-79DDC995A85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55182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45D58-41A9-43D9-BFE5-87D7377DDFE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7603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C2A21-1AB1-4607-9A3D-0DE744BA296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28715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30C74-0264-467D-8A6D-A6F251FB741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5273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EB063-8436-4BD5-9F43-8D152E2FE00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34291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2F6ED-C6F4-42F4-8FB8-8F28959A2C0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213924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ED70F-D06B-446E-9D68-5F97B895FA9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8810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1262C-4FA7-4F1C-8762-60C3696CA40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6690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C2CB7-FA9A-4BFC-858D-16C4750E5D1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97683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DF19D-9FC1-4C7F-B422-229EA35D05F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99471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531EF-5663-404B-9D4D-2E3858DDD1F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2183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AA5B1-DB3B-4BC4-B2BC-838F59DF1F1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118850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5CC69-4E95-4989-8DE1-2E0F9586906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33521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8F32E-DDA0-4D52-A747-D65D5FA7CDF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019213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A22B4-0622-4537-889A-7D277EE4701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720588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58B383-5907-46E4-9CA6-C7972EAD1D5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845474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6D580-9146-4F3C-BF0A-CC9315C02A5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005038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E0B-BD5F-4738-872E-BA6347849B0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990651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F16F0-563B-4C42-A91E-6D2C677CD71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14317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8B7F1-075C-4E7E-AFFC-4EFC507B8F3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321396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4AE0-25C6-4E11-88A1-BE738FA2D66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977067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EF821F-0519-4417-9AF4-93DBAE9CF11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1106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EE3BC-3D2C-4127-ADF7-05E48AB711A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287340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8AEA6-6851-4FCC-B0DE-49C0AAC613A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251571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ECDA9-000F-4226-A050-7875AB3762C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70489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A0FE4-8225-437E-8B69-41AD41AFEFF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351051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F26C6-FB2D-4050-A3AF-C89144B3BBF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80091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9B28B-F3FE-4BF8-8A11-EAC4BFFF800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5407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13539-C719-4388-B391-336E0B91DF4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24329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C28CC-E403-4306-9973-92A9628A2F8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7948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F5E3E-5CDE-4737-9E60-B110A68BC7B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9875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9BED1-3707-4CD7-BEB5-F845960AB4C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01986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4C460-BA4E-499D-9E7D-5DB8559F5CA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42912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" Target="../slides/slide230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" Target="../slides/slide230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" Target="../slides/slide2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9D279EB-27E3-46A2-A0D7-B2D2DDC611E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031" name="Oval 7">
            <a:hlinkClick r:id="rId13" action="ppaction://hlinksldjump"/>
          </p:cNvPr>
          <p:cNvSpPr>
            <a:spLocks noChangeArrowheads="1"/>
          </p:cNvSpPr>
          <p:nvPr userDrawn="1"/>
        </p:nvSpPr>
        <p:spPr bwMode="auto">
          <a:xfrm>
            <a:off x="4410075" y="6553200"/>
            <a:ext cx="152400" cy="1524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CC66">
                  <a:gamma/>
                  <a:shade val="46275"/>
                  <a:invGamma/>
                </a:srgbClr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032" name="AutoShape 8">
            <a:hlinkClick r:id="" action="ppaction://hlinkshowjump?jump=nextslide" highlightClick="1"/>
          </p:cNvPr>
          <p:cNvSpPr>
            <a:spLocks noChangeArrowheads="1"/>
          </p:cNvSpPr>
          <p:nvPr userDrawn="1"/>
        </p:nvSpPr>
        <p:spPr bwMode="auto">
          <a:xfrm>
            <a:off x="4638675" y="6572250"/>
            <a:ext cx="176213" cy="119063"/>
          </a:xfrm>
          <a:prstGeom prst="actionButtonForwardNext">
            <a:avLst/>
          </a:prstGeom>
          <a:gradFill rotWithShape="0">
            <a:gsLst>
              <a:gs pos="0">
                <a:srgbClr val="FFCC66"/>
              </a:gs>
              <a:gs pos="100000">
                <a:srgbClr val="FFCC66">
                  <a:gamma/>
                  <a:shade val="54118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033" name="AutoShape 9">
            <a:hlinkClick r:id="" action="ppaction://hlinkshowjump?jump=previousslide" highlightClick="1"/>
          </p:cNvPr>
          <p:cNvSpPr>
            <a:spLocks noChangeArrowheads="1"/>
          </p:cNvSpPr>
          <p:nvPr userDrawn="1"/>
        </p:nvSpPr>
        <p:spPr bwMode="auto">
          <a:xfrm flipH="1">
            <a:off x="4162425" y="6572250"/>
            <a:ext cx="176213" cy="119063"/>
          </a:xfrm>
          <a:prstGeom prst="actionButtonForwardNext">
            <a:avLst/>
          </a:prstGeom>
          <a:gradFill rotWithShape="0">
            <a:gsLst>
              <a:gs pos="0">
                <a:srgbClr val="FFCC66"/>
              </a:gs>
              <a:gs pos="100000">
                <a:srgbClr val="FFCC66">
                  <a:gamma/>
                  <a:shade val="54118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 du masque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09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 altLang="fr-FR"/>
          </a:p>
        </p:txBody>
      </p:sp>
      <p:sp>
        <p:nvSpPr>
          <p:cNvPr id="409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 altLang="fr-FR"/>
          </a:p>
        </p:txBody>
      </p:sp>
      <p:sp>
        <p:nvSpPr>
          <p:cNvPr id="409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12A08B0-7253-45EE-8177-3708A51B8FB0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09607" name="Oval 7">
            <a:hlinkClick r:id="rId13" action="ppaction://hlinksldjump"/>
          </p:cNvPr>
          <p:cNvSpPr>
            <a:spLocks noChangeArrowheads="1"/>
          </p:cNvSpPr>
          <p:nvPr userDrawn="1"/>
        </p:nvSpPr>
        <p:spPr bwMode="auto">
          <a:xfrm>
            <a:off x="4410075" y="6553200"/>
            <a:ext cx="152400" cy="1524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CC66">
                  <a:gamma/>
                  <a:shade val="46275"/>
                  <a:invGamma/>
                </a:srgbClr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09608" name="AutoShape 8">
            <a:hlinkClick r:id="" action="ppaction://hlinkshowjump?jump=nextslide" highlightClick="1"/>
          </p:cNvPr>
          <p:cNvSpPr>
            <a:spLocks noChangeArrowheads="1"/>
          </p:cNvSpPr>
          <p:nvPr userDrawn="1"/>
        </p:nvSpPr>
        <p:spPr bwMode="auto">
          <a:xfrm>
            <a:off x="4638675" y="6572250"/>
            <a:ext cx="176213" cy="119063"/>
          </a:xfrm>
          <a:prstGeom prst="actionButtonForwardNext">
            <a:avLst/>
          </a:prstGeom>
          <a:gradFill rotWithShape="0">
            <a:gsLst>
              <a:gs pos="0">
                <a:srgbClr val="FFCC66"/>
              </a:gs>
              <a:gs pos="100000">
                <a:srgbClr val="FFCC66">
                  <a:gamma/>
                  <a:shade val="54118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09609" name="AutoShape 9">
            <a:hlinkClick r:id="" action="ppaction://hlinkshowjump?jump=previousslide" highlightClick="1"/>
          </p:cNvPr>
          <p:cNvSpPr>
            <a:spLocks noChangeArrowheads="1"/>
          </p:cNvSpPr>
          <p:nvPr userDrawn="1"/>
        </p:nvSpPr>
        <p:spPr bwMode="auto">
          <a:xfrm flipH="1">
            <a:off x="4162425" y="6572250"/>
            <a:ext cx="176213" cy="119063"/>
          </a:xfrm>
          <a:prstGeom prst="actionButtonForwardNext">
            <a:avLst/>
          </a:prstGeom>
          <a:gradFill rotWithShape="0">
            <a:gsLst>
              <a:gs pos="0">
                <a:srgbClr val="FFCC66"/>
              </a:gs>
              <a:gs pos="100000">
                <a:srgbClr val="FFCC66">
                  <a:gamma/>
                  <a:shade val="54118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 du masque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12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 altLang="fr-FR"/>
          </a:p>
        </p:txBody>
      </p:sp>
      <p:sp>
        <p:nvSpPr>
          <p:cNvPr id="412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 altLang="fr-FR"/>
          </a:p>
        </p:txBody>
      </p:sp>
      <p:sp>
        <p:nvSpPr>
          <p:cNvPr id="412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95A37A-23FE-49A7-B52C-69C76168D933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12679" name="Oval 7">
            <a:hlinkClick r:id="rId13" action="ppaction://hlinksldjump"/>
          </p:cNvPr>
          <p:cNvSpPr>
            <a:spLocks noChangeArrowheads="1"/>
          </p:cNvSpPr>
          <p:nvPr userDrawn="1"/>
        </p:nvSpPr>
        <p:spPr bwMode="auto">
          <a:xfrm>
            <a:off x="4410075" y="6553200"/>
            <a:ext cx="152400" cy="1524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CC66">
                  <a:gamma/>
                  <a:shade val="46275"/>
                  <a:invGamma/>
                </a:srgbClr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12680" name="AutoShape 8">
            <a:hlinkClick r:id="" action="ppaction://hlinkshowjump?jump=nextslide" highlightClick="1"/>
          </p:cNvPr>
          <p:cNvSpPr>
            <a:spLocks noChangeArrowheads="1"/>
          </p:cNvSpPr>
          <p:nvPr userDrawn="1"/>
        </p:nvSpPr>
        <p:spPr bwMode="auto">
          <a:xfrm>
            <a:off x="4638675" y="6572250"/>
            <a:ext cx="176213" cy="119063"/>
          </a:xfrm>
          <a:prstGeom prst="actionButtonForwardNext">
            <a:avLst/>
          </a:prstGeom>
          <a:gradFill rotWithShape="0">
            <a:gsLst>
              <a:gs pos="0">
                <a:srgbClr val="FFCC66"/>
              </a:gs>
              <a:gs pos="100000">
                <a:srgbClr val="FFCC66">
                  <a:gamma/>
                  <a:shade val="54118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12681" name="AutoShape 9">
            <a:hlinkClick r:id="" action="ppaction://hlinkshowjump?jump=previousslide" highlightClick="1"/>
          </p:cNvPr>
          <p:cNvSpPr>
            <a:spLocks noChangeArrowheads="1"/>
          </p:cNvSpPr>
          <p:nvPr userDrawn="1"/>
        </p:nvSpPr>
        <p:spPr bwMode="auto">
          <a:xfrm flipH="1">
            <a:off x="4162425" y="6572250"/>
            <a:ext cx="176213" cy="119063"/>
          </a:xfrm>
          <a:prstGeom prst="actionButtonForwardNext">
            <a:avLst/>
          </a:prstGeom>
          <a:gradFill rotWithShape="0">
            <a:gsLst>
              <a:gs pos="0">
                <a:srgbClr val="FFCC66"/>
              </a:gs>
              <a:gs pos="100000">
                <a:srgbClr val="FFCC66">
                  <a:gamma/>
                  <a:shade val="54118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oleObject" Target="../embeddings/oleObject1.bin"/><Relationship Id="rId7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1.vml"/><Relationship Id="rId4" Type="http://schemas.openxmlformats.org/officeDocument/2006/relationships/image" Target="../media/image69.emf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2.vml"/><Relationship Id="rId4" Type="http://schemas.openxmlformats.org/officeDocument/2006/relationships/image" Target="../media/image70.emf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3.vml"/><Relationship Id="rId4" Type="http://schemas.openxmlformats.org/officeDocument/2006/relationships/image" Target="../media/image71.emf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4.vml"/><Relationship Id="rId4" Type="http://schemas.openxmlformats.org/officeDocument/2006/relationships/image" Target="../media/image72.emf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5.vml"/><Relationship Id="rId4" Type="http://schemas.openxmlformats.org/officeDocument/2006/relationships/image" Target="../media/image73.emf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6.vml"/><Relationship Id="rId4" Type="http://schemas.openxmlformats.org/officeDocument/2006/relationships/image" Target="../media/image73.emf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43.wmf"/><Relationship Id="rId7" Type="http://schemas.openxmlformats.org/officeDocument/2006/relationships/slide" Target="slide230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7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83.bin"/><Relationship Id="rId4" Type="http://schemas.openxmlformats.org/officeDocument/2006/relationships/slide" Target="slide52.xml"/><Relationship Id="rId9" Type="http://schemas.openxmlformats.org/officeDocument/2006/relationships/slide" Target="slide108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" Target="slide108.xml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18.xml"/><Relationship Id="rId5" Type="http://schemas.openxmlformats.org/officeDocument/2006/relationships/slide" Target="slide122.xml"/><Relationship Id="rId4" Type="http://schemas.openxmlformats.org/officeDocument/2006/relationships/slide" Target="slide113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74.emf"/><Relationship Id="rId4" Type="http://schemas.openxmlformats.org/officeDocument/2006/relationships/oleObject" Target="../embeddings/oleObject84.bin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9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7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2.wmf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0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88.bin"/><Relationship Id="rId4" Type="http://schemas.openxmlformats.org/officeDocument/2006/relationships/image" Target="../media/image77.emf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1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90.bin"/><Relationship Id="rId4" Type="http://schemas.openxmlformats.org/officeDocument/2006/relationships/image" Target="../media/image78.emf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43.wmf"/><Relationship Id="rId7" Type="http://schemas.openxmlformats.org/officeDocument/2006/relationships/slide" Target="slide230.xml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82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91.bin"/><Relationship Id="rId4" Type="http://schemas.openxmlformats.org/officeDocument/2006/relationships/slide" Target="slide107.xml"/><Relationship Id="rId9" Type="http://schemas.openxmlformats.org/officeDocument/2006/relationships/slide" Target="slide133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3.vml"/><Relationship Id="rId5" Type="http://schemas.openxmlformats.org/officeDocument/2006/relationships/image" Target="../media/image74.emf"/><Relationship Id="rId4" Type="http://schemas.openxmlformats.org/officeDocument/2006/relationships/oleObject" Target="../embeddings/oleObject92.bin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4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94.bin"/><Relationship Id="rId4" Type="http://schemas.openxmlformats.org/officeDocument/2006/relationships/image" Target="../media/image79.emf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5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96.bin"/><Relationship Id="rId4" Type="http://schemas.openxmlformats.org/officeDocument/2006/relationships/image" Target="../media/image80.emf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6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98.bin"/><Relationship Id="rId4" Type="http://schemas.openxmlformats.org/officeDocument/2006/relationships/image" Target="../media/image81.emf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7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100.bin"/><Relationship Id="rId4" Type="http://schemas.openxmlformats.org/officeDocument/2006/relationships/image" Target="../media/image82.emf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8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102.bin"/><Relationship Id="rId4" Type="http://schemas.openxmlformats.org/officeDocument/2006/relationships/image" Target="../media/image83.emf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9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104.bin"/><Relationship Id="rId4" Type="http://schemas.openxmlformats.org/officeDocument/2006/relationships/image" Target="../media/image8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3.emf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0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106.bin"/><Relationship Id="rId4" Type="http://schemas.openxmlformats.org/officeDocument/2006/relationships/image" Target="../media/image85.emf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43.wmf"/><Relationship Id="rId7" Type="http://schemas.openxmlformats.org/officeDocument/2006/relationships/slide" Target="slide230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9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07.bin"/><Relationship Id="rId4" Type="http://schemas.openxmlformats.org/officeDocument/2006/relationships/slide" Target="slide107.xml"/><Relationship Id="rId9" Type="http://schemas.openxmlformats.org/officeDocument/2006/relationships/slide" Target="slide133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2.vml"/><Relationship Id="rId5" Type="http://schemas.openxmlformats.org/officeDocument/2006/relationships/image" Target="../media/image74.emf"/><Relationship Id="rId4" Type="http://schemas.openxmlformats.org/officeDocument/2006/relationships/oleObject" Target="../embeddings/oleObject108.bin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3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110.bin"/><Relationship Id="rId4" Type="http://schemas.openxmlformats.org/officeDocument/2006/relationships/image" Target="../media/image86.emf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4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112.bin"/><Relationship Id="rId4" Type="http://schemas.openxmlformats.org/officeDocument/2006/relationships/image" Target="../media/image87.emf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5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114.bin"/><Relationship Id="rId4" Type="http://schemas.openxmlformats.org/officeDocument/2006/relationships/image" Target="../media/image88.emf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6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116.bin"/><Relationship Id="rId4" Type="http://schemas.openxmlformats.org/officeDocument/2006/relationships/image" Target="../media/image89.emf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7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118.bin"/><Relationship Id="rId4" Type="http://schemas.openxmlformats.org/officeDocument/2006/relationships/image" Target="../media/image90.emf"/></Relationships>
</file>

<file path=ppt/slides/_rels/slide1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43.wmf"/><Relationship Id="rId7" Type="http://schemas.openxmlformats.org/officeDocument/2006/relationships/slide" Target="slide230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98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19.bin"/><Relationship Id="rId4" Type="http://schemas.openxmlformats.org/officeDocument/2006/relationships/slide" Target="slide107.xml"/><Relationship Id="rId9" Type="http://schemas.openxmlformats.org/officeDocument/2006/relationships/slide" Target="slide133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9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121.bin"/><Relationship Id="rId4" Type="http://schemas.openxmlformats.org/officeDocument/2006/relationships/image" Target="../media/image9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4.emf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0.vml"/><Relationship Id="rId6" Type="http://schemas.openxmlformats.org/officeDocument/2006/relationships/image" Target="../media/image93.emf"/><Relationship Id="rId5" Type="http://schemas.openxmlformats.org/officeDocument/2006/relationships/oleObject" Target="../embeddings/oleObject123.bin"/><Relationship Id="rId4" Type="http://schemas.openxmlformats.org/officeDocument/2006/relationships/image" Target="../media/image92.emf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1.vml"/><Relationship Id="rId6" Type="http://schemas.openxmlformats.org/officeDocument/2006/relationships/image" Target="../media/image95.emf"/><Relationship Id="rId5" Type="http://schemas.openxmlformats.org/officeDocument/2006/relationships/oleObject" Target="../embeddings/oleObject125.bin"/><Relationship Id="rId4" Type="http://schemas.openxmlformats.org/officeDocument/2006/relationships/image" Target="../media/image94.emf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2.vml"/><Relationship Id="rId4" Type="http://schemas.openxmlformats.org/officeDocument/2006/relationships/image" Target="../media/image96.emf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slide" Target="slide175.xml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3.vml"/><Relationship Id="rId4" Type="http://schemas.openxmlformats.org/officeDocument/2006/relationships/image" Target="../media/image97.emf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4.vml"/><Relationship Id="rId4" Type="http://schemas.openxmlformats.org/officeDocument/2006/relationships/image" Target="../media/image9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5.emf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5.vml"/><Relationship Id="rId4" Type="http://schemas.openxmlformats.org/officeDocument/2006/relationships/image" Target="../media/image99.emf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6.vml"/><Relationship Id="rId4" Type="http://schemas.openxmlformats.org/officeDocument/2006/relationships/image" Target="../media/image100.emf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6.emf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102.wmf"/><Relationship Id="rId4" Type="http://schemas.openxmlformats.org/officeDocument/2006/relationships/image" Target="../media/image101.emf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8.vml"/><Relationship Id="rId4" Type="http://schemas.openxmlformats.org/officeDocument/2006/relationships/image" Target="../media/image103.emf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9.vml"/><Relationship Id="rId4" Type="http://schemas.openxmlformats.org/officeDocument/2006/relationships/image" Target="../media/image104.emf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0.vml"/><Relationship Id="rId4" Type="http://schemas.openxmlformats.org/officeDocument/2006/relationships/image" Target="../media/image10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7.emf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1.vml"/><Relationship Id="rId4" Type="http://schemas.openxmlformats.org/officeDocument/2006/relationships/image" Target="../media/image106.emf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2.vml"/><Relationship Id="rId4" Type="http://schemas.openxmlformats.org/officeDocument/2006/relationships/image" Target="../media/image107.emf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3.vml"/><Relationship Id="rId4" Type="http://schemas.openxmlformats.org/officeDocument/2006/relationships/image" Target="../media/image108.emf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4.vml"/><Relationship Id="rId4" Type="http://schemas.openxmlformats.org/officeDocument/2006/relationships/image" Target="../media/image109.emf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5.vml"/><Relationship Id="rId4" Type="http://schemas.openxmlformats.org/officeDocument/2006/relationships/image" Target="../media/image110.emf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6.vml"/><Relationship Id="rId4" Type="http://schemas.openxmlformats.org/officeDocument/2006/relationships/image" Target="../media/image111.emf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7.vml"/><Relationship Id="rId4" Type="http://schemas.openxmlformats.org/officeDocument/2006/relationships/image" Target="../media/image112.emf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8.vml"/><Relationship Id="rId4" Type="http://schemas.openxmlformats.org/officeDocument/2006/relationships/image" Target="../media/image113.emf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9.vml"/><Relationship Id="rId4" Type="http://schemas.openxmlformats.org/officeDocument/2006/relationships/image" Target="../media/image114.emf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0.vml"/><Relationship Id="rId4" Type="http://schemas.openxmlformats.org/officeDocument/2006/relationships/image" Target="../media/image11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8.emf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1.vml"/><Relationship Id="rId4" Type="http://schemas.openxmlformats.org/officeDocument/2006/relationships/image" Target="../media/image116.emf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2.vml"/><Relationship Id="rId4" Type="http://schemas.openxmlformats.org/officeDocument/2006/relationships/image" Target="../media/image117.emf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3.vml"/><Relationship Id="rId4" Type="http://schemas.openxmlformats.org/officeDocument/2006/relationships/image" Target="../media/image118.emf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4.vml"/><Relationship Id="rId4" Type="http://schemas.openxmlformats.org/officeDocument/2006/relationships/image" Target="../media/image119.emf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5.vml"/><Relationship Id="rId4" Type="http://schemas.openxmlformats.org/officeDocument/2006/relationships/image" Target="../media/image120.emf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slide" Target="slide177.xml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80.xml"/><Relationship Id="rId4" Type="http://schemas.openxmlformats.org/officeDocument/2006/relationships/slide" Target="slide179.xml"/></Relationships>
</file>

<file path=ppt/slides/_rels/slide1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emf"/><Relationship Id="rId3" Type="http://schemas.openxmlformats.org/officeDocument/2006/relationships/oleObject" Target="../embeddings/oleObject150.bin"/><Relationship Id="rId7" Type="http://schemas.openxmlformats.org/officeDocument/2006/relationships/oleObject" Target="../embeddings/oleObject1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6.vml"/><Relationship Id="rId6" Type="http://schemas.openxmlformats.org/officeDocument/2006/relationships/image" Target="../media/image123.emf"/><Relationship Id="rId5" Type="http://schemas.openxmlformats.org/officeDocument/2006/relationships/oleObject" Target="../embeddings/oleObject151.bin"/><Relationship Id="rId10" Type="http://schemas.openxmlformats.org/officeDocument/2006/relationships/image" Target="../media/image125.emf"/><Relationship Id="rId4" Type="http://schemas.openxmlformats.org/officeDocument/2006/relationships/image" Target="../media/image122.emf"/><Relationship Id="rId9" Type="http://schemas.openxmlformats.org/officeDocument/2006/relationships/oleObject" Target="../embeddings/oleObject153.bin"/></Relationships>
</file>

<file path=ppt/slides/_rels/slide178.xml.rels><?xml version="1.0" encoding="UTF-8" standalone="yes"?>
<Relationships xmlns="http://schemas.openxmlformats.org/package/2006/relationships"><Relationship Id="rId2" Type="http://schemas.openxmlformats.org/officeDocument/2006/relationships/slide" Target="slide176.xml"/><Relationship Id="rId1" Type="http://schemas.openxmlformats.org/officeDocument/2006/relationships/slideLayout" Target="../slideLayouts/slideLayout7.xml"/></Relationships>
</file>

<file path=ppt/slides/_rels/slide1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emf"/><Relationship Id="rId3" Type="http://schemas.openxmlformats.org/officeDocument/2006/relationships/oleObject" Target="../embeddings/oleObject154.bin"/><Relationship Id="rId7" Type="http://schemas.openxmlformats.org/officeDocument/2006/relationships/oleObject" Target="../embeddings/oleObject1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7.vml"/><Relationship Id="rId6" Type="http://schemas.openxmlformats.org/officeDocument/2006/relationships/image" Target="../media/image127.emf"/><Relationship Id="rId5" Type="http://schemas.openxmlformats.org/officeDocument/2006/relationships/oleObject" Target="../embeddings/oleObject155.bin"/><Relationship Id="rId4" Type="http://schemas.openxmlformats.org/officeDocument/2006/relationships/image" Target="../media/image12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9.emf"/></Relationships>
</file>

<file path=ppt/slides/_rels/slide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7.xm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8.vml"/><Relationship Id="rId6" Type="http://schemas.openxmlformats.org/officeDocument/2006/relationships/image" Target="../media/image132.wmf"/><Relationship Id="rId5" Type="http://schemas.openxmlformats.org/officeDocument/2006/relationships/image" Target="../media/image130.emf"/><Relationship Id="rId4" Type="http://schemas.openxmlformats.org/officeDocument/2006/relationships/oleObject" Target="../embeddings/oleObject157.bin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slide" Target="slide185.xml"/><Relationship Id="rId2" Type="http://schemas.openxmlformats.org/officeDocument/2006/relationships/slide" Target="slide18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9.jpeg"/><Relationship Id="rId4" Type="http://schemas.openxmlformats.org/officeDocument/2006/relationships/slide" Target="slide186.xml"/></Relationships>
</file>

<file path=ppt/slides/_rels/slide1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emf"/><Relationship Id="rId3" Type="http://schemas.openxmlformats.org/officeDocument/2006/relationships/oleObject" Target="../embeddings/oleObject158.bin"/><Relationship Id="rId7" Type="http://schemas.openxmlformats.org/officeDocument/2006/relationships/oleObject" Target="../embeddings/oleObject16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9.vml"/><Relationship Id="rId6" Type="http://schemas.openxmlformats.org/officeDocument/2006/relationships/image" Target="../media/image134.emf"/><Relationship Id="rId5" Type="http://schemas.openxmlformats.org/officeDocument/2006/relationships/oleObject" Target="../embeddings/oleObject159.bin"/><Relationship Id="rId4" Type="http://schemas.openxmlformats.org/officeDocument/2006/relationships/image" Target="../media/image133.emf"/></Relationships>
</file>

<file path=ppt/slides/_rels/slide184.xml.rels><?xml version="1.0" encoding="UTF-8" standalone="yes"?>
<Relationships xmlns="http://schemas.openxmlformats.org/package/2006/relationships"><Relationship Id="rId2" Type="http://schemas.openxmlformats.org/officeDocument/2006/relationships/slide" Target="slide182.xml"/><Relationship Id="rId1" Type="http://schemas.openxmlformats.org/officeDocument/2006/relationships/slideLayout" Target="../slideLayouts/slideLayout7.xml"/></Relationships>
</file>

<file path=ppt/slides/_rels/slide1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emf"/><Relationship Id="rId3" Type="http://schemas.openxmlformats.org/officeDocument/2006/relationships/oleObject" Target="../embeddings/oleObject161.bin"/><Relationship Id="rId7" Type="http://schemas.openxmlformats.org/officeDocument/2006/relationships/oleObject" Target="../embeddings/oleObject1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0.vml"/><Relationship Id="rId6" Type="http://schemas.openxmlformats.org/officeDocument/2006/relationships/image" Target="../media/image137.emf"/><Relationship Id="rId5" Type="http://schemas.openxmlformats.org/officeDocument/2006/relationships/oleObject" Target="../embeddings/oleObject162.bin"/><Relationship Id="rId10" Type="http://schemas.openxmlformats.org/officeDocument/2006/relationships/image" Target="../media/image139.emf"/><Relationship Id="rId4" Type="http://schemas.openxmlformats.org/officeDocument/2006/relationships/image" Target="../media/image136.emf"/><Relationship Id="rId9" Type="http://schemas.openxmlformats.org/officeDocument/2006/relationships/oleObject" Target="../embeddings/oleObject164.bin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slide" Target="slide189.xml"/><Relationship Id="rId2" Type="http://schemas.openxmlformats.org/officeDocument/2006/relationships/slide" Target="slide18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0.png"/><Relationship Id="rId4" Type="http://schemas.openxmlformats.org/officeDocument/2006/relationships/slide" Target="slide192.xml"/></Relationships>
</file>

<file path=ppt/slides/_rels/slide1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emf"/><Relationship Id="rId3" Type="http://schemas.openxmlformats.org/officeDocument/2006/relationships/oleObject" Target="../embeddings/oleObject165.bin"/><Relationship Id="rId7" Type="http://schemas.openxmlformats.org/officeDocument/2006/relationships/oleObject" Target="../embeddings/oleObject1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1.vml"/><Relationship Id="rId6" Type="http://schemas.openxmlformats.org/officeDocument/2006/relationships/image" Target="../media/image142.emf"/><Relationship Id="rId5" Type="http://schemas.openxmlformats.org/officeDocument/2006/relationships/oleObject" Target="../embeddings/oleObject166.bin"/><Relationship Id="rId4" Type="http://schemas.openxmlformats.org/officeDocument/2006/relationships/image" Target="../media/image141.emf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slide" Target="slide186.xml"/><Relationship Id="rId1" Type="http://schemas.openxmlformats.org/officeDocument/2006/relationships/slideLayout" Target="../slideLayouts/slideLayout7.xml"/></Relationships>
</file>

<file path=ppt/slides/_rels/slide1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emf"/><Relationship Id="rId3" Type="http://schemas.openxmlformats.org/officeDocument/2006/relationships/oleObject" Target="../embeddings/oleObject168.bin"/><Relationship Id="rId7" Type="http://schemas.openxmlformats.org/officeDocument/2006/relationships/oleObject" Target="../embeddings/oleObject170.bin"/><Relationship Id="rId12" Type="http://schemas.openxmlformats.org/officeDocument/2006/relationships/image" Target="../media/image14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2.vml"/><Relationship Id="rId6" Type="http://schemas.openxmlformats.org/officeDocument/2006/relationships/image" Target="../media/image145.emf"/><Relationship Id="rId11" Type="http://schemas.openxmlformats.org/officeDocument/2006/relationships/oleObject" Target="../embeddings/oleObject172.bin"/><Relationship Id="rId5" Type="http://schemas.openxmlformats.org/officeDocument/2006/relationships/oleObject" Target="../embeddings/oleObject169.bin"/><Relationship Id="rId10" Type="http://schemas.openxmlformats.org/officeDocument/2006/relationships/image" Target="../media/image147.emf"/><Relationship Id="rId4" Type="http://schemas.openxmlformats.org/officeDocument/2006/relationships/image" Target="../media/image144.emf"/><Relationship Id="rId9" Type="http://schemas.openxmlformats.org/officeDocument/2006/relationships/oleObject" Target="../embeddings/oleObject17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0.emf"/></Relationships>
</file>

<file path=ppt/slides/_rels/slide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7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/Relationships>
</file>

<file path=ppt/slides/_rels/slide192.xml.rels><?xml version="1.0" encoding="UTF-8" standalone="yes"?>
<Relationships xmlns="http://schemas.openxmlformats.org/package/2006/relationships"><Relationship Id="rId3" Type="http://schemas.openxmlformats.org/officeDocument/2006/relationships/slide" Target="slide193.xml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94.xml"/></Relationships>
</file>

<file path=ppt/slides/_rels/slide1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emf"/><Relationship Id="rId3" Type="http://schemas.openxmlformats.org/officeDocument/2006/relationships/oleObject" Target="../embeddings/oleObject173.bin"/><Relationship Id="rId7" Type="http://schemas.openxmlformats.org/officeDocument/2006/relationships/oleObject" Target="../embeddings/oleObject17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3.vml"/><Relationship Id="rId6" Type="http://schemas.openxmlformats.org/officeDocument/2006/relationships/image" Target="../media/image153.emf"/><Relationship Id="rId5" Type="http://schemas.openxmlformats.org/officeDocument/2006/relationships/oleObject" Target="../embeddings/oleObject174.bin"/><Relationship Id="rId4" Type="http://schemas.openxmlformats.org/officeDocument/2006/relationships/image" Target="../media/image152.emf"/></Relationships>
</file>

<file path=ppt/slides/_rels/slide1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emf"/><Relationship Id="rId3" Type="http://schemas.openxmlformats.org/officeDocument/2006/relationships/oleObject" Target="../embeddings/oleObject176.bin"/><Relationship Id="rId7" Type="http://schemas.openxmlformats.org/officeDocument/2006/relationships/oleObject" Target="../embeddings/oleObject17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4.vml"/><Relationship Id="rId6" Type="http://schemas.openxmlformats.org/officeDocument/2006/relationships/image" Target="../media/image156.emf"/><Relationship Id="rId5" Type="http://schemas.openxmlformats.org/officeDocument/2006/relationships/oleObject" Target="../embeddings/oleObject177.bin"/><Relationship Id="rId4" Type="http://schemas.openxmlformats.org/officeDocument/2006/relationships/image" Target="../media/image155.emf"/></Relationships>
</file>

<file path=ppt/slides/_rels/slide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1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1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h/imgres?imgurl=http://lausannebondyblog.net/images/600px_ZollDouane_svg.png&amp;imgrefurl=http://lausannebondyblog.net/news/comment-voyager-sans-problemes-en-arabie-saoudite-2&amp;usg=__nhpwkF98i4L0NNDRJojjBRbmMpk=&amp;h=600&amp;w=600&amp;sz=39&amp;hl=fr&amp;start=20&amp;um=1&amp;tbnid=zh42b2n4zk5exM:&amp;tbnh=135&amp;tbnw=135&amp;prev=/images%3Fq%3Ddouane%26ndsp%3D18%26hl%3Dfr%26rlz%3D1T4RNTN_frCH335CH335%26sa%3DN%26start%3D18%26um%3D1" TargetMode="Externa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200.xml.rels><?xml version="1.0" encoding="UTF-8" standalone="yes"?>
<Relationships xmlns="http://schemas.openxmlformats.org/package/2006/relationships"><Relationship Id="rId3" Type="http://schemas.openxmlformats.org/officeDocument/2006/relationships/slide" Target="slide201.xml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18.xml"/><Relationship Id="rId5" Type="http://schemas.openxmlformats.org/officeDocument/2006/relationships/slide" Target="slide212.xml"/><Relationship Id="rId4" Type="http://schemas.openxmlformats.org/officeDocument/2006/relationships/slide" Target="slide206.xml"/></Relationships>
</file>

<file path=ppt/slides/_rels/slide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20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5.vml"/><Relationship Id="rId4" Type="http://schemas.openxmlformats.org/officeDocument/2006/relationships/image" Target="../media/image158.emf"/></Relationships>
</file>

<file path=ppt/slides/_rels/slide20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6.vml"/><Relationship Id="rId4" Type="http://schemas.openxmlformats.org/officeDocument/2006/relationships/image" Target="../media/image159.emf"/></Relationships>
</file>

<file path=ppt/slides/_rels/slide20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7.vml"/><Relationship Id="rId4" Type="http://schemas.openxmlformats.org/officeDocument/2006/relationships/image" Target="../media/image160.emf"/></Relationships>
</file>

<file path=ppt/slides/_rels/slide2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43.wmf"/><Relationship Id="rId7" Type="http://schemas.openxmlformats.org/officeDocument/2006/relationships/slide" Target="slide230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38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82.bin"/><Relationship Id="rId4" Type="http://schemas.openxmlformats.org/officeDocument/2006/relationships/slide" Target="slide200.xml"/><Relationship Id="rId9" Type="http://schemas.openxmlformats.org/officeDocument/2006/relationships/slide" Target="slide218.xml"/></Relationships>
</file>

<file path=ppt/slides/_rels/slide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20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9.vml"/><Relationship Id="rId4" Type="http://schemas.openxmlformats.org/officeDocument/2006/relationships/image" Target="../media/image161.emf"/></Relationships>
</file>

<file path=ppt/slides/_rels/slide20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0.vml"/><Relationship Id="rId4" Type="http://schemas.openxmlformats.org/officeDocument/2006/relationships/image" Target="../media/image162.emf"/></Relationships>
</file>

<file path=ppt/slides/_rels/slide20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1.vml"/><Relationship Id="rId4" Type="http://schemas.openxmlformats.org/officeDocument/2006/relationships/image" Target="../media/image16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2.emf"/></Relationships>
</file>

<file path=ppt/slides/_rels/slide2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2.vml"/><Relationship Id="rId4" Type="http://schemas.openxmlformats.org/officeDocument/2006/relationships/image" Target="../media/image164.emf"/></Relationships>
</file>

<file path=ppt/slides/_rels/slide2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43.wmf"/><Relationship Id="rId7" Type="http://schemas.openxmlformats.org/officeDocument/2006/relationships/slide" Target="slide230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43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87.bin"/><Relationship Id="rId4" Type="http://schemas.openxmlformats.org/officeDocument/2006/relationships/slide" Target="slide200.xml"/><Relationship Id="rId9" Type="http://schemas.openxmlformats.org/officeDocument/2006/relationships/slide" Target="slide218.xml"/></Relationships>
</file>

<file path=ppt/slides/_rels/slide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2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4.vml"/><Relationship Id="rId4" Type="http://schemas.openxmlformats.org/officeDocument/2006/relationships/image" Target="../media/image165.emf"/></Relationships>
</file>

<file path=ppt/slides/_rels/slide2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5.vml"/><Relationship Id="rId4" Type="http://schemas.openxmlformats.org/officeDocument/2006/relationships/image" Target="../media/image166.emf"/></Relationships>
</file>

<file path=ppt/slides/_rels/slide2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6.vml"/><Relationship Id="rId4" Type="http://schemas.openxmlformats.org/officeDocument/2006/relationships/image" Target="../media/image167.emf"/></Relationships>
</file>

<file path=ppt/slides/_rels/slide2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7.vml"/><Relationship Id="rId4" Type="http://schemas.openxmlformats.org/officeDocument/2006/relationships/image" Target="../media/image168.emf"/></Relationships>
</file>

<file path=ppt/slides/_rels/slide2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8.vml"/><Relationship Id="rId4" Type="http://schemas.openxmlformats.org/officeDocument/2006/relationships/image" Target="../media/image169.emf"/></Relationships>
</file>

<file path=ppt/slides/_rels/slide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2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9.vml"/><Relationship Id="rId4" Type="http://schemas.openxmlformats.org/officeDocument/2006/relationships/image" Target="../media/image17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2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0.vml"/><Relationship Id="rId4" Type="http://schemas.openxmlformats.org/officeDocument/2006/relationships/image" Target="../media/image171.emf"/></Relationships>
</file>

<file path=ppt/slides/_rels/slide2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1.vml"/><Relationship Id="rId4" Type="http://schemas.openxmlformats.org/officeDocument/2006/relationships/image" Target="../media/image172.emf"/></Relationships>
</file>

<file path=ppt/slides/_rels/slide2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2.vml"/><Relationship Id="rId4" Type="http://schemas.openxmlformats.org/officeDocument/2006/relationships/image" Target="../media/image173.emf"/></Relationships>
</file>

<file path=ppt/slides/_rels/slide2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3.vml"/><Relationship Id="rId4" Type="http://schemas.openxmlformats.org/officeDocument/2006/relationships/image" Target="../media/image174.emf"/></Relationships>
</file>

<file path=ppt/slides/_rels/slide2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4.vml"/><Relationship Id="rId4" Type="http://schemas.openxmlformats.org/officeDocument/2006/relationships/image" Target="../media/image175.emf"/></Relationships>
</file>

<file path=ppt/slides/_rels/slide2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5.vml"/><Relationship Id="rId4" Type="http://schemas.openxmlformats.org/officeDocument/2006/relationships/image" Target="../media/image176.emf"/></Relationships>
</file>

<file path=ppt/slides/_rels/slide2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6.vml"/><Relationship Id="rId4" Type="http://schemas.openxmlformats.org/officeDocument/2006/relationships/image" Target="../media/image177.emf"/></Relationships>
</file>

<file path=ppt/slides/_rels/slide2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7.vml"/><Relationship Id="rId4" Type="http://schemas.openxmlformats.org/officeDocument/2006/relationships/image" Target="../media/image178.emf"/></Relationships>
</file>

<file path=ppt/slides/_rels/slide2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8.vml"/><Relationship Id="rId4" Type="http://schemas.openxmlformats.org/officeDocument/2006/relationships/image" Target="../media/image179.emf"/></Relationships>
</file>

<file path=ppt/slides/_rels/slide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12.wmf"/></Relationships>
</file>

<file path=ppt/slides/_rels/slide23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7.xml"/><Relationship Id="rId18" Type="http://schemas.openxmlformats.org/officeDocument/2006/relationships/slide" Target="slide122.xml"/><Relationship Id="rId26" Type="http://schemas.openxmlformats.org/officeDocument/2006/relationships/slide" Target="slide200.xml"/><Relationship Id="rId3" Type="http://schemas.openxmlformats.org/officeDocument/2006/relationships/slideLayout" Target="../slideLayouts/slideLayout7.xml"/><Relationship Id="rId21" Type="http://schemas.openxmlformats.org/officeDocument/2006/relationships/slide" Target="slide175.xml"/><Relationship Id="rId7" Type="http://schemas.openxmlformats.org/officeDocument/2006/relationships/slide" Target="slide1.xml"/><Relationship Id="rId12" Type="http://schemas.openxmlformats.org/officeDocument/2006/relationships/slide" Target="slide74.xml"/><Relationship Id="rId17" Type="http://schemas.openxmlformats.org/officeDocument/2006/relationships/slide" Target="slide113.xml"/><Relationship Id="rId25" Type="http://schemas.openxmlformats.org/officeDocument/2006/relationships/slide" Target="slide192.xml"/><Relationship Id="rId2" Type="http://schemas.openxmlformats.org/officeDocument/2006/relationships/vmlDrawing" Target="../drawings/vmlDrawing159.vml"/><Relationship Id="rId16" Type="http://schemas.openxmlformats.org/officeDocument/2006/relationships/slide" Target="slide108.xml"/><Relationship Id="rId20" Type="http://schemas.openxmlformats.org/officeDocument/2006/relationships/slide" Target="slide137.xml"/><Relationship Id="rId29" Type="http://schemas.openxmlformats.org/officeDocument/2006/relationships/slide" Target="slide21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.jpeg"/><Relationship Id="rId11" Type="http://schemas.openxmlformats.org/officeDocument/2006/relationships/slide" Target="slide54.xml"/><Relationship Id="rId24" Type="http://schemas.openxmlformats.org/officeDocument/2006/relationships/slide" Target="slide180.xml"/><Relationship Id="rId5" Type="http://schemas.openxmlformats.org/officeDocument/2006/relationships/image" Target="../media/image1.wmf"/><Relationship Id="rId15" Type="http://schemas.openxmlformats.org/officeDocument/2006/relationships/slide" Target="slide107.xml"/><Relationship Id="rId23" Type="http://schemas.openxmlformats.org/officeDocument/2006/relationships/slide" Target="slide186.xml"/><Relationship Id="rId28" Type="http://schemas.openxmlformats.org/officeDocument/2006/relationships/slide" Target="slide206.xml"/><Relationship Id="rId10" Type="http://schemas.openxmlformats.org/officeDocument/2006/relationships/slide" Target="slide52.xml"/><Relationship Id="rId19" Type="http://schemas.openxmlformats.org/officeDocument/2006/relationships/slide" Target="slide133.xml"/><Relationship Id="rId4" Type="http://schemas.openxmlformats.org/officeDocument/2006/relationships/oleObject" Target="../embeddings/oleObject203.bin"/><Relationship Id="rId9" Type="http://schemas.openxmlformats.org/officeDocument/2006/relationships/slide" Target="slide44.xml"/><Relationship Id="rId14" Type="http://schemas.openxmlformats.org/officeDocument/2006/relationships/slide" Target="slide95.xml"/><Relationship Id="rId22" Type="http://schemas.openxmlformats.org/officeDocument/2006/relationships/slide" Target="slide176.xml"/><Relationship Id="rId27" Type="http://schemas.openxmlformats.org/officeDocument/2006/relationships/slide" Target="slide201.xml"/><Relationship Id="rId30" Type="http://schemas.openxmlformats.org/officeDocument/2006/relationships/slide" Target="slide2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8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3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2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3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34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3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37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38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3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40.e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41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42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7" Type="http://schemas.openxmlformats.org/officeDocument/2006/relationships/slide" Target="slide9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slide" Target="slide83.xml"/><Relationship Id="rId5" Type="http://schemas.openxmlformats.org/officeDocument/2006/relationships/slide" Target="slide64.xml"/><Relationship Id="rId4" Type="http://schemas.openxmlformats.org/officeDocument/2006/relationships/slide" Target="slide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4" Type="http://schemas.openxmlformats.org/officeDocument/2006/relationships/image" Target="../media/image45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46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47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4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png"/><Relationship Id="rId11" Type="http://schemas.openxmlformats.org/officeDocument/2006/relationships/image" Target="../media/image9.png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7.wmf"/><Relationship Id="rId9" Type="http://schemas.openxmlformats.org/officeDocument/2006/relationships/oleObject" Target="../embeddings/oleObject9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2.vml"/><Relationship Id="rId4" Type="http://schemas.openxmlformats.org/officeDocument/2006/relationships/image" Target="../media/image49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3.vml"/><Relationship Id="rId4" Type="http://schemas.openxmlformats.org/officeDocument/2006/relationships/image" Target="../media/image50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4.vml"/><Relationship Id="rId4" Type="http://schemas.openxmlformats.org/officeDocument/2006/relationships/image" Target="../media/image51.emf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52.xml"/><Relationship Id="rId3" Type="http://schemas.openxmlformats.org/officeDocument/2006/relationships/image" Target="../media/image43.wmf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5.vml"/><Relationship Id="rId6" Type="http://schemas.openxmlformats.org/officeDocument/2006/relationships/slide" Target="slide230.x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51.bin"/><Relationship Id="rId9" Type="http://schemas.openxmlformats.org/officeDocument/2006/relationships/slide" Target="slide10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6.vml"/><Relationship Id="rId4" Type="http://schemas.openxmlformats.org/officeDocument/2006/relationships/image" Target="../media/image12.w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w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7.vml"/><Relationship Id="rId4" Type="http://schemas.openxmlformats.org/officeDocument/2006/relationships/image" Target="../media/image52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8.vml"/><Relationship Id="rId4" Type="http://schemas.openxmlformats.org/officeDocument/2006/relationships/image" Target="../media/image53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9.vml"/><Relationship Id="rId4" Type="http://schemas.openxmlformats.org/officeDocument/2006/relationships/image" Target="../media/image54.e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0.vml"/><Relationship Id="rId4" Type="http://schemas.openxmlformats.org/officeDocument/2006/relationships/image" Target="../media/image55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1.vml"/><Relationship Id="rId4" Type="http://schemas.openxmlformats.org/officeDocument/2006/relationships/image" Target="../media/image45.w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2.vml"/><Relationship Id="rId4" Type="http://schemas.openxmlformats.org/officeDocument/2006/relationships/image" Target="../media/image56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3.vml"/><Relationship Id="rId4" Type="http://schemas.openxmlformats.org/officeDocument/2006/relationships/image" Target="../media/image57.e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4.vml"/><Relationship Id="rId4" Type="http://schemas.openxmlformats.org/officeDocument/2006/relationships/image" Target="../media/image58.e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5.vml"/><Relationship Id="rId4" Type="http://schemas.openxmlformats.org/officeDocument/2006/relationships/image" Target="../media/image59.emf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6.vml"/><Relationship Id="rId4" Type="http://schemas.openxmlformats.org/officeDocument/2006/relationships/image" Target="../media/image6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wmf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7.vml"/><Relationship Id="rId4" Type="http://schemas.openxmlformats.org/officeDocument/2006/relationships/image" Target="../media/image61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8.vml"/><Relationship Id="rId4" Type="http://schemas.openxmlformats.org/officeDocument/2006/relationships/image" Target="../media/image62.emf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slide" Target="slide52.xml"/><Relationship Id="rId3" Type="http://schemas.openxmlformats.org/officeDocument/2006/relationships/image" Target="../media/image43.wmf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9.vml"/><Relationship Id="rId6" Type="http://schemas.openxmlformats.org/officeDocument/2006/relationships/slide" Target="slide230.x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65.bin"/><Relationship Id="rId9" Type="http://schemas.openxmlformats.org/officeDocument/2006/relationships/slide" Target="slide11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0.vml"/><Relationship Id="rId4" Type="http://schemas.openxmlformats.org/officeDocument/2006/relationships/image" Target="../media/image12.w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1.vml"/><Relationship Id="rId4" Type="http://schemas.openxmlformats.org/officeDocument/2006/relationships/image" Target="../media/image45.w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2.vml"/><Relationship Id="rId4" Type="http://schemas.openxmlformats.org/officeDocument/2006/relationships/image" Target="../media/image63.em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3.vml"/><Relationship Id="rId4" Type="http://schemas.openxmlformats.org/officeDocument/2006/relationships/image" Target="../media/image6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wmf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4.vml"/><Relationship Id="rId4" Type="http://schemas.openxmlformats.org/officeDocument/2006/relationships/image" Target="../media/image65.emf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5.vml"/><Relationship Id="rId4" Type="http://schemas.openxmlformats.org/officeDocument/2006/relationships/image" Target="../media/image66.emf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6.vml"/><Relationship Id="rId4" Type="http://schemas.openxmlformats.org/officeDocument/2006/relationships/image" Target="../media/image67.e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7.vml"/><Relationship Id="rId4" Type="http://schemas.openxmlformats.org/officeDocument/2006/relationships/image" Target="../media/image68.emf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43.wmf"/><Relationship Id="rId7" Type="http://schemas.openxmlformats.org/officeDocument/2006/relationships/slide" Target="slide23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8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74.bin"/><Relationship Id="rId4" Type="http://schemas.openxmlformats.org/officeDocument/2006/relationships/slide" Target="slide52.xml"/><Relationship Id="rId9" Type="http://schemas.openxmlformats.org/officeDocument/2006/relationships/slide" Target="slide108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18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9.vml"/><Relationship Id="rId4" Type="http://schemas.openxmlformats.org/officeDocument/2006/relationships/image" Target="../media/image12.wmf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0.vml"/><Relationship Id="rId4" Type="http://schemas.openxmlformats.org/officeDocument/2006/relationships/image" Target="../media/image4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066800" y="3733800"/>
          <a:ext cx="3276600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1" name="Clip" r:id="rId3" imgW="4582440" imgH="3105360" progId="MS_ClipArt_Gallery.2">
                  <p:embed/>
                </p:oleObj>
              </mc:Choice>
              <mc:Fallback>
                <p:oleObj name="Clip" r:id="rId3" imgW="4582440" imgH="310536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733800"/>
                        <a:ext cx="3276600" cy="221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927725" y="6508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altLang="fr-FR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5562600" y="4495800"/>
          <a:ext cx="2438400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2" name="Clip" r:id="rId5" imgW="4582440" imgH="3105360" progId="MS_ClipArt_Gallery.2">
                  <p:embed/>
                </p:oleObj>
              </mc:Choice>
              <mc:Fallback>
                <p:oleObj name="Clip" r:id="rId5" imgW="4582440" imgH="3105360" progId="MS_ClipArt_Gallery.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495800"/>
                        <a:ext cx="2438400" cy="165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WordArt 6" descr="Marbre blanc"/>
          <p:cNvSpPr>
            <a:spLocks noChangeArrowheads="1" noChangeShapeType="1" noTextEdit="1"/>
          </p:cNvSpPr>
          <p:nvPr/>
        </p:nvSpPr>
        <p:spPr bwMode="auto">
          <a:xfrm>
            <a:off x="533400" y="533400"/>
            <a:ext cx="7905750" cy="28765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CC99"/>
              </a:contourClr>
            </a:sp3d>
          </a:bodyPr>
          <a:lstStyle/>
          <a:p>
            <a:pPr algn="ctr"/>
            <a:r>
              <a:rPr lang="fr-CH" sz="8000" b="1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 Black" panose="020B0A04020102020204" pitchFamily="34" charset="0"/>
              </a:rPr>
              <a:t>Comptes</a:t>
            </a:r>
          </a:p>
          <a:p>
            <a:pPr algn="ctr"/>
            <a:r>
              <a:rPr lang="fr-CH" sz="8000" b="1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 Black" panose="020B0A04020102020204" pitchFamily="34" charset="0"/>
              </a:rPr>
              <a:t>marchandises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943600" y="3657600"/>
            <a:ext cx="2514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fr-CH" altLang="fr-FR" sz="1400"/>
              <a:t>Version 4 méthodes</a:t>
            </a:r>
            <a:endParaRPr lang="fr-FR" altLang="fr-FR" sz="140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52400" y="6477000"/>
            <a:ext cx="2819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900"/>
              <a:t>©</a:t>
            </a:r>
            <a:r>
              <a:rPr lang="fr-CH" altLang="fr-FR" sz="900">
                <a:latin typeface="MS Shell Dlg" panose="020B0604020202020204" pitchFamily="34" charset="0"/>
              </a:rPr>
              <a:t> Yvan Péguiron – www.infodidac.ch  – déc. 2010</a:t>
            </a:r>
            <a:endParaRPr lang="fr-FR" altLang="fr-FR" sz="90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686175" y="6343650"/>
            <a:ext cx="1600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000"/>
              <a:t>Table des matières</a:t>
            </a:r>
            <a:endParaRPr lang="fr-FR" altLang="fr-FR" sz="1000"/>
          </a:p>
        </p:txBody>
      </p:sp>
      <p:pic>
        <p:nvPicPr>
          <p:cNvPr id="2058" name="Picture 10" descr="Topomini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5661025"/>
            <a:ext cx="865188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AutoShape 2"/>
          <p:cNvSpPr>
            <a:spLocks noChangeArrowheads="1"/>
          </p:cNvSpPr>
          <p:nvPr/>
        </p:nvSpPr>
        <p:spPr bwMode="auto">
          <a:xfrm>
            <a:off x="6511925" y="884238"/>
            <a:ext cx="2298700" cy="552450"/>
          </a:xfrm>
          <a:prstGeom prst="wedgeRoundRectCallout">
            <a:avLst>
              <a:gd name="adj1" fmla="val -69847"/>
              <a:gd name="adj2" fmla="val 96296"/>
              <a:gd name="adj3" fmla="val 16667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/>
              <a:t>Méthode simple</a:t>
            </a:r>
            <a:endParaRPr lang="fr-FR" altLang="fr-FR" sz="1400"/>
          </a:p>
        </p:txBody>
      </p:sp>
      <p:grpSp>
        <p:nvGrpSpPr>
          <p:cNvPr id="220163" name="Group 3"/>
          <p:cNvGrpSpPr>
            <a:grpSpLocks/>
          </p:cNvGrpSpPr>
          <p:nvPr/>
        </p:nvGrpSpPr>
        <p:grpSpPr bwMode="auto">
          <a:xfrm flipH="1">
            <a:off x="5483225" y="1682750"/>
            <a:ext cx="666750" cy="1166813"/>
            <a:chOff x="1099" y="673"/>
            <a:chExt cx="743" cy="1412"/>
          </a:xfrm>
        </p:grpSpPr>
        <p:sp>
          <p:nvSpPr>
            <p:cNvPr id="220164" name="Freeform 4"/>
            <p:cNvSpPr>
              <a:spLocks/>
            </p:cNvSpPr>
            <p:nvPr/>
          </p:nvSpPr>
          <p:spPr bwMode="auto">
            <a:xfrm>
              <a:off x="1099" y="1105"/>
              <a:ext cx="290" cy="481"/>
            </a:xfrm>
            <a:custGeom>
              <a:avLst/>
              <a:gdLst>
                <a:gd name="T0" fmla="*/ 308 w 582"/>
                <a:gd name="T1" fmla="*/ 143 h 961"/>
                <a:gd name="T2" fmla="*/ 368 w 582"/>
                <a:gd name="T3" fmla="*/ 83 h 961"/>
                <a:gd name="T4" fmla="*/ 451 w 582"/>
                <a:gd name="T5" fmla="*/ 25 h 961"/>
                <a:gd name="T6" fmla="*/ 510 w 582"/>
                <a:gd name="T7" fmla="*/ 0 h 961"/>
                <a:gd name="T8" fmla="*/ 582 w 582"/>
                <a:gd name="T9" fmla="*/ 5 h 961"/>
                <a:gd name="T10" fmla="*/ 582 w 582"/>
                <a:gd name="T11" fmla="*/ 60 h 961"/>
                <a:gd name="T12" fmla="*/ 546 w 582"/>
                <a:gd name="T13" fmla="*/ 108 h 961"/>
                <a:gd name="T14" fmla="*/ 479 w 582"/>
                <a:gd name="T15" fmla="*/ 143 h 961"/>
                <a:gd name="T16" fmla="*/ 313 w 582"/>
                <a:gd name="T17" fmla="*/ 218 h 961"/>
                <a:gd name="T18" fmla="*/ 154 w 582"/>
                <a:gd name="T19" fmla="*/ 309 h 961"/>
                <a:gd name="T20" fmla="*/ 87 w 582"/>
                <a:gd name="T21" fmla="*/ 333 h 961"/>
                <a:gd name="T22" fmla="*/ 64 w 582"/>
                <a:gd name="T23" fmla="*/ 368 h 961"/>
                <a:gd name="T24" fmla="*/ 87 w 582"/>
                <a:gd name="T25" fmla="*/ 404 h 961"/>
                <a:gd name="T26" fmla="*/ 225 w 582"/>
                <a:gd name="T27" fmla="*/ 538 h 961"/>
                <a:gd name="T28" fmla="*/ 289 w 582"/>
                <a:gd name="T29" fmla="*/ 582 h 961"/>
                <a:gd name="T30" fmla="*/ 383 w 582"/>
                <a:gd name="T31" fmla="*/ 657 h 961"/>
                <a:gd name="T32" fmla="*/ 479 w 582"/>
                <a:gd name="T33" fmla="*/ 728 h 961"/>
                <a:gd name="T34" fmla="*/ 474 w 582"/>
                <a:gd name="T35" fmla="*/ 764 h 961"/>
                <a:gd name="T36" fmla="*/ 403 w 582"/>
                <a:gd name="T37" fmla="*/ 776 h 961"/>
                <a:gd name="T38" fmla="*/ 297 w 582"/>
                <a:gd name="T39" fmla="*/ 776 h 961"/>
                <a:gd name="T40" fmla="*/ 230 w 582"/>
                <a:gd name="T41" fmla="*/ 811 h 961"/>
                <a:gd name="T42" fmla="*/ 206 w 582"/>
                <a:gd name="T43" fmla="*/ 902 h 961"/>
                <a:gd name="T44" fmla="*/ 206 w 582"/>
                <a:gd name="T45" fmla="*/ 950 h 961"/>
                <a:gd name="T46" fmla="*/ 178 w 582"/>
                <a:gd name="T47" fmla="*/ 961 h 961"/>
                <a:gd name="T48" fmla="*/ 134 w 582"/>
                <a:gd name="T49" fmla="*/ 919 h 961"/>
                <a:gd name="T50" fmla="*/ 142 w 582"/>
                <a:gd name="T51" fmla="*/ 842 h 961"/>
                <a:gd name="T52" fmla="*/ 181 w 582"/>
                <a:gd name="T53" fmla="*/ 787 h 961"/>
                <a:gd name="T54" fmla="*/ 261 w 582"/>
                <a:gd name="T55" fmla="*/ 740 h 961"/>
                <a:gd name="T56" fmla="*/ 348 w 582"/>
                <a:gd name="T57" fmla="*/ 717 h 961"/>
                <a:gd name="T58" fmla="*/ 356 w 582"/>
                <a:gd name="T59" fmla="*/ 692 h 961"/>
                <a:gd name="T60" fmla="*/ 313 w 582"/>
                <a:gd name="T61" fmla="*/ 645 h 961"/>
                <a:gd name="T62" fmla="*/ 131 w 582"/>
                <a:gd name="T63" fmla="*/ 526 h 961"/>
                <a:gd name="T64" fmla="*/ 75 w 582"/>
                <a:gd name="T65" fmla="*/ 479 h 961"/>
                <a:gd name="T66" fmla="*/ 23 w 582"/>
                <a:gd name="T67" fmla="*/ 416 h 961"/>
                <a:gd name="T68" fmla="*/ 0 w 582"/>
                <a:gd name="T69" fmla="*/ 344 h 961"/>
                <a:gd name="T70" fmla="*/ 15 w 582"/>
                <a:gd name="T71" fmla="*/ 301 h 961"/>
                <a:gd name="T72" fmla="*/ 106 w 582"/>
                <a:gd name="T73" fmla="*/ 274 h 961"/>
                <a:gd name="T74" fmla="*/ 217 w 582"/>
                <a:gd name="T75" fmla="*/ 226 h 961"/>
                <a:gd name="T76" fmla="*/ 289 w 582"/>
                <a:gd name="T77" fmla="*/ 178 h 961"/>
                <a:gd name="T78" fmla="*/ 308 w 582"/>
                <a:gd name="T79" fmla="*/ 143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82" h="961">
                  <a:moveTo>
                    <a:pt x="308" y="143"/>
                  </a:moveTo>
                  <a:lnTo>
                    <a:pt x="368" y="83"/>
                  </a:lnTo>
                  <a:lnTo>
                    <a:pt x="451" y="25"/>
                  </a:lnTo>
                  <a:lnTo>
                    <a:pt x="510" y="0"/>
                  </a:lnTo>
                  <a:lnTo>
                    <a:pt x="582" y="5"/>
                  </a:lnTo>
                  <a:lnTo>
                    <a:pt x="582" y="60"/>
                  </a:lnTo>
                  <a:lnTo>
                    <a:pt x="546" y="108"/>
                  </a:lnTo>
                  <a:lnTo>
                    <a:pt x="479" y="143"/>
                  </a:lnTo>
                  <a:lnTo>
                    <a:pt x="313" y="218"/>
                  </a:lnTo>
                  <a:lnTo>
                    <a:pt x="154" y="309"/>
                  </a:lnTo>
                  <a:lnTo>
                    <a:pt x="87" y="333"/>
                  </a:lnTo>
                  <a:lnTo>
                    <a:pt x="64" y="368"/>
                  </a:lnTo>
                  <a:lnTo>
                    <a:pt x="87" y="404"/>
                  </a:lnTo>
                  <a:lnTo>
                    <a:pt x="225" y="538"/>
                  </a:lnTo>
                  <a:lnTo>
                    <a:pt x="289" y="582"/>
                  </a:lnTo>
                  <a:lnTo>
                    <a:pt x="383" y="657"/>
                  </a:lnTo>
                  <a:lnTo>
                    <a:pt x="479" y="728"/>
                  </a:lnTo>
                  <a:lnTo>
                    <a:pt x="474" y="764"/>
                  </a:lnTo>
                  <a:lnTo>
                    <a:pt x="403" y="776"/>
                  </a:lnTo>
                  <a:lnTo>
                    <a:pt x="297" y="776"/>
                  </a:lnTo>
                  <a:lnTo>
                    <a:pt x="230" y="811"/>
                  </a:lnTo>
                  <a:lnTo>
                    <a:pt x="206" y="902"/>
                  </a:lnTo>
                  <a:lnTo>
                    <a:pt x="206" y="950"/>
                  </a:lnTo>
                  <a:lnTo>
                    <a:pt x="178" y="961"/>
                  </a:lnTo>
                  <a:lnTo>
                    <a:pt x="134" y="919"/>
                  </a:lnTo>
                  <a:lnTo>
                    <a:pt x="142" y="842"/>
                  </a:lnTo>
                  <a:lnTo>
                    <a:pt x="181" y="787"/>
                  </a:lnTo>
                  <a:lnTo>
                    <a:pt x="261" y="740"/>
                  </a:lnTo>
                  <a:lnTo>
                    <a:pt x="348" y="717"/>
                  </a:lnTo>
                  <a:lnTo>
                    <a:pt x="356" y="692"/>
                  </a:lnTo>
                  <a:lnTo>
                    <a:pt x="313" y="645"/>
                  </a:lnTo>
                  <a:lnTo>
                    <a:pt x="131" y="526"/>
                  </a:lnTo>
                  <a:lnTo>
                    <a:pt x="75" y="479"/>
                  </a:lnTo>
                  <a:lnTo>
                    <a:pt x="23" y="416"/>
                  </a:lnTo>
                  <a:lnTo>
                    <a:pt x="0" y="344"/>
                  </a:lnTo>
                  <a:lnTo>
                    <a:pt x="15" y="301"/>
                  </a:lnTo>
                  <a:lnTo>
                    <a:pt x="106" y="274"/>
                  </a:lnTo>
                  <a:lnTo>
                    <a:pt x="217" y="226"/>
                  </a:lnTo>
                  <a:lnTo>
                    <a:pt x="289" y="178"/>
                  </a:lnTo>
                  <a:lnTo>
                    <a:pt x="308" y="1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65" name="Freeform 5"/>
            <p:cNvSpPr>
              <a:spLocks/>
            </p:cNvSpPr>
            <p:nvPr/>
          </p:nvSpPr>
          <p:spPr bwMode="auto">
            <a:xfrm>
              <a:off x="1358" y="1084"/>
              <a:ext cx="202" cy="460"/>
            </a:xfrm>
            <a:custGeom>
              <a:avLst/>
              <a:gdLst>
                <a:gd name="T0" fmla="*/ 87 w 405"/>
                <a:gd name="T1" fmla="*/ 70 h 920"/>
                <a:gd name="T2" fmla="*/ 123 w 405"/>
                <a:gd name="T3" fmla="*/ 11 h 920"/>
                <a:gd name="T4" fmla="*/ 166 w 405"/>
                <a:gd name="T5" fmla="*/ 0 h 920"/>
                <a:gd name="T6" fmla="*/ 226 w 405"/>
                <a:gd name="T7" fmla="*/ 0 h 920"/>
                <a:gd name="T8" fmla="*/ 301 w 405"/>
                <a:gd name="T9" fmla="*/ 42 h 920"/>
                <a:gd name="T10" fmla="*/ 349 w 405"/>
                <a:gd name="T11" fmla="*/ 138 h 920"/>
                <a:gd name="T12" fmla="*/ 384 w 405"/>
                <a:gd name="T13" fmla="*/ 260 h 920"/>
                <a:gd name="T14" fmla="*/ 405 w 405"/>
                <a:gd name="T15" fmla="*/ 386 h 920"/>
                <a:gd name="T16" fmla="*/ 405 w 405"/>
                <a:gd name="T17" fmla="*/ 557 h 920"/>
                <a:gd name="T18" fmla="*/ 361 w 405"/>
                <a:gd name="T19" fmla="*/ 743 h 920"/>
                <a:gd name="T20" fmla="*/ 298 w 405"/>
                <a:gd name="T21" fmla="*/ 852 h 920"/>
                <a:gd name="T22" fmla="*/ 214 w 405"/>
                <a:gd name="T23" fmla="*/ 908 h 920"/>
                <a:gd name="T24" fmla="*/ 135 w 405"/>
                <a:gd name="T25" fmla="*/ 920 h 920"/>
                <a:gd name="T26" fmla="*/ 75 w 405"/>
                <a:gd name="T27" fmla="*/ 884 h 920"/>
                <a:gd name="T28" fmla="*/ 28 w 405"/>
                <a:gd name="T29" fmla="*/ 841 h 920"/>
                <a:gd name="T30" fmla="*/ 15 w 405"/>
                <a:gd name="T31" fmla="*/ 770 h 920"/>
                <a:gd name="T32" fmla="*/ 0 w 405"/>
                <a:gd name="T33" fmla="*/ 635 h 920"/>
                <a:gd name="T34" fmla="*/ 12 w 405"/>
                <a:gd name="T35" fmla="*/ 469 h 920"/>
                <a:gd name="T36" fmla="*/ 48 w 405"/>
                <a:gd name="T37" fmla="*/ 296 h 920"/>
                <a:gd name="T38" fmla="*/ 71 w 405"/>
                <a:gd name="T39" fmla="*/ 173 h 920"/>
                <a:gd name="T40" fmla="*/ 87 w 405"/>
                <a:gd name="T41" fmla="*/ 7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5" h="920">
                  <a:moveTo>
                    <a:pt x="87" y="70"/>
                  </a:moveTo>
                  <a:lnTo>
                    <a:pt x="123" y="11"/>
                  </a:lnTo>
                  <a:lnTo>
                    <a:pt x="166" y="0"/>
                  </a:lnTo>
                  <a:lnTo>
                    <a:pt x="226" y="0"/>
                  </a:lnTo>
                  <a:lnTo>
                    <a:pt x="301" y="42"/>
                  </a:lnTo>
                  <a:lnTo>
                    <a:pt x="349" y="138"/>
                  </a:lnTo>
                  <a:lnTo>
                    <a:pt x="384" y="260"/>
                  </a:lnTo>
                  <a:lnTo>
                    <a:pt x="405" y="386"/>
                  </a:lnTo>
                  <a:lnTo>
                    <a:pt x="405" y="557"/>
                  </a:lnTo>
                  <a:lnTo>
                    <a:pt x="361" y="743"/>
                  </a:lnTo>
                  <a:lnTo>
                    <a:pt x="298" y="852"/>
                  </a:lnTo>
                  <a:lnTo>
                    <a:pt x="214" y="908"/>
                  </a:lnTo>
                  <a:lnTo>
                    <a:pt x="135" y="920"/>
                  </a:lnTo>
                  <a:lnTo>
                    <a:pt x="75" y="884"/>
                  </a:lnTo>
                  <a:lnTo>
                    <a:pt x="28" y="841"/>
                  </a:lnTo>
                  <a:lnTo>
                    <a:pt x="15" y="770"/>
                  </a:lnTo>
                  <a:lnTo>
                    <a:pt x="0" y="635"/>
                  </a:lnTo>
                  <a:lnTo>
                    <a:pt x="12" y="469"/>
                  </a:lnTo>
                  <a:lnTo>
                    <a:pt x="48" y="296"/>
                  </a:lnTo>
                  <a:lnTo>
                    <a:pt x="71" y="173"/>
                  </a:lnTo>
                  <a:lnTo>
                    <a:pt x="87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66" name="Freeform 6"/>
            <p:cNvSpPr>
              <a:spLocks/>
            </p:cNvSpPr>
            <p:nvPr/>
          </p:nvSpPr>
          <p:spPr bwMode="auto">
            <a:xfrm>
              <a:off x="1414" y="1484"/>
              <a:ext cx="118" cy="601"/>
            </a:xfrm>
            <a:custGeom>
              <a:avLst/>
              <a:gdLst>
                <a:gd name="T0" fmla="*/ 114 w 237"/>
                <a:gd name="T1" fmla="*/ 212 h 1201"/>
                <a:gd name="T2" fmla="*/ 82 w 237"/>
                <a:gd name="T3" fmla="*/ 134 h 1201"/>
                <a:gd name="T4" fmla="*/ 82 w 237"/>
                <a:gd name="T5" fmla="*/ 48 h 1201"/>
                <a:gd name="T6" fmla="*/ 126 w 237"/>
                <a:gd name="T7" fmla="*/ 0 h 1201"/>
                <a:gd name="T8" fmla="*/ 177 w 237"/>
                <a:gd name="T9" fmla="*/ 23 h 1201"/>
                <a:gd name="T10" fmla="*/ 212 w 237"/>
                <a:gd name="T11" fmla="*/ 106 h 1201"/>
                <a:gd name="T12" fmla="*/ 232 w 237"/>
                <a:gd name="T13" fmla="*/ 248 h 1201"/>
                <a:gd name="T14" fmla="*/ 237 w 237"/>
                <a:gd name="T15" fmla="*/ 426 h 1201"/>
                <a:gd name="T16" fmla="*/ 224 w 237"/>
                <a:gd name="T17" fmla="*/ 580 h 1201"/>
                <a:gd name="T18" fmla="*/ 201 w 237"/>
                <a:gd name="T19" fmla="*/ 747 h 1201"/>
                <a:gd name="T20" fmla="*/ 201 w 237"/>
                <a:gd name="T21" fmla="*/ 947 h 1201"/>
                <a:gd name="T22" fmla="*/ 232 w 237"/>
                <a:gd name="T23" fmla="*/ 1030 h 1201"/>
                <a:gd name="T24" fmla="*/ 221 w 237"/>
                <a:gd name="T25" fmla="*/ 1070 h 1201"/>
                <a:gd name="T26" fmla="*/ 165 w 237"/>
                <a:gd name="T27" fmla="*/ 1082 h 1201"/>
                <a:gd name="T28" fmla="*/ 106 w 237"/>
                <a:gd name="T29" fmla="*/ 1138 h 1201"/>
                <a:gd name="T30" fmla="*/ 79 w 237"/>
                <a:gd name="T31" fmla="*/ 1185 h 1201"/>
                <a:gd name="T32" fmla="*/ 12 w 237"/>
                <a:gd name="T33" fmla="*/ 1201 h 1201"/>
                <a:gd name="T34" fmla="*/ 0 w 237"/>
                <a:gd name="T35" fmla="*/ 1149 h 1201"/>
                <a:gd name="T36" fmla="*/ 23 w 237"/>
                <a:gd name="T37" fmla="*/ 1105 h 1201"/>
                <a:gd name="T38" fmla="*/ 106 w 237"/>
                <a:gd name="T39" fmla="*/ 1070 h 1201"/>
                <a:gd name="T40" fmla="*/ 165 w 237"/>
                <a:gd name="T41" fmla="*/ 1043 h 1201"/>
                <a:gd name="T42" fmla="*/ 185 w 237"/>
                <a:gd name="T43" fmla="*/ 1019 h 1201"/>
                <a:gd name="T44" fmla="*/ 162 w 237"/>
                <a:gd name="T45" fmla="*/ 952 h 1201"/>
                <a:gd name="T46" fmla="*/ 142 w 237"/>
                <a:gd name="T47" fmla="*/ 817 h 1201"/>
                <a:gd name="T48" fmla="*/ 137 w 237"/>
                <a:gd name="T49" fmla="*/ 655 h 1201"/>
                <a:gd name="T50" fmla="*/ 142 w 237"/>
                <a:gd name="T51" fmla="*/ 548 h 1201"/>
                <a:gd name="T52" fmla="*/ 149 w 237"/>
                <a:gd name="T53" fmla="*/ 403 h 1201"/>
                <a:gd name="T54" fmla="*/ 137 w 237"/>
                <a:gd name="T55" fmla="*/ 272 h 1201"/>
                <a:gd name="T56" fmla="*/ 114 w 237"/>
                <a:gd name="T57" fmla="*/ 212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1201">
                  <a:moveTo>
                    <a:pt x="114" y="212"/>
                  </a:moveTo>
                  <a:lnTo>
                    <a:pt x="82" y="134"/>
                  </a:lnTo>
                  <a:lnTo>
                    <a:pt x="82" y="48"/>
                  </a:lnTo>
                  <a:lnTo>
                    <a:pt x="126" y="0"/>
                  </a:lnTo>
                  <a:lnTo>
                    <a:pt x="177" y="23"/>
                  </a:lnTo>
                  <a:lnTo>
                    <a:pt x="212" y="106"/>
                  </a:lnTo>
                  <a:lnTo>
                    <a:pt x="232" y="248"/>
                  </a:lnTo>
                  <a:lnTo>
                    <a:pt x="237" y="426"/>
                  </a:lnTo>
                  <a:lnTo>
                    <a:pt x="224" y="580"/>
                  </a:lnTo>
                  <a:lnTo>
                    <a:pt x="201" y="747"/>
                  </a:lnTo>
                  <a:lnTo>
                    <a:pt x="201" y="947"/>
                  </a:lnTo>
                  <a:lnTo>
                    <a:pt x="232" y="1030"/>
                  </a:lnTo>
                  <a:lnTo>
                    <a:pt x="221" y="1070"/>
                  </a:lnTo>
                  <a:lnTo>
                    <a:pt x="165" y="1082"/>
                  </a:lnTo>
                  <a:lnTo>
                    <a:pt x="106" y="1138"/>
                  </a:lnTo>
                  <a:lnTo>
                    <a:pt x="79" y="1185"/>
                  </a:lnTo>
                  <a:lnTo>
                    <a:pt x="12" y="1201"/>
                  </a:lnTo>
                  <a:lnTo>
                    <a:pt x="0" y="1149"/>
                  </a:lnTo>
                  <a:lnTo>
                    <a:pt x="23" y="1105"/>
                  </a:lnTo>
                  <a:lnTo>
                    <a:pt x="106" y="1070"/>
                  </a:lnTo>
                  <a:lnTo>
                    <a:pt x="165" y="1043"/>
                  </a:lnTo>
                  <a:lnTo>
                    <a:pt x="185" y="1019"/>
                  </a:lnTo>
                  <a:lnTo>
                    <a:pt x="162" y="952"/>
                  </a:lnTo>
                  <a:lnTo>
                    <a:pt x="142" y="817"/>
                  </a:lnTo>
                  <a:lnTo>
                    <a:pt x="137" y="655"/>
                  </a:lnTo>
                  <a:lnTo>
                    <a:pt x="142" y="548"/>
                  </a:lnTo>
                  <a:lnTo>
                    <a:pt x="149" y="403"/>
                  </a:lnTo>
                  <a:lnTo>
                    <a:pt x="137" y="272"/>
                  </a:lnTo>
                  <a:lnTo>
                    <a:pt x="114" y="2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67" name="Freeform 7"/>
            <p:cNvSpPr>
              <a:spLocks/>
            </p:cNvSpPr>
            <p:nvPr/>
          </p:nvSpPr>
          <p:spPr bwMode="auto">
            <a:xfrm>
              <a:off x="1248" y="1485"/>
              <a:ext cx="184" cy="599"/>
            </a:xfrm>
            <a:custGeom>
              <a:avLst/>
              <a:gdLst>
                <a:gd name="T0" fmla="*/ 226 w 368"/>
                <a:gd name="T1" fmla="*/ 110 h 1197"/>
                <a:gd name="T2" fmla="*/ 265 w 368"/>
                <a:gd name="T3" fmla="*/ 35 h 1197"/>
                <a:gd name="T4" fmla="*/ 313 w 368"/>
                <a:gd name="T5" fmla="*/ 0 h 1197"/>
                <a:gd name="T6" fmla="*/ 368 w 368"/>
                <a:gd name="T7" fmla="*/ 23 h 1197"/>
                <a:gd name="T8" fmla="*/ 360 w 368"/>
                <a:gd name="T9" fmla="*/ 94 h 1197"/>
                <a:gd name="T10" fmla="*/ 324 w 368"/>
                <a:gd name="T11" fmla="*/ 145 h 1197"/>
                <a:gd name="T12" fmla="*/ 254 w 368"/>
                <a:gd name="T13" fmla="*/ 272 h 1197"/>
                <a:gd name="T14" fmla="*/ 207 w 368"/>
                <a:gd name="T15" fmla="*/ 394 h 1197"/>
                <a:gd name="T16" fmla="*/ 179 w 368"/>
                <a:gd name="T17" fmla="*/ 524 h 1197"/>
                <a:gd name="T18" fmla="*/ 182 w 368"/>
                <a:gd name="T19" fmla="*/ 651 h 1197"/>
                <a:gd name="T20" fmla="*/ 226 w 368"/>
                <a:gd name="T21" fmla="*/ 821 h 1197"/>
                <a:gd name="T22" fmla="*/ 262 w 368"/>
                <a:gd name="T23" fmla="*/ 984 h 1197"/>
                <a:gd name="T24" fmla="*/ 313 w 368"/>
                <a:gd name="T25" fmla="*/ 1054 h 1197"/>
                <a:gd name="T26" fmla="*/ 309 w 368"/>
                <a:gd name="T27" fmla="*/ 1094 h 1197"/>
                <a:gd name="T28" fmla="*/ 265 w 368"/>
                <a:gd name="T29" fmla="*/ 1114 h 1197"/>
                <a:gd name="T30" fmla="*/ 166 w 368"/>
                <a:gd name="T31" fmla="*/ 1129 h 1197"/>
                <a:gd name="T32" fmla="*/ 96 w 368"/>
                <a:gd name="T33" fmla="*/ 1173 h 1197"/>
                <a:gd name="T34" fmla="*/ 60 w 368"/>
                <a:gd name="T35" fmla="*/ 1197 h 1197"/>
                <a:gd name="T36" fmla="*/ 0 w 368"/>
                <a:gd name="T37" fmla="*/ 1142 h 1197"/>
                <a:gd name="T38" fmla="*/ 13 w 368"/>
                <a:gd name="T39" fmla="*/ 1106 h 1197"/>
                <a:gd name="T40" fmla="*/ 72 w 368"/>
                <a:gd name="T41" fmla="*/ 1082 h 1197"/>
                <a:gd name="T42" fmla="*/ 147 w 368"/>
                <a:gd name="T43" fmla="*/ 1070 h 1197"/>
                <a:gd name="T44" fmla="*/ 218 w 368"/>
                <a:gd name="T45" fmla="*/ 1070 h 1197"/>
                <a:gd name="T46" fmla="*/ 230 w 368"/>
                <a:gd name="T47" fmla="*/ 1047 h 1197"/>
                <a:gd name="T48" fmla="*/ 218 w 368"/>
                <a:gd name="T49" fmla="*/ 1007 h 1197"/>
                <a:gd name="T50" fmla="*/ 158 w 368"/>
                <a:gd name="T51" fmla="*/ 853 h 1197"/>
                <a:gd name="T52" fmla="*/ 119 w 368"/>
                <a:gd name="T53" fmla="*/ 702 h 1197"/>
                <a:gd name="T54" fmla="*/ 99 w 368"/>
                <a:gd name="T55" fmla="*/ 592 h 1197"/>
                <a:gd name="T56" fmla="*/ 96 w 368"/>
                <a:gd name="T57" fmla="*/ 490 h 1197"/>
                <a:gd name="T58" fmla="*/ 111 w 368"/>
                <a:gd name="T59" fmla="*/ 391 h 1197"/>
                <a:gd name="T60" fmla="*/ 147 w 368"/>
                <a:gd name="T61" fmla="*/ 288 h 1197"/>
                <a:gd name="T62" fmla="*/ 202 w 368"/>
                <a:gd name="T63" fmla="*/ 153 h 1197"/>
                <a:gd name="T64" fmla="*/ 226 w 368"/>
                <a:gd name="T65" fmla="*/ 110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8" h="1197">
                  <a:moveTo>
                    <a:pt x="226" y="110"/>
                  </a:moveTo>
                  <a:lnTo>
                    <a:pt x="265" y="35"/>
                  </a:lnTo>
                  <a:lnTo>
                    <a:pt x="313" y="0"/>
                  </a:lnTo>
                  <a:lnTo>
                    <a:pt x="368" y="23"/>
                  </a:lnTo>
                  <a:lnTo>
                    <a:pt x="360" y="94"/>
                  </a:lnTo>
                  <a:lnTo>
                    <a:pt x="324" y="145"/>
                  </a:lnTo>
                  <a:lnTo>
                    <a:pt x="254" y="272"/>
                  </a:lnTo>
                  <a:lnTo>
                    <a:pt x="207" y="394"/>
                  </a:lnTo>
                  <a:lnTo>
                    <a:pt x="179" y="524"/>
                  </a:lnTo>
                  <a:lnTo>
                    <a:pt x="182" y="651"/>
                  </a:lnTo>
                  <a:lnTo>
                    <a:pt x="226" y="821"/>
                  </a:lnTo>
                  <a:lnTo>
                    <a:pt x="262" y="984"/>
                  </a:lnTo>
                  <a:lnTo>
                    <a:pt x="313" y="1054"/>
                  </a:lnTo>
                  <a:lnTo>
                    <a:pt x="309" y="1094"/>
                  </a:lnTo>
                  <a:lnTo>
                    <a:pt x="265" y="1114"/>
                  </a:lnTo>
                  <a:lnTo>
                    <a:pt x="166" y="1129"/>
                  </a:lnTo>
                  <a:lnTo>
                    <a:pt x="96" y="1173"/>
                  </a:lnTo>
                  <a:lnTo>
                    <a:pt x="60" y="1197"/>
                  </a:lnTo>
                  <a:lnTo>
                    <a:pt x="0" y="1142"/>
                  </a:lnTo>
                  <a:lnTo>
                    <a:pt x="13" y="1106"/>
                  </a:lnTo>
                  <a:lnTo>
                    <a:pt x="72" y="1082"/>
                  </a:lnTo>
                  <a:lnTo>
                    <a:pt x="147" y="1070"/>
                  </a:lnTo>
                  <a:lnTo>
                    <a:pt x="218" y="1070"/>
                  </a:lnTo>
                  <a:lnTo>
                    <a:pt x="230" y="1047"/>
                  </a:lnTo>
                  <a:lnTo>
                    <a:pt x="218" y="1007"/>
                  </a:lnTo>
                  <a:lnTo>
                    <a:pt x="158" y="853"/>
                  </a:lnTo>
                  <a:lnTo>
                    <a:pt x="119" y="702"/>
                  </a:lnTo>
                  <a:lnTo>
                    <a:pt x="99" y="592"/>
                  </a:lnTo>
                  <a:lnTo>
                    <a:pt x="96" y="490"/>
                  </a:lnTo>
                  <a:lnTo>
                    <a:pt x="111" y="391"/>
                  </a:lnTo>
                  <a:lnTo>
                    <a:pt x="147" y="288"/>
                  </a:lnTo>
                  <a:lnTo>
                    <a:pt x="202" y="153"/>
                  </a:lnTo>
                  <a:lnTo>
                    <a:pt x="226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68" name="Freeform 8"/>
            <p:cNvSpPr>
              <a:spLocks/>
            </p:cNvSpPr>
            <p:nvPr/>
          </p:nvSpPr>
          <p:spPr bwMode="auto">
            <a:xfrm>
              <a:off x="1283" y="739"/>
              <a:ext cx="237" cy="313"/>
            </a:xfrm>
            <a:custGeom>
              <a:avLst/>
              <a:gdLst>
                <a:gd name="T0" fmla="*/ 174 w 475"/>
                <a:gd name="T1" fmla="*/ 522 h 625"/>
                <a:gd name="T2" fmla="*/ 209 w 475"/>
                <a:gd name="T3" fmla="*/ 601 h 625"/>
                <a:gd name="T4" fmla="*/ 292 w 475"/>
                <a:gd name="T5" fmla="*/ 625 h 625"/>
                <a:gd name="T6" fmla="*/ 364 w 475"/>
                <a:gd name="T7" fmla="*/ 617 h 625"/>
                <a:gd name="T8" fmla="*/ 423 w 475"/>
                <a:gd name="T9" fmla="*/ 566 h 625"/>
                <a:gd name="T10" fmla="*/ 470 w 475"/>
                <a:gd name="T11" fmla="*/ 462 h 625"/>
                <a:gd name="T12" fmla="*/ 475 w 475"/>
                <a:gd name="T13" fmla="*/ 340 h 625"/>
                <a:gd name="T14" fmla="*/ 458 w 475"/>
                <a:gd name="T15" fmla="*/ 233 h 625"/>
                <a:gd name="T16" fmla="*/ 392 w 475"/>
                <a:gd name="T17" fmla="*/ 114 h 625"/>
                <a:gd name="T18" fmla="*/ 343 w 475"/>
                <a:gd name="T19" fmla="*/ 59 h 625"/>
                <a:gd name="T20" fmla="*/ 292 w 475"/>
                <a:gd name="T21" fmla="*/ 24 h 625"/>
                <a:gd name="T22" fmla="*/ 245 w 475"/>
                <a:gd name="T23" fmla="*/ 0 h 625"/>
                <a:gd name="T24" fmla="*/ 162 w 475"/>
                <a:gd name="T25" fmla="*/ 8 h 625"/>
                <a:gd name="T26" fmla="*/ 118 w 475"/>
                <a:gd name="T27" fmla="*/ 79 h 625"/>
                <a:gd name="T28" fmla="*/ 95 w 475"/>
                <a:gd name="T29" fmla="*/ 154 h 625"/>
                <a:gd name="T30" fmla="*/ 95 w 475"/>
                <a:gd name="T31" fmla="*/ 273 h 625"/>
                <a:gd name="T32" fmla="*/ 115 w 475"/>
                <a:gd name="T33" fmla="*/ 387 h 625"/>
                <a:gd name="T34" fmla="*/ 138 w 475"/>
                <a:gd name="T35" fmla="*/ 451 h 625"/>
                <a:gd name="T36" fmla="*/ 7 w 475"/>
                <a:gd name="T37" fmla="*/ 545 h 625"/>
                <a:gd name="T38" fmla="*/ 0 w 475"/>
                <a:gd name="T39" fmla="*/ 581 h 625"/>
                <a:gd name="T40" fmla="*/ 20 w 475"/>
                <a:gd name="T41" fmla="*/ 601 h 625"/>
                <a:gd name="T42" fmla="*/ 162 w 475"/>
                <a:gd name="T43" fmla="*/ 495 h 625"/>
                <a:gd name="T44" fmla="*/ 174 w 475"/>
                <a:gd name="T45" fmla="*/ 5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5" h="625">
                  <a:moveTo>
                    <a:pt x="174" y="522"/>
                  </a:moveTo>
                  <a:lnTo>
                    <a:pt x="209" y="601"/>
                  </a:lnTo>
                  <a:lnTo>
                    <a:pt x="292" y="625"/>
                  </a:lnTo>
                  <a:lnTo>
                    <a:pt x="364" y="617"/>
                  </a:lnTo>
                  <a:lnTo>
                    <a:pt x="423" y="566"/>
                  </a:lnTo>
                  <a:lnTo>
                    <a:pt x="470" y="462"/>
                  </a:lnTo>
                  <a:lnTo>
                    <a:pt x="475" y="340"/>
                  </a:lnTo>
                  <a:lnTo>
                    <a:pt x="458" y="233"/>
                  </a:lnTo>
                  <a:lnTo>
                    <a:pt x="392" y="114"/>
                  </a:lnTo>
                  <a:lnTo>
                    <a:pt x="343" y="59"/>
                  </a:lnTo>
                  <a:lnTo>
                    <a:pt x="292" y="24"/>
                  </a:lnTo>
                  <a:lnTo>
                    <a:pt x="245" y="0"/>
                  </a:lnTo>
                  <a:lnTo>
                    <a:pt x="162" y="8"/>
                  </a:lnTo>
                  <a:lnTo>
                    <a:pt x="118" y="79"/>
                  </a:lnTo>
                  <a:lnTo>
                    <a:pt x="95" y="154"/>
                  </a:lnTo>
                  <a:lnTo>
                    <a:pt x="95" y="273"/>
                  </a:lnTo>
                  <a:lnTo>
                    <a:pt x="115" y="387"/>
                  </a:lnTo>
                  <a:lnTo>
                    <a:pt x="138" y="451"/>
                  </a:lnTo>
                  <a:lnTo>
                    <a:pt x="7" y="545"/>
                  </a:lnTo>
                  <a:lnTo>
                    <a:pt x="0" y="581"/>
                  </a:lnTo>
                  <a:lnTo>
                    <a:pt x="20" y="601"/>
                  </a:lnTo>
                  <a:lnTo>
                    <a:pt x="162" y="495"/>
                  </a:lnTo>
                  <a:lnTo>
                    <a:pt x="174" y="5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69" name="Freeform 9"/>
            <p:cNvSpPr>
              <a:spLocks/>
            </p:cNvSpPr>
            <p:nvPr/>
          </p:nvSpPr>
          <p:spPr bwMode="auto">
            <a:xfrm>
              <a:off x="1370" y="673"/>
              <a:ext cx="472" cy="523"/>
            </a:xfrm>
            <a:custGeom>
              <a:avLst/>
              <a:gdLst>
                <a:gd name="T0" fmla="*/ 627 w 943"/>
                <a:gd name="T1" fmla="*/ 723 h 1046"/>
                <a:gd name="T2" fmla="*/ 580 w 943"/>
                <a:gd name="T3" fmla="*/ 771 h 1046"/>
                <a:gd name="T4" fmla="*/ 481 w 943"/>
                <a:gd name="T5" fmla="*/ 830 h 1046"/>
                <a:gd name="T6" fmla="*/ 391 w 943"/>
                <a:gd name="T7" fmla="*/ 865 h 1046"/>
                <a:gd name="T8" fmla="*/ 327 w 943"/>
                <a:gd name="T9" fmla="*/ 901 h 1046"/>
                <a:gd name="T10" fmla="*/ 267 w 943"/>
                <a:gd name="T11" fmla="*/ 948 h 1046"/>
                <a:gd name="T12" fmla="*/ 260 w 943"/>
                <a:gd name="T13" fmla="*/ 1031 h 1046"/>
                <a:gd name="T14" fmla="*/ 319 w 943"/>
                <a:gd name="T15" fmla="*/ 1046 h 1046"/>
                <a:gd name="T16" fmla="*/ 469 w 943"/>
                <a:gd name="T17" fmla="*/ 960 h 1046"/>
                <a:gd name="T18" fmla="*/ 580 w 943"/>
                <a:gd name="T19" fmla="*/ 857 h 1046"/>
                <a:gd name="T20" fmla="*/ 710 w 943"/>
                <a:gd name="T21" fmla="*/ 727 h 1046"/>
                <a:gd name="T22" fmla="*/ 816 w 943"/>
                <a:gd name="T23" fmla="*/ 644 h 1046"/>
                <a:gd name="T24" fmla="*/ 907 w 943"/>
                <a:gd name="T25" fmla="*/ 580 h 1046"/>
                <a:gd name="T26" fmla="*/ 943 w 943"/>
                <a:gd name="T27" fmla="*/ 549 h 1046"/>
                <a:gd name="T28" fmla="*/ 930 w 943"/>
                <a:gd name="T29" fmla="*/ 510 h 1046"/>
                <a:gd name="T30" fmla="*/ 888 w 943"/>
                <a:gd name="T31" fmla="*/ 455 h 1046"/>
                <a:gd name="T32" fmla="*/ 730 w 943"/>
                <a:gd name="T33" fmla="*/ 368 h 1046"/>
                <a:gd name="T34" fmla="*/ 580 w 943"/>
                <a:gd name="T35" fmla="*/ 289 h 1046"/>
                <a:gd name="T36" fmla="*/ 397 w 943"/>
                <a:gd name="T37" fmla="*/ 205 h 1046"/>
                <a:gd name="T38" fmla="*/ 331 w 943"/>
                <a:gd name="T39" fmla="*/ 158 h 1046"/>
                <a:gd name="T40" fmla="*/ 260 w 943"/>
                <a:gd name="T41" fmla="*/ 95 h 1046"/>
                <a:gd name="T42" fmla="*/ 189 w 943"/>
                <a:gd name="T43" fmla="*/ 24 h 1046"/>
                <a:gd name="T44" fmla="*/ 125 w 943"/>
                <a:gd name="T45" fmla="*/ 0 h 1046"/>
                <a:gd name="T46" fmla="*/ 0 w 943"/>
                <a:gd name="T47" fmla="*/ 88 h 1046"/>
                <a:gd name="T48" fmla="*/ 8 w 943"/>
                <a:gd name="T49" fmla="*/ 170 h 1046"/>
                <a:gd name="T50" fmla="*/ 31 w 943"/>
                <a:gd name="T51" fmla="*/ 202 h 1046"/>
                <a:gd name="T52" fmla="*/ 94 w 943"/>
                <a:gd name="T53" fmla="*/ 189 h 1046"/>
                <a:gd name="T54" fmla="*/ 83 w 943"/>
                <a:gd name="T55" fmla="*/ 155 h 1046"/>
                <a:gd name="T56" fmla="*/ 58 w 943"/>
                <a:gd name="T57" fmla="*/ 142 h 1046"/>
                <a:gd name="T58" fmla="*/ 47 w 943"/>
                <a:gd name="T59" fmla="*/ 99 h 1046"/>
                <a:gd name="T60" fmla="*/ 117 w 943"/>
                <a:gd name="T61" fmla="*/ 52 h 1046"/>
                <a:gd name="T62" fmla="*/ 177 w 943"/>
                <a:gd name="T63" fmla="*/ 99 h 1046"/>
                <a:gd name="T64" fmla="*/ 177 w 943"/>
                <a:gd name="T65" fmla="*/ 142 h 1046"/>
                <a:gd name="T66" fmla="*/ 153 w 943"/>
                <a:gd name="T67" fmla="*/ 194 h 1046"/>
                <a:gd name="T68" fmla="*/ 173 w 943"/>
                <a:gd name="T69" fmla="*/ 230 h 1046"/>
                <a:gd name="T70" fmla="*/ 291 w 943"/>
                <a:gd name="T71" fmla="*/ 261 h 1046"/>
                <a:gd name="T72" fmla="*/ 339 w 943"/>
                <a:gd name="T73" fmla="*/ 217 h 1046"/>
                <a:gd name="T74" fmla="*/ 497 w 943"/>
                <a:gd name="T75" fmla="*/ 313 h 1046"/>
                <a:gd name="T76" fmla="*/ 627 w 943"/>
                <a:gd name="T77" fmla="*/ 372 h 1046"/>
                <a:gd name="T78" fmla="*/ 699 w 943"/>
                <a:gd name="T79" fmla="*/ 407 h 1046"/>
                <a:gd name="T80" fmla="*/ 769 w 943"/>
                <a:gd name="T81" fmla="*/ 443 h 1046"/>
                <a:gd name="T82" fmla="*/ 824 w 943"/>
                <a:gd name="T83" fmla="*/ 490 h 1046"/>
                <a:gd name="T84" fmla="*/ 860 w 943"/>
                <a:gd name="T85" fmla="*/ 538 h 1046"/>
                <a:gd name="T86" fmla="*/ 828 w 943"/>
                <a:gd name="T87" fmla="*/ 572 h 1046"/>
                <a:gd name="T88" fmla="*/ 753 w 943"/>
                <a:gd name="T89" fmla="*/ 621 h 1046"/>
                <a:gd name="T90" fmla="*/ 674 w 943"/>
                <a:gd name="T91" fmla="*/ 675 h 1046"/>
                <a:gd name="T92" fmla="*/ 627 w 943"/>
                <a:gd name="T93" fmla="*/ 723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3" h="1046">
                  <a:moveTo>
                    <a:pt x="627" y="723"/>
                  </a:moveTo>
                  <a:lnTo>
                    <a:pt x="580" y="771"/>
                  </a:lnTo>
                  <a:lnTo>
                    <a:pt x="481" y="830"/>
                  </a:lnTo>
                  <a:lnTo>
                    <a:pt x="391" y="865"/>
                  </a:lnTo>
                  <a:lnTo>
                    <a:pt x="327" y="901"/>
                  </a:lnTo>
                  <a:lnTo>
                    <a:pt x="267" y="948"/>
                  </a:lnTo>
                  <a:lnTo>
                    <a:pt x="260" y="1031"/>
                  </a:lnTo>
                  <a:lnTo>
                    <a:pt x="319" y="1046"/>
                  </a:lnTo>
                  <a:lnTo>
                    <a:pt x="469" y="960"/>
                  </a:lnTo>
                  <a:lnTo>
                    <a:pt x="580" y="857"/>
                  </a:lnTo>
                  <a:lnTo>
                    <a:pt x="710" y="727"/>
                  </a:lnTo>
                  <a:lnTo>
                    <a:pt x="816" y="644"/>
                  </a:lnTo>
                  <a:lnTo>
                    <a:pt x="907" y="580"/>
                  </a:lnTo>
                  <a:lnTo>
                    <a:pt x="943" y="549"/>
                  </a:lnTo>
                  <a:lnTo>
                    <a:pt x="930" y="510"/>
                  </a:lnTo>
                  <a:lnTo>
                    <a:pt x="888" y="455"/>
                  </a:lnTo>
                  <a:lnTo>
                    <a:pt x="730" y="368"/>
                  </a:lnTo>
                  <a:lnTo>
                    <a:pt x="580" y="289"/>
                  </a:lnTo>
                  <a:lnTo>
                    <a:pt x="397" y="205"/>
                  </a:lnTo>
                  <a:lnTo>
                    <a:pt x="331" y="158"/>
                  </a:lnTo>
                  <a:lnTo>
                    <a:pt x="260" y="95"/>
                  </a:lnTo>
                  <a:lnTo>
                    <a:pt x="189" y="24"/>
                  </a:lnTo>
                  <a:lnTo>
                    <a:pt x="125" y="0"/>
                  </a:lnTo>
                  <a:lnTo>
                    <a:pt x="0" y="88"/>
                  </a:lnTo>
                  <a:lnTo>
                    <a:pt x="8" y="170"/>
                  </a:lnTo>
                  <a:lnTo>
                    <a:pt x="31" y="202"/>
                  </a:lnTo>
                  <a:lnTo>
                    <a:pt x="94" y="189"/>
                  </a:lnTo>
                  <a:lnTo>
                    <a:pt x="83" y="155"/>
                  </a:lnTo>
                  <a:lnTo>
                    <a:pt x="58" y="142"/>
                  </a:lnTo>
                  <a:lnTo>
                    <a:pt x="47" y="99"/>
                  </a:lnTo>
                  <a:lnTo>
                    <a:pt x="117" y="52"/>
                  </a:lnTo>
                  <a:lnTo>
                    <a:pt x="177" y="99"/>
                  </a:lnTo>
                  <a:lnTo>
                    <a:pt x="177" y="142"/>
                  </a:lnTo>
                  <a:lnTo>
                    <a:pt x="153" y="194"/>
                  </a:lnTo>
                  <a:lnTo>
                    <a:pt x="173" y="230"/>
                  </a:lnTo>
                  <a:lnTo>
                    <a:pt x="291" y="261"/>
                  </a:lnTo>
                  <a:lnTo>
                    <a:pt x="339" y="217"/>
                  </a:lnTo>
                  <a:lnTo>
                    <a:pt x="497" y="313"/>
                  </a:lnTo>
                  <a:lnTo>
                    <a:pt x="627" y="372"/>
                  </a:lnTo>
                  <a:lnTo>
                    <a:pt x="699" y="407"/>
                  </a:lnTo>
                  <a:lnTo>
                    <a:pt x="769" y="443"/>
                  </a:lnTo>
                  <a:lnTo>
                    <a:pt x="824" y="490"/>
                  </a:lnTo>
                  <a:lnTo>
                    <a:pt x="860" y="538"/>
                  </a:lnTo>
                  <a:lnTo>
                    <a:pt x="828" y="572"/>
                  </a:lnTo>
                  <a:lnTo>
                    <a:pt x="753" y="621"/>
                  </a:lnTo>
                  <a:lnTo>
                    <a:pt x="674" y="675"/>
                  </a:lnTo>
                  <a:lnTo>
                    <a:pt x="627" y="7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</p:grpSp>
      <p:grpSp>
        <p:nvGrpSpPr>
          <p:cNvPr id="220178" name="Group 18"/>
          <p:cNvGrpSpPr>
            <a:grpSpLocks/>
          </p:cNvGrpSpPr>
          <p:nvPr/>
        </p:nvGrpSpPr>
        <p:grpSpPr bwMode="auto">
          <a:xfrm>
            <a:off x="6149975" y="4437063"/>
            <a:ext cx="307975" cy="933450"/>
            <a:chOff x="2919" y="2690"/>
            <a:chExt cx="341" cy="911"/>
          </a:xfrm>
        </p:grpSpPr>
        <p:sp>
          <p:nvSpPr>
            <p:cNvPr id="220173" name="Freeform 13"/>
            <p:cNvSpPr>
              <a:spLocks/>
            </p:cNvSpPr>
            <p:nvPr/>
          </p:nvSpPr>
          <p:spPr bwMode="auto">
            <a:xfrm>
              <a:off x="2955" y="2783"/>
              <a:ext cx="279" cy="742"/>
            </a:xfrm>
            <a:custGeom>
              <a:avLst/>
              <a:gdLst>
                <a:gd name="T0" fmla="*/ 400 w 1113"/>
                <a:gd name="T1" fmla="*/ 1020 h 2226"/>
                <a:gd name="T2" fmla="*/ 384 w 1113"/>
                <a:gd name="T3" fmla="*/ 935 h 2226"/>
                <a:gd name="T4" fmla="*/ 346 w 1113"/>
                <a:gd name="T5" fmla="*/ 875 h 2226"/>
                <a:gd name="T6" fmla="*/ 250 w 1113"/>
                <a:gd name="T7" fmla="*/ 775 h 2226"/>
                <a:gd name="T8" fmla="*/ 187 w 1113"/>
                <a:gd name="T9" fmla="*/ 686 h 2226"/>
                <a:gd name="T10" fmla="*/ 100 w 1113"/>
                <a:gd name="T11" fmla="*/ 566 h 2226"/>
                <a:gd name="T12" fmla="*/ 44 w 1113"/>
                <a:gd name="T13" fmla="*/ 450 h 2226"/>
                <a:gd name="T14" fmla="*/ 0 w 1113"/>
                <a:gd name="T15" fmla="*/ 353 h 2226"/>
                <a:gd name="T16" fmla="*/ 8 w 1113"/>
                <a:gd name="T17" fmla="*/ 265 h 2226"/>
                <a:gd name="T18" fmla="*/ 37 w 1113"/>
                <a:gd name="T19" fmla="*/ 170 h 2226"/>
                <a:gd name="T20" fmla="*/ 84 w 1113"/>
                <a:gd name="T21" fmla="*/ 98 h 2226"/>
                <a:gd name="T22" fmla="*/ 149 w 1113"/>
                <a:gd name="T23" fmla="*/ 38 h 2226"/>
                <a:gd name="T24" fmla="*/ 250 w 1113"/>
                <a:gd name="T25" fmla="*/ 0 h 2226"/>
                <a:gd name="T26" fmla="*/ 644 w 1113"/>
                <a:gd name="T27" fmla="*/ 0 h 2226"/>
                <a:gd name="T28" fmla="*/ 891 w 1113"/>
                <a:gd name="T29" fmla="*/ 4 h 2226"/>
                <a:gd name="T30" fmla="*/ 945 w 1113"/>
                <a:gd name="T31" fmla="*/ 67 h 2226"/>
                <a:gd name="T32" fmla="*/ 994 w 1113"/>
                <a:gd name="T33" fmla="*/ 135 h 2226"/>
                <a:gd name="T34" fmla="*/ 1048 w 1113"/>
                <a:gd name="T35" fmla="*/ 239 h 2226"/>
                <a:gd name="T36" fmla="*/ 1050 w 1113"/>
                <a:gd name="T37" fmla="*/ 322 h 2226"/>
                <a:gd name="T38" fmla="*/ 1029 w 1113"/>
                <a:gd name="T39" fmla="*/ 459 h 2226"/>
                <a:gd name="T40" fmla="*/ 975 w 1113"/>
                <a:gd name="T41" fmla="*/ 564 h 2226"/>
                <a:gd name="T42" fmla="*/ 888 w 1113"/>
                <a:gd name="T43" fmla="*/ 677 h 2226"/>
                <a:gd name="T44" fmla="*/ 813 w 1113"/>
                <a:gd name="T45" fmla="*/ 771 h 2226"/>
                <a:gd name="T46" fmla="*/ 718 w 1113"/>
                <a:gd name="T47" fmla="*/ 869 h 2226"/>
                <a:gd name="T48" fmla="*/ 672 w 1113"/>
                <a:gd name="T49" fmla="*/ 926 h 2226"/>
                <a:gd name="T50" fmla="*/ 644 w 1113"/>
                <a:gd name="T51" fmla="*/ 1001 h 2226"/>
                <a:gd name="T52" fmla="*/ 644 w 1113"/>
                <a:gd name="T53" fmla="*/ 1074 h 2226"/>
                <a:gd name="T54" fmla="*/ 657 w 1113"/>
                <a:gd name="T55" fmla="*/ 1159 h 2226"/>
                <a:gd name="T56" fmla="*/ 718 w 1113"/>
                <a:gd name="T57" fmla="*/ 1265 h 2226"/>
                <a:gd name="T58" fmla="*/ 816 w 1113"/>
                <a:gd name="T59" fmla="*/ 1379 h 2226"/>
                <a:gd name="T60" fmla="*/ 907 w 1113"/>
                <a:gd name="T61" fmla="*/ 1498 h 2226"/>
                <a:gd name="T62" fmla="*/ 963 w 1113"/>
                <a:gd name="T63" fmla="*/ 1574 h 2226"/>
                <a:gd name="T64" fmla="*/ 1022 w 1113"/>
                <a:gd name="T65" fmla="*/ 1659 h 2226"/>
                <a:gd name="T66" fmla="*/ 1085 w 1113"/>
                <a:gd name="T67" fmla="*/ 1744 h 2226"/>
                <a:gd name="T68" fmla="*/ 1113 w 1113"/>
                <a:gd name="T69" fmla="*/ 1880 h 2226"/>
                <a:gd name="T70" fmla="*/ 1098 w 1113"/>
                <a:gd name="T71" fmla="*/ 1965 h 2226"/>
                <a:gd name="T72" fmla="*/ 1075 w 1113"/>
                <a:gd name="T73" fmla="*/ 2030 h 2226"/>
                <a:gd name="T74" fmla="*/ 1012 w 1113"/>
                <a:gd name="T75" fmla="*/ 2102 h 2226"/>
                <a:gd name="T76" fmla="*/ 945 w 1113"/>
                <a:gd name="T77" fmla="*/ 2159 h 2226"/>
                <a:gd name="T78" fmla="*/ 897 w 1113"/>
                <a:gd name="T79" fmla="*/ 2198 h 2226"/>
                <a:gd name="T80" fmla="*/ 798 w 1113"/>
                <a:gd name="T81" fmla="*/ 2210 h 2226"/>
                <a:gd name="T82" fmla="*/ 737 w 1113"/>
                <a:gd name="T83" fmla="*/ 2226 h 2226"/>
                <a:gd name="T84" fmla="*/ 356 w 1113"/>
                <a:gd name="T85" fmla="*/ 2219 h 2226"/>
                <a:gd name="T86" fmla="*/ 279 w 1113"/>
                <a:gd name="T87" fmla="*/ 2178 h 2226"/>
                <a:gd name="T88" fmla="*/ 128 w 1113"/>
                <a:gd name="T89" fmla="*/ 2093 h 2226"/>
                <a:gd name="T90" fmla="*/ 65 w 1113"/>
                <a:gd name="T91" fmla="*/ 2030 h 2226"/>
                <a:gd name="T92" fmla="*/ 33 w 1113"/>
                <a:gd name="T93" fmla="*/ 1984 h 2226"/>
                <a:gd name="T94" fmla="*/ 18 w 1113"/>
                <a:gd name="T95" fmla="*/ 1914 h 2226"/>
                <a:gd name="T96" fmla="*/ 15 w 1113"/>
                <a:gd name="T97" fmla="*/ 1763 h 2226"/>
                <a:gd name="T98" fmla="*/ 15 w 1113"/>
                <a:gd name="T99" fmla="*/ 1653 h 2226"/>
                <a:gd name="T100" fmla="*/ 44 w 1113"/>
                <a:gd name="T101" fmla="*/ 1583 h 2226"/>
                <a:gd name="T102" fmla="*/ 81 w 1113"/>
                <a:gd name="T103" fmla="*/ 1511 h 2226"/>
                <a:gd name="T104" fmla="*/ 159 w 1113"/>
                <a:gd name="T105" fmla="*/ 1426 h 2226"/>
                <a:gd name="T106" fmla="*/ 216 w 1113"/>
                <a:gd name="T107" fmla="*/ 1379 h 2226"/>
                <a:gd name="T108" fmla="*/ 306 w 1113"/>
                <a:gd name="T109" fmla="*/ 1322 h 2226"/>
                <a:gd name="T110" fmla="*/ 356 w 1113"/>
                <a:gd name="T111" fmla="*/ 1265 h 2226"/>
                <a:gd name="T112" fmla="*/ 375 w 1113"/>
                <a:gd name="T113" fmla="*/ 1191 h 2226"/>
                <a:gd name="T114" fmla="*/ 394 w 1113"/>
                <a:gd name="T115" fmla="*/ 1095 h 2226"/>
                <a:gd name="T116" fmla="*/ 400 w 1113"/>
                <a:gd name="T117" fmla="*/ 1001 h 2226"/>
                <a:gd name="T118" fmla="*/ 400 w 1113"/>
                <a:gd name="T119" fmla="*/ 1020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3" h="2226">
                  <a:moveTo>
                    <a:pt x="400" y="1020"/>
                  </a:moveTo>
                  <a:lnTo>
                    <a:pt x="384" y="935"/>
                  </a:lnTo>
                  <a:lnTo>
                    <a:pt x="346" y="875"/>
                  </a:lnTo>
                  <a:lnTo>
                    <a:pt x="250" y="775"/>
                  </a:lnTo>
                  <a:lnTo>
                    <a:pt x="187" y="686"/>
                  </a:lnTo>
                  <a:lnTo>
                    <a:pt x="100" y="566"/>
                  </a:lnTo>
                  <a:lnTo>
                    <a:pt x="44" y="450"/>
                  </a:lnTo>
                  <a:lnTo>
                    <a:pt x="0" y="353"/>
                  </a:lnTo>
                  <a:lnTo>
                    <a:pt x="8" y="265"/>
                  </a:lnTo>
                  <a:lnTo>
                    <a:pt x="37" y="170"/>
                  </a:lnTo>
                  <a:lnTo>
                    <a:pt x="84" y="98"/>
                  </a:lnTo>
                  <a:lnTo>
                    <a:pt x="149" y="38"/>
                  </a:lnTo>
                  <a:lnTo>
                    <a:pt x="250" y="0"/>
                  </a:lnTo>
                  <a:lnTo>
                    <a:pt x="644" y="0"/>
                  </a:lnTo>
                  <a:lnTo>
                    <a:pt x="891" y="4"/>
                  </a:lnTo>
                  <a:lnTo>
                    <a:pt x="945" y="67"/>
                  </a:lnTo>
                  <a:lnTo>
                    <a:pt x="994" y="135"/>
                  </a:lnTo>
                  <a:lnTo>
                    <a:pt x="1048" y="239"/>
                  </a:lnTo>
                  <a:lnTo>
                    <a:pt x="1050" y="322"/>
                  </a:lnTo>
                  <a:lnTo>
                    <a:pt x="1029" y="459"/>
                  </a:lnTo>
                  <a:lnTo>
                    <a:pt x="975" y="564"/>
                  </a:lnTo>
                  <a:lnTo>
                    <a:pt x="888" y="677"/>
                  </a:lnTo>
                  <a:lnTo>
                    <a:pt x="813" y="771"/>
                  </a:lnTo>
                  <a:lnTo>
                    <a:pt x="718" y="869"/>
                  </a:lnTo>
                  <a:lnTo>
                    <a:pt x="672" y="926"/>
                  </a:lnTo>
                  <a:lnTo>
                    <a:pt x="644" y="1001"/>
                  </a:lnTo>
                  <a:lnTo>
                    <a:pt x="644" y="1074"/>
                  </a:lnTo>
                  <a:lnTo>
                    <a:pt x="657" y="1159"/>
                  </a:lnTo>
                  <a:lnTo>
                    <a:pt x="718" y="1265"/>
                  </a:lnTo>
                  <a:lnTo>
                    <a:pt x="816" y="1379"/>
                  </a:lnTo>
                  <a:lnTo>
                    <a:pt x="907" y="1498"/>
                  </a:lnTo>
                  <a:lnTo>
                    <a:pt x="963" y="1574"/>
                  </a:lnTo>
                  <a:lnTo>
                    <a:pt x="1022" y="1659"/>
                  </a:lnTo>
                  <a:lnTo>
                    <a:pt x="1085" y="1744"/>
                  </a:lnTo>
                  <a:lnTo>
                    <a:pt x="1113" y="1880"/>
                  </a:lnTo>
                  <a:lnTo>
                    <a:pt x="1098" y="1965"/>
                  </a:lnTo>
                  <a:lnTo>
                    <a:pt x="1075" y="2030"/>
                  </a:lnTo>
                  <a:lnTo>
                    <a:pt x="1012" y="2102"/>
                  </a:lnTo>
                  <a:lnTo>
                    <a:pt x="945" y="2159"/>
                  </a:lnTo>
                  <a:lnTo>
                    <a:pt x="897" y="2198"/>
                  </a:lnTo>
                  <a:lnTo>
                    <a:pt x="798" y="2210"/>
                  </a:lnTo>
                  <a:lnTo>
                    <a:pt x="737" y="2226"/>
                  </a:lnTo>
                  <a:lnTo>
                    <a:pt x="356" y="2219"/>
                  </a:lnTo>
                  <a:lnTo>
                    <a:pt x="279" y="2178"/>
                  </a:lnTo>
                  <a:lnTo>
                    <a:pt x="128" y="2093"/>
                  </a:lnTo>
                  <a:lnTo>
                    <a:pt x="65" y="2030"/>
                  </a:lnTo>
                  <a:lnTo>
                    <a:pt x="33" y="1984"/>
                  </a:lnTo>
                  <a:lnTo>
                    <a:pt x="18" y="1914"/>
                  </a:lnTo>
                  <a:lnTo>
                    <a:pt x="15" y="1763"/>
                  </a:lnTo>
                  <a:lnTo>
                    <a:pt x="15" y="1653"/>
                  </a:lnTo>
                  <a:lnTo>
                    <a:pt x="44" y="1583"/>
                  </a:lnTo>
                  <a:lnTo>
                    <a:pt x="81" y="1511"/>
                  </a:lnTo>
                  <a:lnTo>
                    <a:pt x="159" y="1426"/>
                  </a:lnTo>
                  <a:lnTo>
                    <a:pt x="216" y="1379"/>
                  </a:lnTo>
                  <a:lnTo>
                    <a:pt x="306" y="1322"/>
                  </a:lnTo>
                  <a:lnTo>
                    <a:pt x="356" y="1265"/>
                  </a:lnTo>
                  <a:lnTo>
                    <a:pt x="375" y="1191"/>
                  </a:lnTo>
                  <a:lnTo>
                    <a:pt x="394" y="1095"/>
                  </a:lnTo>
                  <a:lnTo>
                    <a:pt x="400" y="1001"/>
                  </a:lnTo>
                  <a:lnTo>
                    <a:pt x="400" y="1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74" name="Freeform 14"/>
            <p:cNvSpPr>
              <a:spLocks/>
            </p:cNvSpPr>
            <p:nvPr/>
          </p:nvSpPr>
          <p:spPr bwMode="auto">
            <a:xfrm>
              <a:off x="2977" y="2929"/>
              <a:ext cx="223" cy="597"/>
            </a:xfrm>
            <a:custGeom>
              <a:avLst/>
              <a:gdLst>
                <a:gd name="T0" fmla="*/ 0 w 889"/>
                <a:gd name="T1" fmla="*/ 63 h 1791"/>
                <a:gd name="T2" fmla="*/ 62 w 889"/>
                <a:gd name="T3" fmla="*/ 44 h 1791"/>
                <a:gd name="T4" fmla="*/ 128 w 889"/>
                <a:gd name="T5" fmla="*/ 20 h 1791"/>
                <a:gd name="T6" fmla="*/ 193 w 889"/>
                <a:gd name="T7" fmla="*/ 0 h 1791"/>
                <a:gd name="T8" fmla="*/ 258 w 889"/>
                <a:gd name="T9" fmla="*/ 29 h 1791"/>
                <a:gd name="T10" fmla="*/ 306 w 889"/>
                <a:gd name="T11" fmla="*/ 73 h 1791"/>
                <a:gd name="T12" fmla="*/ 412 w 889"/>
                <a:gd name="T13" fmla="*/ 83 h 1791"/>
                <a:gd name="T14" fmla="*/ 521 w 889"/>
                <a:gd name="T15" fmla="*/ 63 h 1791"/>
                <a:gd name="T16" fmla="*/ 568 w 889"/>
                <a:gd name="T17" fmla="*/ 57 h 1791"/>
                <a:gd name="T18" fmla="*/ 652 w 889"/>
                <a:gd name="T19" fmla="*/ 92 h 1791"/>
                <a:gd name="T20" fmla="*/ 755 w 889"/>
                <a:gd name="T21" fmla="*/ 94 h 1791"/>
                <a:gd name="T22" fmla="*/ 834 w 889"/>
                <a:gd name="T23" fmla="*/ 76 h 1791"/>
                <a:gd name="T24" fmla="*/ 889 w 889"/>
                <a:gd name="T25" fmla="*/ 73 h 1791"/>
                <a:gd name="T26" fmla="*/ 887 w 889"/>
                <a:gd name="T27" fmla="*/ 111 h 1791"/>
                <a:gd name="T28" fmla="*/ 811 w 889"/>
                <a:gd name="T29" fmla="*/ 207 h 1791"/>
                <a:gd name="T30" fmla="*/ 727 w 889"/>
                <a:gd name="T31" fmla="*/ 302 h 1791"/>
                <a:gd name="T32" fmla="*/ 624 w 889"/>
                <a:gd name="T33" fmla="*/ 415 h 1791"/>
                <a:gd name="T34" fmla="*/ 549 w 889"/>
                <a:gd name="T35" fmla="*/ 525 h 1791"/>
                <a:gd name="T36" fmla="*/ 496 w 889"/>
                <a:gd name="T37" fmla="*/ 613 h 1791"/>
                <a:gd name="T38" fmla="*/ 483 w 889"/>
                <a:gd name="T39" fmla="*/ 751 h 1791"/>
                <a:gd name="T40" fmla="*/ 475 w 889"/>
                <a:gd name="T41" fmla="*/ 986 h 1791"/>
                <a:gd name="T42" fmla="*/ 487 w 889"/>
                <a:gd name="T43" fmla="*/ 1194 h 1791"/>
                <a:gd name="T44" fmla="*/ 525 w 889"/>
                <a:gd name="T45" fmla="*/ 1325 h 1791"/>
                <a:gd name="T46" fmla="*/ 643 w 889"/>
                <a:gd name="T47" fmla="*/ 1460 h 1791"/>
                <a:gd name="T48" fmla="*/ 765 w 889"/>
                <a:gd name="T49" fmla="*/ 1593 h 1791"/>
                <a:gd name="T50" fmla="*/ 803 w 889"/>
                <a:gd name="T51" fmla="*/ 1658 h 1791"/>
                <a:gd name="T52" fmla="*/ 815 w 889"/>
                <a:gd name="T53" fmla="*/ 1721 h 1791"/>
                <a:gd name="T54" fmla="*/ 740 w 889"/>
                <a:gd name="T55" fmla="*/ 1760 h 1791"/>
                <a:gd name="T56" fmla="*/ 559 w 889"/>
                <a:gd name="T57" fmla="*/ 1791 h 1791"/>
                <a:gd name="T58" fmla="*/ 399 w 889"/>
                <a:gd name="T59" fmla="*/ 1788 h 1791"/>
                <a:gd name="T60" fmla="*/ 287 w 889"/>
                <a:gd name="T61" fmla="*/ 1769 h 1791"/>
                <a:gd name="T62" fmla="*/ 178 w 889"/>
                <a:gd name="T63" fmla="*/ 1721 h 1791"/>
                <a:gd name="T64" fmla="*/ 128 w 889"/>
                <a:gd name="T65" fmla="*/ 1693 h 1791"/>
                <a:gd name="T66" fmla="*/ 184 w 889"/>
                <a:gd name="T67" fmla="*/ 1580 h 1791"/>
                <a:gd name="T68" fmla="*/ 252 w 889"/>
                <a:gd name="T69" fmla="*/ 1490 h 1791"/>
                <a:gd name="T70" fmla="*/ 338 w 889"/>
                <a:gd name="T71" fmla="*/ 1386 h 1791"/>
                <a:gd name="T72" fmla="*/ 393 w 889"/>
                <a:gd name="T73" fmla="*/ 1269 h 1791"/>
                <a:gd name="T74" fmla="*/ 418 w 889"/>
                <a:gd name="T75" fmla="*/ 1094 h 1791"/>
                <a:gd name="T76" fmla="*/ 428 w 889"/>
                <a:gd name="T77" fmla="*/ 911 h 1791"/>
                <a:gd name="T78" fmla="*/ 409 w 889"/>
                <a:gd name="T79" fmla="*/ 735 h 1791"/>
                <a:gd name="T80" fmla="*/ 393 w 889"/>
                <a:gd name="T81" fmla="*/ 610 h 1791"/>
                <a:gd name="T82" fmla="*/ 334 w 889"/>
                <a:gd name="T83" fmla="*/ 500 h 1791"/>
                <a:gd name="T84" fmla="*/ 241 w 889"/>
                <a:gd name="T85" fmla="*/ 396 h 1791"/>
                <a:gd name="T86" fmla="*/ 138 w 889"/>
                <a:gd name="T87" fmla="*/ 290 h 1791"/>
                <a:gd name="T88" fmla="*/ 62 w 889"/>
                <a:gd name="T89" fmla="*/ 170 h 1791"/>
                <a:gd name="T90" fmla="*/ 0 w 889"/>
                <a:gd name="T91" fmla="*/ 104 h 1791"/>
                <a:gd name="T92" fmla="*/ 0 w 889"/>
                <a:gd name="T93" fmla="*/ 63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9" h="1791">
                  <a:moveTo>
                    <a:pt x="0" y="63"/>
                  </a:moveTo>
                  <a:lnTo>
                    <a:pt x="62" y="44"/>
                  </a:lnTo>
                  <a:lnTo>
                    <a:pt x="128" y="20"/>
                  </a:lnTo>
                  <a:lnTo>
                    <a:pt x="193" y="0"/>
                  </a:lnTo>
                  <a:lnTo>
                    <a:pt x="258" y="29"/>
                  </a:lnTo>
                  <a:lnTo>
                    <a:pt x="306" y="73"/>
                  </a:lnTo>
                  <a:lnTo>
                    <a:pt x="412" y="83"/>
                  </a:lnTo>
                  <a:lnTo>
                    <a:pt x="521" y="63"/>
                  </a:lnTo>
                  <a:lnTo>
                    <a:pt x="568" y="57"/>
                  </a:lnTo>
                  <a:lnTo>
                    <a:pt x="652" y="92"/>
                  </a:lnTo>
                  <a:lnTo>
                    <a:pt x="755" y="94"/>
                  </a:lnTo>
                  <a:lnTo>
                    <a:pt x="834" y="76"/>
                  </a:lnTo>
                  <a:lnTo>
                    <a:pt x="889" y="73"/>
                  </a:lnTo>
                  <a:lnTo>
                    <a:pt x="887" y="111"/>
                  </a:lnTo>
                  <a:lnTo>
                    <a:pt x="811" y="207"/>
                  </a:lnTo>
                  <a:lnTo>
                    <a:pt x="727" y="302"/>
                  </a:lnTo>
                  <a:lnTo>
                    <a:pt x="624" y="415"/>
                  </a:lnTo>
                  <a:lnTo>
                    <a:pt x="549" y="525"/>
                  </a:lnTo>
                  <a:lnTo>
                    <a:pt x="496" y="613"/>
                  </a:lnTo>
                  <a:lnTo>
                    <a:pt x="483" y="751"/>
                  </a:lnTo>
                  <a:lnTo>
                    <a:pt x="475" y="986"/>
                  </a:lnTo>
                  <a:lnTo>
                    <a:pt x="487" y="1194"/>
                  </a:lnTo>
                  <a:lnTo>
                    <a:pt x="525" y="1325"/>
                  </a:lnTo>
                  <a:lnTo>
                    <a:pt x="643" y="1460"/>
                  </a:lnTo>
                  <a:lnTo>
                    <a:pt x="765" y="1593"/>
                  </a:lnTo>
                  <a:lnTo>
                    <a:pt x="803" y="1658"/>
                  </a:lnTo>
                  <a:lnTo>
                    <a:pt x="815" y="1721"/>
                  </a:lnTo>
                  <a:lnTo>
                    <a:pt x="740" y="1760"/>
                  </a:lnTo>
                  <a:lnTo>
                    <a:pt x="559" y="1791"/>
                  </a:lnTo>
                  <a:lnTo>
                    <a:pt x="399" y="1788"/>
                  </a:lnTo>
                  <a:lnTo>
                    <a:pt x="287" y="1769"/>
                  </a:lnTo>
                  <a:lnTo>
                    <a:pt x="178" y="1721"/>
                  </a:lnTo>
                  <a:lnTo>
                    <a:pt x="128" y="1693"/>
                  </a:lnTo>
                  <a:lnTo>
                    <a:pt x="184" y="1580"/>
                  </a:lnTo>
                  <a:lnTo>
                    <a:pt x="252" y="1490"/>
                  </a:lnTo>
                  <a:lnTo>
                    <a:pt x="338" y="1386"/>
                  </a:lnTo>
                  <a:lnTo>
                    <a:pt x="393" y="1269"/>
                  </a:lnTo>
                  <a:lnTo>
                    <a:pt x="418" y="1094"/>
                  </a:lnTo>
                  <a:lnTo>
                    <a:pt x="428" y="911"/>
                  </a:lnTo>
                  <a:lnTo>
                    <a:pt x="409" y="735"/>
                  </a:lnTo>
                  <a:lnTo>
                    <a:pt x="393" y="610"/>
                  </a:lnTo>
                  <a:lnTo>
                    <a:pt x="334" y="500"/>
                  </a:lnTo>
                  <a:lnTo>
                    <a:pt x="241" y="396"/>
                  </a:lnTo>
                  <a:lnTo>
                    <a:pt x="138" y="290"/>
                  </a:lnTo>
                  <a:lnTo>
                    <a:pt x="62" y="170"/>
                  </a:lnTo>
                  <a:lnTo>
                    <a:pt x="0" y="104"/>
                  </a:lnTo>
                  <a:lnTo>
                    <a:pt x="0" y="63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75" name="Freeform 15"/>
            <p:cNvSpPr>
              <a:spLocks/>
            </p:cNvSpPr>
            <p:nvPr/>
          </p:nvSpPr>
          <p:spPr bwMode="auto">
            <a:xfrm>
              <a:off x="2949" y="2773"/>
              <a:ext cx="291" cy="760"/>
            </a:xfrm>
            <a:custGeom>
              <a:avLst/>
              <a:gdLst>
                <a:gd name="T0" fmla="*/ 100 w 1164"/>
                <a:gd name="T1" fmla="*/ 2116 h 2280"/>
                <a:gd name="T2" fmla="*/ 15 w 1164"/>
                <a:gd name="T3" fmla="*/ 1922 h 2280"/>
                <a:gd name="T4" fmla="*/ 26 w 1164"/>
                <a:gd name="T5" fmla="*/ 1655 h 2280"/>
                <a:gd name="T6" fmla="*/ 140 w 1164"/>
                <a:gd name="T7" fmla="*/ 1466 h 2280"/>
                <a:gd name="T8" fmla="*/ 315 w 1164"/>
                <a:gd name="T9" fmla="*/ 1329 h 2280"/>
                <a:gd name="T10" fmla="*/ 389 w 1164"/>
                <a:gd name="T11" fmla="*/ 1194 h 2280"/>
                <a:gd name="T12" fmla="*/ 399 w 1164"/>
                <a:gd name="T13" fmla="*/ 1027 h 2280"/>
                <a:gd name="T14" fmla="*/ 296 w 1164"/>
                <a:gd name="T15" fmla="*/ 864 h 2280"/>
                <a:gd name="T16" fmla="*/ 156 w 1164"/>
                <a:gd name="T17" fmla="*/ 685 h 2280"/>
                <a:gd name="T18" fmla="*/ 19 w 1164"/>
                <a:gd name="T19" fmla="*/ 433 h 2280"/>
                <a:gd name="T20" fmla="*/ 15 w 1164"/>
                <a:gd name="T21" fmla="*/ 287 h 2280"/>
                <a:gd name="T22" fmla="*/ 112 w 1164"/>
                <a:gd name="T23" fmla="*/ 98 h 2280"/>
                <a:gd name="T24" fmla="*/ 259 w 1164"/>
                <a:gd name="T25" fmla="*/ 4 h 2280"/>
                <a:gd name="T26" fmla="*/ 253 w 1164"/>
                <a:gd name="T27" fmla="*/ 67 h 2280"/>
                <a:gd name="T28" fmla="*/ 100 w 1164"/>
                <a:gd name="T29" fmla="*/ 198 h 2280"/>
                <a:gd name="T30" fmla="*/ 63 w 1164"/>
                <a:gd name="T31" fmla="*/ 387 h 2280"/>
                <a:gd name="T32" fmla="*/ 184 w 1164"/>
                <a:gd name="T33" fmla="*/ 620 h 2280"/>
                <a:gd name="T34" fmla="*/ 315 w 1164"/>
                <a:gd name="T35" fmla="*/ 801 h 2280"/>
                <a:gd name="T36" fmla="*/ 449 w 1164"/>
                <a:gd name="T37" fmla="*/ 961 h 2280"/>
                <a:gd name="T38" fmla="*/ 454 w 1164"/>
                <a:gd name="T39" fmla="*/ 1150 h 2280"/>
                <a:gd name="T40" fmla="*/ 408 w 1164"/>
                <a:gd name="T41" fmla="*/ 1320 h 2280"/>
                <a:gd name="T42" fmla="*/ 262 w 1164"/>
                <a:gd name="T43" fmla="*/ 1433 h 2280"/>
                <a:gd name="T44" fmla="*/ 103 w 1164"/>
                <a:gd name="T45" fmla="*/ 1608 h 2280"/>
                <a:gd name="T46" fmla="*/ 72 w 1164"/>
                <a:gd name="T47" fmla="*/ 1862 h 2280"/>
                <a:gd name="T48" fmla="*/ 112 w 1164"/>
                <a:gd name="T49" fmla="*/ 2022 h 2280"/>
                <a:gd name="T50" fmla="*/ 259 w 1164"/>
                <a:gd name="T51" fmla="*/ 2136 h 2280"/>
                <a:gd name="T52" fmla="*/ 436 w 1164"/>
                <a:gd name="T53" fmla="*/ 2220 h 2280"/>
                <a:gd name="T54" fmla="*/ 822 w 1164"/>
                <a:gd name="T55" fmla="*/ 2211 h 2280"/>
                <a:gd name="T56" fmla="*/ 1027 w 1164"/>
                <a:gd name="T57" fmla="*/ 2092 h 2280"/>
                <a:gd name="T58" fmla="*/ 1101 w 1164"/>
                <a:gd name="T59" fmla="*/ 1903 h 2280"/>
                <a:gd name="T60" fmla="*/ 1046 w 1164"/>
                <a:gd name="T61" fmla="*/ 1749 h 2280"/>
                <a:gd name="T62" fmla="*/ 888 w 1164"/>
                <a:gd name="T63" fmla="*/ 1516 h 2280"/>
                <a:gd name="T64" fmla="*/ 710 w 1164"/>
                <a:gd name="T65" fmla="*/ 1300 h 2280"/>
                <a:gd name="T66" fmla="*/ 641 w 1164"/>
                <a:gd name="T67" fmla="*/ 1112 h 2280"/>
                <a:gd name="T68" fmla="*/ 673 w 1164"/>
                <a:gd name="T69" fmla="*/ 924 h 2280"/>
                <a:gd name="T70" fmla="*/ 884 w 1164"/>
                <a:gd name="T71" fmla="*/ 688 h 2280"/>
                <a:gd name="T72" fmla="*/ 1027 w 1164"/>
                <a:gd name="T73" fmla="*/ 440 h 2280"/>
                <a:gd name="T74" fmla="*/ 1015 w 1164"/>
                <a:gd name="T75" fmla="*/ 220 h 2280"/>
                <a:gd name="T76" fmla="*/ 869 w 1164"/>
                <a:gd name="T77" fmla="*/ 67 h 2280"/>
                <a:gd name="T78" fmla="*/ 327 w 1164"/>
                <a:gd name="T79" fmla="*/ 48 h 2280"/>
                <a:gd name="T80" fmla="*/ 915 w 1164"/>
                <a:gd name="T81" fmla="*/ 20 h 2280"/>
                <a:gd name="T82" fmla="*/ 1033 w 1164"/>
                <a:gd name="T83" fmla="*/ 135 h 2280"/>
                <a:gd name="T84" fmla="*/ 1092 w 1164"/>
                <a:gd name="T85" fmla="*/ 340 h 2280"/>
                <a:gd name="T86" fmla="*/ 1036 w 1164"/>
                <a:gd name="T87" fmla="*/ 572 h 2280"/>
                <a:gd name="T88" fmla="*/ 865 w 1164"/>
                <a:gd name="T89" fmla="*/ 798 h 2280"/>
                <a:gd name="T90" fmla="*/ 707 w 1164"/>
                <a:gd name="T91" fmla="*/ 990 h 2280"/>
                <a:gd name="T92" fmla="*/ 710 w 1164"/>
                <a:gd name="T93" fmla="*/ 1178 h 2280"/>
                <a:gd name="T94" fmla="*/ 888 w 1164"/>
                <a:gd name="T95" fmla="*/ 1420 h 2280"/>
                <a:gd name="T96" fmla="*/ 1090 w 1164"/>
                <a:gd name="T97" fmla="*/ 1696 h 2280"/>
                <a:gd name="T98" fmla="*/ 1164 w 1164"/>
                <a:gd name="T99" fmla="*/ 1912 h 2280"/>
                <a:gd name="T100" fmla="*/ 1092 w 1164"/>
                <a:gd name="T101" fmla="*/ 2116 h 2280"/>
                <a:gd name="T102" fmla="*/ 888 w 1164"/>
                <a:gd name="T103" fmla="*/ 2261 h 2280"/>
                <a:gd name="T104" fmla="*/ 436 w 1164"/>
                <a:gd name="T105" fmla="*/ 2280 h 2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64" h="2280">
                  <a:moveTo>
                    <a:pt x="281" y="2229"/>
                  </a:moveTo>
                  <a:lnTo>
                    <a:pt x="184" y="2177"/>
                  </a:lnTo>
                  <a:lnTo>
                    <a:pt x="100" y="2116"/>
                  </a:lnTo>
                  <a:lnTo>
                    <a:pt x="57" y="2064"/>
                  </a:lnTo>
                  <a:lnTo>
                    <a:pt x="28" y="1994"/>
                  </a:lnTo>
                  <a:lnTo>
                    <a:pt x="15" y="1922"/>
                  </a:lnTo>
                  <a:lnTo>
                    <a:pt x="9" y="1834"/>
                  </a:lnTo>
                  <a:lnTo>
                    <a:pt x="15" y="1731"/>
                  </a:lnTo>
                  <a:lnTo>
                    <a:pt x="26" y="1655"/>
                  </a:lnTo>
                  <a:lnTo>
                    <a:pt x="47" y="1592"/>
                  </a:lnTo>
                  <a:lnTo>
                    <a:pt x="91" y="1523"/>
                  </a:lnTo>
                  <a:lnTo>
                    <a:pt x="140" y="1466"/>
                  </a:lnTo>
                  <a:lnTo>
                    <a:pt x="178" y="1420"/>
                  </a:lnTo>
                  <a:lnTo>
                    <a:pt x="253" y="1366"/>
                  </a:lnTo>
                  <a:lnTo>
                    <a:pt x="315" y="1329"/>
                  </a:lnTo>
                  <a:lnTo>
                    <a:pt x="346" y="1300"/>
                  </a:lnTo>
                  <a:lnTo>
                    <a:pt x="371" y="1253"/>
                  </a:lnTo>
                  <a:lnTo>
                    <a:pt x="389" y="1194"/>
                  </a:lnTo>
                  <a:lnTo>
                    <a:pt x="399" y="1137"/>
                  </a:lnTo>
                  <a:lnTo>
                    <a:pt x="399" y="1081"/>
                  </a:lnTo>
                  <a:lnTo>
                    <a:pt x="399" y="1027"/>
                  </a:lnTo>
                  <a:lnTo>
                    <a:pt x="389" y="981"/>
                  </a:lnTo>
                  <a:lnTo>
                    <a:pt x="346" y="914"/>
                  </a:lnTo>
                  <a:lnTo>
                    <a:pt x="296" y="864"/>
                  </a:lnTo>
                  <a:lnTo>
                    <a:pt x="249" y="820"/>
                  </a:lnTo>
                  <a:lnTo>
                    <a:pt x="205" y="754"/>
                  </a:lnTo>
                  <a:lnTo>
                    <a:pt x="156" y="685"/>
                  </a:lnTo>
                  <a:lnTo>
                    <a:pt x="93" y="600"/>
                  </a:lnTo>
                  <a:lnTo>
                    <a:pt x="57" y="516"/>
                  </a:lnTo>
                  <a:lnTo>
                    <a:pt x="19" y="433"/>
                  </a:lnTo>
                  <a:lnTo>
                    <a:pt x="0" y="378"/>
                  </a:lnTo>
                  <a:lnTo>
                    <a:pt x="0" y="331"/>
                  </a:lnTo>
                  <a:lnTo>
                    <a:pt x="15" y="287"/>
                  </a:lnTo>
                  <a:lnTo>
                    <a:pt x="34" y="202"/>
                  </a:lnTo>
                  <a:lnTo>
                    <a:pt x="72" y="142"/>
                  </a:lnTo>
                  <a:lnTo>
                    <a:pt x="112" y="98"/>
                  </a:lnTo>
                  <a:lnTo>
                    <a:pt x="156" y="51"/>
                  </a:lnTo>
                  <a:lnTo>
                    <a:pt x="205" y="20"/>
                  </a:lnTo>
                  <a:lnTo>
                    <a:pt x="259" y="4"/>
                  </a:lnTo>
                  <a:lnTo>
                    <a:pt x="389" y="0"/>
                  </a:lnTo>
                  <a:lnTo>
                    <a:pt x="327" y="42"/>
                  </a:lnTo>
                  <a:lnTo>
                    <a:pt x="253" y="67"/>
                  </a:lnTo>
                  <a:lnTo>
                    <a:pt x="175" y="104"/>
                  </a:lnTo>
                  <a:lnTo>
                    <a:pt x="131" y="152"/>
                  </a:lnTo>
                  <a:lnTo>
                    <a:pt x="100" y="198"/>
                  </a:lnTo>
                  <a:lnTo>
                    <a:pt x="81" y="265"/>
                  </a:lnTo>
                  <a:lnTo>
                    <a:pt x="63" y="324"/>
                  </a:lnTo>
                  <a:lnTo>
                    <a:pt x="63" y="387"/>
                  </a:lnTo>
                  <a:lnTo>
                    <a:pt x="100" y="481"/>
                  </a:lnTo>
                  <a:lnTo>
                    <a:pt x="137" y="544"/>
                  </a:lnTo>
                  <a:lnTo>
                    <a:pt x="184" y="620"/>
                  </a:lnTo>
                  <a:lnTo>
                    <a:pt x="222" y="670"/>
                  </a:lnTo>
                  <a:lnTo>
                    <a:pt x="262" y="744"/>
                  </a:lnTo>
                  <a:lnTo>
                    <a:pt x="315" y="801"/>
                  </a:lnTo>
                  <a:lnTo>
                    <a:pt x="371" y="857"/>
                  </a:lnTo>
                  <a:lnTo>
                    <a:pt x="408" y="892"/>
                  </a:lnTo>
                  <a:lnTo>
                    <a:pt x="449" y="961"/>
                  </a:lnTo>
                  <a:lnTo>
                    <a:pt x="454" y="1018"/>
                  </a:lnTo>
                  <a:lnTo>
                    <a:pt x="458" y="1074"/>
                  </a:lnTo>
                  <a:lnTo>
                    <a:pt x="454" y="1150"/>
                  </a:lnTo>
                  <a:lnTo>
                    <a:pt x="445" y="1207"/>
                  </a:lnTo>
                  <a:lnTo>
                    <a:pt x="426" y="1272"/>
                  </a:lnTo>
                  <a:lnTo>
                    <a:pt x="408" y="1320"/>
                  </a:lnTo>
                  <a:lnTo>
                    <a:pt x="365" y="1363"/>
                  </a:lnTo>
                  <a:lnTo>
                    <a:pt x="323" y="1392"/>
                  </a:lnTo>
                  <a:lnTo>
                    <a:pt x="262" y="1433"/>
                  </a:lnTo>
                  <a:lnTo>
                    <a:pt x="178" y="1498"/>
                  </a:lnTo>
                  <a:lnTo>
                    <a:pt x="137" y="1561"/>
                  </a:lnTo>
                  <a:lnTo>
                    <a:pt x="103" y="1608"/>
                  </a:lnTo>
                  <a:lnTo>
                    <a:pt x="85" y="1655"/>
                  </a:lnTo>
                  <a:lnTo>
                    <a:pt x="72" y="1703"/>
                  </a:lnTo>
                  <a:lnTo>
                    <a:pt x="72" y="1862"/>
                  </a:lnTo>
                  <a:lnTo>
                    <a:pt x="75" y="1931"/>
                  </a:lnTo>
                  <a:lnTo>
                    <a:pt x="85" y="1975"/>
                  </a:lnTo>
                  <a:lnTo>
                    <a:pt x="112" y="2022"/>
                  </a:lnTo>
                  <a:lnTo>
                    <a:pt x="146" y="2070"/>
                  </a:lnTo>
                  <a:lnTo>
                    <a:pt x="196" y="2107"/>
                  </a:lnTo>
                  <a:lnTo>
                    <a:pt x="259" y="2136"/>
                  </a:lnTo>
                  <a:lnTo>
                    <a:pt x="323" y="2177"/>
                  </a:lnTo>
                  <a:lnTo>
                    <a:pt x="380" y="2201"/>
                  </a:lnTo>
                  <a:lnTo>
                    <a:pt x="436" y="2220"/>
                  </a:lnTo>
                  <a:lnTo>
                    <a:pt x="523" y="2223"/>
                  </a:lnTo>
                  <a:lnTo>
                    <a:pt x="700" y="2223"/>
                  </a:lnTo>
                  <a:lnTo>
                    <a:pt x="822" y="2211"/>
                  </a:lnTo>
                  <a:lnTo>
                    <a:pt x="915" y="2186"/>
                  </a:lnTo>
                  <a:lnTo>
                    <a:pt x="959" y="2148"/>
                  </a:lnTo>
                  <a:lnTo>
                    <a:pt x="1027" y="2092"/>
                  </a:lnTo>
                  <a:lnTo>
                    <a:pt x="1071" y="2042"/>
                  </a:lnTo>
                  <a:lnTo>
                    <a:pt x="1099" y="1975"/>
                  </a:lnTo>
                  <a:lnTo>
                    <a:pt x="1101" y="1903"/>
                  </a:lnTo>
                  <a:lnTo>
                    <a:pt x="1099" y="1853"/>
                  </a:lnTo>
                  <a:lnTo>
                    <a:pt x="1074" y="1796"/>
                  </a:lnTo>
                  <a:lnTo>
                    <a:pt x="1046" y="1749"/>
                  </a:lnTo>
                  <a:lnTo>
                    <a:pt x="1015" y="1687"/>
                  </a:lnTo>
                  <a:lnTo>
                    <a:pt x="949" y="1602"/>
                  </a:lnTo>
                  <a:lnTo>
                    <a:pt x="888" y="1516"/>
                  </a:lnTo>
                  <a:lnTo>
                    <a:pt x="841" y="1451"/>
                  </a:lnTo>
                  <a:lnTo>
                    <a:pt x="776" y="1376"/>
                  </a:lnTo>
                  <a:lnTo>
                    <a:pt x="710" y="1300"/>
                  </a:lnTo>
                  <a:lnTo>
                    <a:pt x="679" y="1244"/>
                  </a:lnTo>
                  <a:lnTo>
                    <a:pt x="654" y="1175"/>
                  </a:lnTo>
                  <a:lnTo>
                    <a:pt x="641" y="1112"/>
                  </a:lnTo>
                  <a:lnTo>
                    <a:pt x="641" y="1062"/>
                  </a:lnTo>
                  <a:lnTo>
                    <a:pt x="650" y="987"/>
                  </a:lnTo>
                  <a:lnTo>
                    <a:pt x="673" y="924"/>
                  </a:lnTo>
                  <a:lnTo>
                    <a:pt x="734" y="857"/>
                  </a:lnTo>
                  <a:lnTo>
                    <a:pt x="803" y="789"/>
                  </a:lnTo>
                  <a:lnTo>
                    <a:pt x="884" y="688"/>
                  </a:lnTo>
                  <a:lnTo>
                    <a:pt x="940" y="622"/>
                  </a:lnTo>
                  <a:lnTo>
                    <a:pt x="1006" y="528"/>
                  </a:lnTo>
                  <a:lnTo>
                    <a:pt x="1027" y="440"/>
                  </a:lnTo>
                  <a:lnTo>
                    <a:pt x="1036" y="368"/>
                  </a:lnTo>
                  <a:lnTo>
                    <a:pt x="1036" y="293"/>
                  </a:lnTo>
                  <a:lnTo>
                    <a:pt x="1015" y="220"/>
                  </a:lnTo>
                  <a:lnTo>
                    <a:pt x="977" y="155"/>
                  </a:lnTo>
                  <a:lnTo>
                    <a:pt x="915" y="89"/>
                  </a:lnTo>
                  <a:lnTo>
                    <a:pt x="869" y="67"/>
                  </a:lnTo>
                  <a:lnTo>
                    <a:pt x="803" y="57"/>
                  </a:lnTo>
                  <a:lnTo>
                    <a:pt x="744" y="48"/>
                  </a:lnTo>
                  <a:lnTo>
                    <a:pt x="327" y="48"/>
                  </a:lnTo>
                  <a:lnTo>
                    <a:pt x="380" y="4"/>
                  </a:lnTo>
                  <a:lnTo>
                    <a:pt x="846" y="11"/>
                  </a:lnTo>
                  <a:lnTo>
                    <a:pt x="915" y="20"/>
                  </a:lnTo>
                  <a:lnTo>
                    <a:pt x="953" y="51"/>
                  </a:lnTo>
                  <a:lnTo>
                    <a:pt x="981" y="79"/>
                  </a:lnTo>
                  <a:lnTo>
                    <a:pt x="1033" y="135"/>
                  </a:lnTo>
                  <a:lnTo>
                    <a:pt x="1055" y="198"/>
                  </a:lnTo>
                  <a:lnTo>
                    <a:pt x="1090" y="265"/>
                  </a:lnTo>
                  <a:lnTo>
                    <a:pt x="1092" y="340"/>
                  </a:lnTo>
                  <a:lnTo>
                    <a:pt x="1092" y="422"/>
                  </a:lnTo>
                  <a:lnTo>
                    <a:pt x="1074" y="496"/>
                  </a:lnTo>
                  <a:lnTo>
                    <a:pt x="1036" y="572"/>
                  </a:lnTo>
                  <a:lnTo>
                    <a:pt x="989" y="641"/>
                  </a:lnTo>
                  <a:lnTo>
                    <a:pt x="943" y="704"/>
                  </a:lnTo>
                  <a:lnTo>
                    <a:pt x="865" y="798"/>
                  </a:lnTo>
                  <a:lnTo>
                    <a:pt x="810" y="864"/>
                  </a:lnTo>
                  <a:lnTo>
                    <a:pt x="738" y="942"/>
                  </a:lnTo>
                  <a:lnTo>
                    <a:pt x="707" y="990"/>
                  </a:lnTo>
                  <a:lnTo>
                    <a:pt x="692" y="1046"/>
                  </a:lnTo>
                  <a:lnTo>
                    <a:pt x="688" y="1103"/>
                  </a:lnTo>
                  <a:lnTo>
                    <a:pt x="710" y="1178"/>
                  </a:lnTo>
                  <a:lnTo>
                    <a:pt x="738" y="1235"/>
                  </a:lnTo>
                  <a:lnTo>
                    <a:pt x="812" y="1338"/>
                  </a:lnTo>
                  <a:lnTo>
                    <a:pt x="888" y="1420"/>
                  </a:lnTo>
                  <a:lnTo>
                    <a:pt x="949" y="1507"/>
                  </a:lnTo>
                  <a:lnTo>
                    <a:pt x="1025" y="1608"/>
                  </a:lnTo>
                  <a:lnTo>
                    <a:pt x="1090" y="1696"/>
                  </a:lnTo>
                  <a:lnTo>
                    <a:pt x="1120" y="1753"/>
                  </a:lnTo>
                  <a:lnTo>
                    <a:pt x="1139" y="1825"/>
                  </a:lnTo>
                  <a:lnTo>
                    <a:pt x="1164" y="1912"/>
                  </a:lnTo>
                  <a:lnTo>
                    <a:pt x="1158" y="1979"/>
                  </a:lnTo>
                  <a:lnTo>
                    <a:pt x="1139" y="2042"/>
                  </a:lnTo>
                  <a:lnTo>
                    <a:pt x="1092" y="2116"/>
                  </a:lnTo>
                  <a:lnTo>
                    <a:pt x="1036" y="2177"/>
                  </a:lnTo>
                  <a:lnTo>
                    <a:pt x="959" y="2233"/>
                  </a:lnTo>
                  <a:lnTo>
                    <a:pt x="888" y="2261"/>
                  </a:lnTo>
                  <a:lnTo>
                    <a:pt x="781" y="2270"/>
                  </a:lnTo>
                  <a:lnTo>
                    <a:pt x="607" y="2277"/>
                  </a:lnTo>
                  <a:lnTo>
                    <a:pt x="436" y="2280"/>
                  </a:lnTo>
                  <a:lnTo>
                    <a:pt x="336" y="2261"/>
                  </a:lnTo>
                  <a:lnTo>
                    <a:pt x="281" y="22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76" name="Freeform 16"/>
            <p:cNvSpPr>
              <a:spLocks/>
            </p:cNvSpPr>
            <p:nvPr/>
          </p:nvSpPr>
          <p:spPr bwMode="auto">
            <a:xfrm>
              <a:off x="2922" y="2690"/>
              <a:ext cx="338" cy="105"/>
            </a:xfrm>
            <a:custGeom>
              <a:avLst/>
              <a:gdLst>
                <a:gd name="T0" fmla="*/ 164 w 1351"/>
                <a:gd name="T1" fmla="*/ 0 h 313"/>
                <a:gd name="T2" fmla="*/ 135 w 1351"/>
                <a:gd name="T3" fmla="*/ 1 h 313"/>
                <a:gd name="T4" fmla="*/ 109 w 1351"/>
                <a:gd name="T5" fmla="*/ 8 h 313"/>
                <a:gd name="T6" fmla="*/ 84 w 1351"/>
                <a:gd name="T7" fmla="*/ 19 h 313"/>
                <a:gd name="T8" fmla="*/ 60 w 1351"/>
                <a:gd name="T9" fmla="*/ 31 h 313"/>
                <a:gd name="T10" fmla="*/ 40 w 1351"/>
                <a:gd name="T11" fmla="*/ 50 h 313"/>
                <a:gd name="T12" fmla="*/ 22 w 1351"/>
                <a:gd name="T13" fmla="*/ 71 h 313"/>
                <a:gd name="T14" fmla="*/ 11 w 1351"/>
                <a:gd name="T15" fmla="*/ 95 h 313"/>
                <a:gd name="T16" fmla="*/ 3 w 1351"/>
                <a:gd name="T17" fmla="*/ 119 h 313"/>
                <a:gd name="T18" fmla="*/ 0 w 1351"/>
                <a:gd name="T19" fmla="*/ 144 h 313"/>
                <a:gd name="T20" fmla="*/ 0 w 1351"/>
                <a:gd name="T21" fmla="*/ 148 h 313"/>
                <a:gd name="T22" fmla="*/ 2 w 1351"/>
                <a:gd name="T23" fmla="*/ 175 h 313"/>
                <a:gd name="T24" fmla="*/ 8 w 1351"/>
                <a:gd name="T25" fmla="*/ 198 h 313"/>
                <a:gd name="T26" fmla="*/ 20 w 1351"/>
                <a:gd name="T27" fmla="*/ 221 h 313"/>
                <a:gd name="T28" fmla="*/ 36 w 1351"/>
                <a:gd name="T29" fmla="*/ 243 h 313"/>
                <a:gd name="T30" fmla="*/ 55 w 1351"/>
                <a:gd name="T31" fmla="*/ 261 h 313"/>
                <a:gd name="T32" fmla="*/ 79 w 1351"/>
                <a:gd name="T33" fmla="*/ 277 h 313"/>
                <a:gd name="T34" fmla="*/ 104 w 1351"/>
                <a:gd name="T35" fmla="*/ 288 h 313"/>
                <a:gd name="T36" fmla="*/ 130 w 1351"/>
                <a:gd name="T37" fmla="*/ 293 h 313"/>
                <a:gd name="T38" fmla="*/ 159 w 1351"/>
                <a:gd name="T39" fmla="*/ 297 h 313"/>
                <a:gd name="T40" fmla="*/ 1186 w 1351"/>
                <a:gd name="T41" fmla="*/ 313 h 313"/>
                <a:gd name="T42" fmla="*/ 1215 w 1351"/>
                <a:gd name="T43" fmla="*/ 312 h 313"/>
                <a:gd name="T44" fmla="*/ 1241 w 1351"/>
                <a:gd name="T45" fmla="*/ 305 h 313"/>
                <a:gd name="T46" fmla="*/ 1266 w 1351"/>
                <a:gd name="T47" fmla="*/ 295 h 313"/>
                <a:gd name="T48" fmla="*/ 1290 w 1351"/>
                <a:gd name="T49" fmla="*/ 282 h 313"/>
                <a:gd name="T50" fmla="*/ 1310 w 1351"/>
                <a:gd name="T51" fmla="*/ 263 h 313"/>
                <a:gd name="T52" fmla="*/ 1328 w 1351"/>
                <a:gd name="T53" fmla="*/ 242 h 313"/>
                <a:gd name="T54" fmla="*/ 1339 w 1351"/>
                <a:gd name="T55" fmla="*/ 218 h 313"/>
                <a:gd name="T56" fmla="*/ 1347 w 1351"/>
                <a:gd name="T57" fmla="*/ 194 h 313"/>
                <a:gd name="T58" fmla="*/ 1351 w 1351"/>
                <a:gd name="T59" fmla="*/ 169 h 313"/>
                <a:gd name="T60" fmla="*/ 1351 w 1351"/>
                <a:gd name="T61" fmla="*/ 165 h 313"/>
                <a:gd name="T62" fmla="*/ 1348 w 1351"/>
                <a:gd name="T63" fmla="*/ 139 h 313"/>
                <a:gd name="T64" fmla="*/ 1342 w 1351"/>
                <a:gd name="T65" fmla="*/ 115 h 313"/>
                <a:gd name="T66" fmla="*/ 1330 w 1351"/>
                <a:gd name="T67" fmla="*/ 92 h 313"/>
                <a:gd name="T68" fmla="*/ 1314 w 1351"/>
                <a:gd name="T69" fmla="*/ 70 h 313"/>
                <a:gd name="T70" fmla="*/ 1295 w 1351"/>
                <a:gd name="T71" fmla="*/ 52 h 313"/>
                <a:gd name="T72" fmla="*/ 1271 w 1351"/>
                <a:gd name="T73" fmla="*/ 36 h 313"/>
                <a:gd name="T74" fmla="*/ 1246 w 1351"/>
                <a:gd name="T75" fmla="*/ 26 h 313"/>
                <a:gd name="T76" fmla="*/ 1220 w 1351"/>
                <a:gd name="T77" fmla="*/ 20 h 313"/>
                <a:gd name="T78" fmla="*/ 1191 w 1351"/>
                <a:gd name="T79" fmla="*/ 16 h 313"/>
                <a:gd name="T80" fmla="*/ 164 w 1351"/>
                <a:gd name="T8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1" h="313">
                  <a:moveTo>
                    <a:pt x="164" y="0"/>
                  </a:moveTo>
                  <a:lnTo>
                    <a:pt x="135" y="1"/>
                  </a:lnTo>
                  <a:lnTo>
                    <a:pt x="109" y="8"/>
                  </a:lnTo>
                  <a:lnTo>
                    <a:pt x="84" y="19"/>
                  </a:lnTo>
                  <a:lnTo>
                    <a:pt x="60" y="31"/>
                  </a:lnTo>
                  <a:lnTo>
                    <a:pt x="40" y="50"/>
                  </a:lnTo>
                  <a:lnTo>
                    <a:pt x="22" y="71"/>
                  </a:lnTo>
                  <a:lnTo>
                    <a:pt x="11" y="95"/>
                  </a:lnTo>
                  <a:lnTo>
                    <a:pt x="3" y="119"/>
                  </a:lnTo>
                  <a:lnTo>
                    <a:pt x="0" y="144"/>
                  </a:lnTo>
                  <a:lnTo>
                    <a:pt x="0" y="148"/>
                  </a:lnTo>
                  <a:lnTo>
                    <a:pt x="2" y="175"/>
                  </a:lnTo>
                  <a:lnTo>
                    <a:pt x="8" y="198"/>
                  </a:lnTo>
                  <a:lnTo>
                    <a:pt x="20" y="221"/>
                  </a:lnTo>
                  <a:lnTo>
                    <a:pt x="36" y="243"/>
                  </a:lnTo>
                  <a:lnTo>
                    <a:pt x="55" y="261"/>
                  </a:lnTo>
                  <a:lnTo>
                    <a:pt x="79" y="277"/>
                  </a:lnTo>
                  <a:lnTo>
                    <a:pt x="104" y="288"/>
                  </a:lnTo>
                  <a:lnTo>
                    <a:pt x="130" y="293"/>
                  </a:lnTo>
                  <a:lnTo>
                    <a:pt x="159" y="297"/>
                  </a:lnTo>
                  <a:lnTo>
                    <a:pt x="1186" y="313"/>
                  </a:lnTo>
                  <a:lnTo>
                    <a:pt x="1215" y="312"/>
                  </a:lnTo>
                  <a:lnTo>
                    <a:pt x="1241" y="305"/>
                  </a:lnTo>
                  <a:lnTo>
                    <a:pt x="1266" y="295"/>
                  </a:lnTo>
                  <a:lnTo>
                    <a:pt x="1290" y="282"/>
                  </a:lnTo>
                  <a:lnTo>
                    <a:pt x="1310" y="263"/>
                  </a:lnTo>
                  <a:lnTo>
                    <a:pt x="1328" y="242"/>
                  </a:lnTo>
                  <a:lnTo>
                    <a:pt x="1339" y="218"/>
                  </a:lnTo>
                  <a:lnTo>
                    <a:pt x="1347" y="194"/>
                  </a:lnTo>
                  <a:lnTo>
                    <a:pt x="1351" y="169"/>
                  </a:lnTo>
                  <a:lnTo>
                    <a:pt x="1351" y="165"/>
                  </a:lnTo>
                  <a:lnTo>
                    <a:pt x="1348" y="139"/>
                  </a:lnTo>
                  <a:lnTo>
                    <a:pt x="1342" y="115"/>
                  </a:lnTo>
                  <a:lnTo>
                    <a:pt x="1330" y="92"/>
                  </a:lnTo>
                  <a:lnTo>
                    <a:pt x="1314" y="70"/>
                  </a:lnTo>
                  <a:lnTo>
                    <a:pt x="1295" y="52"/>
                  </a:lnTo>
                  <a:lnTo>
                    <a:pt x="1271" y="36"/>
                  </a:lnTo>
                  <a:lnTo>
                    <a:pt x="1246" y="26"/>
                  </a:lnTo>
                  <a:lnTo>
                    <a:pt x="1220" y="20"/>
                  </a:lnTo>
                  <a:lnTo>
                    <a:pt x="1191" y="16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996633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220177" name="AutoShape 17"/>
            <p:cNvSpPr>
              <a:spLocks noChangeArrowheads="1"/>
            </p:cNvSpPr>
            <p:nvPr/>
          </p:nvSpPr>
          <p:spPr bwMode="auto">
            <a:xfrm>
              <a:off x="2919" y="3511"/>
              <a:ext cx="340" cy="90"/>
            </a:xfrm>
            <a:prstGeom prst="roundRect">
              <a:avLst>
                <a:gd name="adj" fmla="val 49153"/>
              </a:avLst>
            </a:prstGeom>
            <a:solidFill>
              <a:srgbClr val="996633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</p:grpSp>
      <p:grpSp>
        <p:nvGrpSpPr>
          <p:cNvPr id="220185" name="Group 25"/>
          <p:cNvGrpSpPr>
            <a:grpSpLocks/>
          </p:cNvGrpSpPr>
          <p:nvPr/>
        </p:nvGrpSpPr>
        <p:grpSpPr bwMode="auto">
          <a:xfrm flipH="1">
            <a:off x="5545138" y="4364038"/>
            <a:ext cx="622300" cy="1422400"/>
            <a:chOff x="3154" y="2796"/>
            <a:chExt cx="398" cy="852"/>
          </a:xfrm>
        </p:grpSpPr>
        <p:sp>
          <p:nvSpPr>
            <p:cNvPr id="220179" name="Freeform 19"/>
            <p:cNvSpPr>
              <a:spLocks/>
            </p:cNvSpPr>
            <p:nvPr/>
          </p:nvSpPr>
          <p:spPr bwMode="auto">
            <a:xfrm>
              <a:off x="3223" y="2986"/>
              <a:ext cx="144" cy="190"/>
            </a:xfrm>
            <a:custGeom>
              <a:avLst/>
              <a:gdLst>
                <a:gd name="T0" fmla="*/ 136 w 577"/>
                <a:gd name="T1" fmla="*/ 382 h 570"/>
                <a:gd name="T2" fmla="*/ 124 w 577"/>
                <a:gd name="T3" fmla="*/ 317 h 570"/>
                <a:gd name="T4" fmla="*/ 136 w 577"/>
                <a:gd name="T5" fmla="*/ 225 h 570"/>
                <a:gd name="T6" fmla="*/ 185 w 577"/>
                <a:gd name="T7" fmla="*/ 133 h 570"/>
                <a:gd name="T8" fmla="*/ 264 w 577"/>
                <a:gd name="T9" fmla="*/ 55 h 570"/>
                <a:gd name="T10" fmla="*/ 332 w 577"/>
                <a:gd name="T11" fmla="*/ 24 h 570"/>
                <a:gd name="T12" fmla="*/ 415 w 577"/>
                <a:gd name="T13" fmla="*/ 0 h 570"/>
                <a:gd name="T14" fmla="*/ 479 w 577"/>
                <a:gd name="T15" fmla="*/ 21 h 570"/>
                <a:gd name="T16" fmla="*/ 550 w 577"/>
                <a:gd name="T17" fmla="*/ 69 h 570"/>
                <a:gd name="T18" fmla="*/ 573 w 577"/>
                <a:gd name="T19" fmla="*/ 129 h 570"/>
                <a:gd name="T20" fmla="*/ 577 w 577"/>
                <a:gd name="T21" fmla="*/ 202 h 570"/>
                <a:gd name="T22" fmla="*/ 547 w 577"/>
                <a:gd name="T23" fmla="*/ 304 h 570"/>
                <a:gd name="T24" fmla="*/ 475 w 577"/>
                <a:gd name="T25" fmla="*/ 409 h 570"/>
                <a:gd name="T26" fmla="*/ 385 w 577"/>
                <a:gd name="T27" fmla="*/ 464 h 570"/>
                <a:gd name="T28" fmla="*/ 253 w 577"/>
                <a:gd name="T29" fmla="*/ 460 h 570"/>
                <a:gd name="T30" fmla="*/ 181 w 577"/>
                <a:gd name="T31" fmla="*/ 444 h 570"/>
                <a:gd name="T32" fmla="*/ 64 w 577"/>
                <a:gd name="T33" fmla="*/ 570 h 570"/>
                <a:gd name="T34" fmla="*/ 34 w 577"/>
                <a:gd name="T35" fmla="*/ 563 h 570"/>
                <a:gd name="T36" fmla="*/ 0 w 577"/>
                <a:gd name="T37" fmla="*/ 532 h 570"/>
                <a:gd name="T38" fmla="*/ 155 w 577"/>
                <a:gd name="T39" fmla="*/ 409 h 570"/>
                <a:gd name="T40" fmla="*/ 136 w 577"/>
                <a:gd name="T41" fmla="*/ 382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7" h="570">
                  <a:moveTo>
                    <a:pt x="136" y="382"/>
                  </a:moveTo>
                  <a:lnTo>
                    <a:pt x="124" y="317"/>
                  </a:lnTo>
                  <a:lnTo>
                    <a:pt x="136" y="225"/>
                  </a:lnTo>
                  <a:lnTo>
                    <a:pt x="185" y="133"/>
                  </a:lnTo>
                  <a:lnTo>
                    <a:pt x="264" y="55"/>
                  </a:lnTo>
                  <a:lnTo>
                    <a:pt x="332" y="24"/>
                  </a:lnTo>
                  <a:lnTo>
                    <a:pt x="415" y="0"/>
                  </a:lnTo>
                  <a:lnTo>
                    <a:pt x="479" y="21"/>
                  </a:lnTo>
                  <a:lnTo>
                    <a:pt x="550" y="69"/>
                  </a:lnTo>
                  <a:lnTo>
                    <a:pt x="573" y="129"/>
                  </a:lnTo>
                  <a:lnTo>
                    <a:pt x="577" y="202"/>
                  </a:lnTo>
                  <a:lnTo>
                    <a:pt x="547" y="304"/>
                  </a:lnTo>
                  <a:lnTo>
                    <a:pt x="475" y="409"/>
                  </a:lnTo>
                  <a:lnTo>
                    <a:pt x="385" y="464"/>
                  </a:lnTo>
                  <a:lnTo>
                    <a:pt x="253" y="460"/>
                  </a:lnTo>
                  <a:lnTo>
                    <a:pt x="181" y="444"/>
                  </a:lnTo>
                  <a:lnTo>
                    <a:pt x="64" y="570"/>
                  </a:lnTo>
                  <a:lnTo>
                    <a:pt x="34" y="563"/>
                  </a:lnTo>
                  <a:lnTo>
                    <a:pt x="0" y="532"/>
                  </a:lnTo>
                  <a:lnTo>
                    <a:pt x="155" y="409"/>
                  </a:lnTo>
                  <a:lnTo>
                    <a:pt x="136" y="3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80" name="Freeform 20"/>
            <p:cNvSpPr>
              <a:spLocks/>
            </p:cNvSpPr>
            <p:nvPr/>
          </p:nvSpPr>
          <p:spPr bwMode="auto">
            <a:xfrm>
              <a:off x="3344" y="3053"/>
              <a:ext cx="145" cy="321"/>
            </a:xfrm>
            <a:custGeom>
              <a:avLst/>
              <a:gdLst>
                <a:gd name="T0" fmla="*/ 15 w 577"/>
                <a:gd name="T1" fmla="*/ 0 h 963"/>
                <a:gd name="T2" fmla="*/ 140 w 577"/>
                <a:gd name="T3" fmla="*/ 13 h 963"/>
                <a:gd name="T4" fmla="*/ 227 w 577"/>
                <a:gd name="T5" fmla="*/ 41 h 963"/>
                <a:gd name="T6" fmla="*/ 306 w 577"/>
                <a:gd name="T7" fmla="*/ 92 h 963"/>
                <a:gd name="T8" fmla="*/ 374 w 577"/>
                <a:gd name="T9" fmla="*/ 163 h 963"/>
                <a:gd name="T10" fmla="*/ 434 w 577"/>
                <a:gd name="T11" fmla="*/ 239 h 963"/>
                <a:gd name="T12" fmla="*/ 479 w 577"/>
                <a:gd name="T13" fmla="*/ 327 h 963"/>
                <a:gd name="T14" fmla="*/ 524 w 577"/>
                <a:gd name="T15" fmla="*/ 444 h 963"/>
                <a:gd name="T16" fmla="*/ 558 w 577"/>
                <a:gd name="T17" fmla="*/ 573 h 963"/>
                <a:gd name="T18" fmla="*/ 577 w 577"/>
                <a:gd name="T19" fmla="*/ 700 h 963"/>
                <a:gd name="T20" fmla="*/ 577 w 577"/>
                <a:gd name="T21" fmla="*/ 778 h 963"/>
                <a:gd name="T22" fmla="*/ 570 w 577"/>
                <a:gd name="T23" fmla="*/ 860 h 963"/>
                <a:gd name="T24" fmla="*/ 532 w 577"/>
                <a:gd name="T25" fmla="*/ 921 h 963"/>
                <a:gd name="T26" fmla="*/ 445 w 577"/>
                <a:gd name="T27" fmla="*/ 956 h 963"/>
                <a:gd name="T28" fmla="*/ 362 w 577"/>
                <a:gd name="T29" fmla="*/ 963 h 963"/>
                <a:gd name="T30" fmla="*/ 283 w 577"/>
                <a:gd name="T31" fmla="*/ 932 h 963"/>
                <a:gd name="T32" fmla="*/ 196 w 577"/>
                <a:gd name="T33" fmla="*/ 854 h 963"/>
                <a:gd name="T34" fmla="*/ 162 w 577"/>
                <a:gd name="T35" fmla="*/ 751 h 963"/>
                <a:gd name="T36" fmla="*/ 159 w 577"/>
                <a:gd name="T37" fmla="*/ 604 h 963"/>
                <a:gd name="T38" fmla="*/ 174 w 577"/>
                <a:gd name="T39" fmla="*/ 515 h 963"/>
                <a:gd name="T40" fmla="*/ 208 w 577"/>
                <a:gd name="T41" fmla="*/ 412 h 963"/>
                <a:gd name="T42" fmla="*/ 208 w 577"/>
                <a:gd name="T43" fmla="*/ 290 h 963"/>
                <a:gd name="T44" fmla="*/ 174 w 577"/>
                <a:gd name="T45" fmla="*/ 214 h 963"/>
                <a:gd name="T46" fmla="*/ 113 w 577"/>
                <a:gd name="T47" fmla="*/ 156 h 963"/>
                <a:gd name="T48" fmla="*/ 15 w 577"/>
                <a:gd name="T49" fmla="*/ 126 h 963"/>
                <a:gd name="T50" fmla="*/ 0 w 577"/>
                <a:gd name="T51" fmla="*/ 71 h 963"/>
                <a:gd name="T52" fmla="*/ 12 w 577"/>
                <a:gd name="T53" fmla="*/ 30 h 963"/>
                <a:gd name="T54" fmla="*/ 46 w 577"/>
                <a:gd name="T55" fmla="*/ 9 h 963"/>
                <a:gd name="T56" fmla="*/ 61 w 577"/>
                <a:gd name="T57" fmla="*/ 0 h 963"/>
                <a:gd name="T58" fmla="*/ 15 w 577"/>
                <a:gd name="T59" fmla="*/ 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7" h="963">
                  <a:moveTo>
                    <a:pt x="15" y="0"/>
                  </a:moveTo>
                  <a:lnTo>
                    <a:pt x="140" y="13"/>
                  </a:lnTo>
                  <a:lnTo>
                    <a:pt x="227" y="41"/>
                  </a:lnTo>
                  <a:lnTo>
                    <a:pt x="306" y="92"/>
                  </a:lnTo>
                  <a:lnTo>
                    <a:pt x="374" y="163"/>
                  </a:lnTo>
                  <a:lnTo>
                    <a:pt x="434" y="239"/>
                  </a:lnTo>
                  <a:lnTo>
                    <a:pt x="479" y="327"/>
                  </a:lnTo>
                  <a:lnTo>
                    <a:pt x="524" y="444"/>
                  </a:lnTo>
                  <a:lnTo>
                    <a:pt x="558" y="573"/>
                  </a:lnTo>
                  <a:lnTo>
                    <a:pt x="577" y="700"/>
                  </a:lnTo>
                  <a:lnTo>
                    <a:pt x="577" y="778"/>
                  </a:lnTo>
                  <a:lnTo>
                    <a:pt x="570" y="860"/>
                  </a:lnTo>
                  <a:lnTo>
                    <a:pt x="532" y="921"/>
                  </a:lnTo>
                  <a:lnTo>
                    <a:pt x="445" y="956"/>
                  </a:lnTo>
                  <a:lnTo>
                    <a:pt x="362" y="963"/>
                  </a:lnTo>
                  <a:lnTo>
                    <a:pt x="283" y="932"/>
                  </a:lnTo>
                  <a:lnTo>
                    <a:pt x="196" y="854"/>
                  </a:lnTo>
                  <a:lnTo>
                    <a:pt x="162" y="751"/>
                  </a:lnTo>
                  <a:lnTo>
                    <a:pt x="159" y="604"/>
                  </a:lnTo>
                  <a:lnTo>
                    <a:pt x="174" y="515"/>
                  </a:lnTo>
                  <a:lnTo>
                    <a:pt x="208" y="412"/>
                  </a:lnTo>
                  <a:lnTo>
                    <a:pt x="208" y="290"/>
                  </a:lnTo>
                  <a:lnTo>
                    <a:pt x="174" y="214"/>
                  </a:lnTo>
                  <a:lnTo>
                    <a:pt x="113" y="156"/>
                  </a:lnTo>
                  <a:lnTo>
                    <a:pt x="15" y="126"/>
                  </a:lnTo>
                  <a:lnTo>
                    <a:pt x="0" y="71"/>
                  </a:lnTo>
                  <a:lnTo>
                    <a:pt x="12" y="30"/>
                  </a:lnTo>
                  <a:lnTo>
                    <a:pt x="46" y="9"/>
                  </a:lnTo>
                  <a:lnTo>
                    <a:pt x="61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81" name="Freeform 21"/>
            <p:cNvSpPr>
              <a:spLocks/>
            </p:cNvSpPr>
            <p:nvPr/>
          </p:nvSpPr>
          <p:spPr bwMode="auto">
            <a:xfrm>
              <a:off x="3173" y="2796"/>
              <a:ext cx="205" cy="269"/>
            </a:xfrm>
            <a:custGeom>
              <a:avLst/>
              <a:gdLst>
                <a:gd name="T0" fmla="*/ 808 w 819"/>
                <a:gd name="T1" fmla="*/ 795 h 808"/>
                <a:gd name="T2" fmla="*/ 716 w 819"/>
                <a:gd name="T3" fmla="*/ 808 h 808"/>
                <a:gd name="T4" fmla="*/ 614 w 819"/>
                <a:gd name="T5" fmla="*/ 747 h 808"/>
                <a:gd name="T6" fmla="*/ 489 w 819"/>
                <a:gd name="T7" fmla="*/ 665 h 808"/>
                <a:gd name="T8" fmla="*/ 353 w 819"/>
                <a:gd name="T9" fmla="*/ 519 h 808"/>
                <a:gd name="T10" fmla="*/ 265 w 819"/>
                <a:gd name="T11" fmla="*/ 379 h 808"/>
                <a:gd name="T12" fmla="*/ 197 w 819"/>
                <a:gd name="T13" fmla="*/ 259 h 808"/>
                <a:gd name="T14" fmla="*/ 171 w 819"/>
                <a:gd name="T15" fmla="*/ 167 h 808"/>
                <a:gd name="T16" fmla="*/ 114 w 819"/>
                <a:gd name="T17" fmla="*/ 86 h 808"/>
                <a:gd name="T18" fmla="*/ 22 w 819"/>
                <a:gd name="T19" fmla="*/ 45 h 808"/>
                <a:gd name="T20" fmla="*/ 0 w 819"/>
                <a:gd name="T21" fmla="*/ 14 h 808"/>
                <a:gd name="T22" fmla="*/ 34 w 819"/>
                <a:gd name="T23" fmla="*/ 0 h 808"/>
                <a:gd name="T24" fmla="*/ 114 w 819"/>
                <a:gd name="T25" fmla="*/ 10 h 808"/>
                <a:gd name="T26" fmla="*/ 159 w 819"/>
                <a:gd name="T27" fmla="*/ 45 h 808"/>
                <a:gd name="T28" fmla="*/ 216 w 819"/>
                <a:gd name="T29" fmla="*/ 93 h 808"/>
                <a:gd name="T30" fmla="*/ 238 w 819"/>
                <a:gd name="T31" fmla="*/ 146 h 808"/>
                <a:gd name="T32" fmla="*/ 231 w 819"/>
                <a:gd name="T33" fmla="*/ 198 h 808"/>
                <a:gd name="T34" fmla="*/ 231 w 819"/>
                <a:gd name="T35" fmla="*/ 229 h 808"/>
                <a:gd name="T36" fmla="*/ 272 w 819"/>
                <a:gd name="T37" fmla="*/ 307 h 808"/>
                <a:gd name="T38" fmla="*/ 319 w 819"/>
                <a:gd name="T39" fmla="*/ 385 h 808"/>
                <a:gd name="T40" fmla="*/ 375 w 819"/>
                <a:gd name="T41" fmla="*/ 450 h 808"/>
                <a:gd name="T42" fmla="*/ 443 w 819"/>
                <a:gd name="T43" fmla="*/ 509 h 808"/>
                <a:gd name="T44" fmla="*/ 524 w 819"/>
                <a:gd name="T45" fmla="*/ 580 h 808"/>
                <a:gd name="T46" fmla="*/ 637 w 819"/>
                <a:gd name="T47" fmla="*/ 631 h 808"/>
                <a:gd name="T48" fmla="*/ 716 w 819"/>
                <a:gd name="T49" fmla="*/ 682 h 808"/>
                <a:gd name="T50" fmla="*/ 774 w 819"/>
                <a:gd name="T51" fmla="*/ 723 h 808"/>
                <a:gd name="T52" fmla="*/ 819 w 819"/>
                <a:gd name="T53" fmla="*/ 774 h 808"/>
                <a:gd name="T54" fmla="*/ 808 w 819"/>
                <a:gd name="T55" fmla="*/ 795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19" h="808">
                  <a:moveTo>
                    <a:pt x="808" y="795"/>
                  </a:moveTo>
                  <a:lnTo>
                    <a:pt x="716" y="808"/>
                  </a:lnTo>
                  <a:lnTo>
                    <a:pt x="614" y="747"/>
                  </a:lnTo>
                  <a:lnTo>
                    <a:pt x="489" y="665"/>
                  </a:lnTo>
                  <a:lnTo>
                    <a:pt x="353" y="519"/>
                  </a:lnTo>
                  <a:lnTo>
                    <a:pt x="265" y="379"/>
                  </a:lnTo>
                  <a:lnTo>
                    <a:pt x="197" y="259"/>
                  </a:lnTo>
                  <a:lnTo>
                    <a:pt x="171" y="167"/>
                  </a:lnTo>
                  <a:lnTo>
                    <a:pt x="114" y="86"/>
                  </a:lnTo>
                  <a:lnTo>
                    <a:pt x="22" y="45"/>
                  </a:lnTo>
                  <a:lnTo>
                    <a:pt x="0" y="14"/>
                  </a:lnTo>
                  <a:lnTo>
                    <a:pt x="34" y="0"/>
                  </a:lnTo>
                  <a:lnTo>
                    <a:pt x="114" y="10"/>
                  </a:lnTo>
                  <a:lnTo>
                    <a:pt x="159" y="45"/>
                  </a:lnTo>
                  <a:lnTo>
                    <a:pt x="216" y="93"/>
                  </a:lnTo>
                  <a:lnTo>
                    <a:pt x="238" y="146"/>
                  </a:lnTo>
                  <a:lnTo>
                    <a:pt x="231" y="198"/>
                  </a:lnTo>
                  <a:lnTo>
                    <a:pt x="231" y="229"/>
                  </a:lnTo>
                  <a:lnTo>
                    <a:pt x="272" y="307"/>
                  </a:lnTo>
                  <a:lnTo>
                    <a:pt x="319" y="385"/>
                  </a:lnTo>
                  <a:lnTo>
                    <a:pt x="375" y="450"/>
                  </a:lnTo>
                  <a:lnTo>
                    <a:pt x="443" y="509"/>
                  </a:lnTo>
                  <a:lnTo>
                    <a:pt x="524" y="580"/>
                  </a:lnTo>
                  <a:lnTo>
                    <a:pt x="637" y="631"/>
                  </a:lnTo>
                  <a:lnTo>
                    <a:pt x="716" y="682"/>
                  </a:lnTo>
                  <a:lnTo>
                    <a:pt x="774" y="723"/>
                  </a:lnTo>
                  <a:lnTo>
                    <a:pt x="819" y="774"/>
                  </a:lnTo>
                  <a:lnTo>
                    <a:pt x="808" y="7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82" name="Freeform 22"/>
            <p:cNvSpPr>
              <a:spLocks/>
            </p:cNvSpPr>
            <p:nvPr/>
          </p:nvSpPr>
          <p:spPr bwMode="auto">
            <a:xfrm>
              <a:off x="3154" y="3085"/>
              <a:ext cx="231" cy="316"/>
            </a:xfrm>
            <a:custGeom>
              <a:avLst/>
              <a:gdLst>
                <a:gd name="T0" fmla="*/ 817 w 922"/>
                <a:gd name="T1" fmla="*/ 164 h 950"/>
                <a:gd name="T2" fmla="*/ 798 w 922"/>
                <a:gd name="T3" fmla="*/ 113 h 950"/>
                <a:gd name="T4" fmla="*/ 794 w 922"/>
                <a:gd name="T5" fmla="*/ 32 h 950"/>
                <a:gd name="T6" fmla="*/ 832 w 922"/>
                <a:gd name="T7" fmla="*/ 0 h 950"/>
                <a:gd name="T8" fmla="*/ 896 w 922"/>
                <a:gd name="T9" fmla="*/ 14 h 950"/>
                <a:gd name="T10" fmla="*/ 922 w 922"/>
                <a:gd name="T11" fmla="*/ 76 h 950"/>
                <a:gd name="T12" fmla="*/ 922 w 922"/>
                <a:gd name="T13" fmla="*/ 147 h 950"/>
                <a:gd name="T14" fmla="*/ 911 w 922"/>
                <a:gd name="T15" fmla="*/ 290 h 950"/>
                <a:gd name="T16" fmla="*/ 884 w 922"/>
                <a:gd name="T17" fmla="*/ 419 h 950"/>
                <a:gd name="T18" fmla="*/ 828 w 922"/>
                <a:gd name="T19" fmla="*/ 542 h 950"/>
                <a:gd name="T20" fmla="*/ 672 w 922"/>
                <a:gd name="T21" fmla="*/ 644 h 950"/>
                <a:gd name="T22" fmla="*/ 487 w 922"/>
                <a:gd name="T23" fmla="*/ 688 h 950"/>
                <a:gd name="T24" fmla="*/ 306 w 922"/>
                <a:gd name="T25" fmla="*/ 726 h 950"/>
                <a:gd name="T26" fmla="*/ 215 w 922"/>
                <a:gd name="T27" fmla="*/ 761 h 950"/>
                <a:gd name="T28" fmla="*/ 203 w 922"/>
                <a:gd name="T29" fmla="*/ 839 h 950"/>
                <a:gd name="T30" fmla="*/ 215 w 922"/>
                <a:gd name="T31" fmla="*/ 934 h 950"/>
                <a:gd name="T32" fmla="*/ 181 w 922"/>
                <a:gd name="T33" fmla="*/ 950 h 950"/>
                <a:gd name="T34" fmla="*/ 169 w 922"/>
                <a:gd name="T35" fmla="*/ 853 h 950"/>
                <a:gd name="T36" fmla="*/ 151 w 922"/>
                <a:gd name="T37" fmla="*/ 849 h 950"/>
                <a:gd name="T38" fmla="*/ 83 w 922"/>
                <a:gd name="T39" fmla="*/ 941 h 950"/>
                <a:gd name="T40" fmla="*/ 68 w 922"/>
                <a:gd name="T41" fmla="*/ 913 h 950"/>
                <a:gd name="T42" fmla="*/ 94 w 922"/>
                <a:gd name="T43" fmla="*/ 862 h 950"/>
                <a:gd name="T44" fmla="*/ 128 w 922"/>
                <a:gd name="T45" fmla="*/ 812 h 950"/>
                <a:gd name="T46" fmla="*/ 124 w 922"/>
                <a:gd name="T47" fmla="*/ 801 h 950"/>
                <a:gd name="T48" fmla="*/ 4 w 922"/>
                <a:gd name="T49" fmla="*/ 812 h 950"/>
                <a:gd name="T50" fmla="*/ 0 w 922"/>
                <a:gd name="T51" fmla="*/ 791 h 950"/>
                <a:gd name="T52" fmla="*/ 4 w 922"/>
                <a:gd name="T53" fmla="*/ 780 h 950"/>
                <a:gd name="T54" fmla="*/ 117 w 922"/>
                <a:gd name="T55" fmla="*/ 768 h 950"/>
                <a:gd name="T56" fmla="*/ 128 w 922"/>
                <a:gd name="T57" fmla="*/ 750 h 950"/>
                <a:gd name="T58" fmla="*/ 37 w 922"/>
                <a:gd name="T59" fmla="*/ 695 h 950"/>
                <a:gd name="T60" fmla="*/ 37 w 922"/>
                <a:gd name="T61" fmla="*/ 685 h 950"/>
                <a:gd name="T62" fmla="*/ 68 w 922"/>
                <a:gd name="T63" fmla="*/ 676 h 950"/>
                <a:gd name="T64" fmla="*/ 139 w 922"/>
                <a:gd name="T65" fmla="*/ 720 h 950"/>
                <a:gd name="T66" fmla="*/ 203 w 922"/>
                <a:gd name="T67" fmla="*/ 720 h 950"/>
                <a:gd name="T68" fmla="*/ 299 w 922"/>
                <a:gd name="T69" fmla="*/ 685 h 950"/>
                <a:gd name="T70" fmla="*/ 435 w 922"/>
                <a:gd name="T71" fmla="*/ 665 h 950"/>
                <a:gd name="T72" fmla="*/ 600 w 922"/>
                <a:gd name="T73" fmla="*/ 624 h 950"/>
                <a:gd name="T74" fmla="*/ 704 w 922"/>
                <a:gd name="T75" fmla="*/ 556 h 950"/>
                <a:gd name="T76" fmla="*/ 764 w 922"/>
                <a:gd name="T77" fmla="*/ 485 h 950"/>
                <a:gd name="T78" fmla="*/ 805 w 922"/>
                <a:gd name="T79" fmla="*/ 361 h 950"/>
                <a:gd name="T80" fmla="*/ 817 w 922"/>
                <a:gd name="T81" fmla="*/ 239 h 950"/>
                <a:gd name="T82" fmla="*/ 817 w 922"/>
                <a:gd name="T83" fmla="*/ 136 h 950"/>
                <a:gd name="T84" fmla="*/ 809 w 922"/>
                <a:gd name="T85" fmla="*/ 127 h 950"/>
                <a:gd name="T86" fmla="*/ 817 w 922"/>
                <a:gd name="T87" fmla="*/ 164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22" h="950">
                  <a:moveTo>
                    <a:pt x="817" y="164"/>
                  </a:moveTo>
                  <a:lnTo>
                    <a:pt x="798" y="113"/>
                  </a:lnTo>
                  <a:lnTo>
                    <a:pt x="794" y="32"/>
                  </a:lnTo>
                  <a:lnTo>
                    <a:pt x="832" y="0"/>
                  </a:lnTo>
                  <a:lnTo>
                    <a:pt x="896" y="14"/>
                  </a:lnTo>
                  <a:lnTo>
                    <a:pt x="922" y="76"/>
                  </a:lnTo>
                  <a:lnTo>
                    <a:pt x="922" y="147"/>
                  </a:lnTo>
                  <a:lnTo>
                    <a:pt x="911" y="290"/>
                  </a:lnTo>
                  <a:lnTo>
                    <a:pt x="884" y="419"/>
                  </a:lnTo>
                  <a:lnTo>
                    <a:pt x="828" y="542"/>
                  </a:lnTo>
                  <a:lnTo>
                    <a:pt x="672" y="644"/>
                  </a:lnTo>
                  <a:lnTo>
                    <a:pt x="487" y="688"/>
                  </a:lnTo>
                  <a:lnTo>
                    <a:pt x="306" y="726"/>
                  </a:lnTo>
                  <a:lnTo>
                    <a:pt x="215" y="761"/>
                  </a:lnTo>
                  <a:lnTo>
                    <a:pt x="203" y="839"/>
                  </a:lnTo>
                  <a:lnTo>
                    <a:pt x="215" y="934"/>
                  </a:lnTo>
                  <a:lnTo>
                    <a:pt x="181" y="950"/>
                  </a:lnTo>
                  <a:lnTo>
                    <a:pt x="169" y="853"/>
                  </a:lnTo>
                  <a:lnTo>
                    <a:pt x="151" y="849"/>
                  </a:lnTo>
                  <a:lnTo>
                    <a:pt x="83" y="941"/>
                  </a:lnTo>
                  <a:lnTo>
                    <a:pt x="68" y="913"/>
                  </a:lnTo>
                  <a:lnTo>
                    <a:pt x="94" y="862"/>
                  </a:lnTo>
                  <a:lnTo>
                    <a:pt x="128" y="812"/>
                  </a:lnTo>
                  <a:lnTo>
                    <a:pt x="124" y="801"/>
                  </a:lnTo>
                  <a:lnTo>
                    <a:pt x="4" y="812"/>
                  </a:lnTo>
                  <a:lnTo>
                    <a:pt x="0" y="791"/>
                  </a:lnTo>
                  <a:lnTo>
                    <a:pt x="4" y="780"/>
                  </a:lnTo>
                  <a:lnTo>
                    <a:pt x="117" y="768"/>
                  </a:lnTo>
                  <a:lnTo>
                    <a:pt x="128" y="750"/>
                  </a:lnTo>
                  <a:lnTo>
                    <a:pt x="37" y="695"/>
                  </a:lnTo>
                  <a:lnTo>
                    <a:pt x="37" y="685"/>
                  </a:lnTo>
                  <a:lnTo>
                    <a:pt x="68" y="676"/>
                  </a:lnTo>
                  <a:lnTo>
                    <a:pt x="139" y="720"/>
                  </a:lnTo>
                  <a:lnTo>
                    <a:pt x="203" y="720"/>
                  </a:lnTo>
                  <a:lnTo>
                    <a:pt x="299" y="685"/>
                  </a:lnTo>
                  <a:lnTo>
                    <a:pt x="435" y="665"/>
                  </a:lnTo>
                  <a:lnTo>
                    <a:pt x="600" y="624"/>
                  </a:lnTo>
                  <a:lnTo>
                    <a:pt x="704" y="556"/>
                  </a:lnTo>
                  <a:lnTo>
                    <a:pt x="764" y="485"/>
                  </a:lnTo>
                  <a:lnTo>
                    <a:pt x="805" y="361"/>
                  </a:lnTo>
                  <a:lnTo>
                    <a:pt x="817" y="239"/>
                  </a:lnTo>
                  <a:lnTo>
                    <a:pt x="817" y="136"/>
                  </a:lnTo>
                  <a:lnTo>
                    <a:pt x="809" y="127"/>
                  </a:lnTo>
                  <a:lnTo>
                    <a:pt x="817" y="1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83" name="Freeform 23"/>
            <p:cNvSpPr>
              <a:spLocks/>
            </p:cNvSpPr>
            <p:nvPr/>
          </p:nvSpPr>
          <p:spPr bwMode="auto">
            <a:xfrm>
              <a:off x="3438" y="3296"/>
              <a:ext cx="114" cy="352"/>
            </a:xfrm>
            <a:custGeom>
              <a:avLst/>
              <a:gdLst>
                <a:gd name="T0" fmla="*/ 38 w 457"/>
                <a:gd name="T1" fmla="*/ 150 h 1055"/>
                <a:gd name="T2" fmla="*/ 0 w 457"/>
                <a:gd name="T3" fmla="*/ 51 h 1055"/>
                <a:gd name="T4" fmla="*/ 49 w 457"/>
                <a:gd name="T5" fmla="*/ 0 h 1055"/>
                <a:gd name="T6" fmla="*/ 117 w 457"/>
                <a:gd name="T7" fmla="*/ 10 h 1055"/>
                <a:gd name="T8" fmla="*/ 226 w 457"/>
                <a:gd name="T9" fmla="*/ 123 h 1055"/>
                <a:gd name="T10" fmla="*/ 317 w 457"/>
                <a:gd name="T11" fmla="*/ 253 h 1055"/>
                <a:gd name="T12" fmla="*/ 377 w 457"/>
                <a:gd name="T13" fmla="*/ 366 h 1055"/>
                <a:gd name="T14" fmla="*/ 399 w 457"/>
                <a:gd name="T15" fmla="*/ 441 h 1055"/>
                <a:gd name="T16" fmla="*/ 396 w 457"/>
                <a:gd name="T17" fmla="*/ 512 h 1055"/>
                <a:gd name="T18" fmla="*/ 339 w 457"/>
                <a:gd name="T19" fmla="*/ 652 h 1055"/>
                <a:gd name="T20" fmla="*/ 271 w 457"/>
                <a:gd name="T21" fmla="*/ 738 h 1055"/>
                <a:gd name="T22" fmla="*/ 237 w 457"/>
                <a:gd name="T23" fmla="*/ 806 h 1055"/>
                <a:gd name="T24" fmla="*/ 226 w 457"/>
                <a:gd name="T25" fmla="*/ 878 h 1055"/>
                <a:gd name="T26" fmla="*/ 271 w 457"/>
                <a:gd name="T27" fmla="*/ 899 h 1055"/>
                <a:gd name="T28" fmla="*/ 411 w 457"/>
                <a:gd name="T29" fmla="*/ 943 h 1055"/>
                <a:gd name="T30" fmla="*/ 457 w 457"/>
                <a:gd name="T31" fmla="*/ 994 h 1055"/>
                <a:gd name="T32" fmla="*/ 441 w 457"/>
                <a:gd name="T33" fmla="*/ 1032 h 1055"/>
                <a:gd name="T34" fmla="*/ 399 w 457"/>
                <a:gd name="T35" fmla="*/ 1055 h 1055"/>
                <a:gd name="T36" fmla="*/ 362 w 457"/>
                <a:gd name="T37" fmla="*/ 1014 h 1055"/>
                <a:gd name="T38" fmla="*/ 305 w 457"/>
                <a:gd name="T39" fmla="*/ 980 h 1055"/>
                <a:gd name="T40" fmla="*/ 230 w 457"/>
                <a:gd name="T41" fmla="*/ 933 h 1055"/>
                <a:gd name="T42" fmla="*/ 158 w 457"/>
                <a:gd name="T43" fmla="*/ 919 h 1055"/>
                <a:gd name="T44" fmla="*/ 117 w 457"/>
                <a:gd name="T45" fmla="*/ 908 h 1055"/>
                <a:gd name="T46" fmla="*/ 117 w 457"/>
                <a:gd name="T47" fmla="*/ 868 h 1055"/>
                <a:gd name="T48" fmla="*/ 169 w 457"/>
                <a:gd name="T49" fmla="*/ 820 h 1055"/>
                <a:gd name="T50" fmla="*/ 218 w 457"/>
                <a:gd name="T51" fmla="*/ 707 h 1055"/>
                <a:gd name="T52" fmla="*/ 271 w 457"/>
                <a:gd name="T53" fmla="*/ 625 h 1055"/>
                <a:gd name="T54" fmla="*/ 305 w 457"/>
                <a:gd name="T55" fmla="*/ 540 h 1055"/>
                <a:gd name="T56" fmla="*/ 309 w 457"/>
                <a:gd name="T57" fmla="*/ 472 h 1055"/>
                <a:gd name="T58" fmla="*/ 298 w 457"/>
                <a:gd name="T59" fmla="*/ 417 h 1055"/>
                <a:gd name="T60" fmla="*/ 241 w 457"/>
                <a:gd name="T61" fmla="*/ 318 h 1055"/>
                <a:gd name="T62" fmla="*/ 169 w 457"/>
                <a:gd name="T63" fmla="*/ 247 h 1055"/>
                <a:gd name="T64" fmla="*/ 124 w 457"/>
                <a:gd name="T65" fmla="*/ 201 h 1055"/>
                <a:gd name="T66" fmla="*/ 38 w 457"/>
                <a:gd name="T67" fmla="*/ 150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7" h="1055">
                  <a:moveTo>
                    <a:pt x="38" y="150"/>
                  </a:moveTo>
                  <a:lnTo>
                    <a:pt x="0" y="51"/>
                  </a:lnTo>
                  <a:lnTo>
                    <a:pt x="49" y="0"/>
                  </a:lnTo>
                  <a:lnTo>
                    <a:pt x="117" y="10"/>
                  </a:lnTo>
                  <a:lnTo>
                    <a:pt x="226" y="123"/>
                  </a:lnTo>
                  <a:lnTo>
                    <a:pt x="317" y="253"/>
                  </a:lnTo>
                  <a:lnTo>
                    <a:pt x="377" y="366"/>
                  </a:lnTo>
                  <a:lnTo>
                    <a:pt x="399" y="441"/>
                  </a:lnTo>
                  <a:lnTo>
                    <a:pt x="396" y="512"/>
                  </a:lnTo>
                  <a:lnTo>
                    <a:pt x="339" y="652"/>
                  </a:lnTo>
                  <a:lnTo>
                    <a:pt x="271" y="738"/>
                  </a:lnTo>
                  <a:lnTo>
                    <a:pt x="237" y="806"/>
                  </a:lnTo>
                  <a:lnTo>
                    <a:pt x="226" y="878"/>
                  </a:lnTo>
                  <a:lnTo>
                    <a:pt x="271" y="899"/>
                  </a:lnTo>
                  <a:lnTo>
                    <a:pt x="411" y="943"/>
                  </a:lnTo>
                  <a:lnTo>
                    <a:pt x="457" y="994"/>
                  </a:lnTo>
                  <a:lnTo>
                    <a:pt x="441" y="1032"/>
                  </a:lnTo>
                  <a:lnTo>
                    <a:pt x="399" y="1055"/>
                  </a:lnTo>
                  <a:lnTo>
                    <a:pt x="362" y="1014"/>
                  </a:lnTo>
                  <a:lnTo>
                    <a:pt x="305" y="980"/>
                  </a:lnTo>
                  <a:lnTo>
                    <a:pt x="230" y="933"/>
                  </a:lnTo>
                  <a:lnTo>
                    <a:pt x="158" y="919"/>
                  </a:lnTo>
                  <a:lnTo>
                    <a:pt x="117" y="908"/>
                  </a:lnTo>
                  <a:lnTo>
                    <a:pt x="117" y="868"/>
                  </a:lnTo>
                  <a:lnTo>
                    <a:pt x="169" y="820"/>
                  </a:lnTo>
                  <a:lnTo>
                    <a:pt x="218" y="707"/>
                  </a:lnTo>
                  <a:lnTo>
                    <a:pt x="271" y="625"/>
                  </a:lnTo>
                  <a:lnTo>
                    <a:pt x="305" y="540"/>
                  </a:lnTo>
                  <a:lnTo>
                    <a:pt x="309" y="472"/>
                  </a:lnTo>
                  <a:lnTo>
                    <a:pt x="298" y="417"/>
                  </a:lnTo>
                  <a:lnTo>
                    <a:pt x="241" y="318"/>
                  </a:lnTo>
                  <a:lnTo>
                    <a:pt x="169" y="247"/>
                  </a:lnTo>
                  <a:lnTo>
                    <a:pt x="124" y="201"/>
                  </a:lnTo>
                  <a:lnTo>
                    <a:pt x="38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220184" name="Freeform 24"/>
            <p:cNvSpPr>
              <a:spLocks/>
            </p:cNvSpPr>
            <p:nvPr/>
          </p:nvSpPr>
          <p:spPr bwMode="auto">
            <a:xfrm>
              <a:off x="3314" y="3313"/>
              <a:ext cx="113" cy="297"/>
            </a:xfrm>
            <a:custGeom>
              <a:avLst/>
              <a:gdLst>
                <a:gd name="T0" fmla="*/ 238 w 453"/>
                <a:gd name="T1" fmla="*/ 184 h 893"/>
                <a:gd name="T2" fmla="*/ 306 w 453"/>
                <a:gd name="T3" fmla="*/ 71 h 893"/>
                <a:gd name="T4" fmla="*/ 374 w 453"/>
                <a:gd name="T5" fmla="*/ 0 h 893"/>
                <a:gd name="T6" fmla="*/ 415 w 453"/>
                <a:gd name="T7" fmla="*/ 0 h 893"/>
                <a:gd name="T8" fmla="*/ 453 w 453"/>
                <a:gd name="T9" fmla="*/ 20 h 893"/>
                <a:gd name="T10" fmla="*/ 449 w 453"/>
                <a:gd name="T11" fmla="*/ 85 h 893"/>
                <a:gd name="T12" fmla="*/ 404 w 453"/>
                <a:gd name="T13" fmla="*/ 145 h 893"/>
                <a:gd name="T14" fmla="*/ 336 w 453"/>
                <a:gd name="T15" fmla="*/ 204 h 893"/>
                <a:gd name="T16" fmla="*/ 294 w 453"/>
                <a:gd name="T17" fmla="*/ 310 h 893"/>
                <a:gd name="T18" fmla="*/ 279 w 453"/>
                <a:gd name="T19" fmla="*/ 350 h 893"/>
                <a:gd name="T20" fmla="*/ 283 w 453"/>
                <a:gd name="T21" fmla="*/ 432 h 893"/>
                <a:gd name="T22" fmla="*/ 351 w 453"/>
                <a:gd name="T23" fmla="*/ 593 h 893"/>
                <a:gd name="T24" fmla="*/ 404 w 453"/>
                <a:gd name="T25" fmla="*/ 736 h 893"/>
                <a:gd name="T26" fmla="*/ 449 w 453"/>
                <a:gd name="T27" fmla="*/ 800 h 893"/>
                <a:gd name="T28" fmla="*/ 442 w 453"/>
                <a:gd name="T29" fmla="*/ 848 h 893"/>
                <a:gd name="T30" fmla="*/ 396 w 453"/>
                <a:gd name="T31" fmla="*/ 858 h 893"/>
                <a:gd name="T32" fmla="*/ 294 w 453"/>
                <a:gd name="T33" fmla="*/ 842 h 893"/>
                <a:gd name="T34" fmla="*/ 245 w 453"/>
                <a:gd name="T35" fmla="*/ 842 h 893"/>
                <a:gd name="T36" fmla="*/ 166 w 453"/>
                <a:gd name="T37" fmla="*/ 872 h 893"/>
                <a:gd name="T38" fmla="*/ 87 w 453"/>
                <a:gd name="T39" fmla="*/ 893 h 893"/>
                <a:gd name="T40" fmla="*/ 42 w 453"/>
                <a:gd name="T41" fmla="*/ 883 h 893"/>
                <a:gd name="T42" fmla="*/ 0 w 453"/>
                <a:gd name="T43" fmla="*/ 842 h 893"/>
                <a:gd name="T44" fmla="*/ 87 w 453"/>
                <a:gd name="T45" fmla="*/ 817 h 893"/>
                <a:gd name="T46" fmla="*/ 181 w 453"/>
                <a:gd name="T47" fmla="*/ 800 h 893"/>
                <a:gd name="T48" fmla="*/ 279 w 453"/>
                <a:gd name="T49" fmla="*/ 800 h 893"/>
                <a:gd name="T50" fmla="*/ 336 w 453"/>
                <a:gd name="T51" fmla="*/ 807 h 893"/>
                <a:gd name="T52" fmla="*/ 370 w 453"/>
                <a:gd name="T53" fmla="*/ 807 h 893"/>
                <a:gd name="T54" fmla="*/ 362 w 453"/>
                <a:gd name="T55" fmla="*/ 766 h 893"/>
                <a:gd name="T56" fmla="*/ 302 w 453"/>
                <a:gd name="T57" fmla="*/ 626 h 893"/>
                <a:gd name="T58" fmla="*/ 245 w 453"/>
                <a:gd name="T59" fmla="*/ 483 h 893"/>
                <a:gd name="T60" fmla="*/ 223 w 453"/>
                <a:gd name="T61" fmla="*/ 402 h 893"/>
                <a:gd name="T62" fmla="*/ 215 w 453"/>
                <a:gd name="T63" fmla="*/ 310 h 893"/>
                <a:gd name="T64" fmla="*/ 223 w 453"/>
                <a:gd name="T65" fmla="*/ 244 h 893"/>
                <a:gd name="T66" fmla="*/ 238 w 453"/>
                <a:gd name="T67" fmla="*/ 184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3" h="893">
                  <a:moveTo>
                    <a:pt x="238" y="184"/>
                  </a:moveTo>
                  <a:lnTo>
                    <a:pt x="306" y="71"/>
                  </a:lnTo>
                  <a:lnTo>
                    <a:pt x="374" y="0"/>
                  </a:lnTo>
                  <a:lnTo>
                    <a:pt x="415" y="0"/>
                  </a:lnTo>
                  <a:lnTo>
                    <a:pt x="453" y="20"/>
                  </a:lnTo>
                  <a:lnTo>
                    <a:pt x="449" y="85"/>
                  </a:lnTo>
                  <a:lnTo>
                    <a:pt x="404" y="145"/>
                  </a:lnTo>
                  <a:lnTo>
                    <a:pt x="336" y="204"/>
                  </a:lnTo>
                  <a:lnTo>
                    <a:pt x="294" y="310"/>
                  </a:lnTo>
                  <a:lnTo>
                    <a:pt x="279" y="350"/>
                  </a:lnTo>
                  <a:lnTo>
                    <a:pt x="283" y="432"/>
                  </a:lnTo>
                  <a:lnTo>
                    <a:pt x="351" y="593"/>
                  </a:lnTo>
                  <a:lnTo>
                    <a:pt x="404" y="736"/>
                  </a:lnTo>
                  <a:lnTo>
                    <a:pt x="449" y="800"/>
                  </a:lnTo>
                  <a:lnTo>
                    <a:pt x="442" y="848"/>
                  </a:lnTo>
                  <a:lnTo>
                    <a:pt x="396" y="858"/>
                  </a:lnTo>
                  <a:lnTo>
                    <a:pt x="294" y="842"/>
                  </a:lnTo>
                  <a:lnTo>
                    <a:pt x="245" y="842"/>
                  </a:lnTo>
                  <a:lnTo>
                    <a:pt x="166" y="872"/>
                  </a:lnTo>
                  <a:lnTo>
                    <a:pt x="87" y="893"/>
                  </a:lnTo>
                  <a:lnTo>
                    <a:pt x="42" y="883"/>
                  </a:lnTo>
                  <a:lnTo>
                    <a:pt x="0" y="842"/>
                  </a:lnTo>
                  <a:lnTo>
                    <a:pt x="87" y="817"/>
                  </a:lnTo>
                  <a:lnTo>
                    <a:pt x="181" y="800"/>
                  </a:lnTo>
                  <a:lnTo>
                    <a:pt x="279" y="800"/>
                  </a:lnTo>
                  <a:lnTo>
                    <a:pt x="336" y="807"/>
                  </a:lnTo>
                  <a:lnTo>
                    <a:pt x="370" y="807"/>
                  </a:lnTo>
                  <a:lnTo>
                    <a:pt x="362" y="766"/>
                  </a:lnTo>
                  <a:lnTo>
                    <a:pt x="302" y="626"/>
                  </a:lnTo>
                  <a:lnTo>
                    <a:pt x="245" y="483"/>
                  </a:lnTo>
                  <a:lnTo>
                    <a:pt x="223" y="402"/>
                  </a:lnTo>
                  <a:lnTo>
                    <a:pt x="215" y="310"/>
                  </a:lnTo>
                  <a:lnTo>
                    <a:pt x="223" y="244"/>
                  </a:lnTo>
                  <a:lnTo>
                    <a:pt x="238" y="1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</p:grpSp>
      <p:sp>
        <p:nvSpPr>
          <p:cNvPr id="220172" name="AutoShape 12"/>
          <p:cNvSpPr>
            <a:spLocks noChangeArrowheads="1"/>
          </p:cNvSpPr>
          <p:nvPr/>
        </p:nvSpPr>
        <p:spPr bwMode="auto">
          <a:xfrm>
            <a:off x="6511925" y="3716338"/>
            <a:ext cx="2298700" cy="647700"/>
          </a:xfrm>
          <a:prstGeom prst="wedgeRoundRectCallout">
            <a:avLst>
              <a:gd name="adj1" fmla="val -68861"/>
              <a:gd name="adj2" fmla="val 108796"/>
              <a:gd name="adj3" fmla="val 16667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/>
              <a:t>EPC et gymnase</a:t>
            </a:r>
            <a:endParaRPr lang="fr-FR" altLang="fr-FR" sz="1400"/>
          </a:p>
        </p:txBody>
      </p:sp>
      <p:sp>
        <p:nvSpPr>
          <p:cNvPr id="220194" name="Text Box 34"/>
          <p:cNvSpPr txBox="1">
            <a:spLocks noChangeArrowheads="1"/>
          </p:cNvSpPr>
          <p:nvPr/>
        </p:nvSpPr>
        <p:spPr bwMode="auto">
          <a:xfrm>
            <a:off x="1295400" y="2895600"/>
            <a:ext cx="3276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Choix du parcours :</a:t>
            </a:r>
          </a:p>
          <a:p>
            <a:pPr>
              <a:spcBef>
                <a:spcPct val="50000"/>
              </a:spcBef>
            </a:pPr>
            <a:r>
              <a:rPr lang="fr-CH" altLang="fr-FR" sz="1000"/>
              <a:t>(Cliquer sur ce qui convient)</a:t>
            </a:r>
            <a:endParaRPr lang="fr-FR" altLang="fr-FR" sz="1000"/>
          </a:p>
        </p:txBody>
      </p:sp>
      <p:sp>
        <p:nvSpPr>
          <p:cNvPr id="220187" name="Rectangle 2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181600" y="762000"/>
            <a:ext cx="38100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20191" name="Rectangle 3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181600" y="3581400"/>
            <a:ext cx="38100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9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444420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3622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arenR"/>
            </a:pPr>
            <a:r>
              <a:rPr lang="fr-CH" altLang="fr-FR"/>
              <a:t>Ouverture </a:t>
            </a:r>
            <a:r>
              <a:rPr lang="fr-CH" altLang="fr-FR" sz="1800"/>
              <a:t>(Inventaire initial)</a:t>
            </a:r>
            <a:endParaRPr lang="fr-FR" altLang="fr-FR" sz="1800"/>
          </a:p>
        </p:txBody>
      </p:sp>
      <p:sp>
        <p:nvSpPr>
          <p:cNvPr id="444421" name="Line 5"/>
          <p:cNvSpPr>
            <a:spLocks noChangeShapeType="1"/>
          </p:cNvSpPr>
          <p:nvPr/>
        </p:nvSpPr>
        <p:spPr bwMode="auto">
          <a:xfrm>
            <a:off x="4724400" y="428625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graphicFrame>
        <p:nvGraphicFramePr>
          <p:cNvPr id="445154" name="Object 738"/>
          <p:cNvGraphicFramePr>
            <a:graphicFrameLocks noChangeAspect="1"/>
          </p:cNvGraphicFramePr>
          <p:nvPr/>
        </p:nvGraphicFramePr>
        <p:xfrm>
          <a:off x="1125538" y="1484313"/>
          <a:ext cx="6867525" cy="484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156" name="Feuille de calcul" r:id="rId3" imgW="6867678" imgH="4848262" progId="Excel.Sheet.8">
                  <p:embed/>
                </p:oleObj>
              </mc:Choice>
              <mc:Fallback>
                <p:oleObj name="Feuille de calcul" r:id="rId3" imgW="6867678" imgH="4848262" progId="Excel.Sheet.8">
                  <p:embed/>
                  <p:pic>
                    <p:nvPicPr>
                      <p:cNvPr id="0" name="Object 7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1484313"/>
                        <a:ext cx="6867525" cy="484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5155" name="Oval 739"/>
          <p:cNvSpPr>
            <a:spLocks noChangeArrowheads="1"/>
          </p:cNvSpPr>
          <p:nvPr/>
        </p:nvSpPr>
        <p:spPr bwMode="auto">
          <a:xfrm>
            <a:off x="908050" y="1647825"/>
            <a:ext cx="1873250" cy="647700"/>
          </a:xfrm>
          <a:prstGeom prst="ellipse">
            <a:avLst/>
          </a:prstGeom>
          <a:noFill/>
          <a:ln w="28575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5155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3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445444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1360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H" altLang="fr-FR"/>
              <a:t>2) Achats</a:t>
            </a:r>
            <a:endParaRPr lang="fr-FR" altLang="fr-FR"/>
          </a:p>
        </p:txBody>
      </p:sp>
      <p:sp>
        <p:nvSpPr>
          <p:cNvPr id="445445" name="Line 5"/>
          <p:cNvSpPr>
            <a:spLocks noChangeShapeType="1"/>
          </p:cNvSpPr>
          <p:nvPr/>
        </p:nvSpPr>
        <p:spPr bwMode="auto">
          <a:xfrm>
            <a:off x="4724400" y="68580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graphicFrame>
        <p:nvGraphicFramePr>
          <p:cNvPr id="445447" name="Object 7"/>
          <p:cNvGraphicFramePr>
            <a:graphicFrameLocks noChangeAspect="1"/>
          </p:cNvGraphicFramePr>
          <p:nvPr/>
        </p:nvGraphicFramePr>
        <p:xfrm>
          <a:off x="1127125" y="1484313"/>
          <a:ext cx="6867525" cy="484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450" name="Feuille de calcul" r:id="rId3" imgW="6867678" imgH="4848262" progId="Excel.Sheet.8">
                  <p:embed/>
                </p:oleObj>
              </mc:Choice>
              <mc:Fallback>
                <p:oleObj name="Feuille de calcul" r:id="rId3" imgW="6867678" imgH="4848262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7125" y="1484313"/>
                        <a:ext cx="6867525" cy="484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5448" name="Oval 8"/>
          <p:cNvSpPr>
            <a:spLocks noChangeArrowheads="1"/>
          </p:cNvSpPr>
          <p:nvPr/>
        </p:nvSpPr>
        <p:spPr bwMode="auto">
          <a:xfrm>
            <a:off x="827088" y="1989138"/>
            <a:ext cx="1873250" cy="647700"/>
          </a:xfrm>
          <a:prstGeom prst="ellipse">
            <a:avLst/>
          </a:prstGeom>
          <a:noFill/>
          <a:ln w="28575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45449" name="Oval 9"/>
          <p:cNvSpPr>
            <a:spLocks noChangeArrowheads="1"/>
          </p:cNvSpPr>
          <p:nvPr/>
        </p:nvSpPr>
        <p:spPr bwMode="auto">
          <a:xfrm>
            <a:off x="2411413" y="3789363"/>
            <a:ext cx="1873250" cy="647700"/>
          </a:xfrm>
          <a:prstGeom prst="ellipse">
            <a:avLst/>
          </a:prstGeom>
          <a:noFill/>
          <a:ln w="28575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456707" name="Text Box 3"/>
          <p:cNvSpPr txBox="1">
            <a:spLocks noChangeArrowheads="1"/>
          </p:cNvSpPr>
          <p:nvPr/>
        </p:nvSpPr>
        <p:spPr bwMode="auto">
          <a:xfrm>
            <a:off x="441325" y="422275"/>
            <a:ext cx="310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H" altLang="fr-FR"/>
              <a:t>3) Ventes (double effet)</a:t>
            </a:r>
            <a:endParaRPr lang="fr-FR" altLang="fr-FR"/>
          </a:p>
        </p:txBody>
      </p:sp>
      <p:sp>
        <p:nvSpPr>
          <p:cNvPr id="456709" name="Line 5"/>
          <p:cNvSpPr>
            <a:spLocks noChangeShapeType="1"/>
          </p:cNvSpPr>
          <p:nvPr/>
        </p:nvSpPr>
        <p:spPr bwMode="auto">
          <a:xfrm>
            <a:off x="4724400" y="962025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graphicFrame>
        <p:nvGraphicFramePr>
          <p:cNvPr id="457154" name="Object 450"/>
          <p:cNvGraphicFramePr>
            <a:graphicFrameLocks noChangeAspect="1"/>
          </p:cNvGraphicFramePr>
          <p:nvPr/>
        </p:nvGraphicFramePr>
        <p:xfrm>
          <a:off x="1125538" y="1484313"/>
          <a:ext cx="6867525" cy="484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161" name="Feuille de calcul" r:id="rId3" imgW="6867678" imgH="4848262" progId="Excel.Sheet.8">
                  <p:embed/>
                </p:oleObj>
              </mc:Choice>
              <mc:Fallback>
                <p:oleObj name="Feuille de calcul" r:id="rId3" imgW="6867678" imgH="4848262" progId="Excel.Sheet.8">
                  <p:embed/>
                  <p:pic>
                    <p:nvPicPr>
                      <p:cNvPr id="0" name="Object 4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1484313"/>
                        <a:ext cx="6867525" cy="484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7160" name="Group 456"/>
          <p:cNvGrpSpPr>
            <a:grpSpLocks/>
          </p:cNvGrpSpPr>
          <p:nvPr/>
        </p:nvGrpSpPr>
        <p:grpSpPr bwMode="auto">
          <a:xfrm>
            <a:off x="2482850" y="1773238"/>
            <a:ext cx="4105275" cy="863600"/>
            <a:chOff x="1429" y="1117"/>
            <a:chExt cx="2586" cy="544"/>
          </a:xfrm>
        </p:grpSpPr>
        <p:sp>
          <p:nvSpPr>
            <p:cNvPr id="457155" name="Oval 451"/>
            <p:cNvSpPr>
              <a:spLocks noChangeArrowheads="1"/>
            </p:cNvSpPr>
            <p:nvPr/>
          </p:nvSpPr>
          <p:spPr bwMode="auto">
            <a:xfrm>
              <a:off x="1429" y="1253"/>
              <a:ext cx="1180" cy="408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57156" name="Oval 452"/>
            <p:cNvSpPr>
              <a:spLocks noChangeArrowheads="1"/>
            </p:cNvSpPr>
            <p:nvPr/>
          </p:nvSpPr>
          <p:spPr bwMode="auto">
            <a:xfrm>
              <a:off x="2835" y="1117"/>
              <a:ext cx="1180" cy="408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457159" name="Group 455"/>
          <p:cNvGrpSpPr>
            <a:grpSpLocks/>
          </p:cNvGrpSpPr>
          <p:nvPr/>
        </p:nvGrpSpPr>
        <p:grpSpPr bwMode="auto">
          <a:xfrm>
            <a:off x="2411413" y="3759200"/>
            <a:ext cx="4105275" cy="2243138"/>
            <a:chOff x="1429" y="2368"/>
            <a:chExt cx="2586" cy="1413"/>
          </a:xfrm>
        </p:grpSpPr>
        <p:sp>
          <p:nvSpPr>
            <p:cNvPr id="457157" name="Oval 453"/>
            <p:cNvSpPr>
              <a:spLocks noChangeArrowheads="1"/>
            </p:cNvSpPr>
            <p:nvPr/>
          </p:nvSpPr>
          <p:spPr bwMode="auto">
            <a:xfrm>
              <a:off x="1429" y="3373"/>
              <a:ext cx="1180" cy="408"/>
            </a:xfrm>
            <a:prstGeom prst="ellips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57158" name="Oval 454"/>
            <p:cNvSpPr>
              <a:spLocks noChangeArrowheads="1"/>
            </p:cNvSpPr>
            <p:nvPr/>
          </p:nvSpPr>
          <p:spPr bwMode="auto">
            <a:xfrm>
              <a:off x="2835" y="2368"/>
              <a:ext cx="1180" cy="408"/>
            </a:xfrm>
            <a:prstGeom prst="ellips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7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446468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44418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4) </a:t>
            </a:r>
            <a:r>
              <a:rPr lang="fr-CH" altLang="fr-FR"/>
              <a:t>Inventaire final et détermination</a:t>
            </a:r>
          </a:p>
          <a:p>
            <a:r>
              <a:rPr lang="fr-CH" altLang="fr-FR"/>
              <a:t>    de la variation du stock</a:t>
            </a:r>
            <a:endParaRPr lang="fr-FR" altLang="fr-FR"/>
          </a:p>
        </p:txBody>
      </p:sp>
      <p:sp>
        <p:nvSpPr>
          <p:cNvPr id="446469" name="Line 5"/>
          <p:cNvSpPr>
            <a:spLocks noChangeShapeType="1"/>
          </p:cNvSpPr>
          <p:nvPr/>
        </p:nvSpPr>
        <p:spPr bwMode="auto">
          <a:xfrm>
            <a:off x="4724400" y="1247775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graphicFrame>
        <p:nvGraphicFramePr>
          <p:cNvPr id="446914" name="Object 450"/>
          <p:cNvGraphicFramePr>
            <a:graphicFrameLocks noChangeAspect="1"/>
          </p:cNvGraphicFramePr>
          <p:nvPr/>
        </p:nvGraphicFramePr>
        <p:xfrm>
          <a:off x="1125538" y="1484313"/>
          <a:ext cx="6867525" cy="484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6917" name="Feuille de calcul" r:id="rId3" imgW="6867678" imgH="4848262" progId="Excel.Sheet.8">
                  <p:embed/>
                </p:oleObj>
              </mc:Choice>
              <mc:Fallback>
                <p:oleObj name="Feuille de calcul" r:id="rId3" imgW="6867678" imgH="4848262" progId="Excel.Sheet.8">
                  <p:embed/>
                  <p:pic>
                    <p:nvPicPr>
                      <p:cNvPr id="0" name="Object 4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1484313"/>
                        <a:ext cx="6867525" cy="484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6916" name="Oval 452"/>
          <p:cNvSpPr>
            <a:spLocks noChangeArrowheads="1"/>
          </p:cNvSpPr>
          <p:nvPr/>
        </p:nvSpPr>
        <p:spPr bwMode="auto">
          <a:xfrm>
            <a:off x="2482850" y="2679700"/>
            <a:ext cx="1873250" cy="647700"/>
          </a:xfrm>
          <a:prstGeom prst="ellipse">
            <a:avLst/>
          </a:prstGeom>
          <a:noFill/>
          <a:ln w="28575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459779" name="Text Box 3"/>
          <p:cNvSpPr txBox="1">
            <a:spLocks noChangeArrowheads="1"/>
          </p:cNvSpPr>
          <p:nvPr/>
        </p:nvSpPr>
        <p:spPr bwMode="auto">
          <a:xfrm>
            <a:off x="441325" y="422275"/>
            <a:ext cx="30003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H" altLang="fr-FR"/>
              <a:t>5) Clôture des comptes</a:t>
            </a:r>
          </a:p>
          <a:p>
            <a:r>
              <a:rPr lang="fr-CH" altLang="fr-FR"/>
              <a:t>    de gestion</a:t>
            </a:r>
            <a:endParaRPr lang="fr-FR" altLang="fr-FR"/>
          </a:p>
        </p:txBody>
      </p:sp>
      <p:graphicFrame>
        <p:nvGraphicFramePr>
          <p:cNvPr id="459781" name="Object 5"/>
          <p:cNvGraphicFramePr>
            <a:graphicFrameLocks noChangeAspect="1"/>
          </p:cNvGraphicFramePr>
          <p:nvPr/>
        </p:nvGraphicFramePr>
        <p:xfrm>
          <a:off x="1125538" y="1484313"/>
          <a:ext cx="6867525" cy="484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784" name="Feuille de calcul" r:id="rId3" imgW="6867678" imgH="4848262" progId="Excel.Sheet.8">
                  <p:embed/>
                </p:oleObj>
              </mc:Choice>
              <mc:Fallback>
                <p:oleObj name="Feuille de calcul" r:id="rId3" imgW="6867678" imgH="4848262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1484313"/>
                        <a:ext cx="6867525" cy="484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9782" name="Oval 6"/>
          <p:cNvSpPr>
            <a:spLocks noChangeArrowheads="1"/>
          </p:cNvSpPr>
          <p:nvPr/>
        </p:nvSpPr>
        <p:spPr bwMode="auto">
          <a:xfrm>
            <a:off x="6299200" y="2646363"/>
            <a:ext cx="1873250" cy="647700"/>
          </a:xfrm>
          <a:prstGeom prst="ellipse">
            <a:avLst/>
          </a:prstGeom>
          <a:noFill/>
          <a:ln w="28575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59783" name="Oval 7"/>
          <p:cNvSpPr>
            <a:spLocks noChangeArrowheads="1"/>
          </p:cNvSpPr>
          <p:nvPr/>
        </p:nvSpPr>
        <p:spPr bwMode="auto">
          <a:xfrm>
            <a:off x="1041400" y="5743575"/>
            <a:ext cx="1873250" cy="647700"/>
          </a:xfrm>
          <a:prstGeom prst="ellipse">
            <a:avLst/>
          </a:prstGeom>
          <a:noFill/>
          <a:ln w="28575">
            <a:solidFill>
              <a:srgbClr val="BA0E3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460803" name="Text Box 3"/>
          <p:cNvSpPr txBox="1">
            <a:spLocks noChangeArrowheads="1"/>
          </p:cNvSpPr>
          <p:nvPr/>
        </p:nvSpPr>
        <p:spPr bwMode="auto">
          <a:xfrm>
            <a:off x="441325" y="422275"/>
            <a:ext cx="30003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H" altLang="fr-FR"/>
              <a:t>5) Clôture des comptes</a:t>
            </a:r>
          </a:p>
          <a:p>
            <a:r>
              <a:rPr lang="fr-CH" altLang="fr-FR"/>
              <a:t>    de gestion</a:t>
            </a:r>
            <a:endParaRPr lang="fr-FR" altLang="fr-FR"/>
          </a:p>
        </p:txBody>
      </p:sp>
      <p:graphicFrame>
        <p:nvGraphicFramePr>
          <p:cNvPr id="460804" name="Object 4"/>
          <p:cNvGraphicFramePr>
            <a:graphicFrameLocks noChangeAspect="1"/>
          </p:cNvGraphicFramePr>
          <p:nvPr/>
        </p:nvGraphicFramePr>
        <p:xfrm>
          <a:off x="1122363" y="1484313"/>
          <a:ext cx="6867525" cy="484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07" name="Feuille de calcul" r:id="rId3" imgW="6867678" imgH="4848262" progId="Excel.Sheet.8">
                  <p:embed/>
                </p:oleObj>
              </mc:Choice>
              <mc:Fallback>
                <p:oleObj name="Feuille de calcul" r:id="rId3" imgW="6867678" imgH="4848262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2363" y="1484313"/>
                        <a:ext cx="6867525" cy="484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Text Box 2"/>
          <p:cNvSpPr txBox="1">
            <a:spLocks noChangeArrowheads="1"/>
          </p:cNvSpPr>
          <p:nvPr/>
        </p:nvSpPr>
        <p:spPr bwMode="auto">
          <a:xfrm>
            <a:off x="900113" y="2011363"/>
            <a:ext cx="7405687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Fin de la méthode</a:t>
            </a:r>
          </a:p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« Stock permanent »</a:t>
            </a:r>
            <a:endParaRPr lang="fr-FR" altLang="fr-FR" sz="2000" b="1">
              <a:solidFill>
                <a:schemeClr val="bg1"/>
              </a:solidFill>
            </a:endParaRPr>
          </a:p>
        </p:txBody>
      </p:sp>
      <p:grpSp>
        <p:nvGrpSpPr>
          <p:cNvPr id="450563" name="Group 3"/>
          <p:cNvGrpSpPr>
            <a:grpSpLocks/>
          </p:cNvGrpSpPr>
          <p:nvPr/>
        </p:nvGrpSpPr>
        <p:grpSpPr bwMode="auto">
          <a:xfrm>
            <a:off x="3924300" y="4572000"/>
            <a:ext cx="1371600" cy="1676400"/>
            <a:chOff x="4560" y="2880"/>
            <a:chExt cx="864" cy="1056"/>
          </a:xfrm>
        </p:grpSpPr>
        <p:pic>
          <p:nvPicPr>
            <p:cNvPr id="450564" name="Picture 4" descr="J00787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" y="2880"/>
              <a:ext cx="529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0565" name="Text Box 5"/>
            <p:cNvSpPr txBox="1">
              <a:spLocks noChangeArrowheads="1"/>
            </p:cNvSpPr>
            <p:nvPr/>
          </p:nvSpPr>
          <p:spPr bwMode="auto">
            <a:xfrm>
              <a:off x="4560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200">
                  <a:latin typeface="Arial" panose="020B0604020202020204" pitchFamily="34" charset="0"/>
                </a:rPr>
                <a:t>Menu</a:t>
              </a:r>
              <a:br>
                <a:rPr lang="fr-CH" altLang="fr-FR" sz="1200">
                  <a:latin typeface="Arial" panose="020B0604020202020204" pitchFamily="34" charset="0"/>
                </a:rPr>
              </a:br>
              <a:r>
                <a:rPr lang="fr-CH" altLang="fr-FR" sz="1200">
                  <a:latin typeface="Arial" panose="020B0604020202020204" pitchFamily="34" charset="0"/>
                </a:rPr>
                <a:t>Quatre méthodes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sp>
        <p:nvSpPr>
          <p:cNvPr id="450566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924300" y="4437063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graphicFrame>
        <p:nvGraphicFramePr>
          <p:cNvPr id="450567" name="Object 7"/>
          <p:cNvGraphicFramePr>
            <a:graphicFrameLocks noChangeAspect="1"/>
          </p:cNvGraphicFramePr>
          <p:nvPr/>
        </p:nvGraphicFramePr>
        <p:xfrm>
          <a:off x="685800" y="4648200"/>
          <a:ext cx="12954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75" name="Clip" r:id="rId5" imgW="4582440" imgH="3105360" progId="MS_ClipArt_Gallery.2">
                  <p:embed/>
                </p:oleObj>
              </mc:Choice>
              <mc:Fallback>
                <p:oleObj name="Clip" r:id="rId5" imgW="4582440" imgH="3105360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648200"/>
                        <a:ext cx="12954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568" name="Text Box 8"/>
          <p:cNvSpPr txBox="1">
            <a:spLocks noChangeArrowheads="1"/>
          </p:cNvSpPr>
          <p:nvPr/>
        </p:nvSpPr>
        <p:spPr bwMode="auto">
          <a:xfrm>
            <a:off x="609600" y="5791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200">
                <a:latin typeface="Arial" panose="020B0604020202020204" pitchFamily="34" charset="0"/>
              </a:rPr>
              <a:t>Menu</a:t>
            </a:r>
            <a:br>
              <a:rPr lang="fr-CH" altLang="fr-FR" sz="1200">
                <a:latin typeface="Arial" panose="020B0604020202020204" pitchFamily="34" charset="0"/>
              </a:rPr>
            </a:br>
            <a:r>
              <a:rPr lang="fr-CH" altLang="fr-FR" sz="1200">
                <a:latin typeface="Arial" panose="020B0604020202020204" pitchFamily="34" charset="0"/>
              </a:rPr>
              <a:t>général</a:t>
            </a:r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450569" name="Rectangle 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334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450570" name="Group 10"/>
          <p:cNvGrpSpPr>
            <a:grpSpLocks/>
          </p:cNvGrpSpPr>
          <p:nvPr/>
        </p:nvGrpSpPr>
        <p:grpSpPr bwMode="auto">
          <a:xfrm>
            <a:off x="7308850" y="4570413"/>
            <a:ext cx="1371600" cy="1676400"/>
            <a:chOff x="4584" y="2880"/>
            <a:chExt cx="864" cy="1056"/>
          </a:xfrm>
        </p:grpSpPr>
        <p:pic>
          <p:nvPicPr>
            <p:cNvPr id="450571" name="Picture 11" descr="J007879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8" y="2880"/>
              <a:ext cx="339" cy="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0572" name="Text Box 12"/>
            <p:cNvSpPr txBox="1">
              <a:spLocks noChangeArrowheads="1"/>
            </p:cNvSpPr>
            <p:nvPr/>
          </p:nvSpPr>
          <p:spPr bwMode="auto">
            <a:xfrm>
              <a:off x="4584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Suite …</a:t>
              </a:r>
            </a:p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Cas no 2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sp>
        <p:nvSpPr>
          <p:cNvPr id="450573" name="Rectangle 1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235825" y="4437063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38" name="Picture 14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052513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639" name="AutoShape 1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843213" y="765175"/>
            <a:ext cx="3024187" cy="1590675"/>
          </a:xfrm>
          <a:prstGeom prst="wedgeEllipseCallout">
            <a:avLst>
              <a:gd name="adj1" fmla="val 96509"/>
              <a:gd name="adj2" fmla="val -45708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2</a:t>
            </a:r>
          </a:p>
          <a:p>
            <a:pPr algn="ctr"/>
            <a:r>
              <a:rPr lang="fr-CH" altLang="fr-FR"/>
              <a:t>Méthode simple</a:t>
            </a:r>
            <a:endParaRPr lang="fr-FR" altLang="fr-FR"/>
          </a:p>
        </p:txBody>
      </p:sp>
      <p:sp>
        <p:nvSpPr>
          <p:cNvPr id="410640" name="AutoShape 1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843213" y="2636838"/>
            <a:ext cx="3024187" cy="1590675"/>
          </a:xfrm>
          <a:prstGeom prst="wedgeEllipseCallout">
            <a:avLst>
              <a:gd name="adj1" fmla="val 99657"/>
              <a:gd name="adj2" fmla="val -10977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2</a:t>
            </a:r>
          </a:p>
          <a:p>
            <a:pPr algn="ctr"/>
            <a:r>
              <a:rPr lang="fr-CH" altLang="fr-FR"/>
              <a:t>Méthode hybride</a:t>
            </a:r>
            <a:endParaRPr lang="fr-FR" altLang="fr-FR"/>
          </a:p>
        </p:txBody>
      </p:sp>
      <p:sp>
        <p:nvSpPr>
          <p:cNvPr id="410641" name="AutoShape 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843213" y="4437063"/>
            <a:ext cx="3024187" cy="1590675"/>
          </a:xfrm>
          <a:prstGeom prst="wedgeEllipseCallout">
            <a:avLst>
              <a:gd name="adj1" fmla="val 100917"/>
              <a:gd name="adj2" fmla="val 41116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2</a:t>
            </a:r>
          </a:p>
          <a:p>
            <a:pPr algn="ctr"/>
            <a:r>
              <a:rPr lang="fr-CH" altLang="fr-FR"/>
              <a:t>Méthode structurée</a:t>
            </a:r>
            <a:endParaRPr lang="fr-FR" altLang="fr-FR"/>
          </a:p>
        </p:txBody>
      </p:sp>
      <p:sp>
        <p:nvSpPr>
          <p:cNvPr id="410643" name="Text Box 19"/>
          <p:cNvSpPr txBox="1">
            <a:spLocks noChangeArrowheads="1"/>
          </p:cNvSpPr>
          <p:nvPr/>
        </p:nvSpPr>
        <p:spPr bwMode="auto">
          <a:xfrm>
            <a:off x="179388" y="5805488"/>
            <a:ext cx="3024187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/>
              <a:t>N.B.</a:t>
            </a:r>
          </a:p>
          <a:p>
            <a:pPr>
              <a:spcBef>
                <a:spcPct val="50000"/>
              </a:spcBef>
            </a:pPr>
            <a:r>
              <a:rPr lang="fr-CH" altLang="fr-FR" sz="1400"/>
              <a:t>Il n’y a pas de cas 2  et 3 pour la méthode du stock permanent</a:t>
            </a:r>
            <a:endParaRPr lang="fr-FR" altLang="fr-FR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63843"/>
              <a:gd name="adj2" fmla="val -2671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2</a:t>
            </a:r>
          </a:p>
          <a:p>
            <a:pPr algn="ctr"/>
            <a:r>
              <a:rPr lang="fr-CH" altLang="fr-FR"/>
              <a:t>Méthode simple</a:t>
            </a:r>
            <a:endParaRPr lang="fr-FR" altLang="fr-FR"/>
          </a:p>
        </p:txBody>
      </p:sp>
      <p:pic>
        <p:nvPicPr>
          <p:cNvPr id="157699" name="Picture 3" descr="J007879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57200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7700" name="Object 4"/>
          <p:cNvGraphicFramePr>
            <a:graphicFrameLocks noChangeAspect="1"/>
          </p:cNvGraphicFramePr>
          <p:nvPr/>
        </p:nvGraphicFramePr>
        <p:xfrm>
          <a:off x="838200" y="4800600"/>
          <a:ext cx="7543800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1" name="Feuille de calcul" r:id="rId4" imgW="3867595" imgH="657860" progId="Excel.Sheet.8">
                  <p:embed/>
                </p:oleObj>
              </mc:Choice>
              <mc:Fallback>
                <p:oleObj name="Feuille de calcul" r:id="rId4" imgW="3867595" imgH="65786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800600"/>
                        <a:ext cx="7543800" cy="128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2930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35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2933" name="Object 5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36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2934" name="Text Box 6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1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082" name="Object 2"/>
          <p:cNvGraphicFramePr>
            <a:graphicFrameLocks noChangeAspect="1"/>
          </p:cNvGraphicFramePr>
          <p:nvPr/>
        </p:nvGraphicFramePr>
        <p:xfrm>
          <a:off x="609600" y="914400"/>
          <a:ext cx="596900" cy="181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99" name="Clip" r:id="rId3" imgW="1295640" imgH="3934080" progId="MS_ClipArt_Gallery.2">
                  <p:embed/>
                </p:oleObj>
              </mc:Choice>
              <mc:Fallback>
                <p:oleObj name="Clip" r:id="rId3" imgW="1295640" imgH="393408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914400"/>
                        <a:ext cx="596900" cy="181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083" name="Text Box 3"/>
          <p:cNvSpPr txBox="1">
            <a:spLocks noChangeArrowheads="1"/>
          </p:cNvSpPr>
          <p:nvPr/>
        </p:nvSpPr>
        <p:spPr bwMode="auto">
          <a:xfrm>
            <a:off x="1828800" y="1143000"/>
            <a:ext cx="28194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/>
              <a:t>Pour le stock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les achats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les ventes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 résultat</a:t>
            </a:r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4343400" y="1143000"/>
            <a:ext cx="2398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>
                <a:solidFill>
                  <a:srgbClr val="006600"/>
                </a:solidFill>
              </a:rPr>
              <a:t>Un compte d’actif</a:t>
            </a:r>
            <a:endParaRPr lang="fr-FR" altLang="fr-FR">
              <a:solidFill>
                <a:srgbClr val="003300"/>
              </a:solidFill>
            </a:endParaRPr>
          </a:p>
        </p:txBody>
      </p:sp>
      <p:sp>
        <p:nvSpPr>
          <p:cNvPr id="174085" name="Text Box 5"/>
          <p:cNvSpPr txBox="1">
            <a:spLocks noChangeArrowheads="1"/>
          </p:cNvSpPr>
          <p:nvPr/>
        </p:nvSpPr>
        <p:spPr bwMode="auto">
          <a:xfrm>
            <a:off x="4343400" y="22098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666633"/>
                </a:solidFill>
              </a:rPr>
              <a:t>Un compte de charges</a:t>
            </a:r>
          </a:p>
        </p:txBody>
      </p:sp>
      <p:sp>
        <p:nvSpPr>
          <p:cNvPr id="174086" name="Text Box 6"/>
          <p:cNvSpPr txBox="1">
            <a:spLocks noChangeArrowheads="1"/>
          </p:cNvSpPr>
          <p:nvPr/>
        </p:nvSpPr>
        <p:spPr bwMode="auto">
          <a:xfrm>
            <a:off x="4343400" y="33528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FF0000"/>
                </a:solidFill>
              </a:rPr>
              <a:t>Un compte de produits</a:t>
            </a:r>
          </a:p>
        </p:txBody>
      </p:sp>
      <p:sp>
        <p:nvSpPr>
          <p:cNvPr id="174087" name="Text Box 7"/>
          <p:cNvSpPr txBox="1">
            <a:spLocks noChangeArrowheads="1"/>
          </p:cNvSpPr>
          <p:nvPr/>
        </p:nvSpPr>
        <p:spPr bwMode="auto">
          <a:xfrm>
            <a:off x="4419600" y="44196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0000FF"/>
                </a:solidFill>
              </a:rPr>
              <a:t>Un compte d’exploitation</a:t>
            </a: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174088" name="Rectangle 8"/>
          <p:cNvSpPr>
            <a:spLocks noChangeArrowheads="1"/>
          </p:cNvSpPr>
          <p:nvPr/>
        </p:nvSpPr>
        <p:spPr bwMode="auto">
          <a:xfrm>
            <a:off x="7772400" y="1219200"/>
            <a:ext cx="914400" cy="3810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174089" name="Group 9"/>
          <p:cNvGrpSpPr>
            <a:grpSpLocks/>
          </p:cNvGrpSpPr>
          <p:nvPr/>
        </p:nvGrpSpPr>
        <p:grpSpPr bwMode="auto">
          <a:xfrm>
            <a:off x="7924800" y="2133600"/>
            <a:ext cx="609600" cy="609600"/>
            <a:chOff x="4992" y="1488"/>
            <a:chExt cx="384" cy="384"/>
          </a:xfrm>
        </p:grpSpPr>
        <p:sp>
          <p:nvSpPr>
            <p:cNvPr id="174090" name="Oval 10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74091" name="Line 11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74092" name="Group 12"/>
          <p:cNvGrpSpPr>
            <a:grpSpLocks/>
          </p:cNvGrpSpPr>
          <p:nvPr/>
        </p:nvGrpSpPr>
        <p:grpSpPr bwMode="auto">
          <a:xfrm>
            <a:off x="7924800" y="3276600"/>
            <a:ext cx="609600" cy="609600"/>
            <a:chOff x="5040" y="2112"/>
            <a:chExt cx="384" cy="384"/>
          </a:xfrm>
        </p:grpSpPr>
        <p:sp>
          <p:nvSpPr>
            <p:cNvPr id="174093" name="Oval 13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74094" name="Line 14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74095" name="Group 15"/>
          <p:cNvGrpSpPr>
            <a:grpSpLocks/>
          </p:cNvGrpSpPr>
          <p:nvPr/>
        </p:nvGrpSpPr>
        <p:grpSpPr bwMode="auto">
          <a:xfrm>
            <a:off x="7924800" y="4343400"/>
            <a:ext cx="609600" cy="609600"/>
            <a:chOff x="5088" y="2976"/>
            <a:chExt cx="384" cy="384"/>
          </a:xfrm>
        </p:grpSpPr>
        <p:sp>
          <p:nvSpPr>
            <p:cNvPr id="174096" name="Oval 16"/>
            <p:cNvSpPr>
              <a:spLocks noChangeArrowheads="1"/>
            </p:cNvSpPr>
            <p:nvPr/>
          </p:nvSpPr>
          <p:spPr bwMode="auto">
            <a:xfrm>
              <a:off x="5088" y="2976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74097" name="Line 17"/>
            <p:cNvSpPr>
              <a:spLocks noChangeShapeType="1"/>
            </p:cNvSpPr>
            <p:nvPr/>
          </p:nvSpPr>
          <p:spPr bwMode="auto">
            <a:xfrm flipH="1">
              <a:off x="5136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74098" name="Line 18"/>
            <p:cNvSpPr>
              <a:spLocks noChangeShapeType="1"/>
            </p:cNvSpPr>
            <p:nvPr/>
          </p:nvSpPr>
          <p:spPr bwMode="auto">
            <a:xfrm>
              <a:off x="5280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4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4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4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4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4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4" grpId="0" autoUpdateAnimBg="0"/>
      <p:bldP spid="174085" grpId="0" autoUpdateAnimBg="0"/>
      <p:bldP spid="174086" grpId="0" autoUpdateAnimBg="0"/>
      <p:bldP spid="174087" grpId="0" autoUpdateAnimBg="0"/>
      <p:bldP spid="174088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2626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629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2627" name="Object 3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630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1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3650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53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3651" name="Object 3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54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1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Text Box 2"/>
          <p:cNvSpPr txBox="1">
            <a:spLocks noChangeArrowheads="1"/>
          </p:cNvSpPr>
          <p:nvPr/>
        </p:nvSpPr>
        <p:spPr bwMode="auto">
          <a:xfrm>
            <a:off x="900113" y="2667000"/>
            <a:ext cx="74056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Fin de la méthode simple </a:t>
            </a:r>
            <a:r>
              <a:rPr lang="fr-CH" altLang="fr-FR" sz="2000" b="1">
                <a:solidFill>
                  <a:schemeClr val="bg1"/>
                </a:solidFill>
              </a:rPr>
              <a:t>(cas 2)</a:t>
            </a:r>
            <a:endParaRPr lang="fr-FR" altLang="fr-FR" sz="2000" b="1">
              <a:solidFill>
                <a:schemeClr val="bg1"/>
              </a:solidFill>
            </a:endParaRPr>
          </a:p>
        </p:txBody>
      </p:sp>
      <p:grpSp>
        <p:nvGrpSpPr>
          <p:cNvPr id="413699" name="Group 3"/>
          <p:cNvGrpSpPr>
            <a:grpSpLocks/>
          </p:cNvGrpSpPr>
          <p:nvPr/>
        </p:nvGrpSpPr>
        <p:grpSpPr bwMode="auto">
          <a:xfrm>
            <a:off x="3924300" y="4572000"/>
            <a:ext cx="1371600" cy="1676400"/>
            <a:chOff x="4560" y="2880"/>
            <a:chExt cx="864" cy="1056"/>
          </a:xfrm>
        </p:grpSpPr>
        <p:pic>
          <p:nvPicPr>
            <p:cNvPr id="413700" name="Picture 4" descr="J00787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" y="2880"/>
              <a:ext cx="529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3701" name="Text Box 5"/>
            <p:cNvSpPr txBox="1">
              <a:spLocks noChangeArrowheads="1"/>
            </p:cNvSpPr>
            <p:nvPr/>
          </p:nvSpPr>
          <p:spPr bwMode="auto">
            <a:xfrm>
              <a:off x="4560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200">
                  <a:latin typeface="Arial" panose="020B0604020202020204" pitchFamily="34" charset="0"/>
                </a:rPr>
                <a:t>Menu</a:t>
              </a:r>
              <a:br>
                <a:rPr lang="fr-CH" altLang="fr-FR" sz="1200">
                  <a:latin typeface="Arial" panose="020B0604020202020204" pitchFamily="34" charset="0"/>
                </a:rPr>
              </a:br>
              <a:r>
                <a:rPr lang="fr-CH" altLang="fr-FR" sz="1200">
                  <a:latin typeface="Arial" panose="020B0604020202020204" pitchFamily="34" charset="0"/>
                </a:rPr>
                <a:t>Trois méthodes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sp>
        <p:nvSpPr>
          <p:cNvPr id="4137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862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413703" name="Object 7"/>
          <p:cNvGraphicFramePr>
            <a:graphicFrameLocks noChangeAspect="1"/>
          </p:cNvGraphicFramePr>
          <p:nvPr/>
        </p:nvGraphicFramePr>
        <p:xfrm>
          <a:off x="685800" y="4648200"/>
          <a:ext cx="12954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10" name="Clip" r:id="rId5" imgW="4582440" imgH="3105360" progId="MS_ClipArt_Gallery.2">
                  <p:embed/>
                </p:oleObj>
              </mc:Choice>
              <mc:Fallback>
                <p:oleObj name="Clip" r:id="rId5" imgW="4582440" imgH="3105360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648200"/>
                        <a:ext cx="12954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3704" name="Text Box 8"/>
          <p:cNvSpPr txBox="1">
            <a:spLocks noChangeArrowheads="1"/>
          </p:cNvSpPr>
          <p:nvPr/>
        </p:nvSpPr>
        <p:spPr bwMode="auto">
          <a:xfrm>
            <a:off x="609600" y="5791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200">
                <a:latin typeface="Arial" panose="020B0604020202020204" pitchFamily="34" charset="0"/>
              </a:rPr>
              <a:t>Menu</a:t>
            </a:r>
            <a:br>
              <a:rPr lang="fr-CH" altLang="fr-FR" sz="1200">
                <a:latin typeface="Arial" panose="020B0604020202020204" pitchFamily="34" charset="0"/>
              </a:rPr>
            </a:br>
            <a:r>
              <a:rPr lang="fr-CH" altLang="fr-FR" sz="1200">
                <a:latin typeface="Arial" panose="020B0604020202020204" pitchFamily="34" charset="0"/>
              </a:rPr>
              <a:t>général</a:t>
            </a:r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413705" name="Rectangle 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334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413706" name="Group 10"/>
          <p:cNvGrpSpPr>
            <a:grpSpLocks/>
          </p:cNvGrpSpPr>
          <p:nvPr/>
        </p:nvGrpSpPr>
        <p:grpSpPr bwMode="auto">
          <a:xfrm>
            <a:off x="7308850" y="4484688"/>
            <a:ext cx="1371600" cy="1676400"/>
            <a:chOff x="4584" y="2880"/>
            <a:chExt cx="864" cy="1056"/>
          </a:xfrm>
        </p:grpSpPr>
        <p:pic>
          <p:nvPicPr>
            <p:cNvPr id="413707" name="Picture 11" descr="J007879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8" y="2880"/>
              <a:ext cx="339" cy="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3708" name="Text Box 12"/>
            <p:cNvSpPr txBox="1">
              <a:spLocks noChangeArrowheads="1"/>
            </p:cNvSpPr>
            <p:nvPr/>
          </p:nvSpPr>
          <p:spPr bwMode="auto">
            <a:xfrm>
              <a:off x="4584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Suite avec la </a:t>
              </a:r>
            </a:p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nomenclature</a:t>
              </a:r>
            </a:p>
          </p:txBody>
        </p:sp>
      </p:grpSp>
      <p:sp>
        <p:nvSpPr>
          <p:cNvPr id="413709" name="Rectangle 1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308850" y="4365625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63843"/>
              <a:gd name="adj2" fmla="val -2671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2</a:t>
            </a:r>
          </a:p>
          <a:p>
            <a:pPr algn="ctr"/>
            <a:r>
              <a:rPr lang="fr-CH" altLang="fr-FR"/>
              <a:t>Méthode hybride</a:t>
            </a:r>
            <a:endParaRPr lang="fr-FR" altLang="fr-FR"/>
          </a:p>
        </p:txBody>
      </p:sp>
      <p:pic>
        <p:nvPicPr>
          <p:cNvPr id="279555" name="Picture 3" descr="J007879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57200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79556" name="Object 4"/>
          <p:cNvGraphicFramePr>
            <a:graphicFrameLocks noChangeAspect="1"/>
          </p:cNvGraphicFramePr>
          <p:nvPr/>
        </p:nvGraphicFramePr>
        <p:xfrm>
          <a:off x="838200" y="4800600"/>
          <a:ext cx="7543800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557" name="Feuille de calcul" r:id="rId4" imgW="3867595" imgH="657860" progId="Excel.Sheet.8">
                  <p:embed/>
                </p:oleObj>
              </mc:Choice>
              <mc:Fallback>
                <p:oleObj name="Feuille de calcul" r:id="rId4" imgW="3867595" imgH="65786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800600"/>
                        <a:ext cx="7543800" cy="128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1602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6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06" name="Feuille de calcul" r:id="rId3" imgW="6868039" imgH="5162906" progId="Excel.Sheet.8">
                  <p:embed/>
                </p:oleObj>
              </mc:Choice>
              <mc:Fallback>
                <p:oleObj name="Feuille de calcul" r:id="rId3" imgW="6868039" imgH="516290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6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1604" name="Object 4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07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1842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6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845" name="Feuille de calcul" r:id="rId3" imgW="6868039" imgH="5162906" progId="Excel.Sheet.8">
                  <p:embed/>
                </p:oleObj>
              </mc:Choice>
              <mc:Fallback>
                <p:oleObj name="Feuille de calcul" r:id="rId3" imgW="6868039" imgH="516290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6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1843" name="Object 3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846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844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0818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6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821" name="Feuille de calcul" r:id="rId3" imgW="6868039" imgH="5162906" progId="Excel.Sheet.8">
                  <p:embed/>
                </p:oleObj>
              </mc:Choice>
              <mc:Fallback>
                <p:oleObj name="Feuille de calcul" r:id="rId3" imgW="6868039" imgH="516290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6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0819" name="Object 3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822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0820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9794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6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97" name="Feuille de calcul" r:id="rId3" imgW="6867678" imgH="5162544" progId="Excel.Sheet.8">
                  <p:embed/>
                </p:oleObj>
              </mc:Choice>
              <mc:Fallback>
                <p:oleObj name="Feuille de calcul" r:id="rId3" imgW="6867678" imgH="5162544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6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9795" name="Object 3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98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9796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8770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6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774" name="Feuille de calcul" r:id="rId3" imgW="6867678" imgH="5162544" progId="Excel.Sheet.8">
                  <p:embed/>
                </p:oleObj>
              </mc:Choice>
              <mc:Fallback>
                <p:oleObj name="Feuille de calcul" r:id="rId3" imgW="6867678" imgH="5162544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6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8771" name="Rectangle 3"/>
          <p:cNvSpPr>
            <a:spLocks noChangeArrowheads="1"/>
          </p:cNvSpPr>
          <p:nvPr/>
        </p:nvSpPr>
        <p:spPr bwMode="auto">
          <a:xfrm rot="-5400000">
            <a:off x="4381500" y="5219700"/>
            <a:ext cx="685800" cy="3048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PRAMV</a:t>
            </a:r>
            <a:endParaRPr lang="fr-FR" altLang="fr-FR" sz="1400" b="1">
              <a:latin typeface="Arial" panose="020B0604020202020204" pitchFamily="34" charset="0"/>
            </a:endParaRPr>
          </a:p>
        </p:txBody>
      </p:sp>
      <p:graphicFrame>
        <p:nvGraphicFramePr>
          <p:cNvPr id="288772" name="Object 4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775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8773" name="Text Box 5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2866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6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70" name="Feuille de calcul" r:id="rId3" imgW="6867678" imgH="5162544" progId="Excel.Sheet.8">
                  <p:embed/>
                </p:oleObj>
              </mc:Choice>
              <mc:Fallback>
                <p:oleObj name="Feuille de calcul" r:id="rId3" imgW="6867678" imgH="5162544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6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2867" name="Rectangle 3"/>
          <p:cNvSpPr>
            <a:spLocks noChangeArrowheads="1"/>
          </p:cNvSpPr>
          <p:nvPr/>
        </p:nvSpPr>
        <p:spPr bwMode="auto">
          <a:xfrm rot="-5400000">
            <a:off x="4381500" y="5219700"/>
            <a:ext cx="685800" cy="3048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PRAMV</a:t>
            </a:r>
            <a:endParaRPr lang="fr-FR" altLang="fr-FR" sz="1400" b="1">
              <a:latin typeface="Arial" panose="020B0604020202020204" pitchFamily="34" charset="0"/>
            </a:endParaRPr>
          </a:p>
        </p:txBody>
      </p:sp>
      <p:graphicFrame>
        <p:nvGraphicFramePr>
          <p:cNvPr id="292868" name="Object 4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71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106" name="Object 2"/>
          <p:cNvGraphicFramePr>
            <a:graphicFrameLocks noChangeAspect="1"/>
          </p:cNvGraphicFramePr>
          <p:nvPr/>
        </p:nvGraphicFramePr>
        <p:xfrm>
          <a:off x="533400" y="1600200"/>
          <a:ext cx="8001000" cy="424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8" name="Feuille de calcul" r:id="rId3" imgW="8010904" imgH="4505802" progId="Excel.Sheet.8">
                  <p:embed/>
                </p:oleObj>
              </mc:Choice>
              <mc:Fallback>
                <p:oleObj name="Feuille de calcul" r:id="rId3" imgW="8010904" imgH="4505802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00200"/>
                        <a:ext cx="8001000" cy="424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5107" name="Rectangle 3"/>
          <p:cNvSpPr>
            <a:spLocks noChangeArrowheads="1"/>
          </p:cNvSpPr>
          <p:nvPr/>
        </p:nvSpPr>
        <p:spPr bwMode="auto">
          <a:xfrm>
            <a:off x="1905000" y="1295400"/>
            <a:ext cx="838200" cy="3048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175108" name="Group 4"/>
          <p:cNvGrpSpPr>
            <a:grpSpLocks/>
          </p:cNvGrpSpPr>
          <p:nvPr/>
        </p:nvGrpSpPr>
        <p:grpSpPr bwMode="auto">
          <a:xfrm>
            <a:off x="6477000" y="1143000"/>
            <a:ext cx="457200" cy="457200"/>
            <a:chOff x="4992" y="1488"/>
            <a:chExt cx="384" cy="384"/>
          </a:xfrm>
        </p:grpSpPr>
        <p:sp>
          <p:nvSpPr>
            <p:cNvPr id="175109" name="Oval 5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75110" name="Line 6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75111" name="Group 7"/>
          <p:cNvGrpSpPr>
            <a:grpSpLocks/>
          </p:cNvGrpSpPr>
          <p:nvPr/>
        </p:nvGrpSpPr>
        <p:grpSpPr bwMode="auto">
          <a:xfrm>
            <a:off x="2133600" y="3657600"/>
            <a:ext cx="457200" cy="457200"/>
            <a:chOff x="5040" y="2112"/>
            <a:chExt cx="384" cy="384"/>
          </a:xfrm>
        </p:grpSpPr>
        <p:sp>
          <p:nvSpPr>
            <p:cNvPr id="175112" name="Oval 8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75113" name="Line 9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75114" name="Group 10"/>
          <p:cNvGrpSpPr>
            <a:grpSpLocks/>
          </p:cNvGrpSpPr>
          <p:nvPr/>
        </p:nvGrpSpPr>
        <p:grpSpPr bwMode="auto">
          <a:xfrm>
            <a:off x="6477000" y="3657600"/>
            <a:ext cx="457200" cy="457200"/>
            <a:chOff x="5088" y="2976"/>
            <a:chExt cx="384" cy="384"/>
          </a:xfrm>
        </p:grpSpPr>
        <p:sp>
          <p:nvSpPr>
            <p:cNvPr id="175115" name="Oval 11"/>
            <p:cNvSpPr>
              <a:spLocks noChangeArrowheads="1"/>
            </p:cNvSpPr>
            <p:nvPr/>
          </p:nvSpPr>
          <p:spPr bwMode="auto">
            <a:xfrm>
              <a:off x="5088" y="2976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75116" name="Line 12"/>
            <p:cNvSpPr>
              <a:spLocks noChangeShapeType="1"/>
            </p:cNvSpPr>
            <p:nvPr/>
          </p:nvSpPr>
          <p:spPr bwMode="auto">
            <a:xfrm flipH="1">
              <a:off x="5136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75117" name="Line 13"/>
            <p:cNvSpPr>
              <a:spLocks noChangeShapeType="1"/>
            </p:cNvSpPr>
            <p:nvPr/>
          </p:nvSpPr>
          <p:spPr bwMode="auto">
            <a:xfrm>
              <a:off x="5280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5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5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5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5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5938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6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942" name="Feuille de calcul" r:id="rId3" imgW="6867678" imgH="5162544" progId="Excel.Sheet.8">
                  <p:embed/>
                </p:oleObj>
              </mc:Choice>
              <mc:Fallback>
                <p:oleObj name="Feuille de calcul" r:id="rId3" imgW="6867678" imgH="5162544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6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5939" name="Rectangle 3"/>
          <p:cNvSpPr>
            <a:spLocks noChangeArrowheads="1"/>
          </p:cNvSpPr>
          <p:nvPr/>
        </p:nvSpPr>
        <p:spPr bwMode="auto">
          <a:xfrm rot="-5400000">
            <a:off x="4381500" y="5219700"/>
            <a:ext cx="685800" cy="3048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PRAMV</a:t>
            </a:r>
            <a:endParaRPr lang="fr-FR" altLang="fr-FR" sz="1400" b="1">
              <a:latin typeface="Arial" panose="020B0604020202020204" pitchFamily="34" charset="0"/>
            </a:endParaRPr>
          </a:p>
        </p:txBody>
      </p:sp>
      <p:graphicFrame>
        <p:nvGraphicFramePr>
          <p:cNvPr id="295940" name="Object 4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943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5941" name="Text Box 5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Text Box 2"/>
          <p:cNvSpPr txBox="1">
            <a:spLocks noChangeArrowheads="1"/>
          </p:cNvSpPr>
          <p:nvPr/>
        </p:nvSpPr>
        <p:spPr bwMode="auto">
          <a:xfrm>
            <a:off x="900113" y="2667000"/>
            <a:ext cx="74056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Fin de la méthode hybride </a:t>
            </a:r>
            <a:r>
              <a:rPr lang="fr-CH" altLang="fr-FR" sz="2000" b="1">
                <a:solidFill>
                  <a:schemeClr val="bg1"/>
                </a:solidFill>
              </a:rPr>
              <a:t>(cas 2)</a:t>
            </a:r>
            <a:endParaRPr lang="fr-FR" altLang="fr-FR" sz="2000" b="1">
              <a:solidFill>
                <a:schemeClr val="bg1"/>
              </a:solidFill>
            </a:endParaRPr>
          </a:p>
        </p:txBody>
      </p:sp>
      <p:grpSp>
        <p:nvGrpSpPr>
          <p:cNvPr id="415747" name="Group 3"/>
          <p:cNvGrpSpPr>
            <a:grpSpLocks/>
          </p:cNvGrpSpPr>
          <p:nvPr/>
        </p:nvGrpSpPr>
        <p:grpSpPr bwMode="auto">
          <a:xfrm>
            <a:off x="3924300" y="4572000"/>
            <a:ext cx="1371600" cy="1676400"/>
            <a:chOff x="4560" y="2880"/>
            <a:chExt cx="864" cy="1056"/>
          </a:xfrm>
        </p:grpSpPr>
        <p:pic>
          <p:nvPicPr>
            <p:cNvPr id="415748" name="Picture 4" descr="J00787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" y="2880"/>
              <a:ext cx="529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5749" name="Text Box 5"/>
            <p:cNvSpPr txBox="1">
              <a:spLocks noChangeArrowheads="1"/>
            </p:cNvSpPr>
            <p:nvPr/>
          </p:nvSpPr>
          <p:spPr bwMode="auto">
            <a:xfrm>
              <a:off x="4560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200">
                  <a:latin typeface="Arial" panose="020B0604020202020204" pitchFamily="34" charset="0"/>
                </a:rPr>
                <a:t>Menu</a:t>
              </a:r>
              <a:br>
                <a:rPr lang="fr-CH" altLang="fr-FR" sz="1200">
                  <a:latin typeface="Arial" panose="020B0604020202020204" pitchFamily="34" charset="0"/>
                </a:rPr>
              </a:br>
              <a:r>
                <a:rPr lang="fr-CH" altLang="fr-FR" sz="1200">
                  <a:latin typeface="Arial" panose="020B0604020202020204" pitchFamily="34" charset="0"/>
                </a:rPr>
                <a:t>Trois méthodes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sp>
        <p:nvSpPr>
          <p:cNvPr id="415750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862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415751" name="Object 7"/>
          <p:cNvGraphicFramePr>
            <a:graphicFrameLocks noChangeAspect="1"/>
          </p:cNvGraphicFramePr>
          <p:nvPr/>
        </p:nvGraphicFramePr>
        <p:xfrm>
          <a:off x="685800" y="4648200"/>
          <a:ext cx="12954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758" name="Clip" r:id="rId5" imgW="4582440" imgH="3105360" progId="MS_ClipArt_Gallery.2">
                  <p:embed/>
                </p:oleObj>
              </mc:Choice>
              <mc:Fallback>
                <p:oleObj name="Clip" r:id="rId5" imgW="4582440" imgH="3105360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648200"/>
                        <a:ext cx="12954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5752" name="Text Box 8"/>
          <p:cNvSpPr txBox="1">
            <a:spLocks noChangeArrowheads="1"/>
          </p:cNvSpPr>
          <p:nvPr/>
        </p:nvSpPr>
        <p:spPr bwMode="auto">
          <a:xfrm>
            <a:off x="609600" y="5791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200">
                <a:latin typeface="Arial" panose="020B0604020202020204" pitchFamily="34" charset="0"/>
              </a:rPr>
              <a:t>Menu</a:t>
            </a:r>
            <a:br>
              <a:rPr lang="fr-CH" altLang="fr-FR" sz="1200">
                <a:latin typeface="Arial" panose="020B0604020202020204" pitchFamily="34" charset="0"/>
              </a:rPr>
            </a:br>
            <a:r>
              <a:rPr lang="fr-CH" altLang="fr-FR" sz="1200">
                <a:latin typeface="Arial" panose="020B0604020202020204" pitchFamily="34" charset="0"/>
              </a:rPr>
              <a:t>général</a:t>
            </a:r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415753" name="Rectangle 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334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415754" name="Group 10"/>
          <p:cNvGrpSpPr>
            <a:grpSpLocks/>
          </p:cNvGrpSpPr>
          <p:nvPr/>
        </p:nvGrpSpPr>
        <p:grpSpPr bwMode="auto">
          <a:xfrm>
            <a:off x="7308850" y="4484688"/>
            <a:ext cx="1371600" cy="1676400"/>
            <a:chOff x="4584" y="2880"/>
            <a:chExt cx="864" cy="1056"/>
          </a:xfrm>
        </p:grpSpPr>
        <p:pic>
          <p:nvPicPr>
            <p:cNvPr id="415755" name="Picture 11" descr="J007879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8" y="2880"/>
              <a:ext cx="339" cy="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5756" name="Text Box 12"/>
            <p:cNvSpPr txBox="1">
              <a:spLocks noChangeArrowheads="1"/>
            </p:cNvSpPr>
            <p:nvPr/>
          </p:nvSpPr>
          <p:spPr bwMode="auto">
            <a:xfrm>
              <a:off x="4584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Suite avec la </a:t>
              </a:r>
            </a:p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nomenclature</a:t>
              </a:r>
            </a:p>
          </p:txBody>
        </p:sp>
      </p:grpSp>
      <p:sp>
        <p:nvSpPr>
          <p:cNvPr id="415757" name="Rectangle 1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308850" y="4365625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63843"/>
              <a:gd name="adj2" fmla="val -2671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2</a:t>
            </a:r>
          </a:p>
          <a:p>
            <a:pPr algn="ctr"/>
            <a:r>
              <a:rPr lang="fr-CH" altLang="fr-FR"/>
              <a:t>Méthode structurée</a:t>
            </a:r>
            <a:endParaRPr lang="fr-FR" altLang="fr-FR"/>
          </a:p>
        </p:txBody>
      </p:sp>
      <p:pic>
        <p:nvPicPr>
          <p:cNvPr id="280579" name="Picture 3" descr="J007879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57200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0580" name="Object 4"/>
          <p:cNvGraphicFramePr>
            <a:graphicFrameLocks noChangeAspect="1"/>
          </p:cNvGraphicFramePr>
          <p:nvPr/>
        </p:nvGraphicFramePr>
        <p:xfrm>
          <a:off x="838200" y="4800600"/>
          <a:ext cx="7543800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581" name="Feuille de calcul" r:id="rId4" imgW="3867595" imgH="657860" progId="Excel.Sheet.8">
                  <p:embed/>
                </p:oleObj>
              </mc:Choice>
              <mc:Fallback>
                <p:oleObj name="Feuille de calcul" r:id="rId4" imgW="3867595" imgH="65786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800600"/>
                        <a:ext cx="7543800" cy="128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4978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3" name="Feuille de calcul" r:id="rId3" imgW="6868039" imgH="5124975" progId="Excel.Sheet.8">
                  <p:embed/>
                </p:oleObj>
              </mc:Choice>
              <mc:Fallback>
                <p:oleObj name="Feuille de calcul" r:id="rId3" imgW="6868039" imgH="512497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4981" name="Object 5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4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4982" name="Text Box 6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62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65" name="Feuille de calcul" r:id="rId3" imgW="6867678" imgH="5124614" progId="Excel.Sheet.8">
                  <p:embed/>
                </p:oleObj>
              </mc:Choice>
              <mc:Fallback>
                <p:oleObj name="Feuille de calcul" r:id="rId3" imgW="6867678" imgH="5124614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6963" name="Object 3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66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64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3890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893" name="Feuille de calcul" r:id="rId3" imgW="6867678" imgH="5124614" progId="Excel.Sheet.8">
                  <p:embed/>
                </p:oleObj>
              </mc:Choice>
              <mc:Fallback>
                <p:oleObj name="Feuille de calcul" r:id="rId3" imgW="6867678" imgH="5124614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3891" name="Object 3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894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3892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986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89" name="Feuille de calcul" r:id="rId3" imgW="6867678" imgH="5124614" progId="Excel.Sheet.8">
                  <p:embed/>
                </p:oleObj>
              </mc:Choice>
              <mc:Fallback>
                <p:oleObj name="Feuille de calcul" r:id="rId3" imgW="6867678" imgH="5124614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987" name="Object 3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90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02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07" name="Feuille de calcul" r:id="rId3" imgW="6867678" imgH="5086322" progId="Excel.Sheet.8">
                  <p:embed/>
                </p:oleObj>
              </mc:Choice>
              <mc:Fallback>
                <p:oleObj name="Feuille de calcul" r:id="rId3" imgW="6867678" imgH="5086322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05" name="Object 5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08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06" name="Text Box 6"/>
          <p:cNvSpPr txBox="1">
            <a:spLocks noChangeArrowheads="1"/>
          </p:cNvSpPr>
          <p:nvPr/>
        </p:nvSpPr>
        <p:spPr bwMode="auto">
          <a:xfrm>
            <a:off x="7086600" y="228600"/>
            <a:ext cx="1905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br>
              <a:rPr lang="fr-CH" altLang="fr-FR"/>
            </a:br>
            <a:r>
              <a:rPr lang="fr-CH" altLang="fr-FR"/>
              <a:t>suite…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Text Box 2"/>
          <p:cNvSpPr txBox="1">
            <a:spLocks noChangeArrowheads="1"/>
          </p:cNvSpPr>
          <p:nvPr/>
        </p:nvSpPr>
        <p:spPr bwMode="auto">
          <a:xfrm>
            <a:off x="900113" y="2667000"/>
            <a:ext cx="74056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Fin de la méthode structurée </a:t>
            </a:r>
            <a:r>
              <a:rPr lang="fr-CH" altLang="fr-FR" sz="2000" b="1">
                <a:solidFill>
                  <a:schemeClr val="bg1"/>
                </a:solidFill>
              </a:rPr>
              <a:t>(cas 2)</a:t>
            </a:r>
            <a:endParaRPr lang="fr-FR" altLang="fr-FR" sz="2000" b="1">
              <a:solidFill>
                <a:schemeClr val="bg1"/>
              </a:solidFill>
            </a:endParaRPr>
          </a:p>
        </p:txBody>
      </p:sp>
      <p:grpSp>
        <p:nvGrpSpPr>
          <p:cNvPr id="417795" name="Group 3"/>
          <p:cNvGrpSpPr>
            <a:grpSpLocks/>
          </p:cNvGrpSpPr>
          <p:nvPr/>
        </p:nvGrpSpPr>
        <p:grpSpPr bwMode="auto">
          <a:xfrm>
            <a:off x="3924300" y="4572000"/>
            <a:ext cx="1371600" cy="1676400"/>
            <a:chOff x="4560" y="2880"/>
            <a:chExt cx="864" cy="1056"/>
          </a:xfrm>
        </p:grpSpPr>
        <p:pic>
          <p:nvPicPr>
            <p:cNvPr id="417796" name="Picture 4" descr="J00787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" y="2880"/>
              <a:ext cx="529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7797" name="Text Box 5"/>
            <p:cNvSpPr txBox="1">
              <a:spLocks noChangeArrowheads="1"/>
            </p:cNvSpPr>
            <p:nvPr/>
          </p:nvSpPr>
          <p:spPr bwMode="auto">
            <a:xfrm>
              <a:off x="4560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200">
                  <a:latin typeface="Arial" panose="020B0604020202020204" pitchFamily="34" charset="0"/>
                </a:rPr>
                <a:t>Menu</a:t>
              </a:r>
              <a:br>
                <a:rPr lang="fr-CH" altLang="fr-FR" sz="1200">
                  <a:latin typeface="Arial" panose="020B0604020202020204" pitchFamily="34" charset="0"/>
                </a:rPr>
              </a:br>
              <a:r>
                <a:rPr lang="fr-CH" altLang="fr-FR" sz="1200">
                  <a:latin typeface="Arial" panose="020B0604020202020204" pitchFamily="34" charset="0"/>
                </a:rPr>
                <a:t>Trois méthodes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sp>
        <p:nvSpPr>
          <p:cNvPr id="41779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862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417799" name="Object 7"/>
          <p:cNvGraphicFramePr>
            <a:graphicFrameLocks noChangeAspect="1"/>
          </p:cNvGraphicFramePr>
          <p:nvPr/>
        </p:nvGraphicFramePr>
        <p:xfrm>
          <a:off x="685800" y="4648200"/>
          <a:ext cx="12954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806" name="Clip" r:id="rId5" imgW="4582440" imgH="3105360" progId="MS_ClipArt_Gallery.2">
                  <p:embed/>
                </p:oleObj>
              </mc:Choice>
              <mc:Fallback>
                <p:oleObj name="Clip" r:id="rId5" imgW="4582440" imgH="3105360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648200"/>
                        <a:ext cx="12954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7800" name="Text Box 8"/>
          <p:cNvSpPr txBox="1">
            <a:spLocks noChangeArrowheads="1"/>
          </p:cNvSpPr>
          <p:nvPr/>
        </p:nvSpPr>
        <p:spPr bwMode="auto">
          <a:xfrm>
            <a:off x="609600" y="5791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200">
                <a:latin typeface="Arial" panose="020B0604020202020204" pitchFamily="34" charset="0"/>
              </a:rPr>
              <a:t>Menu</a:t>
            </a:r>
            <a:br>
              <a:rPr lang="fr-CH" altLang="fr-FR" sz="1200">
                <a:latin typeface="Arial" panose="020B0604020202020204" pitchFamily="34" charset="0"/>
              </a:rPr>
            </a:br>
            <a:r>
              <a:rPr lang="fr-CH" altLang="fr-FR" sz="1200">
                <a:latin typeface="Arial" panose="020B0604020202020204" pitchFamily="34" charset="0"/>
              </a:rPr>
              <a:t>général</a:t>
            </a:r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417801" name="Rectangle 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334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417802" name="Group 10"/>
          <p:cNvGrpSpPr>
            <a:grpSpLocks/>
          </p:cNvGrpSpPr>
          <p:nvPr/>
        </p:nvGrpSpPr>
        <p:grpSpPr bwMode="auto">
          <a:xfrm>
            <a:off x="7308850" y="4484688"/>
            <a:ext cx="1371600" cy="1676400"/>
            <a:chOff x="4584" y="2880"/>
            <a:chExt cx="864" cy="1056"/>
          </a:xfrm>
        </p:grpSpPr>
        <p:pic>
          <p:nvPicPr>
            <p:cNvPr id="417803" name="Picture 11" descr="J007879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8" y="2880"/>
              <a:ext cx="339" cy="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7804" name="Text Box 12"/>
            <p:cNvSpPr txBox="1">
              <a:spLocks noChangeArrowheads="1"/>
            </p:cNvSpPr>
            <p:nvPr/>
          </p:nvSpPr>
          <p:spPr bwMode="auto">
            <a:xfrm>
              <a:off x="4584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Suite avec la </a:t>
              </a:r>
            </a:p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nomenclature</a:t>
              </a:r>
            </a:p>
          </p:txBody>
        </p:sp>
      </p:grpSp>
      <p:sp>
        <p:nvSpPr>
          <p:cNvPr id="417805" name="Rectangle 1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308850" y="4365625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2386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389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87" name="Object 3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390" name="Feuille de calcul" r:id="rId5" imgW="3867595" imgH="657860" progId="Excel.Sheet.8">
                  <p:embed/>
                </p:oleObj>
              </mc:Choice>
              <mc:Fallback>
                <p:oleObj name="Feuille de calcul" r:id="rId5" imgW="3867595" imgH="65786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3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2388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1</a:t>
            </a:r>
            <a:endParaRPr lang="fr-FR" alt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130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41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6131" name="Rectangle 3"/>
          <p:cNvSpPr>
            <a:spLocks noChangeArrowheads="1"/>
          </p:cNvSpPr>
          <p:nvPr/>
        </p:nvSpPr>
        <p:spPr bwMode="auto">
          <a:xfrm>
            <a:off x="381000" y="2133600"/>
            <a:ext cx="3962400" cy="213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176132" name="Group 4"/>
          <p:cNvGrpSpPr>
            <a:grpSpLocks/>
          </p:cNvGrpSpPr>
          <p:nvPr/>
        </p:nvGrpSpPr>
        <p:grpSpPr bwMode="auto">
          <a:xfrm flipH="1">
            <a:off x="228600" y="2895600"/>
            <a:ext cx="838200" cy="1447800"/>
            <a:chOff x="1099" y="673"/>
            <a:chExt cx="743" cy="1412"/>
          </a:xfrm>
        </p:grpSpPr>
        <p:sp>
          <p:nvSpPr>
            <p:cNvPr id="176133" name="Freeform 5"/>
            <p:cNvSpPr>
              <a:spLocks/>
            </p:cNvSpPr>
            <p:nvPr/>
          </p:nvSpPr>
          <p:spPr bwMode="auto">
            <a:xfrm>
              <a:off x="1099" y="1105"/>
              <a:ext cx="290" cy="481"/>
            </a:xfrm>
            <a:custGeom>
              <a:avLst/>
              <a:gdLst>
                <a:gd name="T0" fmla="*/ 308 w 582"/>
                <a:gd name="T1" fmla="*/ 143 h 961"/>
                <a:gd name="T2" fmla="*/ 368 w 582"/>
                <a:gd name="T3" fmla="*/ 83 h 961"/>
                <a:gd name="T4" fmla="*/ 451 w 582"/>
                <a:gd name="T5" fmla="*/ 25 h 961"/>
                <a:gd name="T6" fmla="*/ 510 w 582"/>
                <a:gd name="T7" fmla="*/ 0 h 961"/>
                <a:gd name="T8" fmla="*/ 582 w 582"/>
                <a:gd name="T9" fmla="*/ 5 h 961"/>
                <a:gd name="T10" fmla="*/ 582 w 582"/>
                <a:gd name="T11" fmla="*/ 60 h 961"/>
                <a:gd name="T12" fmla="*/ 546 w 582"/>
                <a:gd name="T13" fmla="*/ 108 h 961"/>
                <a:gd name="T14" fmla="*/ 479 w 582"/>
                <a:gd name="T15" fmla="*/ 143 h 961"/>
                <a:gd name="T16" fmla="*/ 313 w 582"/>
                <a:gd name="T17" fmla="*/ 218 h 961"/>
                <a:gd name="T18" fmla="*/ 154 w 582"/>
                <a:gd name="T19" fmla="*/ 309 h 961"/>
                <a:gd name="T20" fmla="*/ 87 w 582"/>
                <a:gd name="T21" fmla="*/ 333 h 961"/>
                <a:gd name="T22" fmla="*/ 64 w 582"/>
                <a:gd name="T23" fmla="*/ 368 h 961"/>
                <a:gd name="T24" fmla="*/ 87 w 582"/>
                <a:gd name="T25" fmla="*/ 404 h 961"/>
                <a:gd name="T26" fmla="*/ 225 w 582"/>
                <a:gd name="T27" fmla="*/ 538 h 961"/>
                <a:gd name="T28" fmla="*/ 289 w 582"/>
                <a:gd name="T29" fmla="*/ 582 h 961"/>
                <a:gd name="T30" fmla="*/ 383 w 582"/>
                <a:gd name="T31" fmla="*/ 657 h 961"/>
                <a:gd name="T32" fmla="*/ 479 w 582"/>
                <a:gd name="T33" fmla="*/ 728 h 961"/>
                <a:gd name="T34" fmla="*/ 474 w 582"/>
                <a:gd name="T35" fmla="*/ 764 h 961"/>
                <a:gd name="T36" fmla="*/ 403 w 582"/>
                <a:gd name="T37" fmla="*/ 776 h 961"/>
                <a:gd name="T38" fmla="*/ 297 w 582"/>
                <a:gd name="T39" fmla="*/ 776 h 961"/>
                <a:gd name="T40" fmla="*/ 230 w 582"/>
                <a:gd name="T41" fmla="*/ 811 h 961"/>
                <a:gd name="T42" fmla="*/ 206 w 582"/>
                <a:gd name="T43" fmla="*/ 902 h 961"/>
                <a:gd name="T44" fmla="*/ 206 w 582"/>
                <a:gd name="T45" fmla="*/ 950 h 961"/>
                <a:gd name="T46" fmla="*/ 178 w 582"/>
                <a:gd name="T47" fmla="*/ 961 h 961"/>
                <a:gd name="T48" fmla="*/ 134 w 582"/>
                <a:gd name="T49" fmla="*/ 919 h 961"/>
                <a:gd name="T50" fmla="*/ 142 w 582"/>
                <a:gd name="T51" fmla="*/ 842 h 961"/>
                <a:gd name="T52" fmla="*/ 181 w 582"/>
                <a:gd name="T53" fmla="*/ 787 h 961"/>
                <a:gd name="T54" fmla="*/ 261 w 582"/>
                <a:gd name="T55" fmla="*/ 740 h 961"/>
                <a:gd name="T56" fmla="*/ 348 w 582"/>
                <a:gd name="T57" fmla="*/ 717 h 961"/>
                <a:gd name="T58" fmla="*/ 356 w 582"/>
                <a:gd name="T59" fmla="*/ 692 h 961"/>
                <a:gd name="T60" fmla="*/ 313 w 582"/>
                <a:gd name="T61" fmla="*/ 645 h 961"/>
                <a:gd name="T62" fmla="*/ 131 w 582"/>
                <a:gd name="T63" fmla="*/ 526 h 961"/>
                <a:gd name="T64" fmla="*/ 75 w 582"/>
                <a:gd name="T65" fmla="*/ 479 h 961"/>
                <a:gd name="T66" fmla="*/ 23 w 582"/>
                <a:gd name="T67" fmla="*/ 416 h 961"/>
                <a:gd name="T68" fmla="*/ 0 w 582"/>
                <a:gd name="T69" fmla="*/ 344 h 961"/>
                <a:gd name="T70" fmla="*/ 15 w 582"/>
                <a:gd name="T71" fmla="*/ 301 h 961"/>
                <a:gd name="T72" fmla="*/ 106 w 582"/>
                <a:gd name="T73" fmla="*/ 274 h 961"/>
                <a:gd name="T74" fmla="*/ 217 w 582"/>
                <a:gd name="T75" fmla="*/ 226 h 961"/>
                <a:gd name="T76" fmla="*/ 289 w 582"/>
                <a:gd name="T77" fmla="*/ 178 h 961"/>
                <a:gd name="T78" fmla="*/ 308 w 582"/>
                <a:gd name="T79" fmla="*/ 143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82" h="961">
                  <a:moveTo>
                    <a:pt x="308" y="143"/>
                  </a:moveTo>
                  <a:lnTo>
                    <a:pt x="368" y="83"/>
                  </a:lnTo>
                  <a:lnTo>
                    <a:pt x="451" y="25"/>
                  </a:lnTo>
                  <a:lnTo>
                    <a:pt x="510" y="0"/>
                  </a:lnTo>
                  <a:lnTo>
                    <a:pt x="582" y="5"/>
                  </a:lnTo>
                  <a:lnTo>
                    <a:pt x="582" y="60"/>
                  </a:lnTo>
                  <a:lnTo>
                    <a:pt x="546" y="108"/>
                  </a:lnTo>
                  <a:lnTo>
                    <a:pt x="479" y="143"/>
                  </a:lnTo>
                  <a:lnTo>
                    <a:pt x="313" y="218"/>
                  </a:lnTo>
                  <a:lnTo>
                    <a:pt x="154" y="309"/>
                  </a:lnTo>
                  <a:lnTo>
                    <a:pt x="87" y="333"/>
                  </a:lnTo>
                  <a:lnTo>
                    <a:pt x="64" y="368"/>
                  </a:lnTo>
                  <a:lnTo>
                    <a:pt x="87" y="404"/>
                  </a:lnTo>
                  <a:lnTo>
                    <a:pt x="225" y="538"/>
                  </a:lnTo>
                  <a:lnTo>
                    <a:pt x="289" y="582"/>
                  </a:lnTo>
                  <a:lnTo>
                    <a:pt x="383" y="657"/>
                  </a:lnTo>
                  <a:lnTo>
                    <a:pt x="479" y="728"/>
                  </a:lnTo>
                  <a:lnTo>
                    <a:pt x="474" y="764"/>
                  </a:lnTo>
                  <a:lnTo>
                    <a:pt x="403" y="776"/>
                  </a:lnTo>
                  <a:lnTo>
                    <a:pt x="297" y="776"/>
                  </a:lnTo>
                  <a:lnTo>
                    <a:pt x="230" y="811"/>
                  </a:lnTo>
                  <a:lnTo>
                    <a:pt x="206" y="902"/>
                  </a:lnTo>
                  <a:lnTo>
                    <a:pt x="206" y="950"/>
                  </a:lnTo>
                  <a:lnTo>
                    <a:pt x="178" y="961"/>
                  </a:lnTo>
                  <a:lnTo>
                    <a:pt x="134" y="919"/>
                  </a:lnTo>
                  <a:lnTo>
                    <a:pt x="142" y="842"/>
                  </a:lnTo>
                  <a:lnTo>
                    <a:pt x="181" y="787"/>
                  </a:lnTo>
                  <a:lnTo>
                    <a:pt x="261" y="740"/>
                  </a:lnTo>
                  <a:lnTo>
                    <a:pt x="348" y="717"/>
                  </a:lnTo>
                  <a:lnTo>
                    <a:pt x="356" y="692"/>
                  </a:lnTo>
                  <a:lnTo>
                    <a:pt x="313" y="645"/>
                  </a:lnTo>
                  <a:lnTo>
                    <a:pt x="131" y="526"/>
                  </a:lnTo>
                  <a:lnTo>
                    <a:pt x="75" y="479"/>
                  </a:lnTo>
                  <a:lnTo>
                    <a:pt x="23" y="416"/>
                  </a:lnTo>
                  <a:lnTo>
                    <a:pt x="0" y="344"/>
                  </a:lnTo>
                  <a:lnTo>
                    <a:pt x="15" y="301"/>
                  </a:lnTo>
                  <a:lnTo>
                    <a:pt x="106" y="274"/>
                  </a:lnTo>
                  <a:lnTo>
                    <a:pt x="217" y="226"/>
                  </a:lnTo>
                  <a:lnTo>
                    <a:pt x="289" y="178"/>
                  </a:lnTo>
                  <a:lnTo>
                    <a:pt x="308" y="1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176134" name="Freeform 6"/>
            <p:cNvSpPr>
              <a:spLocks/>
            </p:cNvSpPr>
            <p:nvPr/>
          </p:nvSpPr>
          <p:spPr bwMode="auto">
            <a:xfrm>
              <a:off x="1358" y="1084"/>
              <a:ext cx="202" cy="460"/>
            </a:xfrm>
            <a:custGeom>
              <a:avLst/>
              <a:gdLst>
                <a:gd name="T0" fmla="*/ 87 w 405"/>
                <a:gd name="T1" fmla="*/ 70 h 920"/>
                <a:gd name="T2" fmla="*/ 123 w 405"/>
                <a:gd name="T3" fmla="*/ 11 h 920"/>
                <a:gd name="T4" fmla="*/ 166 w 405"/>
                <a:gd name="T5" fmla="*/ 0 h 920"/>
                <a:gd name="T6" fmla="*/ 226 w 405"/>
                <a:gd name="T7" fmla="*/ 0 h 920"/>
                <a:gd name="T8" fmla="*/ 301 w 405"/>
                <a:gd name="T9" fmla="*/ 42 h 920"/>
                <a:gd name="T10" fmla="*/ 349 w 405"/>
                <a:gd name="T11" fmla="*/ 138 h 920"/>
                <a:gd name="T12" fmla="*/ 384 w 405"/>
                <a:gd name="T13" fmla="*/ 260 h 920"/>
                <a:gd name="T14" fmla="*/ 405 w 405"/>
                <a:gd name="T15" fmla="*/ 386 h 920"/>
                <a:gd name="T16" fmla="*/ 405 w 405"/>
                <a:gd name="T17" fmla="*/ 557 h 920"/>
                <a:gd name="T18" fmla="*/ 361 w 405"/>
                <a:gd name="T19" fmla="*/ 743 h 920"/>
                <a:gd name="T20" fmla="*/ 298 w 405"/>
                <a:gd name="T21" fmla="*/ 852 h 920"/>
                <a:gd name="T22" fmla="*/ 214 w 405"/>
                <a:gd name="T23" fmla="*/ 908 h 920"/>
                <a:gd name="T24" fmla="*/ 135 w 405"/>
                <a:gd name="T25" fmla="*/ 920 h 920"/>
                <a:gd name="T26" fmla="*/ 75 w 405"/>
                <a:gd name="T27" fmla="*/ 884 h 920"/>
                <a:gd name="T28" fmla="*/ 28 w 405"/>
                <a:gd name="T29" fmla="*/ 841 h 920"/>
                <a:gd name="T30" fmla="*/ 15 w 405"/>
                <a:gd name="T31" fmla="*/ 770 h 920"/>
                <a:gd name="T32" fmla="*/ 0 w 405"/>
                <a:gd name="T33" fmla="*/ 635 h 920"/>
                <a:gd name="T34" fmla="*/ 12 w 405"/>
                <a:gd name="T35" fmla="*/ 469 h 920"/>
                <a:gd name="T36" fmla="*/ 48 w 405"/>
                <a:gd name="T37" fmla="*/ 296 h 920"/>
                <a:gd name="T38" fmla="*/ 71 w 405"/>
                <a:gd name="T39" fmla="*/ 173 h 920"/>
                <a:gd name="T40" fmla="*/ 87 w 405"/>
                <a:gd name="T41" fmla="*/ 7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5" h="920">
                  <a:moveTo>
                    <a:pt x="87" y="70"/>
                  </a:moveTo>
                  <a:lnTo>
                    <a:pt x="123" y="11"/>
                  </a:lnTo>
                  <a:lnTo>
                    <a:pt x="166" y="0"/>
                  </a:lnTo>
                  <a:lnTo>
                    <a:pt x="226" y="0"/>
                  </a:lnTo>
                  <a:lnTo>
                    <a:pt x="301" y="42"/>
                  </a:lnTo>
                  <a:lnTo>
                    <a:pt x="349" y="138"/>
                  </a:lnTo>
                  <a:lnTo>
                    <a:pt x="384" y="260"/>
                  </a:lnTo>
                  <a:lnTo>
                    <a:pt x="405" y="386"/>
                  </a:lnTo>
                  <a:lnTo>
                    <a:pt x="405" y="557"/>
                  </a:lnTo>
                  <a:lnTo>
                    <a:pt x="361" y="743"/>
                  </a:lnTo>
                  <a:lnTo>
                    <a:pt x="298" y="852"/>
                  </a:lnTo>
                  <a:lnTo>
                    <a:pt x="214" y="908"/>
                  </a:lnTo>
                  <a:lnTo>
                    <a:pt x="135" y="920"/>
                  </a:lnTo>
                  <a:lnTo>
                    <a:pt x="75" y="884"/>
                  </a:lnTo>
                  <a:lnTo>
                    <a:pt x="28" y="841"/>
                  </a:lnTo>
                  <a:lnTo>
                    <a:pt x="15" y="770"/>
                  </a:lnTo>
                  <a:lnTo>
                    <a:pt x="0" y="635"/>
                  </a:lnTo>
                  <a:lnTo>
                    <a:pt x="12" y="469"/>
                  </a:lnTo>
                  <a:lnTo>
                    <a:pt x="48" y="296"/>
                  </a:lnTo>
                  <a:lnTo>
                    <a:pt x="71" y="173"/>
                  </a:lnTo>
                  <a:lnTo>
                    <a:pt x="87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176135" name="Freeform 7"/>
            <p:cNvSpPr>
              <a:spLocks/>
            </p:cNvSpPr>
            <p:nvPr/>
          </p:nvSpPr>
          <p:spPr bwMode="auto">
            <a:xfrm>
              <a:off x="1414" y="1484"/>
              <a:ext cx="118" cy="601"/>
            </a:xfrm>
            <a:custGeom>
              <a:avLst/>
              <a:gdLst>
                <a:gd name="T0" fmla="*/ 114 w 237"/>
                <a:gd name="T1" fmla="*/ 212 h 1201"/>
                <a:gd name="T2" fmla="*/ 82 w 237"/>
                <a:gd name="T3" fmla="*/ 134 h 1201"/>
                <a:gd name="T4" fmla="*/ 82 w 237"/>
                <a:gd name="T5" fmla="*/ 48 h 1201"/>
                <a:gd name="T6" fmla="*/ 126 w 237"/>
                <a:gd name="T7" fmla="*/ 0 h 1201"/>
                <a:gd name="T8" fmla="*/ 177 w 237"/>
                <a:gd name="T9" fmla="*/ 23 h 1201"/>
                <a:gd name="T10" fmla="*/ 212 w 237"/>
                <a:gd name="T11" fmla="*/ 106 h 1201"/>
                <a:gd name="T12" fmla="*/ 232 w 237"/>
                <a:gd name="T13" fmla="*/ 248 h 1201"/>
                <a:gd name="T14" fmla="*/ 237 w 237"/>
                <a:gd name="T15" fmla="*/ 426 h 1201"/>
                <a:gd name="T16" fmla="*/ 224 w 237"/>
                <a:gd name="T17" fmla="*/ 580 h 1201"/>
                <a:gd name="T18" fmla="*/ 201 w 237"/>
                <a:gd name="T19" fmla="*/ 747 h 1201"/>
                <a:gd name="T20" fmla="*/ 201 w 237"/>
                <a:gd name="T21" fmla="*/ 947 h 1201"/>
                <a:gd name="T22" fmla="*/ 232 w 237"/>
                <a:gd name="T23" fmla="*/ 1030 h 1201"/>
                <a:gd name="T24" fmla="*/ 221 w 237"/>
                <a:gd name="T25" fmla="*/ 1070 h 1201"/>
                <a:gd name="T26" fmla="*/ 165 w 237"/>
                <a:gd name="T27" fmla="*/ 1082 h 1201"/>
                <a:gd name="T28" fmla="*/ 106 w 237"/>
                <a:gd name="T29" fmla="*/ 1138 h 1201"/>
                <a:gd name="T30" fmla="*/ 79 w 237"/>
                <a:gd name="T31" fmla="*/ 1185 h 1201"/>
                <a:gd name="T32" fmla="*/ 12 w 237"/>
                <a:gd name="T33" fmla="*/ 1201 h 1201"/>
                <a:gd name="T34" fmla="*/ 0 w 237"/>
                <a:gd name="T35" fmla="*/ 1149 h 1201"/>
                <a:gd name="T36" fmla="*/ 23 w 237"/>
                <a:gd name="T37" fmla="*/ 1105 h 1201"/>
                <a:gd name="T38" fmla="*/ 106 w 237"/>
                <a:gd name="T39" fmla="*/ 1070 h 1201"/>
                <a:gd name="T40" fmla="*/ 165 w 237"/>
                <a:gd name="T41" fmla="*/ 1043 h 1201"/>
                <a:gd name="T42" fmla="*/ 185 w 237"/>
                <a:gd name="T43" fmla="*/ 1019 h 1201"/>
                <a:gd name="T44" fmla="*/ 162 w 237"/>
                <a:gd name="T45" fmla="*/ 952 h 1201"/>
                <a:gd name="T46" fmla="*/ 142 w 237"/>
                <a:gd name="T47" fmla="*/ 817 h 1201"/>
                <a:gd name="T48" fmla="*/ 137 w 237"/>
                <a:gd name="T49" fmla="*/ 655 h 1201"/>
                <a:gd name="T50" fmla="*/ 142 w 237"/>
                <a:gd name="T51" fmla="*/ 548 h 1201"/>
                <a:gd name="T52" fmla="*/ 149 w 237"/>
                <a:gd name="T53" fmla="*/ 403 h 1201"/>
                <a:gd name="T54" fmla="*/ 137 w 237"/>
                <a:gd name="T55" fmla="*/ 272 h 1201"/>
                <a:gd name="T56" fmla="*/ 114 w 237"/>
                <a:gd name="T57" fmla="*/ 212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1201">
                  <a:moveTo>
                    <a:pt x="114" y="212"/>
                  </a:moveTo>
                  <a:lnTo>
                    <a:pt x="82" y="134"/>
                  </a:lnTo>
                  <a:lnTo>
                    <a:pt x="82" y="48"/>
                  </a:lnTo>
                  <a:lnTo>
                    <a:pt x="126" y="0"/>
                  </a:lnTo>
                  <a:lnTo>
                    <a:pt x="177" y="23"/>
                  </a:lnTo>
                  <a:lnTo>
                    <a:pt x="212" y="106"/>
                  </a:lnTo>
                  <a:lnTo>
                    <a:pt x="232" y="248"/>
                  </a:lnTo>
                  <a:lnTo>
                    <a:pt x="237" y="426"/>
                  </a:lnTo>
                  <a:lnTo>
                    <a:pt x="224" y="580"/>
                  </a:lnTo>
                  <a:lnTo>
                    <a:pt x="201" y="747"/>
                  </a:lnTo>
                  <a:lnTo>
                    <a:pt x="201" y="947"/>
                  </a:lnTo>
                  <a:lnTo>
                    <a:pt x="232" y="1030"/>
                  </a:lnTo>
                  <a:lnTo>
                    <a:pt x="221" y="1070"/>
                  </a:lnTo>
                  <a:lnTo>
                    <a:pt x="165" y="1082"/>
                  </a:lnTo>
                  <a:lnTo>
                    <a:pt x="106" y="1138"/>
                  </a:lnTo>
                  <a:lnTo>
                    <a:pt x="79" y="1185"/>
                  </a:lnTo>
                  <a:lnTo>
                    <a:pt x="12" y="1201"/>
                  </a:lnTo>
                  <a:lnTo>
                    <a:pt x="0" y="1149"/>
                  </a:lnTo>
                  <a:lnTo>
                    <a:pt x="23" y="1105"/>
                  </a:lnTo>
                  <a:lnTo>
                    <a:pt x="106" y="1070"/>
                  </a:lnTo>
                  <a:lnTo>
                    <a:pt x="165" y="1043"/>
                  </a:lnTo>
                  <a:lnTo>
                    <a:pt x="185" y="1019"/>
                  </a:lnTo>
                  <a:lnTo>
                    <a:pt x="162" y="952"/>
                  </a:lnTo>
                  <a:lnTo>
                    <a:pt x="142" y="817"/>
                  </a:lnTo>
                  <a:lnTo>
                    <a:pt x="137" y="655"/>
                  </a:lnTo>
                  <a:lnTo>
                    <a:pt x="142" y="548"/>
                  </a:lnTo>
                  <a:lnTo>
                    <a:pt x="149" y="403"/>
                  </a:lnTo>
                  <a:lnTo>
                    <a:pt x="137" y="272"/>
                  </a:lnTo>
                  <a:lnTo>
                    <a:pt x="114" y="2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176136" name="Freeform 8"/>
            <p:cNvSpPr>
              <a:spLocks/>
            </p:cNvSpPr>
            <p:nvPr/>
          </p:nvSpPr>
          <p:spPr bwMode="auto">
            <a:xfrm>
              <a:off x="1248" y="1485"/>
              <a:ext cx="184" cy="599"/>
            </a:xfrm>
            <a:custGeom>
              <a:avLst/>
              <a:gdLst>
                <a:gd name="T0" fmla="*/ 226 w 368"/>
                <a:gd name="T1" fmla="*/ 110 h 1197"/>
                <a:gd name="T2" fmla="*/ 265 w 368"/>
                <a:gd name="T3" fmla="*/ 35 h 1197"/>
                <a:gd name="T4" fmla="*/ 313 w 368"/>
                <a:gd name="T5" fmla="*/ 0 h 1197"/>
                <a:gd name="T6" fmla="*/ 368 w 368"/>
                <a:gd name="T7" fmla="*/ 23 h 1197"/>
                <a:gd name="T8" fmla="*/ 360 w 368"/>
                <a:gd name="T9" fmla="*/ 94 h 1197"/>
                <a:gd name="T10" fmla="*/ 324 w 368"/>
                <a:gd name="T11" fmla="*/ 145 h 1197"/>
                <a:gd name="T12" fmla="*/ 254 w 368"/>
                <a:gd name="T13" fmla="*/ 272 h 1197"/>
                <a:gd name="T14" fmla="*/ 207 w 368"/>
                <a:gd name="T15" fmla="*/ 394 h 1197"/>
                <a:gd name="T16" fmla="*/ 179 w 368"/>
                <a:gd name="T17" fmla="*/ 524 h 1197"/>
                <a:gd name="T18" fmla="*/ 182 w 368"/>
                <a:gd name="T19" fmla="*/ 651 h 1197"/>
                <a:gd name="T20" fmla="*/ 226 w 368"/>
                <a:gd name="T21" fmla="*/ 821 h 1197"/>
                <a:gd name="T22" fmla="*/ 262 w 368"/>
                <a:gd name="T23" fmla="*/ 984 h 1197"/>
                <a:gd name="T24" fmla="*/ 313 w 368"/>
                <a:gd name="T25" fmla="*/ 1054 h 1197"/>
                <a:gd name="T26" fmla="*/ 309 w 368"/>
                <a:gd name="T27" fmla="*/ 1094 h 1197"/>
                <a:gd name="T28" fmla="*/ 265 w 368"/>
                <a:gd name="T29" fmla="*/ 1114 h 1197"/>
                <a:gd name="T30" fmla="*/ 166 w 368"/>
                <a:gd name="T31" fmla="*/ 1129 h 1197"/>
                <a:gd name="T32" fmla="*/ 96 w 368"/>
                <a:gd name="T33" fmla="*/ 1173 h 1197"/>
                <a:gd name="T34" fmla="*/ 60 w 368"/>
                <a:gd name="T35" fmla="*/ 1197 h 1197"/>
                <a:gd name="T36" fmla="*/ 0 w 368"/>
                <a:gd name="T37" fmla="*/ 1142 h 1197"/>
                <a:gd name="T38" fmla="*/ 13 w 368"/>
                <a:gd name="T39" fmla="*/ 1106 h 1197"/>
                <a:gd name="T40" fmla="*/ 72 w 368"/>
                <a:gd name="T41" fmla="*/ 1082 h 1197"/>
                <a:gd name="T42" fmla="*/ 147 w 368"/>
                <a:gd name="T43" fmla="*/ 1070 h 1197"/>
                <a:gd name="T44" fmla="*/ 218 w 368"/>
                <a:gd name="T45" fmla="*/ 1070 h 1197"/>
                <a:gd name="T46" fmla="*/ 230 w 368"/>
                <a:gd name="T47" fmla="*/ 1047 h 1197"/>
                <a:gd name="T48" fmla="*/ 218 w 368"/>
                <a:gd name="T49" fmla="*/ 1007 h 1197"/>
                <a:gd name="T50" fmla="*/ 158 w 368"/>
                <a:gd name="T51" fmla="*/ 853 h 1197"/>
                <a:gd name="T52" fmla="*/ 119 w 368"/>
                <a:gd name="T53" fmla="*/ 702 h 1197"/>
                <a:gd name="T54" fmla="*/ 99 w 368"/>
                <a:gd name="T55" fmla="*/ 592 h 1197"/>
                <a:gd name="T56" fmla="*/ 96 w 368"/>
                <a:gd name="T57" fmla="*/ 490 h 1197"/>
                <a:gd name="T58" fmla="*/ 111 w 368"/>
                <a:gd name="T59" fmla="*/ 391 h 1197"/>
                <a:gd name="T60" fmla="*/ 147 w 368"/>
                <a:gd name="T61" fmla="*/ 288 h 1197"/>
                <a:gd name="T62" fmla="*/ 202 w 368"/>
                <a:gd name="T63" fmla="*/ 153 h 1197"/>
                <a:gd name="T64" fmla="*/ 226 w 368"/>
                <a:gd name="T65" fmla="*/ 110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8" h="1197">
                  <a:moveTo>
                    <a:pt x="226" y="110"/>
                  </a:moveTo>
                  <a:lnTo>
                    <a:pt x="265" y="35"/>
                  </a:lnTo>
                  <a:lnTo>
                    <a:pt x="313" y="0"/>
                  </a:lnTo>
                  <a:lnTo>
                    <a:pt x="368" y="23"/>
                  </a:lnTo>
                  <a:lnTo>
                    <a:pt x="360" y="94"/>
                  </a:lnTo>
                  <a:lnTo>
                    <a:pt x="324" y="145"/>
                  </a:lnTo>
                  <a:lnTo>
                    <a:pt x="254" y="272"/>
                  </a:lnTo>
                  <a:lnTo>
                    <a:pt x="207" y="394"/>
                  </a:lnTo>
                  <a:lnTo>
                    <a:pt x="179" y="524"/>
                  </a:lnTo>
                  <a:lnTo>
                    <a:pt x="182" y="651"/>
                  </a:lnTo>
                  <a:lnTo>
                    <a:pt x="226" y="821"/>
                  </a:lnTo>
                  <a:lnTo>
                    <a:pt x="262" y="984"/>
                  </a:lnTo>
                  <a:lnTo>
                    <a:pt x="313" y="1054"/>
                  </a:lnTo>
                  <a:lnTo>
                    <a:pt x="309" y="1094"/>
                  </a:lnTo>
                  <a:lnTo>
                    <a:pt x="265" y="1114"/>
                  </a:lnTo>
                  <a:lnTo>
                    <a:pt x="166" y="1129"/>
                  </a:lnTo>
                  <a:lnTo>
                    <a:pt x="96" y="1173"/>
                  </a:lnTo>
                  <a:lnTo>
                    <a:pt x="60" y="1197"/>
                  </a:lnTo>
                  <a:lnTo>
                    <a:pt x="0" y="1142"/>
                  </a:lnTo>
                  <a:lnTo>
                    <a:pt x="13" y="1106"/>
                  </a:lnTo>
                  <a:lnTo>
                    <a:pt x="72" y="1082"/>
                  </a:lnTo>
                  <a:lnTo>
                    <a:pt x="147" y="1070"/>
                  </a:lnTo>
                  <a:lnTo>
                    <a:pt x="218" y="1070"/>
                  </a:lnTo>
                  <a:lnTo>
                    <a:pt x="230" y="1047"/>
                  </a:lnTo>
                  <a:lnTo>
                    <a:pt x="218" y="1007"/>
                  </a:lnTo>
                  <a:lnTo>
                    <a:pt x="158" y="853"/>
                  </a:lnTo>
                  <a:lnTo>
                    <a:pt x="119" y="702"/>
                  </a:lnTo>
                  <a:lnTo>
                    <a:pt x="99" y="592"/>
                  </a:lnTo>
                  <a:lnTo>
                    <a:pt x="96" y="490"/>
                  </a:lnTo>
                  <a:lnTo>
                    <a:pt x="111" y="391"/>
                  </a:lnTo>
                  <a:lnTo>
                    <a:pt x="147" y="288"/>
                  </a:lnTo>
                  <a:lnTo>
                    <a:pt x="202" y="153"/>
                  </a:lnTo>
                  <a:lnTo>
                    <a:pt x="226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176137" name="Freeform 9"/>
            <p:cNvSpPr>
              <a:spLocks/>
            </p:cNvSpPr>
            <p:nvPr/>
          </p:nvSpPr>
          <p:spPr bwMode="auto">
            <a:xfrm>
              <a:off x="1283" y="739"/>
              <a:ext cx="237" cy="313"/>
            </a:xfrm>
            <a:custGeom>
              <a:avLst/>
              <a:gdLst>
                <a:gd name="T0" fmla="*/ 174 w 475"/>
                <a:gd name="T1" fmla="*/ 522 h 625"/>
                <a:gd name="T2" fmla="*/ 209 w 475"/>
                <a:gd name="T3" fmla="*/ 601 h 625"/>
                <a:gd name="T4" fmla="*/ 292 w 475"/>
                <a:gd name="T5" fmla="*/ 625 h 625"/>
                <a:gd name="T6" fmla="*/ 364 w 475"/>
                <a:gd name="T7" fmla="*/ 617 h 625"/>
                <a:gd name="T8" fmla="*/ 423 w 475"/>
                <a:gd name="T9" fmla="*/ 566 h 625"/>
                <a:gd name="T10" fmla="*/ 470 w 475"/>
                <a:gd name="T11" fmla="*/ 462 h 625"/>
                <a:gd name="T12" fmla="*/ 475 w 475"/>
                <a:gd name="T13" fmla="*/ 340 h 625"/>
                <a:gd name="T14" fmla="*/ 458 w 475"/>
                <a:gd name="T15" fmla="*/ 233 h 625"/>
                <a:gd name="T16" fmla="*/ 392 w 475"/>
                <a:gd name="T17" fmla="*/ 114 h 625"/>
                <a:gd name="T18" fmla="*/ 343 w 475"/>
                <a:gd name="T19" fmla="*/ 59 h 625"/>
                <a:gd name="T20" fmla="*/ 292 w 475"/>
                <a:gd name="T21" fmla="*/ 24 h 625"/>
                <a:gd name="T22" fmla="*/ 245 w 475"/>
                <a:gd name="T23" fmla="*/ 0 h 625"/>
                <a:gd name="T24" fmla="*/ 162 w 475"/>
                <a:gd name="T25" fmla="*/ 8 h 625"/>
                <a:gd name="T26" fmla="*/ 118 w 475"/>
                <a:gd name="T27" fmla="*/ 79 h 625"/>
                <a:gd name="T28" fmla="*/ 95 w 475"/>
                <a:gd name="T29" fmla="*/ 154 h 625"/>
                <a:gd name="T30" fmla="*/ 95 w 475"/>
                <a:gd name="T31" fmla="*/ 273 h 625"/>
                <a:gd name="T32" fmla="*/ 115 w 475"/>
                <a:gd name="T33" fmla="*/ 387 h 625"/>
                <a:gd name="T34" fmla="*/ 138 w 475"/>
                <a:gd name="T35" fmla="*/ 451 h 625"/>
                <a:gd name="T36" fmla="*/ 7 w 475"/>
                <a:gd name="T37" fmla="*/ 545 h 625"/>
                <a:gd name="T38" fmla="*/ 0 w 475"/>
                <a:gd name="T39" fmla="*/ 581 h 625"/>
                <a:gd name="T40" fmla="*/ 20 w 475"/>
                <a:gd name="T41" fmla="*/ 601 h 625"/>
                <a:gd name="T42" fmla="*/ 162 w 475"/>
                <a:gd name="T43" fmla="*/ 495 h 625"/>
                <a:gd name="T44" fmla="*/ 174 w 475"/>
                <a:gd name="T45" fmla="*/ 5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5" h="625">
                  <a:moveTo>
                    <a:pt x="174" y="522"/>
                  </a:moveTo>
                  <a:lnTo>
                    <a:pt x="209" y="601"/>
                  </a:lnTo>
                  <a:lnTo>
                    <a:pt x="292" y="625"/>
                  </a:lnTo>
                  <a:lnTo>
                    <a:pt x="364" y="617"/>
                  </a:lnTo>
                  <a:lnTo>
                    <a:pt x="423" y="566"/>
                  </a:lnTo>
                  <a:lnTo>
                    <a:pt x="470" y="462"/>
                  </a:lnTo>
                  <a:lnTo>
                    <a:pt x="475" y="340"/>
                  </a:lnTo>
                  <a:lnTo>
                    <a:pt x="458" y="233"/>
                  </a:lnTo>
                  <a:lnTo>
                    <a:pt x="392" y="114"/>
                  </a:lnTo>
                  <a:lnTo>
                    <a:pt x="343" y="59"/>
                  </a:lnTo>
                  <a:lnTo>
                    <a:pt x="292" y="24"/>
                  </a:lnTo>
                  <a:lnTo>
                    <a:pt x="245" y="0"/>
                  </a:lnTo>
                  <a:lnTo>
                    <a:pt x="162" y="8"/>
                  </a:lnTo>
                  <a:lnTo>
                    <a:pt x="118" y="79"/>
                  </a:lnTo>
                  <a:lnTo>
                    <a:pt x="95" y="154"/>
                  </a:lnTo>
                  <a:lnTo>
                    <a:pt x="95" y="273"/>
                  </a:lnTo>
                  <a:lnTo>
                    <a:pt x="115" y="387"/>
                  </a:lnTo>
                  <a:lnTo>
                    <a:pt x="138" y="451"/>
                  </a:lnTo>
                  <a:lnTo>
                    <a:pt x="7" y="545"/>
                  </a:lnTo>
                  <a:lnTo>
                    <a:pt x="0" y="581"/>
                  </a:lnTo>
                  <a:lnTo>
                    <a:pt x="20" y="601"/>
                  </a:lnTo>
                  <a:lnTo>
                    <a:pt x="162" y="495"/>
                  </a:lnTo>
                  <a:lnTo>
                    <a:pt x="174" y="5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176138" name="Freeform 10"/>
            <p:cNvSpPr>
              <a:spLocks/>
            </p:cNvSpPr>
            <p:nvPr/>
          </p:nvSpPr>
          <p:spPr bwMode="auto">
            <a:xfrm>
              <a:off x="1370" y="673"/>
              <a:ext cx="472" cy="523"/>
            </a:xfrm>
            <a:custGeom>
              <a:avLst/>
              <a:gdLst>
                <a:gd name="T0" fmla="*/ 627 w 943"/>
                <a:gd name="T1" fmla="*/ 723 h 1046"/>
                <a:gd name="T2" fmla="*/ 580 w 943"/>
                <a:gd name="T3" fmla="*/ 771 h 1046"/>
                <a:gd name="T4" fmla="*/ 481 w 943"/>
                <a:gd name="T5" fmla="*/ 830 h 1046"/>
                <a:gd name="T6" fmla="*/ 391 w 943"/>
                <a:gd name="T7" fmla="*/ 865 h 1046"/>
                <a:gd name="T8" fmla="*/ 327 w 943"/>
                <a:gd name="T9" fmla="*/ 901 h 1046"/>
                <a:gd name="T10" fmla="*/ 267 w 943"/>
                <a:gd name="T11" fmla="*/ 948 h 1046"/>
                <a:gd name="T12" fmla="*/ 260 w 943"/>
                <a:gd name="T13" fmla="*/ 1031 h 1046"/>
                <a:gd name="T14" fmla="*/ 319 w 943"/>
                <a:gd name="T15" fmla="*/ 1046 h 1046"/>
                <a:gd name="T16" fmla="*/ 469 w 943"/>
                <a:gd name="T17" fmla="*/ 960 h 1046"/>
                <a:gd name="T18" fmla="*/ 580 w 943"/>
                <a:gd name="T19" fmla="*/ 857 h 1046"/>
                <a:gd name="T20" fmla="*/ 710 w 943"/>
                <a:gd name="T21" fmla="*/ 727 h 1046"/>
                <a:gd name="T22" fmla="*/ 816 w 943"/>
                <a:gd name="T23" fmla="*/ 644 h 1046"/>
                <a:gd name="T24" fmla="*/ 907 w 943"/>
                <a:gd name="T25" fmla="*/ 580 h 1046"/>
                <a:gd name="T26" fmla="*/ 943 w 943"/>
                <a:gd name="T27" fmla="*/ 549 h 1046"/>
                <a:gd name="T28" fmla="*/ 930 w 943"/>
                <a:gd name="T29" fmla="*/ 510 h 1046"/>
                <a:gd name="T30" fmla="*/ 888 w 943"/>
                <a:gd name="T31" fmla="*/ 455 h 1046"/>
                <a:gd name="T32" fmla="*/ 730 w 943"/>
                <a:gd name="T33" fmla="*/ 368 h 1046"/>
                <a:gd name="T34" fmla="*/ 580 w 943"/>
                <a:gd name="T35" fmla="*/ 289 h 1046"/>
                <a:gd name="T36" fmla="*/ 397 w 943"/>
                <a:gd name="T37" fmla="*/ 205 h 1046"/>
                <a:gd name="T38" fmla="*/ 331 w 943"/>
                <a:gd name="T39" fmla="*/ 158 h 1046"/>
                <a:gd name="T40" fmla="*/ 260 w 943"/>
                <a:gd name="T41" fmla="*/ 95 h 1046"/>
                <a:gd name="T42" fmla="*/ 189 w 943"/>
                <a:gd name="T43" fmla="*/ 24 h 1046"/>
                <a:gd name="T44" fmla="*/ 125 w 943"/>
                <a:gd name="T45" fmla="*/ 0 h 1046"/>
                <a:gd name="T46" fmla="*/ 0 w 943"/>
                <a:gd name="T47" fmla="*/ 88 h 1046"/>
                <a:gd name="T48" fmla="*/ 8 w 943"/>
                <a:gd name="T49" fmla="*/ 170 h 1046"/>
                <a:gd name="T50" fmla="*/ 31 w 943"/>
                <a:gd name="T51" fmla="*/ 202 h 1046"/>
                <a:gd name="T52" fmla="*/ 94 w 943"/>
                <a:gd name="T53" fmla="*/ 189 h 1046"/>
                <a:gd name="T54" fmla="*/ 83 w 943"/>
                <a:gd name="T55" fmla="*/ 155 h 1046"/>
                <a:gd name="T56" fmla="*/ 58 w 943"/>
                <a:gd name="T57" fmla="*/ 142 h 1046"/>
                <a:gd name="T58" fmla="*/ 47 w 943"/>
                <a:gd name="T59" fmla="*/ 99 h 1046"/>
                <a:gd name="T60" fmla="*/ 117 w 943"/>
                <a:gd name="T61" fmla="*/ 52 h 1046"/>
                <a:gd name="T62" fmla="*/ 177 w 943"/>
                <a:gd name="T63" fmla="*/ 99 h 1046"/>
                <a:gd name="T64" fmla="*/ 177 w 943"/>
                <a:gd name="T65" fmla="*/ 142 h 1046"/>
                <a:gd name="T66" fmla="*/ 153 w 943"/>
                <a:gd name="T67" fmla="*/ 194 h 1046"/>
                <a:gd name="T68" fmla="*/ 173 w 943"/>
                <a:gd name="T69" fmla="*/ 230 h 1046"/>
                <a:gd name="T70" fmla="*/ 291 w 943"/>
                <a:gd name="T71" fmla="*/ 261 h 1046"/>
                <a:gd name="T72" fmla="*/ 339 w 943"/>
                <a:gd name="T73" fmla="*/ 217 h 1046"/>
                <a:gd name="T74" fmla="*/ 497 w 943"/>
                <a:gd name="T75" fmla="*/ 313 h 1046"/>
                <a:gd name="T76" fmla="*/ 627 w 943"/>
                <a:gd name="T77" fmla="*/ 372 h 1046"/>
                <a:gd name="T78" fmla="*/ 699 w 943"/>
                <a:gd name="T79" fmla="*/ 407 h 1046"/>
                <a:gd name="T80" fmla="*/ 769 w 943"/>
                <a:gd name="T81" fmla="*/ 443 h 1046"/>
                <a:gd name="T82" fmla="*/ 824 w 943"/>
                <a:gd name="T83" fmla="*/ 490 h 1046"/>
                <a:gd name="T84" fmla="*/ 860 w 943"/>
                <a:gd name="T85" fmla="*/ 538 h 1046"/>
                <a:gd name="T86" fmla="*/ 828 w 943"/>
                <a:gd name="T87" fmla="*/ 572 h 1046"/>
                <a:gd name="T88" fmla="*/ 753 w 943"/>
                <a:gd name="T89" fmla="*/ 621 h 1046"/>
                <a:gd name="T90" fmla="*/ 674 w 943"/>
                <a:gd name="T91" fmla="*/ 675 h 1046"/>
                <a:gd name="T92" fmla="*/ 627 w 943"/>
                <a:gd name="T93" fmla="*/ 723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3" h="1046">
                  <a:moveTo>
                    <a:pt x="627" y="723"/>
                  </a:moveTo>
                  <a:lnTo>
                    <a:pt x="580" y="771"/>
                  </a:lnTo>
                  <a:lnTo>
                    <a:pt x="481" y="830"/>
                  </a:lnTo>
                  <a:lnTo>
                    <a:pt x="391" y="865"/>
                  </a:lnTo>
                  <a:lnTo>
                    <a:pt x="327" y="901"/>
                  </a:lnTo>
                  <a:lnTo>
                    <a:pt x="267" y="948"/>
                  </a:lnTo>
                  <a:lnTo>
                    <a:pt x="260" y="1031"/>
                  </a:lnTo>
                  <a:lnTo>
                    <a:pt x="319" y="1046"/>
                  </a:lnTo>
                  <a:lnTo>
                    <a:pt x="469" y="960"/>
                  </a:lnTo>
                  <a:lnTo>
                    <a:pt x="580" y="857"/>
                  </a:lnTo>
                  <a:lnTo>
                    <a:pt x="710" y="727"/>
                  </a:lnTo>
                  <a:lnTo>
                    <a:pt x="816" y="644"/>
                  </a:lnTo>
                  <a:lnTo>
                    <a:pt x="907" y="580"/>
                  </a:lnTo>
                  <a:lnTo>
                    <a:pt x="943" y="549"/>
                  </a:lnTo>
                  <a:lnTo>
                    <a:pt x="930" y="510"/>
                  </a:lnTo>
                  <a:lnTo>
                    <a:pt x="888" y="455"/>
                  </a:lnTo>
                  <a:lnTo>
                    <a:pt x="730" y="368"/>
                  </a:lnTo>
                  <a:lnTo>
                    <a:pt x="580" y="289"/>
                  </a:lnTo>
                  <a:lnTo>
                    <a:pt x="397" y="205"/>
                  </a:lnTo>
                  <a:lnTo>
                    <a:pt x="331" y="158"/>
                  </a:lnTo>
                  <a:lnTo>
                    <a:pt x="260" y="95"/>
                  </a:lnTo>
                  <a:lnTo>
                    <a:pt x="189" y="24"/>
                  </a:lnTo>
                  <a:lnTo>
                    <a:pt x="125" y="0"/>
                  </a:lnTo>
                  <a:lnTo>
                    <a:pt x="0" y="88"/>
                  </a:lnTo>
                  <a:lnTo>
                    <a:pt x="8" y="170"/>
                  </a:lnTo>
                  <a:lnTo>
                    <a:pt x="31" y="202"/>
                  </a:lnTo>
                  <a:lnTo>
                    <a:pt x="94" y="189"/>
                  </a:lnTo>
                  <a:lnTo>
                    <a:pt x="83" y="155"/>
                  </a:lnTo>
                  <a:lnTo>
                    <a:pt x="58" y="142"/>
                  </a:lnTo>
                  <a:lnTo>
                    <a:pt x="47" y="99"/>
                  </a:lnTo>
                  <a:lnTo>
                    <a:pt x="117" y="52"/>
                  </a:lnTo>
                  <a:lnTo>
                    <a:pt x="177" y="99"/>
                  </a:lnTo>
                  <a:lnTo>
                    <a:pt x="177" y="142"/>
                  </a:lnTo>
                  <a:lnTo>
                    <a:pt x="153" y="194"/>
                  </a:lnTo>
                  <a:lnTo>
                    <a:pt x="173" y="230"/>
                  </a:lnTo>
                  <a:lnTo>
                    <a:pt x="291" y="261"/>
                  </a:lnTo>
                  <a:lnTo>
                    <a:pt x="339" y="217"/>
                  </a:lnTo>
                  <a:lnTo>
                    <a:pt x="497" y="313"/>
                  </a:lnTo>
                  <a:lnTo>
                    <a:pt x="627" y="372"/>
                  </a:lnTo>
                  <a:lnTo>
                    <a:pt x="699" y="407"/>
                  </a:lnTo>
                  <a:lnTo>
                    <a:pt x="769" y="443"/>
                  </a:lnTo>
                  <a:lnTo>
                    <a:pt x="824" y="490"/>
                  </a:lnTo>
                  <a:lnTo>
                    <a:pt x="860" y="538"/>
                  </a:lnTo>
                  <a:lnTo>
                    <a:pt x="828" y="572"/>
                  </a:lnTo>
                  <a:lnTo>
                    <a:pt x="753" y="621"/>
                  </a:lnTo>
                  <a:lnTo>
                    <a:pt x="674" y="675"/>
                  </a:lnTo>
                  <a:lnTo>
                    <a:pt x="627" y="7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</p:grpSp>
      <p:sp>
        <p:nvSpPr>
          <p:cNvPr id="176139" name="AutoShape 11"/>
          <p:cNvSpPr>
            <a:spLocks noChangeArrowheads="1"/>
          </p:cNvSpPr>
          <p:nvPr/>
        </p:nvSpPr>
        <p:spPr bwMode="auto">
          <a:xfrm>
            <a:off x="609600" y="304800"/>
            <a:ext cx="3962400" cy="2438400"/>
          </a:xfrm>
          <a:prstGeom prst="wedgeRoundRectCallout">
            <a:avLst>
              <a:gd name="adj1" fmla="val -41907"/>
              <a:gd name="adj2" fmla="val 57944"/>
              <a:gd name="adj3" fmla="val 16667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>
                <a:solidFill>
                  <a:schemeClr val="bg1"/>
                </a:solidFill>
              </a:rPr>
              <a:t>Mais ce qui m’intéresse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finalement, c’est de savoir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combien j’ai gagné !</a:t>
            </a:r>
          </a:p>
          <a:p>
            <a:pPr algn="ctr"/>
            <a:endParaRPr lang="fr-FR" altLang="fr-FR">
              <a:solidFill>
                <a:schemeClr val="bg1"/>
              </a:solidFill>
            </a:endParaRP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Alors commençons par la fin !</a:t>
            </a:r>
            <a:endParaRPr lang="fr-FR" altLang="fr-FR"/>
          </a:p>
        </p:txBody>
      </p:sp>
      <p:sp>
        <p:nvSpPr>
          <p:cNvPr id="176140" name="Text Box 1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3410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6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414" name="Feuille de calcul" r:id="rId3" imgW="6868039" imgH="5162906" progId="Excel.Sheet.8">
                  <p:embed/>
                </p:oleObj>
              </mc:Choice>
              <mc:Fallback>
                <p:oleObj name="Feuille de calcul" r:id="rId3" imgW="6868039" imgH="516290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6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12" name="Object 4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415" name="Feuille de calcul" r:id="rId5" imgW="3867433" imgH="657465" progId="Excel.Sheet.8">
                  <p:embed/>
                </p:oleObj>
              </mc:Choice>
              <mc:Fallback>
                <p:oleObj name="Feuille de calcul" r:id="rId5" imgW="3867433" imgH="657465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3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3413" name="Text Box 5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4434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437" name="Feuille de calcul" r:id="rId3" imgW="6868039" imgH="5124975" progId="Excel.Sheet.8">
                  <p:embed/>
                </p:oleObj>
              </mc:Choice>
              <mc:Fallback>
                <p:oleObj name="Feuille de calcul" r:id="rId3" imgW="6868039" imgH="512497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4435" name="Object 3"/>
          <p:cNvGraphicFramePr>
            <a:graphicFrameLocks noChangeAspect="1"/>
          </p:cNvGraphicFramePr>
          <p:nvPr/>
        </p:nvGraphicFramePr>
        <p:xfrm>
          <a:off x="19050" y="19050"/>
          <a:ext cx="60769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438" name="Feuille de calcul" r:id="rId5" imgW="3867433" imgH="657465" progId="Excel.Sheet.8">
                  <p:embed/>
                </p:oleObj>
              </mc:Choice>
              <mc:Fallback>
                <p:oleObj name="Feuille de calcul" r:id="rId5" imgW="3867433" imgH="657465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9050"/>
                        <a:ext cx="6076950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3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endParaRPr lang="fr-FR" alt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5458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61" name="Feuille de calcul" r:id="rId3" imgW="6868039" imgH="5038999" progId="Excel.Sheet.8">
                  <p:embed/>
                </p:oleObj>
              </mc:Choice>
              <mc:Fallback>
                <p:oleObj name="Feuille de calcul" r:id="rId3" imgW="6868039" imgH="5038999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5460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br>
              <a:rPr lang="fr-CH" altLang="fr-FR"/>
            </a:br>
            <a:r>
              <a:rPr lang="fr-CH" altLang="fr-FR"/>
              <a:t>suite…</a:t>
            </a:r>
            <a:endParaRPr lang="fr-FR" alt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44287"/>
              <a:gd name="adj2" fmla="val 71056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4000"/>
              <a:t>Nomenclature</a:t>
            </a:r>
          </a:p>
        </p:txBody>
      </p:sp>
      <p:pic>
        <p:nvPicPr>
          <p:cNvPr id="36868" name="Picture 4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125538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5734050"/>
            <a:ext cx="6767513" cy="719138"/>
          </a:xfrm>
          <a:prstGeom prst="rightArrow">
            <a:avLst>
              <a:gd name="adj1" fmla="val 55407"/>
              <a:gd name="adj2" fmla="val 96241"/>
            </a:avLst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/>
              <a:t>… ou sauter vers « Marchandises suite »</a:t>
            </a:r>
            <a:endParaRPr lang="fr-FR" altLang="fr-FR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838200" y="914400"/>
            <a:ext cx="63246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838200" y="1447800"/>
            <a:ext cx="33528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4191000" y="1981200"/>
            <a:ext cx="17526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b="1">
              <a:latin typeface="Arial" panose="020B0604020202020204" pitchFamily="34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943600" y="1981200"/>
            <a:ext cx="1219200" cy="304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b="1">
              <a:latin typeface="Arial" panose="020B0604020202020204" pitchFamily="34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191000" y="1447800"/>
            <a:ext cx="2971800" cy="304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b="1">
              <a:latin typeface="Arial" panose="020B0604020202020204" pitchFamily="34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533400" y="3352800"/>
            <a:ext cx="3841750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/>
              <a:t>CAB				</a:t>
            </a:r>
          </a:p>
          <a:p>
            <a:r>
              <a:rPr lang="fr-FR" altLang="fr-FR" sz="2800" b="1"/>
              <a:t>CAN		</a:t>
            </a:r>
          </a:p>
          <a:p>
            <a:r>
              <a:rPr lang="fr-FR" altLang="fr-FR" sz="2800" b="1"/>
              <a:t>PRAMV</a:t>
            </a:r>
            <a:r>
              <a:rPr lang="fr-CH" altLang="fr-FR" sz="2800" b="1"/>
              <a:t> </a:t>
            </a:r>
            <a:r>
              <a:rPr lang="fr-CH" altLang="fr-FR" sz="2000" b="1"/>
              <a:t>ou</a:t>
            </a:r>
            <a:r>
              <a:rPr lang="fr-CH" altLang="fr-FR" sz="2800" b="1"/>
              <a:t> CAMV</a:t>
            </a:r>
            <a:r>
              <a:rPr lang="fr-FR" altLang="fr-FR" sz="2800" b="1"/>
              <a:t>	</a:t>
            </a:r>
          </a:p>
          <a:p>
            <a:r>
              <a:rPr lang="fr-FR" altLang="fr-FR" sz="2800" b="1"/>
              <a:t>BB		</a:t>
            </a:r>
          </a:p>
          <a:p>
            <a:r>
              <a:rPr lang="fr-FR" altLang="fr-FR" sz="2800" b="1"/>
              <a:t>ACE		</a:t>
            </a:r>
          </a:p>
          <a:p>
            <a:r>
              <a:rPr lang="fr-FR" altLang="fr-FR" sz="2800" b="1"/>
              <a:t>BN		</a:t>
            </a:r>
          </a:p>
          <a:p>
            <a:r>
              <a:rPr lang="fr-FR" altLang="fr-FR" sz="2800" b="1"/>
              <a:t>PR		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838200" y="457200"/>
            <a:ext cx="7239000" cy="3048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7162800" y="762000"/>
            <a:ext cx="10334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/>
              <a:t>Remises</a:t>
            </a:r>
          </a:p>
          <a:p>
            <a:r>
              <a:rPr lang="fr-FR" altLang="fr-FR" sz="1600"/>
              <a:t>escomptes</a:t>
            </a:r>
            <a:endParaRPr lang="fr-FR" altLang="fr-FR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838200" y="2438400"/>
            <a:ext cx="51054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0">
          <a:gsLst>
            <a:gs pos="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838200" y="914400"/>
            <a:ext cx="6324600" cy="304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838200" y="1447800"/>
            <a:ext cx="33528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191000" y="1981200"/>
            <a:ext cx="17526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b="1">
              <a:latin typeface="Arial" panose="020B0604020202020204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5943600" y="1981200"/>
            <a:ext cx="1219200" cy="304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b="1">
              <a:latin typeface="Arial" panose="020B0604020202020204" pitchFamily="34" charset="0"/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4191000" y="1447800"/>
            <a:ext cx="2971800" cy="304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b="1">
              <a:latin typeface="Arial" panose="020B0604020202020204" pitchFamily="34" charset="0"/>
            </a:endParaRP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533400" y="3352800"/>
            <a:ext cx="3841750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/>
              <a:t>CAB				</a:t>
            </a:r>
          </a:p>
          <a:p>
            <a:r>
              <a:rPr lang="fr-FR" altLang="fr-FR" sz="2800" b="1"/>
              <a:t>CAN		</a:t>
            </a:r>
          </a:p>
          <a:p>
            <a:r>
              <a:rPr lang="fr-FR" altLang="fr-FR" sz="2800" b="1"/>
              <a:t>PRAMV	</a:t>
            </a:r>
          </a:p>
          <a:p>
            <a:r>
              <a:rPr lang="fr-FR" altLang="fr-FR" sz="2800" b="1"/>
              <a:t>BB		</a:t>
            </a:r>
          </a:p>
          <a:p>
            <a:r>
              <a:rPr lang="fr-FR" altLang="fr-FR" sz="2800" b="1"/>
              <a:t>ACE		</a:t>
            </a:r>
          </a:p>
          <a:p>
            <a:r>
              <a:rPr lang="fr-FR" altLang="fr-FR" sz="2800" b="1"/>
              <a:t>BN		</a:t>
            </a:r>
          </a:p>
          <a:p>
            <a:r>
              <a:rPr lang="fr-FR" altLang="fr-FR" sz="2800" b="1"/>
              <a:t>PR		</a:t>
            </a: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838200" y="457200"/>
            <a:ext cx="7239000" cy="304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7162800" y="762000"/>
            <a:ext cx="10334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/>
              <a:t>Remises</a:t>
            </a:r>
          </a:p>
          <a:p>
            <a:r>
              <a:rPr lang="fr-FR" altLang="fr-FR" sz="1600"/>
              <a:t>escomptes</a:t>
            </a:r>
            <a:endParaRPr lang="fr-FR" altLang="fr-FR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838200" y="2438400"/>
            <a:ext cx="51054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>
            <a:off x="1600200" y="3733800"/>
            <a:ext cx="556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1600200" y="4157663"/>
            <a:ext cx="556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>
            <a:off x="1981200" y="4572000"/>
            <a:ext cx="518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>
            <a:off x="1600200" y="5943600"/>
            <a:ext cx="556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5856" name="Line 16"/>
          <p:cNvSpPr>
            <a:spLocks noChangeShapeType="1"/>
          </p:cNvSpPr>
          <p:nvPr/>
        </p:nvSpPr>
        <p:spPr bwMode="auto">
          <a:xfrm>
            <a:off x="1600200" y="5486400"/>
            <a:ext cx="556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>
            <a:off x="1600200" y="5029200"/>
            <a:ext cx="556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5859" name="Line 19"/>
          <p:cNvSpPr>
            <a:spLocks noChangeShapeType="1"/>
          </p:cNvSpPr>
          <p:nvPr/>
        </p:nvSpPr>
        <p:spPr bwMode="auto">
          <a:xfrm>
            <a:off x="1600200" y="6324600"/>
            <a:ext cx="556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38200" y="914400"/>
            <a:ext cx="63246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b="1">
                <a:solidFill>
                  <a:schemeClr val="bg1"/>
                </a:solidFill>
                <a:latin typeface="Arial" panose="020B0604020202020204" pitchFamily="34" charset="0"/>
              </a:rPr>
              <a:t>CAN</a:t>
            </a:r>
            <a:endParaRPr lang="fr-FR" altLang="fr-FR">
              <a:solidFill>
                <a:schemeClr val="bg1"/>
              </a:solidFill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38200" y="1447800"/>
            <a:ext cx="33528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b="1">
                <a:latin typeface="Arial" panose="020B0604020202020204" pitchFamily="34" charset="0"/>
              </a:rPr>
              <a:t>PRAMV</a:t>
            </a:r>
            <a:endParaRPr lang="fr-FR" altLang="fr-FR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191000" y="1981200"/>
            <a:ext cx="17526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b="1">
                <a:latin typeface="Arial" panose="020B0604020202020204" pitchFamily="34" charset="0"/>
              </a:rPr>
              <a:t>ACE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943600" y="1981200"/>
            <a:ext cx="1219200" cy="304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b="1">
                <a:solidFill>
                  <a:schemeClr val="bg1"/>
                </a:solidFill>
                <a:latin typeface="Arial" panose="020B0604020202020204" pitchFamily="34" charset="0"/>
              </a:rPr>
              <a:t>BN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191000" y="1447800"/>
            <a:ext cx="2971800" cy="304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b="1">
                <a:solidFill>
                  <a:schemeClr val="bg1"/>
                </a:solidFill>
                <a:latin typeface="Arial" panose="020B0604020202020204" pitchFamily="34" charset="0"/>
              </a:rPr>
              <a:t>BB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33400" y="3352800"/>
            <a:ext cx="8116888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/>
              <a:t>CAB		Chiffre d’affaires brut		</a:t>
            </a:r>
          </a:p>
          <a:p>
            <a:r>
              <a:rPr lang="fr-FR" altLang="fr-FR" sz="2800" b="1"/>
              <a:t>CAN		Chiffre d’affaires net</a:t>
            </a:r>
          </a:p>
          <a:p>
            <a:r>
              <a:rPr lang="fr-FR" altLang="fr-FR" sz="2800" b="1"/>
              <a:t>PRAMV	Prix revient d’achat des march. vendues</a:t>
            </a:r>
          </a:p>
          <a:p>
            <a:r>
              <a:rPr lang="fr-FR" altLang="fr-FR" sz="2800" b="1"/>
              <a:t>BB		Bénéfice brut</a:t>
            </a:r>
          </a:p>
          <a:p>
            <a:r>
              <a:rPr lang="fr-FR" altLang="fr-FR" sz="2800" b="1"/>
              <a:t>ACE		Autres charges d'exploitation </a:t>
            </a:r>
          </a:p>
          <a:p>
            <a:r>
              <a:rPr lang="fr-FR" altLang="fr-FR" sz="2800" b="1"/>
              <a:t>BN		Bénéfice net</a:t>
            </a:r>
          </a:p>
          <a:p>
            <a:r>
              <a:rPr lang="fr-FR" altLang="fr-FR" sz="2800" b="1"/>
              <a:t>PR		Prix de revient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838200" y="457200"/>
            <a:ext cx="7239000" cy="3048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b="1">
                <a:latin typeface="Arial" panose="020B0604020202020204" pitchFamily="34" charset="0"/>
              </a:rPr>
              <a:t>CAB</a:t>
            </a:r>
            <a:endParaRPr lang="fr-FR" altLang="fr-FR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7162800" y="762000"/>
            <a:ext cx="10334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/>
              <a:t>Remises</a:t>
            </a:r>
          </a:p>
          <a:p>
            <a:r>
              <a:rPr lang="fr-FR" altLang="fr-FR" sz="1600"/>
              <a:t>escomptes</a:t>
            </a:r>
            <a:endParaRPr lang="fr-FR" altLang="fr-FR"/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838200" y="2438400"/>
            <a:ext cx="51054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b="1">
                <a:latin typeface="Arial" panose="020B0604020202020204" pitchFamily="34" charset="0"/>
              </a:rPr>
              <a:t>PR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AutoShape 2"/>
          <p:cNvSpPr>
            <a:spLocks noChangeArrowheads="1"/>
          </p:cNvSpPr>
          <p:nvPr/>
        </p:nvSpPr>
        <p:spPr bwMode="auto">
          <a:xfrm>
            <a:off x="304800" y="685800"/>
            <a:ext cx="6096000" cy="2209800"/>
          </a:xfrm>
          <a:prstGeom prst="wedgeEllipseCallout">
            <a:avLst>
              <a:gd name="adj1" fmla="val 49634"/>
              <a:gd name="adj2" fmla="val 63005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Le compte 9000</a:t>
            </a:r>
            <a:br>
              <a:rPr lang="fr-CH" altLang="fr-FR" sz="4000"/>
            </a:br>
            <a:r>
              <a:rPr lang="fr-CH" altLang="fr-FR" sz="4000"/>
              <a:t>« Résultat d'exploitation »</a:t>
            </a:r>
            <a:endParaRPr lang="fr-FR" altLang="fr-FR" sz="4000"/>
          </a:p>
        </p:txBody>
      </p:sp>
      <p:pic>
        <p:nvPicPr>
          <p:cNvPr id="79875" name="Picture 3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86000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76" name="AutoShape 4"/>
          <p:cNvSpPr>
            <a:spLocks noChangeArrowheads="1"/>
          </p:cNvSpPr>
          <p:nvPr/>
        </p:nvSpPr>
        <p:spPr bwMode="auto">
          <a:xfrm>
            <a:off x="762000" y="3429000"/>
            <a:ext cx="5257800" cy="2286000"/>
          </a:xfrm>
          <a:prstGeom prst="cloudCallout">
            <a:avLst>
              <a:gd name="adj1" fmla="val 61231"/>
              <a:gd name="adj2" fmla="val -62361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fr-CH" altLang="fr-FR"/>
              <a:t>Appelé aussi</a:t>
            </a:r>
            <a:br>
              <a:rPr lang="fr-CH" altLang="fr-FR"/>
            </a:br>
            <a:r>
              <a:rPr lang="fr-CH" altLang="fr-FR"/>
              <a:t>« Compte de Résultat »</a:t>
            </a:r>
            <a:br>
              <a:rPr lang="fr-CH" altLang="fr-FR"/>
            </a:br>
            <a:r>
              <a:rPr lang="fr-CH" altLang="fr-FR"/>
              <a:t>ou</a:t>
            </a:r>
            <a:br>
              <a:rPr lang="fr-CH" altLang="fr-FR"/>
            </a:br>
            <a:r>
              <a:rPr lang="fr-CH" altLang="fr-FR"/>
              <a:t>« Compte d’exploitation »</a:t>
            </a:r>
            <a:endParaRPr lang="fr-FR" altLang="fr-FR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990600" y="1143000"/>
          <a:ext cx="7162800" cy="475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Feuille de calcul" r:id="rId3" imgW="3629381" imgH="2410223" progId="Excel.Sheet.8">
                  <p:embed/>
                </p:oleObj>
              </mc:Choice>
              <mc:Fallback>
                <p:oleObj name="Feuille de calcul" r:id="rId3" imgW="3629381" imgH="2410223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143000"/>
                        <a:ext cx="7162800" cy="475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1124" name="Object 4"/>
          <p:cNvGraphicFramePr>
            <a:graphicFrameLocks noChangeAspect="1"/>
          </p:cNvGraphicFramePr>
          <p:nvPr/>
        </p:nvGraphicFramePr>
        <p:xfrm>
          <a:off x="990600" y="1143000"/>
          <a:ext cx="7162800" cy="475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126" name="Feuille de calcul" r:id="rId3" imgW="3629381" imgH="2410223" progId="Excel.Sheet.8">
                  <p:embed/>
                </p:oleObj>
              </mc:Choice>
              <mc:Fallback>
                <p:oleObj name="Feuille de calcul" r:id="rId3" imgW="3629381" imgH="2410223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143000"/>
                        <a:ext cx="7162800" cy="475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1125" name="Text Box 5"/>
          <p:cNvSpPr txBox="1">
            <a:spLocks noChangeArrowheads="1"/>
          </p:cNvSpPr>
          <p:nvPr/>
        </p:nvSpPr>
        <p:spPr bwMode="auto">
          <a:xfrm>
            <a:off x="381000" y="3048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ou…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154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57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177156" name="AutoShape 4"/>
          <p:cNvSpPr>
            <a:spLocks noChangeArrowheads="1"/>
          </p:cNvSpPr>
          <p:nvPr/>
        </p:nvSpPr>
        <p:spPr bwMode="auto">
          <a:xfrm>
            <a:off x="381000" y="304800"/>
            <a:ext cx="4038600" cy="1752600"/>
          </a:xfrm>
          <a:prstGeom prst="cloudCallout">
            <a:avLst>
              <a:gd name="adj1" fmla="val 56644"/>
              <a:gd name="adj2" fmla="val 259875"/>
            </a:avLst>
          </a:prstGeom>
          <a:gradFill rotWithShape="0">
            <a:gsLst>
              <a:gs pos="0">
                <a:srgbClr val="99CCFF"/>
              </a:gs>
              <a:gs pos="50000">
                <a:srgbClr val="99CCFF">
                  <a:gamma/>
                  <a:shade val="46275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>
                <a:solidFill>
                  <a:schemeClr val="bg1"/>
                </a:solidFill>
              </a:rPr>
              <a:t>       Différence entre le prix de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      vente et le prix d’achat 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     de ce que j’ai vendu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0099" name="Object 3"/>
          <p:cNvGraphicFramePr>
            <a:graphicFrameLocks noChangeAspect="1"/>
          </p:cNvGraphicFramePr>
          <p:nvPr/>
        </p:nvGraphicFramePr>
        <p:xfrm>
          <a:off x="990600" y="1143000"/>
          <a:ext cx="7162800" cy="475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02" name="Feuille de calcul" r:id="rId3" imgW="3629381" imgH="2410223" progId="Excel.Sheet.8">
                  <p:embed/>
                </p:oleObj>
              </mc:Choice>
              <mc:Fallback>
                <p:oleObj name="Feuille de calcul" r:id="rId3" imgW="3629381" imgH="2410223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143000"/>
                        <a:ext cx="7162800" cy="475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381000" y="3048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ou…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146" name="Object 2"/>
          <p:cNvGraphicFramePr>
            <a:graphicFrameLocks noChangeAspect="1"/>
          </p:cNvGraphicFramePr>
          <p:nvPr/>
        </p:nvGraphicFramePr>
        <p:xfrm>
          <a:off x="990600" y="1143000"/>
          <a:ext cx="7162800" cy="475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150" name="Feuille de calcul" r:id="rId3" imgW="3629381" imgH="2410223" progId="Excel.Sheet.8">
                  <p:embed/>
                </p:oleObj>
              </mc:Choice>
              <mc:Fallback>
                <p:oleObj name="Feuille de calcul" r:id="rId3" imgW="3629381" imgH="2410223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143000"/>
                        <a:ext cx="7162800" cy="475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2147" name="AutoShape 3"/>
          <p:cNvSpPr>
            <a:spLocks noChangeArrowheads="1"/>
          </p:cNvSpPr>
          <p:nvPr/>
        </p:nvSpPr>
        <p:spPr bwMode="auto">
          <a:xfrm>
            <a:off x="914400" y="3048000"/>
            <a:ext cx="4572000" cy="3581400"/>
          </a:xfrm>
          <a:prstGeom prst="cloudCallout">
            <a:avLst>
              <a:gd name="adj1" fmla="val -19407"/>
              <a:gd name="adj2" fmla="val -63255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fr-CH" altLang="fr-FR"/>
              <a:t>Achats</a:t>
            </a:r>
          </a:p>
          <a:p>
            <a:pPr algn="r"/>
            <a:r>
              <a:rPr lang="fr-CH" altLang="fr-FR"/>
              <a:t>+ frais d'achat</a:t>
            </a:r>
          </a:p>
          <a:p>
            <a:pPr algn="r"/>
            <a:r>
              <a:rPr lang="fr-CH" altLang="fr-FR"/>
              <a:t>+ diminution du stock (ou)</a:t>
            </a:r>
          </a:p>
          <a:p>
            <a:pPr algn="r">
              <a:buFontTx/>
              <a:buChar char="-"/>
            </a:pPr>
            <a:r>
              <a:rPr lang="fr-CH" altLang="fr-FR"/>
              <a:t>augmentation du stock</a:t>
            </a:r>
          </a:p>
          <a:p>
            <a:pPr algn="r">
              <a:buFontTx/>
              <a:buChar char="-"/>
            </a:pPr>
            <a:r>
              <a:rPr lang="fr-CH" altLang="fr-FR"/>
              <a:t> déductions obtenues</a:t>
            </a:r>
          </a:p>
          <a:p>
            <a:pPr algn="r"/>
            <a:endParaRPr lang="fr-CH" altLang="fr-FR"/>
          </a:p>
          <a:p>
            <a:pPr algn="r"/>
            <a:endParaRPr lang="fr-FR" altLang="fr-FR"/>
          </a:p>
        </p:txBody>
      </p:sp>
      <p:sp>
        <p:nvSpPr>
          <p:cNvPr id="262148" name="AutoShape 4"/>
          <p:cNvSpPr>
            <a:spLocks noChangeArrowheads="1"/>
          </p:cNvSpPr>
          <p:nvPr/>
        </p:nvSpPr>
        <p:spPr bwMode="auto">
          <a:xfrm>
            <a:off x="4572000" y="304800"/>
            <a:ext cx="4572000" cy="1828800"/>
          </a:xfrm>
          <a:prstGeom prst="cloudCallout">
            <a:avLst>
              <a:gd name="adj1" fmla="val -24685"/>
              <a:gd name="adj2" fmla="val 7404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fr-CH" altLang="fr-FR"/>
              <a:t>Ventes</a:t>
            </a:r>
          </a:p>
          <a:p>
            <a:pPr algn="r"/>
            <a:r>
              <a:rPr lang="fr-CH" altLang="fr-FR"/>
              <a:t>- déductions accordées</a:t>
            </a:r>
          </a:p>
          <a:p>
            <a:pPr algn="r"/>
            <a:endParaRPr lang="fr-CH" altLang="fr-FR"/>
          </a:p>
          <a:p>
            <a:pPr algn="r"/>
            <a:endParaRPr lang="fr-FR" altLang="fr-FR"/>
          </a:p>
        </p:txBody>
      </p:sp>
      <p:sp>
        <p:nvSpPr>
          <p:cNvPr id="26214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7" grpId="0" animBg="1" autoUpdateAnimBg="0"/>
      <p:bldP spid="262148" grpId="0" animBg="1" autoUpdateAnimBg="0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4515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4516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rgbClr val="990033"/>
                </a:solidFill>
              </a:rPr>
              <a:t>Compte de résultat (Exploitation)</a:t>
            </a:r>
            <a:endParaRPr lang="fr-FR" altLang="fr-FR" sz="3200" b="1">
              <a:solidFill>
                <a:srgbClr val="990033"/>
              </a:solidFill>
            </a:endParaRP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1676400" y="762000"/>
            <a:ext cx="28956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rgbClr val="339933"/>
                </a:solidFill>
              </a:rPr>
              <a:t>Charges</a:t>
            </a:r>
            <a:endParaRPr lang="fr-FR" altLang="fr-FR">
              <a:solidFill>
                <a:srgbClr val="339933"/>
              </a:solidFill>
            </a:endParaRPr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4572000" y="762000"/>
            <a:ext cx="28956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rgbClr val="FF0000"/>
                </a:solidFill>
              </a:rPr>
              <a:t>Produits</a:t>
            </a: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64521" name="Oval 9"/>
          <p:cNvSpPr>
            <a:spLocks noChangeArrowheads="1"/>
          </p:cNvSpPr>
          <p:nvPr/>
        </p:nvSpPr>
        <p:spPr bwMode="auto">
          <a:xfrm>
            <a:off x="2657475" y="2647950"/>
            <a:ext cx="990600" cy="990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64522" name="Line 10"/>
          <p:cNvSpPr>
            <a:spLocks noChangeShapeType="1"/>
          </p:cNvSpPr>
          <p:nvPr/>
        </p:nvSpPr>
        <p:spPr bwMode="auto">
          <a:xfrm flipH="1">
            <a:off x="2784475" y="3124200"/>
            <a:ext cx="349250" cy="3476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4523" name="Oval 11"/>
          <p:cNvSpPr>
            <a:spLocks noChangeArrowheads="1"/>
          </p:cNvSpPr>
          <p:nvPr/>
        </p:nvSpPr>
        <p:spPr bwMode="auto">
          <a:xfrm>
            <a:off x="5562600" y="2647950"/>
            <a:ext cx="990600" cy="990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64524" name="Line 12"/>
          <p:cNvSpPr>
            <a:spLocks noChangeShapeType="1"/>
          </p:cNvSpPr>
          <p:nvPr/>
        </p:nvSpPr>
        <p:spPr bwMode="auto">
          <a:xfrm>
            <a:off x="6070600" y="3124200"/>
            <a:ext cx="349250" cy="3476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5539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5540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rgbClr val="990033"/>
                </a:solidFill>
              </a:rPr>
              <a:t>CAB - déductions = CAN</a:t>
            </a:r>
            <a:endParaRPr lang="fr-FR" altLang="fr-FR" sz="3200" b="1">
              <a:solidFill>
                <a:srgbClr val="990033"/>
              </a:solidFill>
            </a:endParaRP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4572000" y="762000"/>
            <a:ext cx="2895600" cy="26670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>
                <a:solidFill>
                  <a:schemeClr val="bg1"/>
                </a:solidFill>
                <a:latin typeface="Arial" panose="020B0604020202020204" pitchFamily="34" charset="0"/>
              </a:rPr>
              <a:t>3200 Ventes</a:t>
            </a:r>
            <a:endParaRPr lang="fr-FR" altLang="fr-FR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1676400" y="762000"/>
            <a:ext cx="2895600" cy="3048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1800">
                <a:solidFill>
                  <a:schemeClr val="bg1"/>
                </a:solidFill>
                <a:latin typeface="Arial" panose="020B0604020202020204" pitchFamily="34" charset="0"/>
              </a:rPr>
              <a:t>3290 </a:t>
            </a:r>
            <a:r>
              <a:rPr lang="fr-CH" altLang="fr-FR" sz="1600">
                <a:solidFill>
                  <a:schemeClr val="bg1"/>
                </a:solidFill>
                <a:latin typeface="Arial" panose="020B0604020202020204" pitchFamily="34" charset="0"/>
              </a:rPr>
              <a:t>Déductions accordées</a:t>
            </a:r>
            <a:endParaRPr lang="fr-FR" altLang="fr-FR" sz="1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65544" name="Line 8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6563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rgbClr val="990033"/>
                </a:solidFill>
              </a:rPr>
              <a:t>Chiffre d’affaires net</a:t>
            </a:r>
            <a:endParaRPr lang="fr-FR" altLang="fr-FR" sz="3200" b="1">
              <a:solidFill>
                <a:srgbClr val="990033"/>
              </a:solidFill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4572000" y="762000"/>
            <a:ext cx="2895600" cy="2362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CAN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66567" name="Line 7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7587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7588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rgbClr val="990033"/>
                </a:solidFill>
              </a:rPr>
              <a:t>PAB - déductions = PAN</a:t>
            </a:r>
            <a:endParaRPr lang="fr-FR" altLang="fr-FR" sz="3200" b="1">
              <a:solidFill>
                <a:srgbClr val="990033"/>
              </a:solidFill>
            </a:endParaRP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4572000" y="762000"/>
            <a:ext cx="28956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1800">
                <a:solidFill>
                  <a:schemeClr val="bg1"/>
                </a:solidFill>
                <a:latin typeface="Arial" panose="020B0604020202020204" pitchFamily="34" charset="0"/>
              </a:rPr>
              <a:t>4290 </a:t>
            </a:r>
            <a:r>
              <a:rPr lang="fr-CH" altLang="fr-FR" sz="1600">
                <a:solidFill>
                  <a:schemeClr val="bg1"/>
                </a:solidFill>
                <a:latin typeface="Arial" panose="020B0604020202020204" pitchFamily="34" charset="0"/>
              </a:rPr>
              <a:t>Déductions obtenues</a:t>
            </a:r>
            <a:endParaRPr lang="fr-FR" altLang="fr-FR" sz="1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1676400" y="762000"/>
            <a:ext cx="2895600" cy="1066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>
                <a:solidFill>
                  <a:schemeClr val="bg1"/>
                </a:solidFill>
                <a:latin typeface="Arial" panose="020B0604020202020204" pitchFamily="34" charset="0"/>
              </a:rPr>
              <a:t>4200 Achats</a:t>
            </a:r>
            <a:endParaRPr lang="fr-FR" altLang="fr-FR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67592" name="Line 8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8611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8612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rgbClr val="990033"/>
                </a:solidFill>
              </a:rPr>
              <a:t>PAB - déductions = PAN</a:t>
            </a:r>
            <a:endParaRPr lang="fr-FR" altLang="fr-FR" sz="3200" b="1">
              <a:solidFill>
                <a:srgbClr val="990033"/>
              </a:solidFill>
            </a:endParaRP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1676400" y="762000"/>
            <a:ext cx="2895600" cy="762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PAN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9635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9636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rgbClr val="990033"/>
                </a:solidFill>
              </a:rPr>
              <a:t>PAN + FA = PRA</a:t>
            </a:r>
            <a:endParaRPr lang="fr-FR" altLang="fr-FR" sz="3200" b="1">
              <a:solidFill>
                <a:srgbClr val="990033"/>
              </a:solidFill>
            </a:endParaRPr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1676400" y="762000"/>
            <a:ext cx="2895600" cy="762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PAN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1676400" y="1524000"/>
            <a:ext cx="28956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1800">
                <a:solidFill>
                  <a:schemeClr val="bg1"/>
                </a:solidFill>
                <a:latin typeface="Arial" panose="020B0604020202020204" pitchFamily="34" charset="0"/>
              </a:rPr>
              <a:t>4270 </a:t>
            </a:r>
            <a:r>
              <a:rPr lang="fr-CH" altLang="fr-FR" sz="1600">
                <a:solidFill>
                  <a:schemeClr val="bg1"/>
                </a:solidFill>
                <a:latin typeface="Arial" panose="020B0604020202020204" pitchFamily="34" charset="0"/>
              </a:rPr>
              <a:t>Frais d’achats</a:t>
            </a:r>
            <a:endParaRPr lang="fr-FR" altLang="fr-FR" sz="1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69640" name="Line 8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0659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rgbClr val="990033"/>
                </a:solidFill>
              </a:rPr>
              <a:t>Prix de revient d’achat</a:t>
            </a:r>
            <a:endParaRPr lang="fr-FR" altLang="fr-FR" sz="3200" b="1">
              <a:solidFill>
                <a:srgbClr val="990033"/>
              </a:solidFill>
            </a:endParaRP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1676400" y="762000"/>
            <a:ext cx="2895600" cy="1066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PRA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1683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rgbClr val="990033"/>
                </a:solidFill>
              </a:rPr>
              <a:t>PRA + dim. - aug. stock = CAMV</a:t>
            </a:r>
            <a:endParaRPr lang="fr-FR" altLang="fr-FR" sz="3200" b="1">
              <a:solidFill>
                <a:srgbClr val="990033"/>
              </a:solidFill>
            </a:endParaRP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1676400" y="762000"/>
            <a:ext cx="2895600" cy="1066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PRA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1676400" y="1828800"/>
            <a:ext cx="2895600" cy="304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1800">
                <a:solidFill>
                  <a:schemeClr val="bg1"/>
                </a:solidFill>
                <a:latin typeface="Arial" panose="020B0604020202020204" pitchFamily="34" charset="0"/>
              </a:rPr>
              <a:t>4280 </a:t>
            </a:r>
            <a:r>
              <a:rPr lang="fr-CH" altLang="fr-FR" sz="1600">
                <a:solidFill>
                  <a:schemeClr val="bg1"/>
                </a:solidFill>
                <a:latin typeface="Arial" panose="020B0604020202020204" pitchFamily="34" charset="0"/>
              </a:rPr>
              <a:t>+ - variation stock</a:t>
            </a:r>
            <a:endParaRPr lang="fr-FR" altLang="fr-FR" sz="1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71688" name="Line 8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8178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80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2707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800" b="1">
                <a:solidFill>
                  <a:srgbClr val="990033"/>
                </a:solidFill>
              </a:rPr>
              <a:t>Coût d’achat des marchandises vendues</a:t>
            </a:r>
          </a:p>
          <a:p>
            <a:pPr algn="ctr"/>
            <a:r>
              <a:rPr lang="fr-CH" altLang="fr-FR" sz="2000" b="1">
                <a:solidFill>
                  <a:srgbClr val="990033"/>
                </a:solidFill>
              </a:rPr>
              <a:t>(PRAMV ou mouvement)</a:t>
            </a:r>
            <a:endParaRPr lang="fr-FR" altLang="fr-FR" sz="2000" b="1">
              <a:solidFill>
                <a:srgbClr val="990033"/>
              </a:solidFill>
            </a:endParaRP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1676400" y="762000"/>
            <a:ext cx="2895600" cy="1371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CAMV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3731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3732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rgbClr val="990033"/>
                </a:solidFill>
              </a:rPr>
              <a:t>CAN - CAMV = BB</a:t>
            </a:r>
            <a:endParaRPr lang="fr-FR" altLang="fr-FR" sz="3200" b="1">
              <a:solidFill>
                <a:srgbClr val="990033"/>
              </a:solidFill>
            </a:endParaRP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4572000" y="762000"/>
            <a:ext cx="2895600" cy="2362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CAN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1676400" y="762000"/>
            <a:ext cx="2895600" cy="1371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CAMV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1676400" y="2133600"/>
            <a:ext cx="28956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chemeClr val="bg1"/>
                </a:solidFill>
                <a:latin typeface="Arial" panose="020B0604020202020204" pitchFamily="34" charset="0"/>
              </a:rPr>
              <a:t>Bénéfice brut</a:t>
            </a:r>
            <a:endParaRPr lang="fr-FR" altLang="fr-FR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73737" name="Line 9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3738" name="Line 10"/>
          <p:cNvSpPr>
            <a:spLocks noChangeShapeType="1"/>
          </p:cNvSpPr>
          <p:nvPr/>
        </p:nvSpPr>
        <p:spPr bwMode="auto">
          <a:xfrm flipH="1">
            <a:off x="1676400" y="31242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3739" name="Line 11"/>
          <p:cNvSpPr>
            <a:spLocks noChangeShapeType="1"/>
          </p:cNvSpPr>
          <p:nvPr/>
        </p:nvSpPr>
        <p:spPr bwMode="auto">
          <a:xfrm flipH="1">
            <a:off x="4572000" y="31242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4755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4756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rgbClr val="990033"/>
                </a:solidFill>
              </a:rPr>
              <a:t>Deuxième niveau...</a:t>
            </a:r>
            <a:endParaRPr lang="fr-FR" altLang="fr-FR" sz="3200" b="1">
              <a:solidFill>
                <a:srgbClr val="990033"/>
              </a:solidFill>
            </a:endParaRP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4572000" y="762000"/>
            <a:ext cx="2895600" cy="2362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CAN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1676400" y="762000"/>
            <a:ext cx="2895600" cy="1371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CAMV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1676400" y="2133600"/>
            <a:ext cx="28956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chemeClr val="bg1"/>
                </a:solidFill>
                <a:latin typeface="Arial" panose="020B0604020202020204" pitchFamily="34" charset="0"/>
              </a:rPr>
              <a:t>Bénéfice brut</a:t>
            </a:r>
            <a:endParaRPr lang="fr-FR" altLang="fr-FR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74761" name="Line 9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4572000" y="3429000"/>
            <a:ext cx="28956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chemeClr val="bg1"/>
                </a:solidFill>
                <a:latin typeface="Arial" panose="020B0604020202020204" pitchFamily="34" charset="0"/>
              </a:rPr>
              <a:t>Bénéfice brut</a:t>
            </a:r>
            <a:endParaRPr lang="fr-FR" altLang="fr-FR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 flipH="1">
            <a:off x="1676400" y="31242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4764" name="Line 12"/>
          <p:cNvSpPr>
            <a:spLocks noChangeShapeType="1"/>
          </p:cNvSpPr>
          <p:nvPr/>
        </p:nvSpPr>
        <p:spPr bwMode="auto">
          <a:xfrm flipH="1">
            <a:off x="4572000" y="31242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4765" name="Line 13"/>
          <p:cNvSpPr>
            <a:spLocks noChangeShapeType="1"/>
          </p:cNvSpPr>
          <p:nvPr/>
        </p:nvSpPr>
        <p:spPr bwMode="auto">
          <a:xfrm flipH="1">
            <a:off x="1668463" y="4471988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4766" name="Line 14"/>
          <p:cNvSpPr>
            <a:spLocks noChangeShapeType="1"/>
          </p:cNvSpPr>
          <p:nvPr/>
        </p:nvSpPr>
        <p:spPr bwMode="auto">
          <a:xfrm flipH="1">
            <a:off x="4564063" y="4471988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5779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5780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800" b="1">
                <a:solidFill>
                  <a:srgbClr val="990033"/>
                </a:solidFill>
              </a:rPr>
              <a:t>Autres charges d’exploitation (ACE)</a:t>
            </a:r>
            <a:endParaRPr lang="fr-FR" altLang="fr-FR" sz="2800" b="1">
              <a:solidFill>
                <a:srgbClr val="990033"/>
              </a:solidFill>
            </a:endParaRP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4572000" y="762000"/>
            <a:ext cx="2895600" cy="2362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CAN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1676400" y="762000"/>
            <a:ext cx="2895600" cy="1371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CAMV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1676400" y="2133600"/>
            <a:ext cx="28956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chemeClr val="bg1"/>
                </a:solidFill>
                <a:latin typeface="Arial" panose="020B0604020202020204" pitchFamily="34" charset="0"/>
              </a:rPr>
              <a:t>Bénéfice brut</a:t>
            </a:r>
            <a:endParaRPr lang="fr-FR" altLang="fr-FR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1676400" y="3429000"/>
            <a:ext cx="28956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2000">
                <a:latin typeface="Arial" panose="020B0604020202020204" pitchFamily="34" charset="0"/>
              </a:rPr>
              <a:t>600..  Frais généraux</a:t>
            </a:r>
            <a:endParaRPr lang="fr-FR" altLang="fr-FR" sz="2000">
              <a:latin typeface="Arial" panose="020B0604020202020204" pitchFamily="34" charset="0"/>
            </a:endParaRP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75786" name="Line 10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5787" name="Line 11"/>
          <p:cNvSpPr>
            <a:spLocks noChangeShapeType="1"/>
          </p:cNvSpPr>
          <p:nvPr/>
        </p:nvSpPr>
        <p:spPr bwMode="auto">
          <a:xfrm flipH="1">
            <a:off x="1676400" y="31242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4572000" y="31242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5789" name="Line 13"/>
          <p:cNvSpPr>
            <a:spLocks noChangeShapeType="1"/>
          </p:cNvSpPr>
          <p:nvPr/>
        </p:nvSpPr>
        <p:spPr bwMode="auto">
          <a:xfrm flipH="1">
            <a:off x="1668463" y="4471988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5790" name="Line 14"/>
          <p:cNvSpPr>
            <a:spLocks noChangeShapeType="1"/>
          </p:cNvSpPr>
          <p:nvPr/>
        </p:nvSpPr>
        <p:spPr bwMode="auto">
          <a:xfrm flipH="1">
            <a:off x="4564063" y="4471988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4572000" y="3429000"/>
            <a:ext cx="28956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chemeClr val="bg1"/>
                </a:solidFill>
                <a:latin typeface="Arial" panose="020B0604020202020204" pitchFamily="34" charset="0"/>
              </a:rPr>
              <a:t>Bénéfice brut</a:t>
            </a:r>
            <a:endParaRPr lang="fr-FR" altLang="fr-FR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6803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6804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rgbClr val="990033"/>
                </a:solidFill>
              </a:rPr>
              <a:t>BB - FG = BN</a:t>
            </a:r>
            <a:endParaRPr lang="fr-FR" altLang="fr-FR" sz="3200" b="1">
              <a:solidFill>
                <a:srgbClr val="990033"/>
              </a:solidFill>
            </a:endParaRP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4572000" y="762000"/>
            <a:ext cx="2895600" cy="2362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CAN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1676400" y="762000"/>
            <a:ext cx="2895600" cy="1371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chemeClr val="bg1"/>
                </a:solidFill>
                <a:latin typeface="Arial" panose="020B0604020202020204" pitchFamily="34" charset="0"/>
              </a:rPr>
              <a:t>CAMV</a:t>
            </a:r>
            <a:endParaRPr lang="fr-FR" altLang="fr-FR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6807" name="Rectangle 7"/>
          <p:cNvSpPr>
            <a:spLocks noChangeArrowheads="1"/>
          </p:cNvSpPr>
          <p:nvPr/>
        </p:nvSpPr>
        <p:spPr bwMode="auto">
          <a:xfrm>
            <a:off x="1676400" y="2133600"/>
            <a:ext cx="28956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chemeClr val="bg1"/>
                </a:solidFill>
                <a:latin typeface="Arial" panose="020B0604020202020204" pitchFamily="34" charset="0"/>
              </a:rPr>
              <a:t>Bénéfice brut</a:t>
            </a:r>
            <a:endParaRPr lang="fr-FR" altLang="fr-FR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1676400" y="3429000"/>
            <a:ext cx="28956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2000">
                <a:latin typeface="Arial" panose="020B0604020202020204" pitchFamily="34" charset="0"/>
              </a:rPr>
              <a:t>600..  Frais généraux</a:t>
            </a:r>
            <a:endParaRPr lang="fr-FR" altLang="fr-FR" sz="2000">
              <a:latin typeface="Arial" panose="020B0604020202020204" pitchFamily="34" charset="0"/>
            </a:endParaRPr>
          </a:p>
        </p:txBody>
      </p:sp>
      <p:sp>
        <p:nvSpPr>
          <p:cNvPr id="76809" name="Rectangle 9"/>
          <p:cNvSpPr>
            <a:spLocks noChangeArrowheads="1"/>
          </p:cNvSpPr>
          <p:nvPr/>
        </p:nvSpPr>
        <p:spPr bwMode="auto">
          <a:xfrm>
            <a:off x="1676400" y="4114800"/>
            <a:ext cx="2895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b="1">
                <a:solidFill>
                  <a:srgbClr val="FF3300"/>
                </a:solidFill>
                <a:latin typeface="Arial" panose="020B0604020202020204" pitchFamily="34" charset="0"/>
              </a:rPr>
              <a:t>Bénéfice net</a:t>
            </a:r>
            <a:endParaRPr lang="fr-FR" altLang="fr-FR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76810" name="Text Box 10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76811" name="Line 11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4572000" y="3429000"/>
            <a:ext cx="28956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chemeClr val="bg1"/>
                </a:solidFill>
                <a:latin typeface="Arial" panose="020B0604020202020204" pitchFamily="34" charset="0"/>
              </a:rPr>
              <a:t>Bénéfice brut</a:t>
            </a:r>
            <a:endParaRPr lang="fr-FR" altLang="fr-FR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6813" name="Line 13"/>
          <p:cNvSpPr>
            <a:spLocks noChangeShapeType="1"/>
          </p:cNvSpPr>
          <p:nvPr/>
        </p:nvSpPr>
        <p:spPr bwMode="auto">
          <a:xfrm flipH="1">
            <a:off x="1676400" y="31242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6814" name="Line 14"/>
          <p:cNvSpPr>
            <a:spLocks noChangeShapeType="1"/>
          </p:cNvSpPr>
          <p:nvPr/>
        </p:nvSpPr>
        <p:spPr bwMode="auto">
          <a:xfrm flipH="1">
            <a:off x="4572000" y="31242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6815" name="Line 15"/>
          <p:cNvSpPr>
            <a:spLocks noChangeShapeType="1"/>
          </p:cNvSpPr>
          <p:nvPr/>
        </p:nvSpPr>
        <p:spPr bwMode="auto">
          <a:xfrm flipH="1">
            <a:off x="1668463" y="4471988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6816" name="Line 16"/>
          <p:cNvSpPr>
            <a:spLocks noChangeShapeType="1"/>
          </p:cNvSpPr>
          <p:nvPr/>
        </p:nvSpPr>
        <p:spPr bwMode="auto">
          <a:xfrm flipH="1">
            <a:off x="4564063" y="4471988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Line 2"/>
          <p:cNvSpPr>
            <a:spLocks noChangeShapeType="1"/>
          </p:cNvSpPr>
          <p:nvPr/>
        </p:nvSpPr>
        <p:spPr bwMode="auto">
          <a:xfrm flipH="1">
            <a:off x="16764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7827" name="Line 3"/>
          <p:cNvSpPr>
            <a:spLocks noChangeShapeType="1"/>
          </p:cNvSpPr>
          <p:nvPr/>
        </p:nvSpPr>
        <p:spPr bwMode="auto">
          <a:xfrm flipH="1">
            <a:off x="4572000" y="762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7828" name="AutoShape 4"/>
          <p:cNvSpPr>
            <a:spLocks noChangeArrowheads="1"/>
          </p:cNvSpPr>
          <p:nvPr/>
        </p:nvSpPr>
        <p:spPr bwMode="auto">
          <a:xfrm>
            <a:off x="1295400" y="5257800"/>
            <a:ext cx="6553200" cy="12192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b="1">
                <a:solidFill>
                  <a:schemeClr val="bg2"/>
                </a:solidFill>
              </a:rPr>
              <a:t>Compte de résultat à 2 niveaux</a:t>
            </a:r>
            <a:endParaRPr lang="fr-FR" altLang="fr-FR" sz="3200" b="1">
              <a:solidFill>
                <a:schemeClr val="bg2"/>
              </a:solidFill>
            </a:endParaRP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4572000" y="762000"/>
            <a:ext cx="2895600" cy="2667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1800">
                <a:latin typeface="Arial" panose="020B0604020202020204" pitchFamily="34" charset="0"/>
              </a:rPr>
              <a:t>3200 Ventes</a:t>
            </a: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4572000" y="3429000"/>
            <a:ext cx="2895600" cy="3048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1800">
                <a:latin typeface="Arial" panose="020B0604020202020204" pitchFamily="34" charset="0"/>
              </a:rPr>
              <a:t>4290 </a:t>
            </a:r>
            <a:r>
              <a:rPr lang="fr-CH" altLang="fr-FR" sz="1600">
                <a:latin typeface="Arial" panose="020B0604020202020204" pitchFamily="34" charset="0"/>
              </a:rPr>
              <a:t>Déductions obtenues</a:t>
            </a:r>
            <a:endParaRPr lang="fr-FR" altLang="fr-FR" sz="1600">
              <a:latin typeface="Arial" panose="020B0604020202020204" pitchFamily="34" charset="0"/>
            </a:endParaRPr>
          </a:p>
        </p:txBody>
      </p:sp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1676400" y="762000"/>
            <a:ext cx="2895600" cy="3048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1800">
                <a:latin typeface="Arial" panose="020B0604020202020204" pitchFamily="34" charset="0"/>
              </a:rPr>
              <a:t>3290 </a:t>
            </a:r>
            <a:r>
              <a:rPr lang="fr-CH" altLang="fr-FR" sz="1600">
                <a:latin typeface="Arial" panose="020B0604020202020204" pitchFamily="34" charset="0"/>
              </a:rPr>
              <a:t>Déductions accordées</a:t>
            </a:r>
            <a:endParaRPr lang="fr-FR" altLang="fr-FR" sz="1600">
              <a:latin typeface="Arial" panose="020B0604020202020204" pitchFamily="34" charset="0"/>
            </a:endParaRPr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1676400" y="1066800"/>
            <a:ext cx="2895600" cy="1066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1800">
                <a:latin typeface="Arial" panose="020B0604020202020204" pitchFamily="34" charset="0"/>
              </a:rPr>
              <a:t>4200 Achats</a:t>
            </a: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1676400" y="2438400"/>
            <a:ext cx="2895600" cy="304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1800">
                <a:latin typeface="Arial" panose="020B0604020202020204" pitchFamily="34" charset="0"/>
              </a:rPr>
              <a:t>4280 </a:t>
            </a:r>
            <a:r>
              <a:rPr lang="fr-CH" altLang="fr-FR" sz="1600">
                <a:latin typeface="Arial" panose="020B0604020202020204" pitchFamily="34" charset="0"/>
              </a:rPr>
              <a:t>Diminution du stock</a:t>
            </a:r>
            <a:endParaRPr lang="fr-FR" altLang="fr-FR" sz="1600">
              <a:latin typeface="Arial" panose="020B0604020202020204" pitchFamily="34" charset="0"/>
            </a:endParaRPr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1676400" y="2133600"/>
            <a:ext cx="2895600" cy="304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1800">
                <a:latin typeface="Arial" panose="020B0604020202020204" pitchFamily="34" charset="0"/>
              </a:rPr>
              <a:t>4270 </a:t>
            </a:r>
            <a:r>
              <a:rPr lang="fr-CH" altLang="fr-FR" sz="1600">
                <a:latin typeface="Arial" panose="020B0604020202020204" pitchFamily="34" charset="0"/>
              </a:rPr>
              <a:t>Frais d’achats</a:t>
            </a:r>
            <a:endParaRPr lang="fr-FR" altLang="fr-FR" sz="1600">
              <a:latin typeface="Arial" panose="020B0604020202020204" pitchFamily="34" charset="0"/>
            </a:endParaRPr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1676400" y="2743200"/>
            <a:ext cx="2895600" cy="990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800">
                <a:latin typeface="Arial" panose="020B0604020202020204" pitchFamily="34" charset="0"/>
              </a:rPr>
              <a:t>Bénéfice brut</a:t>
            </a: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77836" name="Rectangle 12"/>
          <p:cNvSpPr>
            <a:spLocks noChangeArrowheads="1"/>
          </p:cNvSpPr>
          <p:nvPr/>
        </p:nvSpPr>
        <p:spPr bwMode="auto">
          <a:xfrm>
            <a:off x="4572000" y="3733800"/>
            <a:ext cx="2895600" cy="990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800">
                <a:latin typeface="Arial" panose="020B0604020202020204" pitchFamily="34" charset="0"/>
              </a:rPr>
              <a:t>Bénéfice brut</a:t>
            </a: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77837" name="Rectangle 13"/>
          <p:cNvSpPr>
            <a:spLocks noChangeArrowheads="1"/>
          </p:cNvSpPr>
          <p:nvPr/>
        </p:nvSpPr>
        <p:spPr bwMode="auto">
          <a:xfrm>
            <a:off x="1676400" y="3733800"/>
            <a:ext cx="2895600" cy="685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CH" altLang="fr-FR" sz="1800">
                <a:latin typeface="Arial" panose="020B0604020202020204" pitchFamily="34" charset="0"/>
              </a:rPr>
              <a:t>600..  Frais généraux</a:t>
            </a: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77838" name="Rectangle 14"/>
          <p:cNvSpPr>
            <a:spLocks noChangeArrowheads="1"/>
          </p:cNvSpPr>
          <p:nvPr/>
        </p:nvSpPr>
        <p:spPr bwMode="auto">
          <a:xfrm>
            <a:off x="1676400" y="4419600"/>
            <a:ext cx="2895600" cy="304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800">
                <a:latin typeface="Arial" panose="020B0604020202020204" pitchFamily="34" charset="0"/>
              </a:rPr>
              <a:t>Bénéfice net</a:t>
            </a: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1676400" y="304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9000 Compte de Résultat</a:t>
            </a:r>
            <a:endParaRPr lang="fr-FR" altLang="fr-FR"/>
          </a:p>
        </p:txBody>
      </p:sp>
      <p:sp>
        <p:nvSpPr>
          <p:cNvPr id="77840" name="Line 16"/>
          <p:cNvSpPr>
            <a:spLocks noChangeShapeType="1"/>
          </p:cNvSpPr>
          <p:nvPr/>
        </p:nvSpPr>
        <p:spPr bwMode="auto">
          <a:xfrm>
            <a:off x="4572000" y="7620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7841" name="Line 17"/>
          <p:cNvSpPr>
            <a:spLocks noChangeShapeType="1"/>
          </p:cNvSpPr>
          <p:nvPr/>
        </p:nvSpPr>
        <p:spPr bwMode="auto">
          <a:xfrm flipH="1">
            <a:off x="1676400" y="37338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7842" name="Line 18"/>
          <p:cNvSpPr>
            <a:spLocks noChangeShapeType="1"/>
          </p:cNvSpPr>
          <p:nvPr/>
        </p:nvSpPr>
        <p:spPr bwMode="auto">
          <a:xfrm flipH="1">
            <a:off x="4572000" y="37338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7843" name="Line 19"/>
          <p:cNvSpPr>
            <a:spLocks noChangeShapeType="1"/>
          </p:cNvSpPr>
          <p:nvPr/>
        </p:nvSpPr>
        <p:spPr bwMode="auto">
          <a:xfrm flipH="1">
            <a:off x="1676400" y="476885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77844" name="Line 20"/>
          <p:cNvSpPr>
            <a:spLocks noChangeShapeType="1"/>
          </p:cNvSpPr>
          <p:nvPr/>
        </p:nvSpPr>
        <p:spPr bwMode="auto">
          <a:xfrm flipH="1">
            <a:off x="4572000" y="476885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0" name="Object 1026"/>
          <p:cNvGraphicFramePr>
            <a:graphicFrameLocks noChangeAspect="1"/>
          </p:cNvGraphicFramePr>
          <p:nvPr/>
        </p:nvGraphicFramePr>
        <p:xfrm>
          <a:off x="990600" y="1143000"/>
          <a:ext cx="7162800" cy="475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3" name="Feuille de calcul" r:id="rId3" imgW="3629381" imgH="2410223" progId="Excel.Sheet.8">
                  <p:embed/>
                </p:oleObj>
              </mc:Choice>
              <mc:Fallback>
                <p:oleObj name="Feuille de calcul" r:id="rId3" imgW="3629381" imgH="2410223" progId="Excel.Shee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143000"/>
                        <a:ext cx="7162800" cy="475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1" name="AutoShape 10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pic>
        <p:nvPicPr>
          <p:cNvPr id="78852" name="Picture 1028" descr="PE01160_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295400" cy="10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990600" y="1143000"/>
          <a:ext cx="7162800" cy="475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2" name="Feuille de calcul" r:id="rId3" imgW="3629381" imgH="2410223" progId="Excel.Sheet.8">
                  <p:embed/>
                </p:oleObj>
              </mc:Choice>
              <mc:Fallback>
                <p:oleObj name="Feuille de calcul" r:id="rId3" imgW="3629381" imgH="2410223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143000"/>
                        <a:ext cx="7162800" cy="475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1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4786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788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4787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1170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172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1171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9202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05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179204" name="WordArt 4"/>
          <p:cNvSpPr>
            <a:spLocks noChangeArrowheads="1" noChangeShapeType="1" noTextEdit="1"/>
          </p:cNvSpPr>
          <p:nvPr/>
        </p:nvSpPr>
        <p:spPr bwMode="auto">
          <a:xfrm>
            <a:off x="6248400" y="4953000"/>
            <a:ext cx="2762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CH" sz="3600" b="1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4" grpId="0" animBg="1"/>
    </p:bld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0146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48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0147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7074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76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7075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8098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00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8099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22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24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23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1954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56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1955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2978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980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2979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4002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04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4003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5026" name="Object 2"/>
          <p:cNvGraphicFramePr>
            <a:graphicFrameLocks noChangeAspect="1"/>
          </p:cNvGraphicFramePr>
          <p:nvPr/>
        </p:nvGraphicFramePr>
        <p:xfrm>
          <a:off x="323850" y="765175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028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5175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5027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6050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052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6051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5810" name="Object 2"/>
          <p:cNvGraphicFramePr>
            <a:graphicFrameLocks noChangeAspect="1"/>
          </p:cNvGraphicFramePr>
          <p:nvPr/>
        </p:nvGraphicFramePr>
        <p:xfrm>
          <a:off x="323850" y="765175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812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5175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5811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0226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30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180228" name="AutoShape 4"/>
          <p:cNvSpPr>
            <a:spLocks noChangeArrowheads="1"/>
          </p:cNvSpPr>
          <p:nvPr/>
        </p:nvSpPr>
        <p:spPr bwMode="auto">
          <a:xfrm>
            <a:off x="304800" y="228600"/>
            <a:ext cx="4191000" cy="1676400"/>
          </a:xfrm>
          <a:prstGeom prst="cloudCallout">
            <a:avLst>
              <a:gd name="adj1" fmla="val 87954"/>
              <a:gd name="adj2" fmla="val 253315"/>
            </a:avLst>
          </a:prstGeom>
          <a:gradFill rotWithShape="0">
            <a:gsLst>
              <a:gs pos="0">
                <a:srgbClr val="99CCFF"/>
              </a:gs>
              <a:gs pos="50000">
                <a:srgbClr val="99CCFF">
                  <a:gamma/>
                  <a:shade val="46275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>
                <a:solidFill>
                  <a:schemeClr val="bg1"/>
                </a:solidFill>
              </a:rPr>
              <a:t>      Où puis-je trouver ce que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      j’ai vendu mais au prix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      d’achat ?</a:t>
            </a:r>
          </a:p>
        </p:txBody>
      </p:sp>
      <p:sp>
        <p:nvSpPr>
          <p:cNvPr id="180229" name="WordArt 5"/>
          <p:cNvSpPr>
            <a:spLocks noChangeArrowheads="1" noChangeShapeType="1" noTextEdit="1"/>
          </p:cNvSpPr>
          <p:nvPr/>
        </p:nvSpPr>
        <p:spPr bwMode="auto">
          <a:xfrm>
            <a:off x="6248400" y="4953000"/>
            <a:ext cx="2762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CH" sz="3600" b="1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9" grpId="0" animBg="1"/>
    </p:bld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6834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36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6835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7858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60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7859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882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884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883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9906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08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907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0930" name="Object 2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32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0931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2" descr="Marbre blanc"/>
          <p:cNvSpPr>
            <a:spLocks noChangeArrowheads="1" noChangeShapeType="1" noTextEdit="1"/>
          </p:cNvSpPr>
          <p:nvPr/>
        </p:nvSpPr>
        <p:spPr bwMode="auto">
          <a:xfrm>
            <a:off x="1066800" y="1371600"/>
            <a:ext cx="69342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CC99"/>
              </a:contourClr>
            </a:sp3d>
          </a:bodyPr>
          <a:lstStyle/>
          <a:p>
            <a:pPr algn="ctr"/>
            <a:r>
              <a:rPr lang="fr-CH" sz="4000" b="1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 Black" panose="020B0A04020102020204" pitchFamily="34" charset="0"/>
              </a:rPr>
              <a:t>Marchandises</a:t>
            </a:r>
          </a:p>
          <a:p>
            <a:pPr algn="ctr"/>
            <a:r>
              <a:rPr lang="fr-CH" sz="4000" b="1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 Black" panose="020B0A04020102020204" pitchFamily="34" charset="0"/>
              </a:rPr>
              <a:t> suite...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524000" y="5486400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Les frais et les bonifications…</a:t>
            </a:r>
            <a:endParaRPr lang="fr-FR" altLang="fr-FR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57912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4800"/>
              <a:t>Frais d'achat</a:t>
            </a:r>
            <a:endParaRPr lang="fr-FR" altLang="fr-FR" sz="4800"/>
          </a:p>
        </p:txBody>
      </p:sp>
      <p:sp>
        <p:nvSpPr>
          <p:cNvPr id="43011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3012" name="Oval 4"/>
          <p:cNvSpPr>
            <a:spLocks noChangeArrowheads="1"/>
          </p:cNvSpPr>
          <p:nvPr/>
        </p:nvSpPr>
        <p:spPr bwMode="auto">
          <a:xfrm>
            <a:off x="7010400" y="34290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43027" name="Oval 19"/>
          <p:cNvSpPr>
            <a:spLocks noChangeArrowheads="1"/>
          </p:cNvSpPr>
          <p:nvPr/>
        </p:nvSpPr>
        <p:spPr bwMode="auto">
          <a:xfrm>
            <a:off x="304800" y="3543300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4270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Frais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d'achat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43028" name="AutoShape 20"/>
          <p:cNvCxnSpPr>
            <a:cxnSpLocks noChangeShapeType="1"/>
            <a:stCxn id="43027" idx="6"/>
            <a:endCxn id="43042" idx="2"/>
          </p:cNvCxnSpPr>
          <p:nvPr/>
        </p:nvCxnSpPr>
        <p:spPr bwMode="auto">
          <a:xfrm>
            <a:off x="1143000" y="3962400"/>
            <a:ext cx="685800" cy="0"/>
          </a:xfrm>
          <a:prstGeom prst="straightConnector1">
            <a:avLst/>
          </a:prstGeom>
          <a:noFill/>
          <a:ln w="28575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3040" name="Picture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52400"/>
            <a:ext cx="20574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41" name="Line 33"/>
          <p:cNvSpPr>
            <a:spLocks noChangeShapeType="1"/>
          </p:cNvSpPr>
          <p:nvPr/>
        </p:nvSpPr>
        <p:spPr bwMode="auto">
          <a:xfrm>
            <a:off x="4572000" y="2133600"/>
            <a:ext cx="0" cy="434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3042" name="Oval 34"/>
          <p:cNvSpPr>
            <a:spLocks noChangeArrowheads="1"/>
          </p:cNvSpPr>
          <p:nvPr/>
        </p:nvSpPr>
        <p:spPr bwMode="auto">
          <a:xfrm>
            <a:off x="1828800" y="3543300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4200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Achats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43044" name="Oval 36"/>
          <p:cNvSpPr>
            <a:spLocks noChangeArrowheads="1"/>
          </p:cNvSpPr>
          <p:nvPr/>
        </p:nvSpPr>
        <p:spPr bwMode="auto">
          <a:xfrm>
            <a:off x="5410200" y="4267200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4270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Frais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d'achat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43045" name="AutoShape 37"/>
          <p:cNvCxnSpPr>
            <a:cxnSpLocks noChangeShapeType="1"/>
            <a:stCxn id="43044" idx="6"/>
            <a:endCxn id="43012" idx="3"/>
          </p:cNvCxnSpPr>
          <p:nvPr/>
        </p:nvCxnSpPr>
        <p:spPr bwMode="auto">
          <a:xfrm flipV="1">
            <a:off x="6248400" y="4289425"/>
            <a:ext cx="906463" cy="396875"/>
          </a:xfrm>
          <a:prstGeom prst="straightConnector1">
            <a:avLst/>
          </a:prstGeom>
          <a:noFill/>
          <a:ln w="28575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046" name="Oval 38"/>
          <p:cNvSpPr>
            <a:spLocks noChangeArrowheads="1"/>
          </p:cNvSpPr>
          <p:nvPr/>
        </p:nvSpPr>
        <p:spPr bwMode="auto">
          <a:xfrm>
            <a:off x="5410200" y="2819400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4200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Achats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43047" name="AutoShape 39"/>
          <p:cNvCxnSpPr>
            <a:cxnSpLocks noChangeShapeType="1"/>
            <a:stCxn id="43046" idx="6"/>
            <a:endCxn id="43012" idx="1"/>
          </p:cNvCxnSpPr>
          <p:nvPr/>
        </p:nvCxnSpPr>
        <p:spPr bwMode="auto">
          <a:xfrm>
            <a:off x="6248400" y="3238500"/>
            <a:ext cx="906463" cy="320675"/>
          </a:xfrm>
          <a:prstGeom prst="straightConnector1">
            <a:avLst/>
          </a:prstGeom>
          <a:noFill/>
          <a:ln w="28575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050" name="AutoShape 4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3000" y="1752600"/>
            <a:ext cx="1446213" cy="228600"/>
          </a:xfrm>
          <a:prstGeom prst="homePlate">
            <a:avLst>
              <a:gd name="adj" fmla="val 15816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200"/>
              <a:t>Comptes simples</a:t>
            </a:r>
            <a:endParaRPr lang="fr-FR" altLang="fr-FR" sz="1200"/>
          </a:p>
        </p:txBody>
      </p:sp>
      <p:sp>
        <p:nvSpPr>
          <p:cNvPr id="43051" name="AutoShape 4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096000" y="1828800"/>
            <a:ext cx="1447800" cy="228600"/>
          </a:xfrm>
          <a:prstGeom prst="homePlate">
            <a:avLst>
              <a:gd name="adj" fmla="val 158333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200"/>
              <a:t>Comptes subdivisés</a:t>
            </a:r>
            <a:endParaRPr lang="fr-FR" altLang="fr-FR" sz="1200"/>
          </a:p>
        </p:txBody>
      </p:sp>
      <p:sp>
        <p:nvSpPr>
          <p:cNvPr id="43052" name="AutoShape 4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001000" y="6610350"/>
            <a:ext cx="733425" cy="180975"/>
          </a:xfrm>
          <a:prstGeom prst="homePlate">
            <a:avLst>
              <a:gd name="adj" fmla="val 101316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200"/>
              <a:t>Suite…</a:t>
            </a:r>
            <a:endParaRPr lang="fr-FR" altLang="fr-FR" sz="1200"/>
          </a:p>
        </p:txBody>
      </p:sp>
      <p:sp>
        <p:nvSpPr>
          <p:cNvPr id="43053" name="Oval 45"/>
          <p:cNvSpPr>
            <a:spLocks noChangeArrowheads="1"/>
          </p:cNvSpPr>
          <p:nvPr/>
        </p:nvSpPr>
        <p:spPr bwMode="auto">
          <a:xfrm>
            <a:off x="3352800" y="34671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43054" name="AutoShape 46"/>
          <p:cNvCxnSpPr>
            <a:cxnSpLocks noChangeShapeType="1"/>
          </p:cNvCxnSpPr>
          <p:nvPr/>
        </p:nvCxnSpPr>
        <p:spPr bwMode="auto">
          <a:xfrm>
            <a:off x="2667000" y="3962400"/>
            <a:ext cx="685800" cy="0"/>
          </a:xfrm>
          <a:prstGeom prst="straightConnector1">
            <a:avLst/>
          </a:prstGeom>
          <a:noFill/>
          <a:ln w="28575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3733800" y="30480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0" name="Feuille de calcul" r:id="rId3" imgW="4981873" imgH="3553361" progId="Excel.Sheet.8">
                  <p:embed/>
                </p:oleObj>
              </mc:Choice>
              <mc:Fallback>
                <p:oleObj name="Feuille de calcul" r:id="rId3" imgW="4981873" imgH="3553361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0480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981200" y="381000"/>
            <a:ext cx="525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000" b="1"/>
              <a:t>Les </a:t>
            </a:r>
            <a:r>
              <a:rPr lang="fr-CH" altLang="fr-FR" sz="4000" b="1"/>
              <a:t>frais d’achat</a:t>
            </a:r>
            <a:endParaRPr lang="fr-FR" altLang="fr-FR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685800" y="1219200"/>
            <a:ext cx="17526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Frais de transport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Frais d’importation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Droits de douane</a:t>
            </a:r>
            <a:endParaRPr lang="fr-FR" altLang="fr-FR" sz="1400"/>
          </a:p>
        </p:txBody>
      </p:sp>
      <p:sp>
        <p:nvSpPr>
          <p:cNvPr id="41989" name="AutoShape 5"/>
          <p:cNvSpPr>
            <a:spLocks/>
          </p:cNvSpPr>
          <p:nvPr/>
        </p:nvSpPr>
        <p:spPr bwMode="auto">
          <a:xfrm>
            <a:off x="2286000" y="1295400"/>
            <a:ext cx="381000" cy="838200"/>
          </a:xfrm>
          <a:prstGeom prst="rightBrace">
            <a:avLst>
              <a:gd name="adj1" fmla="val 1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2819400" y="1600200"/>
            <a:ext cx="2743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/>
              <a:t>élément du CAMV (PRAMV)</a:t>
            </a:r>
            <a:endParaRPr lang="fr-FR" altLang="fr-FR" sz="1400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381000" y="2590800"/>
            <a:ext cx="2292350" cy="915988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CH" altLang="fr-FR" sz="1800">
                <a:solidFill>
                  <a:schemeClr val="bg1"/>
                </a:solidFill>
              </a:rPr>
              <a:t>Exemple :</a:t>
            </a:r>
          </a:p>
          <a:p>
            <a:endParaRPr lang="fr-CH" altLang="fr-FR" sz="1800">
              <a:solidFill>
                <a:schemeClr val="bg1"/>
              </a:solidFill>
            </a:endParaRPr>
          </a:p>
          <a:p>
            <a:r>
              <a:rPr lang="fr-CH" altLang="fr-FR" sz="1800">
                <a:solidFill>
                  <a:schemeClr val="bg1"/>
                </a:solidFill>
              </a:rPr>
              <a:t>Frais d’achat CHF 50.-</a:t>
            </a:r>
            <a:endParaRPr lang="fr-FR" altLang="fr-FR"/>
          </a:p>
        </p:txBody>
      </p:sp>
      <p:graphicFrame>
        <p:nvGraphicFramePr>
          <p:cNvPr id="41992" name="Object 8"/>
          <p:cNvGraphicFramePr>
            <a:graphicFrameLocks noChangeAspect="1"/>
          </p:cNvGraphicFramePr>
          <p:nvPr/>
        </p:nvGraphicFramePr>
        <p:xfrm>
          <a:off x="3733800" y="30480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1" name="Feuille de calcul" r:id="rId5" imgW="4981873" imgH="3553361" progId="Excel.Sheet.8">
                  <p:embed/>
                </p:oleObj>
              </mc:Choice>
              <mc:Fallback>
                <p:oleObj name="Feuille de calcul" r:id="rId5" imgW="4981873" imgH="3553361" progId="Excel.Shee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0480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3" name="Object 9"/>
          <p:cNvGraphicFramePr>
            <a:graphicFrameLocks noChangeAspect="1"/>
          </p:cNvGraphicFramePr>
          <p:nvPr/>
        </p:nvGraphicFramePr>
        <p:xfrm>
          <a:off x="3733800" y="30480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2" name="Feuille de calcul" r:id="rId7" imgW="4981873" imgH="3553361" progId="Excel.Sheet.8">
                  <p:embed/>
                </p:oleObj>
              </mc:Choice>
              <mc:Fallback>
                <p:oleObj name="Feuille de calcul" r:id="rId7" imgW="4981873" imgH="3553361" progId="Excel.Shee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0480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4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41996" name="Object 12"/>
          <p:cNvGraphicFramePr>
            <a:graphicFrameLocks noChangeAspect="1"/>
          </p:cNvGraphicFramePr>
          <p:nvPr/>
        </p:nvGraphicFramePr>
        <p:xfrm>
          <a:off x="3733800" y="30480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3" name="Feuille de calcul" r:id="rId9" imgW="4981873" imgH="3553361" progId="Excel.Sheet.8">
                  <p:embed/>
                </p:oleObj>
              </mc:Choice>
              <mc:Fallback>
                <p:oleObj name="Feuille de calcul" r:id="rId9" imgW="4981873" imgH="3553361" progId="Excel.Sheet.8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0480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8" name="AutoShape 1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829675" y="6610350"/>
            <a:ext cx="304800" cy="228600"/>
          </a:xfrm>
          <a:prstGeom prst="actionButtonBackPrevious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0" y="6613525"/>
            <a:ext cx="133350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000">
                <a:latin typeface="Arial" panose="020B0604020202020204" pitchFamily="34" charset="0"/>
              </a:rPr>
              <a:t>Comptes simples</a:t>
            </a:r>
            <a:endParaRPr lang="fr-FR" altLang="fr-FR" sz="10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AutoShape 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29675" y="6610350"/>
            <a:ext cx="304800" cy="228600"/>
          </a:xfrm>
          <a:prstGeom prst="actionButtonBackPrevious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43" name="Object 11"/>
          <p:cNvGraphicFramePr>
            <a:graphicFrameLocks noChangeAspect="1"/>
          </p:cNvGraphicFramePr>
          <p:nvPr/>
        </p:nvGraphicFramePr>
        <p:xfrm>
          <a:off x="3733800" y="30480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5" name="Feuille de calcul" r:id="rId3" imgW="4981873" imgH="3553361" progId="Excel.Sheet.8">
                  <p:embed/>
                </p:oleObj>
              </mc:Choice>
              <mc:Fallback>
                <p:oleObj name="Feuille de calcul" r:id="rId3" imgW="4981873" imgH="3553361" progId="Excel.Shee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0480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3733800" y="30480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6" name="Feuille de calcul" r:id="rId5" imgW="4981873" imgH="3553361" progId="Excel.Sheet.8">
                  <p:embed/>
                </p:oleObj>
              </mc:Choice>
              <mc:Fallback>
                <p:oleObj name="Feuille de calcul" r:id="rId5" imgW="4981873" imgH="3553361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0480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0" name="Object 8"/>
          <p:cNvGraphicFramePr>
            <a:graphicFrameLocks noChangeAspect="1"/>
          </p:cNvGraphicFramePr>
          <p:nvPr/>
        </p:nvGraphicFramePr>
        <p:xfrm>
          <a:off x="3733800" y="30480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7" name="Feuille de calcul" r:id="rId7" imgW="4981873" imgH="3553361" progId="Excel.Sheet.8">
                  <p:embed/>
                </p:oleObj>
              </mc:Choice>
              <mc:Fallback>
                <p:oleObj name="Feuille de calcul" r:id="rId7" imgW="4981873" imgH="3553361" progId="Excel.Shee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0480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981200" y="381000"/>
            <a:ext cx="525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000" b="1"/>
              <a:t>Les </a:t>
            </a:r>
            <a:r>
              <a:rPr lang="fr-CH" altLang="fr-FR" sz="4000" b="1"/>
              <a:t>frais d’achat</a:t>
            </a:r>
            <a:endParaRPr lang="fr-FR" altLang="fr-FR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685800" y="1219200"/>
            <a:ext cx="17526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Frais de transport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Frais d’importation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Droits de douane</a:t>
            </a:r>
            <a:endParaRPr lang="fr-FR" altLang="fr-FR" sz="1400"/>
          </a:p>
        </p:txBody>
      </p:sp>
      <p:sp>
        <p:nvSpPr>
          <p:cNvPr id="44037" name="AutoShape 5"/>
          <p:cNvSpPr>
            <a:spLocks/>
          </p:cNvSpPr>
          <p:nvPr/>
        </p:nvSpPr>
        <p:spPr bwMode="auto">
          <a:xfrm>
            <a:off x="2286000" y="1295400"/>
            <a:ext cx="381000" cy="838200"/>
          </a:xfrm>
          <a:prstGeom prst="rightBrace">
            <a:avLst>
              <a:gd name="adj1" fmla="val 1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819400" y="1600200"/>
            <a:ext cx="2743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/>
              <a:t>élément du PRAMV (CAMV)</a:t>
            </a:r>
            <a:endParaRPr lang="fr-FR" altLang="fr-FR" sz="1400"/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381000" y="2590800"/>
            <a:ext cx="2292350" cy="915988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CH" altLang="fr-FR" sz="1800">
                <a:solidFill>
                  <a:schemeClr val="bg1"/>
                </a:solidFill>
              </a:rPr>
              <a:t>Exemple :</a:t>
            </a:r>
          </a:p>
          <a:p>
            <a:endParaRPr lang="fr-CH" altLang="fr-FR" sz="1800">
              <a:solidFill>
                <a:schemeClr val="bg1"/>
              </a:solidFill>
            </a:endParaRPr>
          </a:p>
          <a:p>
            <a:r>
              <a:rPr lang="fr-CH" altLang="fr-FR" sz="1800">
                <a:solidFill>
                  <a:schemeClr val="bg1"/>
                </a:solidFill>
              </a:rPr>
              <a:t>Frais d’achat CHF 50.-</a:t>
            </a:r>
            <a:endParaRPr lang="fr-FR" altLang="fr-FR"/>
          </a:p>
        </p:txBody>
      </p:sp>
      <p:sp>
        <p:nvSpPr>
          <p:cNvPr id="44042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0" y="6613525"/>
            <a:ext cx="133350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000">
                <a:latin typeface="Arial" panose="020B0604020202020204" pitchFamily="34" charset="0"/>
              </a:rPr>
              <a:t>Comptes subdivisés</a:t>
            </a:r>
            <a:endParaRPr lang="fr-FR" altLang="fr-FR" sz="10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250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54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1251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181252" name="AutoShape 4"/>
          <p:cNvSpPr>
            <a:spLocks noChangeArrowheads="1"/>
          </p:cNvSpPr>
          <p:nvPr/>
        </p:nvSpPr>
        <p:spPr bwMode="auto">
          <a:xfrm>
            <a:off x="304800" y="228600"/>
            <a:ext cx="4191000" cy="1676400"/>
          </a:xfrm>
          <a:prstGeom prst="cloudCallout">
            <a:avLst>
              <a:gd name="adj1" fmla="val 87954"/>
              <a:gd name="adj2" fmla="val 253315"/>
            </a:avLst>
          </a:prstGeom>
          <a:gradFill rotWithShape="0">
            <a:gsLst>
              <a:gs pos="0">
                <a:srgbClr val="99CCFF"/>
              </a:gs>
              <a:gs pos="50000">
                <a:srgbClr val="99CCFF">
                  <a:gamma/>
                  <a:shade val="46275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>
                <a:solidFill>
                  <a:schemeClr val="bg1"/>
                </a:solidFill>
              </a:rPr>
              <a:t>      Où puis-je trouver ce que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      j’ai vendu mais au prix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      d’achat ?</a:t>
            </a:r>
          </a:p>
        </p:txBody>
      </p:sp>
      <p:sp>
        <p:nvSpPr>
          <p:cNvPr id="181253" name="Text Box 5"/>
          <p:cNvSpPr txBox="1">
            <a:spLocks noChangeArrowheads="1"/>
          </p:cNvSpPr>
          <p:nvPr/>
        </p:nvSpPr>
        <p:spPr bwMode="auto">
          <a:xfrm>
            <a:off x="4876800" y="5181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 b="1">
                <a:latin typeface="Arial" panose="020B0604020202020204" pitchFamily="34" charset="0"/>
              </a:rPr>
              <a:t>35 x 2.-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57912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4800"/>
              <a:t>Déductions obtenues</a:t>
            </a:r>
            <a:endParaRPr lang="fr-FR" altLang="fr-FR" sz="4800"/>
          </a:p>
        </p:txBody>
      </p:sp>
      <p:sp>
        <p:nvSpPr>
          <p:cNvPr id="163843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pic>
        <p:nvPicPr>
          <p:cNvPr id="163857" name="Picture 17" descr="price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52400"/>
            <a:ext cx="19208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4500563" y="1905000"/>
            <a:ext cx="4262437" cy="4273550"/>
            <a:chOff x="2835" y="1200"/>
            <a:chExt cx="2685" cy="2692"/>
          </a:xfrm>
        </p:grpSpPr>
        <p:pic>
          <p:nvPicPr>
            <p:cNvPr id="4505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0" y="1449"/>
              <a:ext cx="612" cy="2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5060" name="Rectangle 4"/>
            <p:cNvSpPr>
              <a:spLocks noChangeArrowheads="1"/>
            </p:cNvSpPr>
            <p:nvPr/>
          </p:nvSpPr>
          <p:spPr bwMode="auto">
            <a:xfrm>
              <a:off x="2835" y="1962"/>
              <a:ext cx="720" cy="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5061" name="Rectangle 5"/>
            <p:cNvSpPr>
              <a:spLocks noChangeArrowheads="1"/>
            </p:cNvSpPr>
            <p:nvPr/>
          </p:nvSpPr>
          <p:spPr bwMode="auto">
            <a:xfrm>
              <a:off x="2835" y="2586"/>
              <a:ext cx="720" cy="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5062" name="Rectangle 6"/>
            <p:cNvSpPr>
              <a:spLocks noChangeArrowheads="1"/>
            </p:cNvSpPr>
            <p:nvPr/>
          </p:nvSpPr>
          <p:spPr bwMode="auto">
            <a:xfrm>
              <a:off x="2906" y="3216"/>
              <a:ext cx="649" cy="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5063" name="Rectangle 7"/>
            <p:cNvSpPr>
              <a:spLocks noChangeArrowheads="1"/>
            </p:cNvSpPr>
            <p:nvPr/>
          </p:nvSpPr>
          <p:spPr bwMode="auto">
            <a:xfrm>
              <a:off x="2880" y="1200"/>
              <a:ext cx="2640" cy="192"/>
            </a:xfrm>
            <a:prstGeom prst="rec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fr-CH" altLang="fr-FR" sz="1800" b="1"/>
                <a:t>Bonifications sur le prix</a:t>
              </a:r>
            </a:p>
          </p:txBody>
        </p:sp>
        <p:sp>
          <p:nvSpPr>
            <p:cNvPr id="45064" name="Rectangle 8"/>
            <p:cNvSpPr>
              <a:spLocks noChangeArrowheads="1"/>
            </p:cNvSpPr>
            <p:nvPr/>
          </p:nvSpPr>
          <p:spPr bwMode="auto">
            <a:xfrm>
              <a:off x="2880" y="1392"/>
              <a:ext cx="2640" cy="6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CH" altLang="fr-FR" sz="1400"/>
            </a:p>
          </p:txBody>
        </p:sp>
        <p:sp>
          <p:nvSpPr>
            <p:cNvPr id="45065" name="Rectangle 9"/>
            <p:cNvSpPr>
              <a:spLocks noChangeArrowheads="1"/>
            </p:cNvSpPr>
            <p:nvPr/>
          </p:nvSpPr>
          <p:spPr bwMode="auto">
            <a:xfrm>
              <a:off x="2880" y="2016"/>
              <a:ext cx="2640" cy="6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5066" name="Rectangle 10"/>
            <p:cNvSpPr>
              <a:spLocks noChangeArrowheads="1"/>
            </p:cNvSpPr>
            <p:nvPr/>
          </p:nvSpPr>
          <p:spPr bwMode="auto">
            <a:xfrm>
              <a:off x="2880" y="2640"/>
              <a:ext cx="2640" cy="6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fr-CH" altLang="fr-FR"/>
            </a:p>
          </p:txBody>
        </p:sp>
        <p:sp>
          <p:nvSpPr>
            <p:cNvPr id="45067" name="Rectangle 11"/>
            <p:cNvSpPr>
              <a:spLocks noChangeArrowheads="1"/>
            </p:cNvSpPr>
            <p:nvPr/>
          </p:nvSpPr>
          <p:spPr bwMode="auto">
            <a:xfrm>
              <a:off x="2880" y="3262"/>
              <a:ext cx="2640" cy="6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fr-CH" altLang="fr-FR"/>
            </a:p>
          </p:txBody>
        </p:sp>
      </p:grpSp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533400" y="2773363"/>
          <a:ext cx="2347913" cy="195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7" name="Feuille de calcul" r:id="rId4" imgW="2286412" imgH="1962339" progId="Excel.Sheet.8">
                  <p:embed/>
                </p:oleObj>
              </mc:Choice>
              <mc:Fallback>
                <p:oleObj name="Feuille de calcul" r:id="rId4" imgW="2286412" imgH="1962339" progId="Excel.Sheet.8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773363"/>
                        <a:ext cx="2347913" cy="1951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150813" y="3886200"/>
            <a:ext cx="3048000" cy="1490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5070" name="Line 14"/>
          <p:cNvSpPr>
            <a:spLocks noChangeShapeType="1"/>
          </p:cNvSpPr>
          <p:nvPr/>
        </p:nvSpPr>
        <p:spPr bwMode="auto">
          <a:xfrm>
            <a:off x="3124200" y="3429000"/>
            <a:ext cx="1447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>
            <a:off x="3124200" y="3429000"/>
            <a:ext cx="144780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5867400" y="3165475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CH" altLang="fr-FR" sz="2000" b="1">
                <a:solidFill>
                  <a:srgbClr val="FF0000"/>
                </a:solidFill>
              </a:rPr>
              <a:t>Remise</a:t>
            </a:r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5872163" y="4119563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CH" altLang="fr-FR" sz="2000" b="1">
                <a:solidFill>
                  <a:srgbClr val="FF0000"/>
                </a:solidFill>
              </a:rPr>
              <a:t>Escompte</a:t>
            </a:r>
          </a:p>
        </p:txBody>
      </p:sp>
      <p:sp>
        <p:nvSpPr>
          <p:cNvPr id="45074" name="Text Box 18"/>
          <p:cNvSpPr txBox="1">
            <a:spLocks noChangeArrowheads="1"/>
          </p:cNvSpPr>
          <p:nvPr/>
        </p:nvSpPr>
        <p:spPr bwMode="auto">
          <a:xfrm>
            <a:off x="5867400" y="2176463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CH" altLang="fr-FR" sz="2000" b="1">
                <a:solidFill>
                  <a:srgbClr val="FF0000"/>
                </a:solidFill>
              </a:rPr>
              <a:t>Rabais</a:t>
            </a:r>
          </a:p>
        </p:txBody>
      </p:sp>
      <p:sp>
        <p:nvSpPr>
          <p:cNvPr id="45075" name="Line 19"/>
          <p:cNvSpPr>
            <a:spLocks noChangeShapeType="1"/>
          </p:cNvSpPr>
          <p:nvPr/>
        </p:nvSpPr>
        <p:spPr bwMode="auto">
          <a:xfrm flipV="1">
            <a:off x="3124200" y="2743200"/>
            <a:ext cx="1447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5076" name="Text Box 20"/>
          <p:cNvSpPr txBox="1">
            <a:spLocks noChangeArrowheads="1"/>
          </p:cNvSpPr>
          <p:nvPr/>
        </p:nvSpPr>
        <p:spPr bwMode="auto">
          <a:xfrm>
            <a:off x="5338763" y="2471738"/>
            <a:ext cx="33528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fr-CH" altLang="fr-FR" sz="1400"/>
              <a:t>Réduction de prix due à la mauvaise qualité, au manque de fraîcheur de la marchandise ou pour des articles démodés.</a:t>
            </a:r>
          </a:p>
        </p:txBody>
      </p:sp>
      <p:sp>
        <p:nvSpPr>
          <p:cNvPr id="45077" name="Text Box 21"/>
          <p:cNvSpPr txBox="1">
            <a:spLocks noChangeArrowheads="1"/>
          </p:cNvSpPr>
          <p:nvPr/>
        </p:nvSpPr>
        <p:spPr bwMode="auto">
          <a:xfrm>
            <a:off x="5334000" y="3560763"/>
            <a:ext cx="33528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fr-CH" altLang="fr-FR" sz="1400"/>
              <a:t>Réduction de prix pour des achats en grandes quantités.</a:t>
            </a:r>
          </a:p>
        </p:txBody>
      </p:sp>
      <p:sp>
        <p:nvSpPr>
          <p:cNvPr id="45078" name="Text Box 22"/>
          <p:cNvSpPr txBox="1">
            <a:spLocks noChangeArrowheads="1"/>
          </p:cNvSpPr>
          <p:nvPr/>
        </p:nvSpPr>
        <p:spPr bwMode="auto">
          <a:xfrm>
            <a:off x="5414963" y="4491038"/>
            <a:ext cx="31607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fr-CH" altLang="fr-FR" sz="1400"/>
              <a:t>Déduction accordée à l’acheteur dqui paie au comptant ou dans un bref délai.</a:t>
            </a:r>
          </a:p>
        </p:txBody>
      </p:sp>
      <p:sp>
        <p:nvSpPr>
          <p:cNvPr id="45079" name="Text Box 23"/>
          <p:cNvSpPr txBox="1">
            <a:spLocks noChangeArrowheads="1"/>
          </p:cNvSpPr>
          <p:nvPr/>
        </p:nvSpPr>
        <p:spPr bwMode="auto">
          <a:xfrm>
            <a:off x="5410200" y="5410200"/>
            <a:ext cx="32861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fr-CH" altLang="fr-FR" sz="1400"/>
              <a:t>Part de bénéfice proportionnelle aux achats, redistribuée par un fournisseur à ses clients en fin d’année.</a:t>
            </a:r>
          </a:p>
        </p:txBody>
      </p:sp>
      <p:pic>
        <p:nvPicPr>
          <p:cNvPr id="45080" name="Picture 24" descr="AN01125_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19400"/>
            <a:ext cx="446088" cy="35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81" name="Text Box 25"/>
          <p:cNvSpPr txBox="1">
            <a:spLocks noChangeArrowheads="1"/>
          </p:cNvSpPr>
          <p:nvPr/>
        </p:nvSpPr>
        <p:spPr bwMode="auto">
          <a:xfrm>
            <a:off x="4572000" y="3962400"/>
            <a:ext cx="1066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fr-CH" altLang="fr-FR" sz="1200">
                <a:solidFill>
                  <a:srgbClr val="993300"/>
                </a:solidFill>
              </a:rPr>
              <a:t>Grande mise</a:t>
            </a:r>
          </a:p>
        </p:txBody>
      </p:sp>
      <p:sp>
        <p:nvSpPr>
          <p:cNvPr id="45082" name="Text Box 26"/>
          <p:cNvSpPr txBox="1">
            <a:spLocks noChangeArrowheads="1"/>
          </p:cNvSpPr>
          <p:nvPr/>
        </p:nvSpPr>
        <p:spPr bwMode="auto">
          <a:xfrm>
            <a:off x="5868988" y="5114925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CH" altLang="fr-FR" sz="2000" b="1">
                <a:solidFill>
                  <a:srgbClr val="FF0000"/>
                </a:solidFill>
              </a:rPr>
              <a:t>Ristourne</a:t>
            </a:r>
          </a:p>
        </p:txBody>
      </p:sp>
      <p:sp>
        <p:nvSpPr>
          <p:cNvPr id="45083" name="Text Box 27"/>
          <p:cNvSpPr txBox="1">
            <a:spLocks noChangeArrowheads="1"/>
          </p:cNvSpPr>
          <p:nvPr/>
        </p:nvSpPr>
        <p:spPr bwMode="auto">
          <a:xfrm>
            <a:off x="4724400" y="5791200"/>
            <a:ext cx="609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fr-CH" altLang="fr-FR" sz="1200">
                <a:solidFill>
                  <a:srgbClr val="993300"/>
                </a:solidFill>
              </a:rPr>
              <a:t>Retour</a:t>
            </a:r>
          </a:p>
        </p:txBody>
      </p:sp>
      <p:sp>
        <p:nvSpPr>
          <p:cNvPr id="45084" name="Text Box 28"/>
          <p:cNvSpPr txBox="1">
            <a:spLocks noChangeArrowheads="1"/>
          </p:cNvSpPr>
          <p:nvPr/>
        </p:nvSpPr>
        <p:spPr bwMode="auto">
          <a:xfrm>
            <a:off x="533400" y="304800"/>
            <a:ext cx="7924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5400" u="sng"/>
              <a:t>Rappel</a:t>
            </a:r>
            <a:endParaRPr lang="fr-FR" altLang="fr-FR" sz="5400" u="sng"/>
          </a:p>
        </p:txBody>
      </p:sp>
      <p:sp>
        <p:nvSpPr>
          <p:cNvPr id="45085" name="Text Box 29"/>
          <p:cNvSpPr txBox="1">
            <a:spLocks noChangeArrowheads="1"/>
          </p:cNvSpPr>
          <p:nvPr/>
        </p:nvSpPr>
        <p:spPr bwMode="auto">
          <a:xfrm>
            <a:off x="4572000" y="4914900"/>
            <a:ext cx="1066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fr-CH" altLang="fr-FR" sz="1200">
                <a:solidFill>
                  <a:srgbClr val="993300"/>
                </a:solidFill>
              </a:rPr>
              <a:t>Escampette</a:t>
            </a:r>
          </a:p>
        </p:txBody>
      </p:sp>
      <p:sp>
        <p:nvSpPr>
          <p:cNvPr id="45086" name="AutoShape 3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2" grpId="0" autoUpdateAnimBg="0"/>
      <p:bldP spid="45073" grpId="0" autoUpdateAnimBg="0"/>
      <p:bldP spid="45074" grpId="0" autoUpdateAnimBg="0"/>
      <p:bldP spid="45081" grpId="0" autoUpdateAnimBg="0"/>
      <p:bldP spid="45082" grpId="0" autoUpdateAnimBg="0"/>
      <p:bldP spid="45083" grpId="0" autoUpdateAnimBg="0"/>
      <p:bldP spid="45085" grpId="0" autoUpdateAnimBg="0"/>
    </p:bld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57912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4800"/>
              <a:t>Déductions obtenues</a:t>
            </a:r>
            <a:endParaRPr lang="fr-FR" altLang="fr-FR" sz="4800"/>
          </a:p>
        </p:txBody>
      </p:sp>
      <p:sp>
        <p:nvSpPr>
          <p:cNvPr id="164867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64868" name="Oval 4"/>
          <p:cNvSpPr>
            <a:spLocks noChangeArrowheads="1"/>
          </p:cNvSpPr>
          <p:nvPr/>
        </p:nvSpPr>
        <p:spPr bwMode="auto">
          <a:xfrm>
            <a:off x="4876800" y="38481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64870" name="AutoShape 6"/>
          <p:cNvCxnSpPr>
            <a:cxnSpLocks noChangeShapeType="1"/>
            <a:stCxn id="164881" idx="1"/>
            <a:endCxn id="164872" idx="5"/>
          </p:cNvCxnSpPr>
          <p:nvPr/>
        </p:nvCxnSpPr>
        <p:spPr bwMode="auto">
          <a:xfrm flipH="1" flipV="1">
            <a:off x="2544763" y="3535363"/>
            <a:ext cx="674687" cy="465137"/>
          </a:xfrm>
          <a:prstGeom prst="straightConnector1">
            <a:avLst/>
          </a:prstGeom>
          <a:noFill/>
          <a:ln w="28575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871" name="Line 7"/>
          <p:cNvSpPr>
            <a:spLocks noChangeShapeType="1"/>
          </p:cNvSpPr>
          <p:nvPr/>
        </p:nvSpPr>
        <p:spPr bwMode="auto">
          <a:xfrm>
            <a:off x="4572000" y="2133600"/>
            <a:ext cx="0" cy="434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64872" name="Oval 8"/>
          <p:cNvSpPr>
            <a:spLocks noChangeArrowheads="1"/>
          </p:cNvSpPr>
          <p:nvPr/>
        </p:nvSpPr>
        <p:spPr bwMode="auto">
          <a:xfrm>
            <a:off x="1828800" y="2819400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4200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Achats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64873" name="Oval 9"/>
          <p:cNvSpPr>
            <a:spLocks noChangeArrowheads="1"/>
          </p:cNvSpPr>
          <p:nvPr/>
        </p:nvSpPr>
        <p:spPr bwMode="auto">
          <a:xfrm>
            <a:off x="6248400" y="4610100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4290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Déduc.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obtenues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64875" name="Oval 11"/>
          <p:cNvSpPr>
            <a:spLocks noChangeArrowheads="1"/>
          </p:cNvSpPr>
          <p:nvPr/>
        </p:nvSpPr>
        <p:spPr bwMode="auto">
          <a:xfrm>
            <a:off x="6248400" y="2819400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4200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Achats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64877" name="AutoShape 1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485900" y="1752600"/>
            <a:ext cx="1446213" cy="228600"/>
          </a:xfrm>
          <a:prstGeom prst="homePlate">
            <a:avLst>
              <a:gd name="adj" fmla="val 15816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200"/>
              <a:t>Comptes simples</a:t>
            </a:r>
            <a:endParaRPr lang="fr-FR" altLang="fr-FR" sz="1200"/>
          </a:p>
        </p:txBody>
      </p:sp>
      <p:sp>
        <p:nvSpPr>
          <p:cNvPr id="164878" name="AutoShap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53200" y="1828800"/>
            <a:ext cx="1446213" cy="228600"/>
          </a:xfrm>
          <a:prstGeom prst="homePlate">
            <a:avLst>
              <a:gd name="adj" fmla="val 15816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200"/>
              <a:t>Comptes subdivisés</a:t>
            </a:r>
            <a:endParaRPr lang="fr-FR" altLang="fr-FR" sz="1200"/>
          </a:p>
        </p:txBody>
      </p:sp>
      <p:sp>
        <p:nvSpPr>
          <p:cNvPr id="164879" name="AutoShape 1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001000" y="6610350"/>
            <a:ext cx="733425" cy="180975"/>
          </a:xfrm>
          <a:prstGeom prst="homePlate">
            <a:avLst>
              <a:gd name="adj" fmla="val 101316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200"/>
              <a:t>Suite…</a:t>
            </a:r>
            <a:endParaRPr lang="fr-FR" altLang="fr-FR" sz="1200"/>
          </a:p>
        </p:txBody>
      </p:sp>
      <p:pic>
        <p:nvPicPr>
          <p:cNvPr id="164880" name="Picture 16" descr="pricecu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52400"/>
            <a:ext cx="19208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881" name="AutoShape 17"/>
          <p:cNvSpPr>
            <a:spLocks noChangeArrowheads="1"/>
          </p:cNvSpPr>
          <p:nvPr/>
        </p:nvSpPr>
        <p:spPr bwMode="auto">
          <a:xfrm>
            <a:off x="2819400" y="3505200"/>
            <a:ext cx="1600200" cy="990600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solidFill>
                  <a:schemeClr val="bg1"/>
                </a:solidFill>
                <a:latin typeface="Arial" panose="020B0604020202020204" pitchFamily="34" charset="0"/>
              </a:rPr>
              <a:t>2000</a:t>
            </a:r>
          </a:p>
          <a:p>
            <a:pPr algn="ctr"/>
            <a:r>
              <a:rPr lang="fr-CH" altLang="fr-FR" sz="1400">
                <a:solidFill>
                  <a:schemeClr val="bg1"/>
                </a:solidFill>
                <a:latin typeface="Arial" panose="020B0604020202020204" pitchFamily="34" charset="0"/>
              </a:rPr>
              <a:t>Fournisseurs</a:t>
            </a:r>
            <a:endParaRPr lang="fr-FR" altLang="fr-FR" sz="1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64882" name="Oval 18"/>
          <p:cNvSpPr>
            <a:spLocks noChangeArrowheads="1"/>
          </p:cNvSpPr>
          <p:nvPr/>
        </p:nvSpPr>
        <p:spPr bwMode="auto">
          <a:xfrm>
            <a:off x="304800" y="38862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64884" name="AutoShape 20"/>
          <p:cNvSpPr>
            <a:spLocks noChangeArrowheads="1"/>
          </p:cNvSpPr>
          <p:nvPr/>
        </p:nvSpPr>
        <p:spPr bwMode="auto">
          <a:xfrm>
            <a:off x="7486650" y="3514725"/>
            <a:ext cx="1600200" cy="990600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solidFill>
                  <a:schemeClr val="bg1"/>
                </a:solidFill>
                <a:latin typeface="Arial" panose="020B0604020202020204" pitchFamily="34" charset="0"/>
              </a:rPr>
              <a:t>2000</a:t>
            </a:r>
          </a:p>
          <a:p>
            <a:pPr algn="ctr"/>
            <a:r>
              <a:rPr lang="fr-CH" altLang="fr-FR" sz="1400">
                <a:solidFill>
                  <a:schemeClr val="bg1"/>
                </a:solidFill>
                <a:latin typeface="Arial" panose="020B0604020202020204" pitchFamily="34" charset="0"/>
              </a:rPr>
              <a:t>Fournisseurs</a:t>
            </a:r>
            <a:endParaRPr lang="fr-FR" altLang="fr-FR" sz="1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164886" name="AutoShape 22"/>
          <p:cNvCxnSpPr>
            <a:cxnSpLocks noChangeShapeType="1"/>
            <a:stCxn id="164875" idx="6"/>
            <a:endCxn id="164868" idx="2"/>
          </p:cNvCxnSpPr>
          <p:nvPr/>
        </p:nvCxnSpPr>
        <p:spPr bwMode="auto">
          <a:xfrm flipH="1">
            <a:off x="4862513" y="3238500"/>
            <a:ext cx="2224087" cy="1104900"/>
          </a:xfrm>
          <a:prstGeom prst="bentConnector5">
            <a:avLst>
              <a:gd name="adj1" fmla="val -10278"/>
              <a:gd name="adj2" fmla="val -51870"/>
              <a:gd name="adj3" fmla="val 109634"/>
            </a:avLst>
          </a:prstGeom>
          <a:noFill/>
          <a:ln w="38100">
            <a:solidFill>
              <a:srgbClr val="21A50B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887" name="AutoShape 23"/>
          <p:cNvCxnSpPr>
            <a:cxnSpLocks noChangeShapeType="1"/>
          </p:cNvCxnSpPr>
          <p:nvPr/>
        </p:nvCxnSpPr>
        <p:spPr bwMode="auto">
          <a:xfrm flipH="1">
            <a:off x="304800" y="3200400"/>
            <a:ext cx="2376488" cy="1143000"/>
          </a:xfrm>
          <a:prstGeom prst="bentConnector5">
            <a:avLst>
              <a:gd name="adj1" fmla="val -9620"/>
              <a:gd name="adj2" fmla="val -47366"/>
              <a:gd name="adj3" fmla="val 109019"/>
            </a:avLst>
          </a:prstGeom>
          <a:noFill/>
          <a:ln w="38100">
            <a:solidFill>
              <a:srgbClr val="21A50B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889" name="AutoShape 25"/>
          <p:cNvCxnSpPr>
            <a:cxnSpLocks noChangeShapeType="1"/>
            <a:stCxn id="164884" idx="1"/>
            <a:endCxn id="164873" idx="6"/>
          </p:cNvCxnSpPr>
          <p:nvPr/>
        </p:nvCxnSpPr>
        <p:spPr bwMode="auto">
          <a:xfrm rot="10800000" flipV="1">
            <a:off x="7086600" y="4010025"/>
            <a:ext cx="800100" cy="1019175"/>
          </a:xfrm>
          <a:prstGeom prst="bentConnector3">
            <a:avLst>
              <a:gd name="adj1" fmla="val 75000"/>
            </a:avLst>
          </a:prstGeom>
          <a:noFill/>
          <a:ln w="28575">
            <a:solidFill>
              <a:srgbClr val="00B4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890" name="AutoShape 26"/>
          <p:cNvCxnSpPr>
            <a:cxnSpLocks noChangeShapeType="1"/>
            <a:stCxn id="164873" idx="2"/>
            <a:endCxn id="164868" idx="6"/>
          </p:cNvCxnSpPr>
          <p:nvPr/>
        </p:nvCxnSpPr>
        <p:spPr bwMode="auto">
          <a:xfrm rot="10800000">
            <a:off x="5881688" y="4343400"/>
            <a:ext cx="366712" cy="685800"/>
          </a:xfrm>
          <a:prstGeom prst="bentConnector3">
            <a:avLst>
              <a:gd name="adj1" fmla="val 51949"/>
            </a:avLst>
          </a:prstGeom>
          <a:noFill/>
          <a:ln w="28575">
            <a:solidFill>
              <a:srgbClr val="00B4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609600" y="1066800"/>
            <a:ext cx="175260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Escomptes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Rabais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Remises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Ristournes</a:t>
            </a:r>
            <a:endParaRPr lang="fr-FR" altLang="fr-FR" sz="140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762000" y="381000"/>
            <a:ext cx="769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/>
              <a:t>Les déductions obtenues</a:t>
            </a:r>
            <a:endParaRPr lang="fr-FR" altLang="fr-FR"/>
          </a:p>
        </p:txBody>
      </p:sp>
      <p:sp>
        <p:nvSpPr>
          <p:cNvPr id="46084" name="AutoShape 4"/>
          <p:cNvSpPr>
            <a:spLocks/>
          </p:cNvSpPr>
          <p:nvPr/>
        </p:nvSpPr>
        <p:spPr bwMode="auto">
          <a:xfrm>
            <a:off x="2133600" y="1143000"/>
            <a:ext cx="381000" cy="11430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2819400" y="1600200"/>
            <a:ext cx="487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/>
              <a:t>obtenus des fournisseurs et influencent le  CAMV (PRAMV)</a:t>
            </a:r>
            <a:endParaRPr lang="fr-FR" altLang="fr-FR" sz="1400"/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381000" y="2590800"/>
            <a:ext cx="183515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CH" altLang="fr-FR" sz="1800">
                <a:solidFill>
                  <a:schemeClr val="bg1"/>
                </a:solidFill>
              </a:rPr>
              <a:t>Exemple :</a:t>
            </a:r>
          </a:p>
          <a:p>
            <a:endParaRPr lang="fr-CH" altLang="fr-FR" sz="1800">
              <a:solidFill>
                <a:schemeClr val="bg1"/>
              </a:solidFill>
            </a:endParaRPr>
          </a:p>
          <a:p>
            <a:r>
              <a:rPr lang="fr-CH" altLang="fr-FR" sz="1800">
                <a:solidFill>
                  <a:schemeClr val="bg1"/>
                </a:solidFill>
              </a:rPr>
              <a:t>Achat           600.-</a:t>
            </a:r>
          </a:p>
          <a:p>
            <a:r>
              <a:rPr lang="fr-CH" altLang="fr-FR" sz="1800">
                <a:solidFill>
                  <a:schemeClr val="bg1"/>
                </a:solidFill>
              </a:rPr>
              <a:t>Escompte      30.-</a:t>
            </a:r>
            <a:endParaRPr lang="fr-FR" altLang="fr-FR"/>
          </a:p>
        </p:txBody>
      </p:sp>
      <p:graphicFrame>
        <p:nvGraphicFramePr>
          <p:cNvPr id="46087" name="Object 7"/>
          <p:cNvGraphicFramePr>
            <a:graphicFrameLocks noChangeAspect="1"/>
          </p:cNvGraphicFramePr>
          <p:nvPr/>
        </p:nvGraphicFramePr>
        <p:xfrm>
          <a:off x="3733800" y="30480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7" name="Feuille de calcul" r:id="rId3" imgW="4981873" imgH="3553361" progId="Excel.Sheet.8">
                  <p:embed/>
                </p:oleObj>
              </mc:Choice>
              <mc:Fallback>
                <p:oleObj name="Feuille de calcul" r:id="rId3" imgW="4981873" imgH="3553361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0480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9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46090" name="Object 10"/>
          <p:cNvGraphicFramePr>
            <a:graphicFrameLocks noChangeAspect="1"/>
          </p:cNvGraphicFramePr>
          <p:nvPr/>
        </p:nvGraphicFramePr>
        <p:xfrm>
          <a:off x="3733800" y="30480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8" name="Feuille de calcul" r:id="rId5" imgW="4981873" imgH="3553361" progId="Excel.Sheet.8">
                  <p:embed/>
                </p:oleObj>
              </mc:Choice>
              <mc:Fallback>
                <p:oleObj name="Feuille de calcul" r:id="rId5" imgW="4981873" imgH="3553361" progId="Excel.Shee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0480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1" name="Object 11"/>
          <p:cNvGraphicFramePr>
            <a:graphicFrameLocks noChangeAspect="1"/>
          </p:cNvGraphicFramePr>
          <p:nvPr/>
        </p:nvGraphicFramePr>
        <p:xfrm>
          <a:off x="3733800" y="30480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9" name="Feuille de calcul" r:id="rId7" imgW="4981873" imgH="3553361" progId="Excel.Sheet.8">
                  <p:embed/>
                </p:oleObj>
              </mc:Choice>
              <mc:Fallback>
                <p:oleObj name="Feuille de calcul" r:id="rId7" imgW="4981873" imgH="3553361" progId="Excel.Shee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0480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3505200" y="4724400"/>
            <a:ext cx="2819400" cy="1981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6094" name="AutoShape 1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829675" y="6610350"/>
            <a:ext cx="304800" cy="228600"/>
          </a:xfrm>
          <a:prstGeom prst="actionButtonBackPrevious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0" y="6613525"/>
            <a:ext cx="133350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000">
                <a:latin typeface="Arial" panose="020B0604020202020204" pitchFamily="34" charset="0"/>
              </a:rPr>
              <a:t>Comptes simples</a:t>
            </a:r>
            <a:endParaRPr lang="fr-FR" altLang="fr-FR" sz="10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AutoShape 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29675" y="6610350"/>
            <a:ext cx="304800" cy="228600"/>
          </a:xfrm>
          <a:prstGeom prst="actionButtonBackPrevious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3" name="Feuille de calcul" r:id="rId3" imgW="4981873" imgH="3553361" progId="Excel.Sheet.8">
                  <p:embed/>
                </p:oleObj>
              </mc:Choice>
              <mc:Fallback>
                <p:oleObj name="Feuille de calcul" r:id="rId3" imgW="4981873" imgH="3553361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5" name="Object 7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4" name="Feuille de calcul" r:id="rId5" imgW="4981873" imgH="3553361" progId="Excel.Sheet.8">
                  <p:embed/>
                </p:oleObj>
              </mc:Choice>
              <mc:Fallback>
                <p:oleObj name="Feuille de calcul" r:id="rId5" imgW="4981873" imgH="3553361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769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/>
              <a:t>Les déductions obtenues</a:t>
            </a:r>
            <a:endParaRPr lang="fr-FR" altLang="fr-FR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81000" y="2590800"/>
            <a:ext cx="183515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CH" altLang="fr-FR" sz="1800">
                <a:solidFill>
                  <a:schemeClr val="bg1"/>
                </a:solidFill>
              </a:rPr>
              <a:t>Exemple :</a:t>
            </a:r>
          </a:p>
          <a:p>
            <a:endParaRPr lang="fr-CH" altLang="fr-FR" sz="1800">
              <a:solidFill>
                <a:schemeClr val="bg1"/>
              </a:solidFill>
            </a:endParaRPr>
          </a:p>
          <a:p>
            <a:r>
              <a:rPr lang="fr-CH" altLang="fr-FR" sz="1800">
                <a:solidFill>
                  <a:schemeClr val="bg1"/>
                </a:solidFill>
              </a:rPr>
              <a:t>Achat           600.-</a:t>
            </a:r>
          </a:p>
          <a:p>
            <a:r>
              <a:rPr lang="fr-CH" altLang="fr-FR" sz="1800">
                <a:solidFill>
                  <a:schemeClr val="bg1"/>
                </a:solidFill>
              </a:rPr>
              <a:t>Escompte      30.-</a:t>
            </a:r>
            <a:endParaRPr lang="fr-FR" altLang="fr-FR"/>
          </a:p>
        </p:txBody>
      </p:sp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5" name="Feuille de calcul" r:id="rId7" imgW="4981873" imgH="3553361" progId="Excel.Sheet.8">
                  <p:embed/>
                </p:oleObj>
              </mc:Choice>
              <mc:Fallback>
                <p:oleObj name="Feuille de calcul" r:id="rId7" imgW="4981873" imgH="3553361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6" name="Feuille de calcul" r:id="rId9" imgW="4981873" imgH="3553361" progId="Excel.Sheet.8">
                  <p:embed/>
                </p:oleObj>
              </mc:Choice>
              <mc:Fallback>
                <p:oleObj name="Feuille de calcul" r:id="rId9" imgW="4981873" imgH="3553361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2819400" y="1600200"/>
            <a:ext cx="487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/>
              <a:t>obtenus des fournisseurs et influencent le  PRAMV (CAMV)</a:t>
            </a:r>
            <a:endParaRPr lang="fr-FR" altLang="fr-FR" sz="1400"/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609600" y="1066800"/>
            <a:ext cx="175260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Escomptes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Rabais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Remises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Ristournes</a:t>
            </a:r>
            <a:endParaRPr lang="fr-FR" altLang="fr-FR" sz="1400"/>
          </a:p>
        </p:txBody>
      </p:sp>
      <p:sp>
        <p:nvSpPr>
          <p:cNvPr id="48138" name="AutoShape 10"/>
          <p:cNvSpPr>
            <a:spLocks/>
          </p:cNvSpPr>
          <p:nvPr/>
        </p:nvSpPr>
        <p:spPr bwMode="auto">
          <a:xfrm>
            <a:off x="2133600" y="1143000"/>
            <a:ext cx="381000" cy="11430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0" y="6613525"/>
            <a:ext cx="133350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000">
                <a:latin typeface="Arial" panose="020B0604020202020204" pitchFamily="34" charset="0"/>
              </a:rPr>
              <a:t>Comptes subdivisés</a:t>
            </a:r>
            <a:endParaRPr lang="fr-FR" altLang="fr-FR" sz="1000">
              <a:latin typeface="Arial" panose="020B0604020202020204" pitchFamily="34" charset="0"/>
            </a:endParaRPr>
          </a:p>
        </p:txBody>
      </p:sp>
      <p:sp>
        <p:nvSpPr>
          <p:cNvPr id="48140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57912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4800"/>
              <a:t>Déductions accordées</a:t>
            </a:r>
            <a:endParaRPr lang="fr-FR" altLang="fr-FR" sz="4800"/>
          </a:p>
        </p:txBody>
      </p:sp>
      <p:sp>
        <p:nvSpPr>
          <p:cNvPr id="165891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65894" name="Line 6"/>
          <p:cNvSpPr>
            <a:spLocks noChangeShapeType="1"/>
          </p:cNvSpPr>
          <p:nvPr/>
        </p:nvSpPr>
        <p:spPr bwMode="auto">
          <a:xfrm>
            <a:off x="4572000" y="2133600"/>
            <a:ext cx="0" cy="434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65899" name="AutoShape 1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485900" y="1752600"/>
            <a:ext cx="1446213" cy="228600"/>
          </a:xfrm>
          <a:prstGeom prst="homePlate">
            <a:avLst>
              <a:gd name="adj" fmla="val 15816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200"/>
              <a:t>Comptes simples</a:t>
            </a:r>
            <a:endParaRPr lang="fr-FR" altLang="fr-FR" sz="1200"/>
          </a:p>
        </p:txBody>
      </p:sp>
      <p:sp>
        <p:nvSpPr>
          <p:cNvPr id="165900" name="AutoShap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53200" y="1828800"/>
            <a:ext cx="1446213" cy="228600"/>
          </a:xfrm>
          <a:prstGeom prst="homePlate">
            <a:avLst>
              <a:gd name="adj" fmla="val 15816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200"/>
              <a:t>Comptes subdivisés</a:t>
            </a:r>
            <a:endParaRPr lang="fr-FR" altLang="fr-FR" sz="1200"/>
          </a:p>
        </p:txBody>
      </p:sp>
      <p:sp>
        <p:nvSpPr>
          <p:cNvPr id="165901" name="AutoShape 1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001000" y="6610350"/>
            <a:ext cx="733425" cy="180975"/>
          </a:xfrm>
          <a:prstGeom prst="homePlate">
            <a:avLst>
              <a:gd name="adj" fmla="val 101316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200"/>
              <a:t>Suite…</a:t>
            </a:r>
            <a:endParaRPr lang="fr-FR" altLang="fr-FR" sz="1200"/>
          </a:p>
        </p:txBody>
      </p:sp>
      <p:sp>
        <p:nvSpPr>
          <p:cNvPr id="165904" name="Oval 16"/>
          <p:cNvSpPr>
            <a:spLocks noChangeArrowheads="1"/>
          </p:cNvSpPr>
          <p:nvPr/>
        </p:nvSpPr>
        <p:spPr bwMode="auto">
          <a:xfrm>
            <a:off x="3276600" y="35814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pic>
        <p:nvPicPr>
          <p:cNvPr id="165909" name="Picture 21" descr="30rabai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0"/>
            <a:ext cx="2125663" cy="17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918" name="Oval 30"/>
          <p:cNvSpPr>
            <a:spLocks noChangeArrowheads="1"/>
          </p:cNvSpPr>
          <p:nvPr/>
        </p:nvSpPr>
        <p:spPr bwMode="auto">
          <a:xfrm>
            <a:off x="2133600" y="2667000"/>
            <a:ext cx="838200" cy="838200"/>
          </a:xfrm>
          <a:prstGeom prst="ellipse">
            <a:avLst/>
          </a:prstGeom>
          <a:solidFill>
            <a:srgbClr val="FF6D6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3200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Ventes</a:t>
            </a:r>
            <a:br>
              <a:rPr lang="fr-CH" altLang="fr-FR" sz="1400">
                <a:latin typeface="Arial" panose="020B0604020202020204" pitchFamily="34" charset="0"/>
              </a:rPr>
            </a:b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65919" name="AutoShape 31"/>
          <p:cNvCxnSpPr>
            <a:cxnSpLocks noChangeShapeType="1"/>
            <a:stCxn id="165920" idx="3"/>
            <a:endCxn id="165918" idx="3"/>
          </p:cNvCxnSpPr>
          <p:nvPr/>
        </p:nvCxnSpPr>
        <p:spPr bwMode="auto">
          <a:xfrm>
            <a:off x="1676400" y="3381375"/>
            <a:ext cx="579438" cy="1588"/>
          </a:xfrm>
          <a:prstGeom prst="straightConnector1">
            <a:avLst/>
          </a:prstGeom>
          <a:noFill/>
          <a:ln w="28575">
            <a:solidFill>
              <a:srgbClr val="BA0E3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5920" name="Rectangle 32"/>
          <p:cNvSpPr>
            <a:spLocks noChangeArrowheads="1"/>
          </p:cNvSpPr>
          <p:nvPr/>
        </p:nvSpPr>
        <p:spPr bwMode="auto">
          <a:xfrm>
            <a:off x="76200" y="3038475"/>
            <a:ext cx="1600200" cy="685800"/>
          </a:xfrm>
          <a:prstGeom prst="rect">
            <a:avLst/>
          </a:prstGeom>
          <a:solidFill>
            <a:srgbClr val="003300"/>
          </a:solidFill>
          <a:ln w="9525">
            <a:solidFill>
              <a:srgbClr val="00B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solidFill>
                  <a:schemeClr val="bg1"/>
                </a:solidFill>
                <a:latin typeface="Arial" panose="020B0604020202020204" pitchFamily="34" charset="0"/>
              </a:rPr>
              <a:t>1100</a:t>
            </a:r>
          </a:p>
          <a:p>
            <a:pPr algn="ctr"/>
            <a:r>
              <a:rPr lang="fr-CH" altLang="fr-FR" sz="1400">
                <a:solidFill>
                  <a:schemeClr val="bg1"/>
                </a:solidFill>
                <a:latin typeface="Arial" panose="020B0604020202020204" pitchFamily="34" charset="0"/>
              </a:rPr>
              <a:t>Créances clients</a:t>
            </a:r>
            <a:endParaRPr lang="fr-FR" altLang="fr-FR" sz="1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165922" name="AutoShape 34"/>
          <p:cNvCxnSpPr>
            <a:cxnSpLocks noChangeShapeType="1"/>
            <a:stCxn id="165918" idx="2"/>
            <a:endCxn id="165904" idx="6"/>
          </p:cNvCxnSpPr>
          <p:nvPr/>
        </p:nvCxnSpPr>
        <p:spPr bwMode="auto">
          <a:xfrm rot="10800000" flipH="1" flipV="1">
            <a:off x="2133600" y="3086100"/>
            <a:ext cx="2147888" cy="990600"/>
          </a:xfrm>
          <a:prstGeom prst="bentConnector5">
            <a:avLst>
              <a:gd name="adj1" fmla="val -10644"/>
              <a:gd name="adj2" fmla="val -56894"/>
              <a:gd name="adj3" fmla="val 109977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5923" name="Oval 35"/>
          <p:cNvSpPr>
            <a:spLocks noChangeArrowheads="1"/>
          </p:cNvSpPr>
          <p:nvPr/>
        </p:nvSpPr>
        <p:spPr bwMode="auto">
          <a:xfrm>
            <a:off x="7772400" y="35814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65924" name="Oval 36"/>
          <p:cNvSpPr>
            <a:spLocks noChangeArrowheads="1"/>
          </p:cNvSpPr>
          <p:nvPr/>
        </p:nvSpPr>
        <p:spPr bwMode="auto">
          <a:xfrm>
            <a:off x="6629400" y="4495800"/>
            <a:ext cx="838200" cy="838200"/>
          </a:xfrm>
          <a:prstGeom prst="ellipse">
            <a:avLst/>
          </a:prstGeom>
          <a:solidFill>
            <a:srgbClr val="FF6D6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3290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Déduc.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accordées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65925" name="AutoShape 37"/>
          <p:cNvCxnSpPr>
            <a:cxnSpLocks noChangeShapeType="1"/>
            <a:stCxn id="165926" idx="2"/>
            <a:endCxn id="165923" idx="6"/>
          </p:cNvCxnSpPr>
          <p:nvPr/>
        </p:nvCxnSpPr>
        <p:spPr bwMode="auto">
          <a:xfrm rot="10800000" flipH="1" flipV="1">
            <a:off x="6629400" y="3086100"/>
            <a:ext cx="2147888" cy="990600"/>
          </a:xfrm>
          <a:prstGeom prst="bentConnector5">
            <a:avLst>
              <a:gd name="adj1" fmla="val -10644"/>
              <a:gd name="adj2" fmla="val -58815"/>
              <a:gd name="adj3" fmla="val 109977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5926" name="Oval 38"/>
          <p:cNvSpPr>
            <a:spLocks noChangeArrowheads="1"/>
          </p:cNvSpPr>
          <p:nvPr/>
        </p:nvSpPr>
        <p:spPr bwMode="auto">
          <a:xfrm>
            <a:off x="6629400" y="2667000"/>
            <a:ext cx="838200" cy="838200"/>
          </a:xfrm>
          <a:prstGeom prst="ellipse">
            <a:avLst/>
          </a:prstGeom>
          <a:solidFill>
            <a:srgbClr val="FF6D6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3200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Ventes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brutes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65930" name="Rectangle 42"/>
          <p:cNvSpPr>
            <a:spLocks noChangeArrowheads="1"/>
          </p:cNvSpPr>
          <p:nvPr/>
        </p:nvSpPr>
        <p:spPr bwMode="auto">
          <a:xfrm>
            <a:off x="4648200" y="3048000"/>
            <a:ext cx="1600200" cy="685800"/>
          </a:xfrm>
          <a:prstGeom prst="rect">
            <a:avLst/>
          </a:prstGeom>
          <a:solidFill>
            <a:srgbClr val="003300"/>
          </a:solidFill>
          <a:ln w="9525">
            <a:solidFill>
              <a:srgbClr val="00B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solidFill>
                  <a:schemeClr val="bg1"/>
                </a:solidFill>
                <a:latin typeface="Arial" panose="020B0604020202020204" pitchFamily="34" charset="0"/>
              </a:rPr>
              <a:t>1100</a:t>
            </a:r>
          </a:p>
          <a:p>
            <a:pPr algn="ctr"/>
            <a:r>
              <a:rPr lang="fr-CH" altLang="fr-FR" sz="1400">
                <a:solidFill>
                  <a:schemeClr val="bg1"/>
                </a:solidFill>
                <a:latin typeface="Arial" panose="020B0604020202020204" pitchFamily="34" charset="0"/>
              </a:rPr>
              <a:t>Créances clients</a:t>
            </a:r>
            <a:endParaRPr lang="fr-FR" altLang="fr-FR" sz="1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165932" name="AutoShape 44"/>
          <p:cNvCxnSpPr>
            <a:cxnSpLocks noChangeShapeType="1"/>
            <a:stCxn id="165924" idx="6"/>
            <a:endCxn id="165923" idx="2"/>
          </p:cNvCxnSpPr>
          <p:nvPr/>
        </p:nvCxnSpPr>
        <p:spPr bwMode="auto">
          <a:xfrm flipV="1">
            <a:off x="7467600" y="4076700"/>
            <a:ext cx="290513" cy="838200"/>
          </a:xfrm>
          <a:prstGeom prst="bentConnector3">
            <a:avLst>
              <a:gd name="adj1" fmla="val 32236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933" name="AutoShape 45"/>
          <p:cNvCxnSpPr>
            <a:cxnSpLocks noChangeShapeType="1"/>
            <a:stCxn id="165930" idx="3"/>
            <a:endCxn id="165924" idx="2"/>
          </p:cNvCxnSpPr>
          <p:nvPr/>
        </p:nvCxnSpPr>
        <p:spPr bwMode="auto">
          <a:xfrm>
            <a:off x="6248400" y="3390900"/>
            <a:ext cx="381000" cy="15240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769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/>
              <a:t>Les déductions accordées</a:t>
            </a:r>
            <a:endParaRPr lang="fr-FR" altLang="fr-FR"/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2819400" y="1600200"/>
            <a:ext cx="441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/>
              <a:t>accordés à nos clients et influencent le  CAN</a:t>
            </a:r>
            <a:endParaRPr lang="fr-FR" altLang="fr-FR" sz="1400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81000" y="2590800"/>
            <a:ext cx="18923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CH" altLang="fr-FR" sz="1800">
                <a:solidFill>
                  <a:schemeClr val="bg1"/>
                </a:solidFill>
              </a:rPr>
              <a:t>Exemple :</a:t>
            </a:r>
          </a:p>
          <a:p>
            <a:endParaRPr lang="fr-CH" altLang="fr-FR" sz="1800">
              <a:solidFill>
                <a:schemeClr val="bg1"/>
              </a:solidFill>
            </a:endParaRPr>
          </a:p>
          <a:p>
            <a:r>
              <a:rPr lang="fr-CH" altLang="fr-FR" sz="1800">
                <a:solidFill>
                  <a:schemeClr val="bg1"/>
                </a:solidFill>
              </a:rPr>
              <a:t>Vente            800.-</a:t>
            </a:r>
          </a:p>
          <a:p>
            <a:r>
              <a:rPr lang="fr-CH" altLang="fr-FR" sz="1800">
                <a:solidFill>
                  <a:schemeClr val="bg1"/>
                </a:solidFill>
              </a:rPr>
              <a:t>Escompte       40.-</a:t>
            </a:r>
            <a:endParaRPr lang="fr-FR" altLang="fr-FR"/>
          </a:p>
        </p:txBody>
      </p:sp>
      <p:graphicFrame>
        <p:nvGraphicFramePr>
          <p:cNvPr id="49157" name="Object 5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7" name="Feuille de calcul" r:id="rId3" imgW="4981873" imgH="3553361" progId="Excel.Sheet.8">
                  <p:embed/>
                </p:oleObj>
              </mc:Choice>
              <mc:Fallback>
                <p:oleObj name="Feuille de calcul" r:id="rId3" imgW="4981873" imgH="3553361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8" name="Object 6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8" name="Feuille de calcul" r:id="rId5" imgW="4981873" imgH="3553361" progId="Excel.Sheet.8">
                  <p:embed/>
                </p:oleObj>
              </mc:Choice>
              <mc:Fallback>
                <p:oleObj name="Feuille de calcul" r:id="rId5" imgW="4981873" imgH="3553361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9" name="Object 7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" name="Feuille de calcul" r:id="rId7" imgW="4981873" imgH="3553361" progId="Excel.Sheet.8">
                  <p:embed/>
                </p:oleObj>
              </mc:Choice>
              <mc:Fallback>
                <p:oleObj name="Feuille de calcul" r:id="rId7" imgW="4981873" imgH="3553361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609600" y="1066800"/>
            <a:ext cx="175260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Escomptes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Rabais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Remises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Ristournes</a:t>
            </a:r>
            <a:endParaRPr lang="fr-FR" altLang="fr-FR" sz="1400"/>
          </a:p>
        </p:txBody>
      </p:sp>
      <p:sp>
        <p:nvSpPr>
          <p:cNvPr id="49161" name="AutoShape 9"/>
          <p:cNvSpPr>
            <a:spLocks/>
          </p:cNvSpPr>
          <p:nvPr/>
        </p:nvSpPr>
        <p:spPr bwMode="auto">
          <a:xfrm>
            <a:off x="2133600" y="1143000"/>
            <a:ext cx="381000" cy="11430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916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3505200" y="4724400"/>
            <a:ext cx="2819400" cy="1981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9165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829675" y="6610350"/>
            <a:ext cx="304800" cy="228600"/>
          </a:xfrm>
          <a:prstGeom prst="actionButtonBackPrevious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0" y="6613525"/>
            <a:ext cx="133350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000">
                <a:latin typeface="Arial" panose="020B0604020202020204" pitchFamily="34" charset="0"/>
              </a:rPr>
              <a:t>Comptes simples</a:t>
            </a:r>
            <a:endParaRPr lang="fr-FR" altLang="fr-FR" sz="10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AutoShape 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29675" y="6610350"/>
            <a:ext cx="304800" cy="228600"/>
          </a:xfrm>
          <a:prstGeom prst="actionButtonBackPrevious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6" name="Object 6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5" name="Feuille de calcul" r:id="rId3" imgW="4981873" imgH="3553361" progId="Excel.Sheet.8">
                  <p:embed/>
                </p:oleObj>
              </mc:Choice>
              <mc:Fallback>
                <p:oleObj name="Feuille de calcul" r:id="rId3" imgW="4981873" imgH="3553361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7" name="Object 7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6" name="Feuille de calcul" r:id="rId5" imgW="4981873" imgH="3553361" progId="Excel.Sheet.8">
                  <p:embed/>
                </p:oleObj>
              </mc:Choice>
              <mc:Fallback>
                <p:oleObj name="Feuille de calcul" r:id="rId5" imgW="4981873" imgH="3553361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8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7" name="Feuille de calcul" r:id="rId7" imgW="4981873" imgH="3553361" progId="Excel.Sheet.8">
                  <p:embed/>
                </p:oleObj>
              </mc:Choice>
              <mc:Fallback>
                <p:oleObj name="Feuille de calcul" r:id="rId7" imgW="4981873" imgH="3553361" progId="Excel.Shee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9" name="Object 9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8" name="Feuille de calcul" r:id="rId9" imgW="4981873" imgH="3553361" progId="Excel.Sheet.8">
                  <p:embed/>
                </p:oleObj>
              </mc:Choice>
              <mc:Fallback>
                <p:oleObj name="Feuille de calcul" r:id="rId9" imgW="4981873" imgH="3553361" progId="Excel.Shee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5" name="Object 5"/>
          <p:cNvGraphicFramePr>
            <a:graphicFrameLocks noChangeAspect="1"/>
          </p:cNvGraphicFramePr>
          <p:nvPr/>
        </p:nvGraphicFramePr>
        <p:xfrm>
          <a:off x="3810000" y="3124200"/>
          <a:ext cx="5151438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9" name="Feuille de calcul" r:id="rId11" imgW="4981873" imgH="3553361" progId="Excel.Sheet.8">
                  <p:embed/>
                </p:oleObj>
              </mc:Choice>
              <mc:Fallback>
                <p:oleObj name="Feuille de calcul" r:id="rId11" imgW="4981873" imgH="3553361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5151438" cy="357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769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/>
              <a:t>Les déductions accordées</a:t>
            </a:r>
            <a:endParaRPr lang="fr-FR" altLang="fr-FR"/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819400" y="1600200"/>
            <a:ext cx="441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/>
              <a:t>accordés à nos clients et influencent le  CAN</a:t>
            </a:r>
            <a:endParaRPr lang="fr-FR" altLang="fr-FR" sz="1400"/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81000" y="2590800"/>
            <a:ext cx="18923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CH" altLang="fr-FR" sz="1800">
                <a:solidFill>
                  <a:schemeClr val="bg1"/>
                </a:solidFill>
              </a:rPr>
              <a:t>Exemple :</a:t>
            </a:r>
          </a:p>
          <a:p>
            <a:endParaRPr lang="fr-CH" altLang="fr-FR" sz="1800">
              <a:solidFill>
                <a:schemeClr val="bg1"/>
              </a:solidFill>
            </a:endParaRPr>
          </a:p>
          <a:p>
            <a:r>
              <a:rPr lang="fr-CH" altLang="fr-FR" sz="1800">
                <a:solidFill>
                  <a:schemeClr val="bg1"/>
                </a:solidFill>
              </a:rPr>
              <a:t>Vente            800.-</a:t>
            </a:r>
          </a:p>
          <a:p>
            <a:r>
              <a:rPr lang="fr-CH" altLang="fr-FR" sz="1800">
                <a:solidFill>
                  <a:schemeClr val="bg1"/>
                </a:solidFill>
              </a:rPr>
              <a:t>Escompte       40.-</a:t>
            </a:r>
            <a:endParaRPr lang="fr-FR" altLang="fr-FR"/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609600" y="1066800"/>
            <a:ext cx="175260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Escomptes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Rabais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Remises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Ristournes</a:t>
            </a:r>
            <a:endParaRPr lang="fr-FR" altLang="fr-FR" sz="1400"/>
          </a:p>
        </p:txBody>
      </p:sp>
      <p:sp>
        <p:nvSpPr>
          <p:cNvPr id="51211" name="AutoShape 11"/>
          <p:cNvSpPr>
            <a:spLocks/>
          </p:cNvSpPr>
          <p:nvPr/>
        </p:nvSpPr>
        <p:spPr bwMode="auto">
          <a:xfrm>
            <a:off x="2133600" y="1143000"/>
            <a:ext cx="381000" cy="11430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51213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0" y="6613525"/>
            <a:ext cx="133350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000">
                <a:latin typeface="Arial" panose="020B0604020202020204" pitchFamily="34" charset="0"/>
              </a:rPr>
              <a:t>Comptes subdivisés</a:t>
            </a:r>
            <a:endParaRPr lang="fr-FR" altLang="fr-FR" sz="10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2274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81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182276" name="AutoShape 4"/>
          <p:cNvSpPr>
            <a:spLocks noChangeArrowheads="1"/>
          </p:cNvSpPr>
          <p:nvPr/>
        </p:nvSpPr>
        <p:spPr bwMode="auto">
          <a:xfrm>
            <a:off x="533400" y="0"/>
            <a:ext cx="4114800" cy="2057400"/>
          </a:xfrm>
          <a:prstGeom prst="cloudCallout">
            <a:avLst>
              <a:gd name="adj1" fmla="val 49190"/>
              <a:gd name="adj2" fmla="val 92440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chemeClr val="bg1"/>
                </a:solidFill>
              </a:rPr>
              <a:t>J'ai acheté 25 pièces.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Pour </a:t>
            </a:r>
            <a:r>
              <a:rPr lang="fr-CH" altLang="fr-FR">
                <a:solidFill>
                  <a:schemeClr val="bg1"/>
                </a:solidFill>
              </a:rPr>
              <a:t>en </a:t>
            </a:r>
            <a:r>
              <a:rPr lang="fr-FR" altLang="fr-FR">
                <a:solidFill>
                  <a:schemeClr val="bg1"/>
                </a:solidFill>
              </a:rPr>
              <a:t>vendre 35, 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j’ai dû en puiser 10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dans mon stock</a:t>
            </a:r>
            <a:endParaRPr lang="fr-FR" altLang="fr-FR"/>
          </a:p>
        </p:txBody>
      </p:sp>
      <p:sp>
        <p:nvSpPr>
          <p:cNvPr id="182277" name="Line 5"/>
          <p:cNvSpPr>
            <a:spLocks noChangeShapeType="1"/>
          </p:cNvSpPr>
          <p:nvPr/>
        </p:nvSpPr>
        <p:spPr bwMode="auto">
          <a:xfrm>
            <a:off x="4267200" y="3276600"/>
            <a:ext cx="1981200" cy="1981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381000" y="4267200"/>
            <a:ext cx="4114800" cy="2362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82279" name="AutoShape 7"/>
          <p:cNvSpPr>
            <a:spLocks noChangeArrowheads="1"/>
          </p:cNvSpPr>
          <p:nvPr/>
        </p:nvSpPr>
        <p:spPr bwMode="auto">
          <a:xfrm>
            <a:off x="914400" y="4343400"/>
            <a:ext cx="2971800" cy="1981200"/>
          </a:xfrm>
          <a:prstGeom prst="wedgeRoundRectCallout">
            <a:avLst>
              <a:gd name="adj1" fmla="val 82745"/>
              <a:gd name="adj2" fmla="val -2324"/>
              <a:gd name="adj3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>
                <a:solidFill>
                  <a:srgbClr val="FF0000"/>
                </a:solidFill>
              </a:rPr>
              <a:t>C</a:t>
            </a:r>
            <a:r>
              <a:rPr lang="fr-FR" altLang="fr-FR"/>
              <a:t>oût d’</a:t>
            </a:r>
            <a:r>
              <a:rPr lang="fr-FR" altLang="fr-FR">
                <a:solidFill>
                  <a:srgbClr val="FF0000"/>
                </a:solidFill>
              </a:rPr>
              <a:t>A</a:t>
            </a:r>
            <a:r>
              <a:rPr lang="fr-FR" altLang="fr-FR"/>
              <a:t>chat</a:t>
            </a:r>
          </a:p>
          <a:p>
            <a:pPr algn="ctr"/>
            <a:r>
              <a:rPr lang="fr-FR" altLang="fr-FR"/>
              <a:t>des </a:t>
            </a:r>
            <a:r>
              <a:rPr lang="fr-FR" altLang="fr-FR">
                <a:solidFill>
                  <a:srgbClr val="FF0000"/>
                </a:solidFill>
              </a:rPr>
              <a:t>M</a:t>
            </a:r>
            <a:r>
              <a:rPr lang="fr-FR" altLang="fr-FR"/>
              <a:t>archandises</a:t>
            </a:r>
          </a:p>
          <a:p>
            <a:pPr algn="ctr"/>
            <a:r>
              <a:rPr lang="fr-FR" altLang="fr-FR">
                <a:solidFill>
                  <a:srgbClr val="FF0000"/>
                </a:solidFill>
              </a:rPr>
              <a:t>V</a:t>
            </a:r>
            <a:r>
              <a:rPr lang="fr-FR" altLang="fr-FR"/>
              <a:t>endues</a:t>
            </a:r>
          </a:p>
        </p:txBody>
      </p:sp>
      <p:sp>
        <p:nvSpPr>
          <p:cNvPr id="182280" name="Line 8"/>
          <p:cNvSpPr>
            <a:spLocks noChangeShapeType="1"/>
          </p:cNvSpPr>
          <p:nvPr/>
        </p:nvSpPr>
        <p:spPr bwMode="auto">
          <a:xfrm>
            <a:off x="6419850" y="3133725"/>
            <a:ext cx="0" cy="1981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813" y="0"/>
            <a:ext cx="4846637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0387" name="Rectangle 3"/>
          <p:cNvSpPr>
            <a:spLocks noChangeArrowheads="1"/>
          </p:cNvSpPr>
          <p:nvPr/>
        </p:nvSpPr>
        <p:spPr bwMode="auto">
          <a:xfrm>
            <a:off x="4087813" y="0"/>
            <a:ext cx="4876800" cy="68405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00388" name="Text Box 4"/>
          <p:cNvSpPr txBox="1">
            <a:spLocks noChangeArrowheads="1"/>
          </p:cNvSpPr>
          <p:nvPr/>
        </p:nvSpPr>
        <p:spPr bwMode="auto">
          <a:xfrm>
            <a:off x="395288" y="115888"/>
            <a:ext cx="33131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Une bonne raison de subdiviser …</a:t>
            </a:r>
            <a:endParaRPr lang="fr-FR" altLang="fr-FR"/>
          </a:p>
        </p:txBody>
      </p:sp>
      <p:sp>
        <p:nvSpPr>
          <p:cNvPr id="400389" name="AutoShape 5"/>
          <p:cNvSpPr>
            <a:spLocks noChangeArrowheads="1"/>
          </p:cNvSpPr>
          <p:nvPr/>
        </p:nvSpPr>
        <p:spPr bwMode="auto">
          <a:xfrm>
            <a:off x="3059113" y="2636838"/>
            <a:ext cx="936625" cy="431800"/>
          </a:xfrm>
          <a:prstGeom prst="rightArrow">
            <a:avLst>
              <a:gd name="adj1" fmla="val 50000"/>
              <a:gd name="adj2" fmla="val 54228"/>
            </a:avLst>
          </a:prstGeom>
          <a:solidFill>
            <a:srgbClr val="BA0E3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228600"/>
            <a:ext cx="8924925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1411" name="Rectangle 3"/>
          <p:cNvSpPr>
            <a:spLocks noChangeArrowheads="1"/>
          </p:cNvSpPr>
          <p:nvPr/>
        </p:nvSpPr>
        <p:spPr bwMode="auto">
          <a:xfrm>
            <a:off x="323850" y="5516563"/>
            <a:ext cx="4535488" cy="288925"/>
          </a:xfrm>
          <a:prstGeom prst="rect">
            <a:avLst/>
          </a:prstGeom>
          <a:noFill/>
          <a:ln w="28575">
            <a:solidFill>
              <a:srgbClr val="BA0E3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1" grpId="0" animBg="1"/>
    </p:bld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 Box 2"/>
          <p:cNvSpPr txBox="1">
            <a:spLocks noChangeArrowheads="1"/>
          </p:cNvSpPr>
          <p:nvPr/>
        </p:nvSpPr>
        <p:spPr bwMode="auto">
          <a:xfrm>
            <a:off x="304800" y="0"/>
            <a:ext cx="57912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4800"/>
              <a:t>Frais de vente</a:t>
            </a:r>
            <a:endParaRPr lang="fr-FR" altLang="fr-FR" sz="4800"/>
          </a:p>
        </p:txBody>
      </p:sp>
      <p:sp>
        <p:nvSpPr>
          <p:cNvPr id="161795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pic>
        <p:nvPicPr>
          <p:cNvPr id="161820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0"/>
            <a:ext cx="1905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1822" name="Line 30"/>
          <p:cNvSpPr>
            <a:spLocks noChangeShapeType="1"/>
          </p:cNvSpPr>
          <p:nvPr/>
        </p:nvSpPr>
        <p:spPr bwMode="auto">
          <a:xfrm>
            <a:off x="4572000" y="2133600"/>
            <a:ext cx="0" cy="434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61823" name="Oval 31"/>
          <p:cNvSpPr>
            <a:spLocks noChangeArrowheads="1"/>
          </p:cNvSpPr>
          <p:nvPr/>
        </p:nvSpPr>
        <p:spPr bwMode="auto">
          <a:xfrm>
            <a:off x="2514600" y="32766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61824" name="Oval 32"/>
          <p:cNvSpPr>
            <a:spLocks noChangeArrowheads="1"/>
          </p:cNvSpPr>
          <p:nvPr/>
        </p:nvSpPr>
        <p:spPr bwMode="auto">
          <a:xfrm>
            <a:off x="1331913" y="4005263"/>
            <a:ext cx="838200" cy="838200"/>
          </a:xfrm>
          <a:prstGeom prst="ellipse">
            <a:avLst/>
          </a:prstGeom>
          <a:solidFill>
            <a:srgbClr val="FF6D6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3293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Commis-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sions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61825" name="AutoShape 33"/>
          <p:cNvCxnSpPr>
            <a:cxnSpLocks noChangeShapeType="1"/>
            <a:stCxn id="161826" idx="2"/>
            <a:endCxn id="161823" idx="6"/>
          </p:cNvCxnSpPr>
          <p:nvPr/>
        </p:nvCxnSpPr>
        <p:spPr bwMode="auto">
          <a:xfrm rot="10800000" flipH="1" flipV="1">
            <a:off x="1371600" y="3086100"/>
            <a:ext cx="2147888" cy="685800"/>
          </a:xfrm>
          <a:prstGeom prst="bentConnector5">
            <a:avLst>
              <a:gd name="adj1" fmla="val -10644"/>
              <a:gd name="adj2" fmla="val -86116"/>
              <a:gd name="adj3" fmla="val 109977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1826" name="Oval 34"/>
          <p:cNvSpPr>
            <a:spLocks noChangeArrowheads="1"/>
          </p:cNvSpPr>
          <p:nvPr/>
        </p:nvSpPr>
        <p:spPr bwMode="auto">
          <a:xfrm>
            <a:off x="1371600" y="2667000"/>
            <a:ext cx="838200" cy="838200"/>
          </a:xfrm>
          <a:prstGeom prst="ellipse">
            <a:avLst/>
          </a:prstGeom>
          <a:solidFill>
            <a:srgbClr val="FF6D6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3200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Ventes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brutes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61829" name="Oval 37"/>
          <p:cNvSpPr>
            <a:spLocks noChangeArrowheads="1"/>
          </p:cNvSpPr>
          <p:nvPr/>
        </p:nvSpPr>
        <p:spPr bwMode="auto">
          <a:xfrm>
            <a:off x="7010400" y="32766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61830" name="Oval 38"/>
          <p:cNvSpPr>
            <a:spLocks noChangeArrowheads="1"/>
          </p:cNvSpPr>
          <p:nvPr/>
        </p:nvSpPr>
        <p:spPr bwMode="auto">
          <a:xfrm>
            <a:off x="5867400" y="4191000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6280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Frais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expédit.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61831" name="AutoShape 39"/>
          <p:cNvCxnSpPr>
            <a:cxnSpLocks noChangeShapeType="1"/>
            <a:stCxn id="161832" idx="2"/>
            <a:endCxn id="161829" idx="6"/>
          </p:cNvCxnSpPr>
          <p:nvPr/>
        </p:nvCxnSpPr>
        <p:spPr bwMode="auto">
          <a:xfrm rot="10800000" flipH="1" flipV="1">
            <a:off x="5867400" y="3086100"/>
            <a:ext cx="2147888" cy="685800"/>
          </a:xfrm>
          <a:prstGeom prst="bentConnector5">
            <a:avLst>
              <a:gd name="adj1" fmla="val -10644"/>
              <a:gd name="adj2" fmla="val -91671"/>
              <a:gd name="adj3" fmla="val 109977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1832" name="Oval 40"/>
          <p:cNvSpPr>
            <a:spLocks noChangeArrowheads="1"/>
          </p:cNvSpPr>
          <p:nvPr/>
        </p:nvSpPr>
        <p:spPr bwMode="auto">
          <a:xfrm>
            <a:off x="5867400" y="2667000"/>
            <a:ext cx="838200" cy="838200"/>
          </a:xfrm>
          <a:prstGeom prst="ellipse">
            <a:avLst/>
          </a:prstGeom>
          <a:solidFill>
            <a:srgbClr val="FF6D6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3200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Ventes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brutes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61835" name="AutoShape 43"/>
          <p:cNvCxnSpPr>
            <a:cxnSpLocks noChangeShapeType="1"/>
            <a:stCxn id="161830" idx="6"/>
            <a:endCxn id="161829" idx="3"/>
          </p:cNvCxnSpPr>
          <p:nvPr/>
        </p:nvCxnSpPr>
        <p:spPr bwMode="auto">
          <a:xfrm flipV="1">
            <a:off x="6705600" y="4137025"/>
            <a:ext cx="449263" cy="473075"/>
          </a:xfrm>
          <a:prstGeom prst="bentConnector2">
            <a:avLst/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836" name="AutoShape 44"/>
          <p:cNvCxnSpPr>
            <a:cxnSpLocks noChangeShapeType="1"/>
            <a:stCxn id="161824" idx="6"/>
            <a:endCxn id="161823" idx="1"/>
          </p:cNvCxnSpPr>
          <p:nvPr/>
        </p:nvCxnSpPr>
        <p:spPr bwMode="auto">
          <a:xfrm flipV="1">
            <a:off x="2170113" y="3406775"/>
            <a:ext cx="488950" cy="1017588"/>
          </a:xfrm>
          <a:prstGeom prst="bentConnector4">
            <a:avLst>
              <a:gd name="adj1" fmla="val 15259"/>
              <a:gd name="adj2" fmla="val 101556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1837" name="AutoShape 4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14450" y="1752600"/>
            <a:ext cx="1333500" cy="228600"/>
          </a:xfrm>
          <a:prstGeom prst="homePlate">
            <a:avLst>
              <a:gd name="adj" fmla="val 145833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200"/>
              <a:t>Influence le BB</a:t>
            </a:r>
            <a:endParaRPr lang="fr-FR" altLang="fr-FR" sz="1200"/>
          </a:p>
        </p:txBody>
      </p:sp>
      <p:sp>
        <p:nvSpPr>
          <p:cNvPr id="161838" name="AutoShape 4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3600" y="1752600"/>
            <a:ext cx="1333500" cy="228600"/>
          </a:xfrm>
          <a:prstGeom prst="homePlate">
            <a:avLst>
              <a:gd name="adj" fmla="val 145833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200"/>
              <a:t>Influence le BN</a:t>
            </a:r>
            <a:endParaRPr lang="fr-FR" altLang="fr-FR" sz="1200"/>
          </a:p>
        </p:txBody>
      </p:sp>
      <p:sp>
        <p:nvSpPr>
          <p:cNvPr id="161839" name="Line 47"/>
          <p:cNvSpPr>
            <a:spLocks noChangeShapeType="1"/>
          </p:cNvSpPr>
          <p:nvPr/>
        </p:nvSpPr>
        <p:spPr bwMode="auto">
          <a:xfrm>
            <a:off x="7010400" y="3886200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61842" name="Oval 50"/>
          <p:cNvSpPr>
            <a:spLocks noChangeArrowheads="1"/>
          </p:cNvSpPr>
          <p:nvPr/>
        </p:nvSpPr>
        <p:spPr bwMode="auto">
          <a:xfrm>
            <a:off x="1363663" y="4972050"/>
            <a:ext cx="838200" cy="838200"/>
          </a:xfrm>
          <a:prstGeom prst="ellipse">
            <a:avLst/>
          </a:prstGeom>
          <a:solidFill>
            <a:srgbClr val="FF6D6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3905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Pertes/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clients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61845" name="Oval 53"/>
          <p:cNvSpPr>
            <a:spLocks noChangeArrowheads="1"/>
          </p:cNvSpPr>
          <p:nvPr/>
        </p:nvSpPr>
        <p:spPr bwMode="auto">
          <a:xfrm>
            <a:off x="1403350" y="5876925"/>
            <a:ext cx="838200" cy="838200"/>
          </a:xfrm>
          <a:prstGeom prst="ellipse">
            <a:avLst/>
          </a:prstGeom>
          <a:solidFill>
            <a:srgbClr val="FF6D6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3907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Frets et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ports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61847" name="AutoShape 55"/>
          <p:cNvCxnSpPr>
            <a:cxnSpLocks noChangeShapeType="1"/>
            <a:stCxn id="161842" idx="6"/>
            <a:endCxn id="161823" idx="2"/>
          </p:cNvCxnSpPr>
          <p:nvPr/>
        </p:nvCxnSpPr>
        <p:spPr bwMode="auto">
          <a:xfrm flipV="1">
            <a:off x="2201863" y="3771900"/>
            <a:ext cx="298450" cy="1619250"/>
          </a:xfrm>
          <a:prstGeom prst="bentConnector3">
            <a:avLst>
              <a:gd name="adj1" fmla="val 61167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848" name="AutoShape 56"/>
          <p:cNvCxnSpPr>
            <a:cxnSpLocks noChangeShapeType="1"/>
            <a:stCxn id="161845" idx="6"/>
            <a:endCxn id="161823" idx="3"/>
          </p:cNvCxnSpPr>
          <p:nvPr/>
        </p:nvCxnSpPr>
        <p:spPr bwMode="auto">
          <a:xfrm flipV="1">
            <a:off x="2241550" y="4137025"/>
            <a:ext cx="417513" cy="2159000"/>
          </a:xfrm>
          <a:prstGeom prst="bentConnector2">
            <a:avLst/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81" name="Object 9"/>
          <p:cNvGraphicFramePr>
            <a:graphicFrameLocks noChangeAspect="1"/>
          </p:cNvGraphicFramePr>
          <p:nvPr/>
        </p:nvGraphicFramePr>
        <p:xfrm>
          <a:off x="3962400" y="3124200"/>
          <a:ext cx="4981575" cy="355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7" name="Feuille de calcul" r:id="rId3" imgW="4981873" imgH="3553361" progId="Excel.Sheet.8">
                  <p:embed/>
                </p:oleObj>
              </mc:Choice>
              <mc:Fallback>
                <p:oleObj name="Feuille de calcul" r:id="rId3" imgW="4981873" imgH="3553361" progId="Excel.Shee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124200"/>
                        <a:ext cx="4981575" cy="355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79" name="Object 7"/>
          <p:cNvGraphicFramePr>
            <a:graphicFrameLocks noChangeAspect="1"/>
          </p:cNvGraphicFramePr>
          <p:nvPr/>
        </p:nvGraphicFramePr>
        <p:xfrm>
          <a:off x="3962400" y="3124200"/>
          <a:ext cx="4981575" cy="355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8" name="Feuille de calcul" r:id="rId5" imgW="4981873" imgH="3553361" progId="Excel.Sheet.8">
                  <p:embed/>
                </p:oleObj>
              </mc:Choice>
              <mc:Fallback>
                <p:oleObj name="Feuille de calcul" r:id="rId5" imgW="4981873" imgH="3553361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124200"/>
                        <a:ext cx="4981575" cy="355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80" name="Object 8"/>
          <p:cNvGraphicFramePr>
            <a:graphicFrameLocks noChangeAspect="1"/>
          </p:cNvGraphicFramePr>
          <p:nvPr/>
        </p:nvGraphicFramePr>
        <p:xfrm>
          <a:off x="3962400" y="3124200"/>
          <a:ext cx="4981575" cy="355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9" name="Feuille de calcul" r:id="rId7" imgW="4982078" imgH="3553200" progId="Excel.Sheet.8">
                  <p:embed/>
                </p:oleObj>
              </mc:Choice>
              <mc:Fallback>
                <p:oleObj name="Feuille de calcul" r:id="rId7" imgW="4982078" imgH="3553200" progId="Excel.Shee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124200"/>
                        <a:ext cx="4981575" cy="355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769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/>
              <a:t>Les frais de vente</a:t>
            </a:r>
            <a:endParaRPr lang="fr-FR" altLang="fr-FR"/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685800" y="1219200"/>
            <a:ext cx="205740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Commission à des tiers</a:t>
            </a:r>
            <a:endParaRPr lang="fr-CH" altLang="fr-FR" sz="1400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>
                <a:solidFill>
                  <a:schemeClr val="bg2"/>
                </a:solidFill>
              </a:rPr>
              <a:t> Frais d'expédition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>
                <a:solidFill>
                  <a:schemeClr val="bg2"/>
                </a:solidFill>
              </a:rPr>
              <a:t> Frais d'emballage à     charge de l'entreprise</a:t>
            </a:r>
            <a:endParaRPr lang="fr-FR" altLang="fr-FR" sz="1400">
              <a:solidFill>
                <a:schemeClr val="bg2"/>
              </a:solidFill>
            </a:endParaRPr>
          </a:p>
        </p:txBody>
      </p:sp>
      <p:sp>
        <p:nvSpPr>
          <p:cNvPr id="54276" name="AutoShape 4"/>
          <p:cNvSpPr>
            <a:spLocks/>
          </p:cNvSpPr>
          <p:nvPr/>
        </p:nvSpPr>
        <p:spPr bwMode="auto">
          <a:xfrm>
            <a:off x="2819400" y="1676400"/>
            <a:ext cx="381000" cy="685800"/>
          </a:xfrm>
          <a:prstGeom prst="rightBrace">
            <a:avLst>
              <a:gd name="adj1" fmla="val 1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381000" y="2590800"/>
            <a:ext cx="3124200" cy="915988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CH" altLang="fr-FR" sz="1800">
                <a:solidFill>
                  <a:schemeClr val="bg1"/>
                </a:solidFill>
              </a:rPr>
              <a:t>Exemple 1 :</a:t>
            </a:r>
          </a:p>
          <a:p>
            <a:endParaRPr lang="fr-CH" altLang="fr-FR" sz="1800">
              <a:solidFill>
                <a:schemeClr val="bg1"/>
              </a:solidFill>
            </a:endParaRPr>
          </a:p>
          <a:p>
            <a:r>
              <a:rPr lang="fr-CH" altLang="fr-FR" sz="1800">
                <a:solidFill>
                  <a:schemeClr val="bg1"/>
                </a:solidFill>
              </a:rPr>
              <a:t>Commission à des tiers 80.-</a:t>
            </a:r>
            <a:endParaRPr lang="fr-FR" altLang="fr-FR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3276600" y="1847850"/>
            <a:ext cx="487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>
                <a:solidFill>
                  <a:schemeClr val="bg2"/>
                </a:solidFill>
              </a:rPr>
              <a:t>influencent la marge nette</a:t>
            </a:r>
            <a:endParaRPr lang="fr-FR" altLang="fr-FR" sz="1400">
              <a:solidFill>
                <a:schemeClr val="bg2"/>
              </a:solidFill>
            </a:endParaRPr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381000" y="4267200"/>
            <a:ext cx="28194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2000">
                <a:solidFill>
                  <a:srgbClr val="FF0000"/>
                </a:solidFill>
                <a:latin typeface="Arial" panose="020B0604020202020204" pitchFamily="34" charset="0"/>
              </a:rPr>
              <a:t>! Ces charges ne sont pas comptabilisées dans le compte Ventes qui est un compte de produits !</a:t>
            </a:r>
            <a:endParaRPr lang="fr-FR" altLang="fr-FR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428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54284" name="AutoShape 12"/>
          <p:cNvSpPr>
            <a:spLocks/>
          </p:cNvSpPr>
          <p:nvPr/>
        </p:nvSpPr>
        <p:spPr bwMode="auto">
          <a:xfrm>
            <a:off x="2819400" y="1295400"/>
            <a:ext cx="381000" cy="2286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3276600" y="1257300"/>
            <a:ext cx="487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 u="sng">
                <a:solidFill>
                  <a:schemeClr val="accent2"/>
                </a:solidFill>
              </a:rPr>
              <a:t>influencent la marge brute</a:t>
            </a:r>
            <a:endParaRPr lang="fr-FR" altLang="fr-FR" sz="1400" u="sng">
              <a:solidFill>
                <a:schemeClr val="accent2"/>
              </a:solidFill>
            </a:endParaRPr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>
            <a:off x="6734175" y="5781675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2" grpId="0" autoUpdateAnimBg="0"/>
      <p:bldP spid="54286" grpId="0" animBg="1"/>
    </p:bld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769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/>
              <a:t>Les frais de vente</a:t>
            </a:r>
            <a:endParaRPr lang="fr-FR" altLang="fr-FR"/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685800" y="1219200"/>
            <a:ext cx="205740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>
                <a:solidFill>
                  <a:schemeClr val="bg2"/>
                </a:solidFill>
              </a:rPr>
              <a:t> Commission à des tiers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Frais d'expédition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 sz="1400"/>
              <a:t> Frais d'emballage à     charge de l'entreprise</a:t>
            </a:r>
            <a:endParaRPr lang="fr-FR" altLang="fr-FR" sz="1400"/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381000" y="2590800"/>
            <a:ext cx="2352675" cy="915988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CH" altLang="fr-FR" sz="1800">
                <a:solidFill>
                  <a:schemeClr val="bg1"/>
                </a:solidFill>
              </a:rPr>
              <a:t>Exemple 2 :</a:t>
            </a:r>
          </a:p>
          <a:p>
            <a:endParaRPr lang="fr-CH" altLang="fr-FR" sz="1800">
              <a:solidFill>
                <a:schemeClr val="bg1"/>
              </a:solidFill>
            </a:endParaRPr>
          </a:p>
          <a:p>
            <a:r>
              <a:rPr lang="fr-CH" altLang="fr-FR" sz="1800">
                <a:solidFill>
                  <a:schemeClr val="bg1"/>
                </a:solidFill>
              </a:rPr>
              <a:t>Frais d'expédition 100.-</a:t>
            </a:r>
            <a:endParaRPr lang="fr-FR" altLang="fr-FR"/>
          </a:p>
        </p:txBody>
      </p:sp>
      <p:graphicFrame>
        <p:nvGraphicFramePr>
          <p:cNvPr id="62471" name="Object 7"/>
          <p:cNvGraphicFramePr>
            <a:graphicFrameLocks noChangeAspect="1"/>
          </p:cNvGraphicFramePr>
          <p:nvPr/>
        </p:nvGraphicFramePr>
        <p:xfrm>
          <a:off x="3962400" y="3124200"/>
          <a:ext cx="4981575" cy="355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2" name="Feuille de calcul" r:id="rId3" imgW="4981873" imgH="3553361" progId="Excel.Sheet.8">
                  <p:embed/>
                </p:oleObj>
              </mc:Choice>
              <mc:Fallback>
                <p:oleObj name="Feuille de calcul" r:id="rId3" imgW="4981873" imgH="3553361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124200"/>
                        <a:ext cx="4981575" cy="355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2" name="Object 8"/>
          <p:cNvGraphicFramePr>
            <a:graphicFrameLocks noChangeAspect="1"/>
          </p:cNvGraphicFramePr>
          <p:nvPr/>
        </p:nvGraphicFramePr>
        <p:xfrm>
          <a:off x="3962400" y="3124200"/>
          <a:ext cx="4981575" cy="355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3" name="Feuille de calcul" r:id="rId5" imgW="4981873" imgH="3553361" progId="Excel.Sheet.8">
                  <p:embed/>
                </p:oleObj>
              </mc:Choice>
              <mc:Fallback>
                <p:oleObj name="Feuille de calcul" r:id="rId5" imgW="4981873" imgH="3553361" progId="Excel.Shee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124200"/>
                        <a:ext cx="4981575" cy="355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3" name="Object 9"/>
          <p:cNvGraphicFramePr>
            <a:graphicFrameLocks noChangeAspect="1"/>
          </p:cNvGraphicFramePr>
          <p:nvPr/>
        </p:nvGraphicFramePr>
        <p:xfrm>
          <a:off x="3962400" y="3124200"/>
          <a:ext cx="4981575" cy="355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4" name="Feuille de calcul" r:id="rId7" imgW="4981873" imgH="3553361" progId="Excel.Sheet.8">
                  <p:embed/>
                </p:oleObj>
              </mc:Choice>
              <mc:Fallback>
                <p:oleObj name="Feuille de calcul" r:id="rId7" imgW="4981873" imgH="3553361" progId="Excel.Shee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124200"/>
                        <a:ext cx="4981575" cy="355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381000" y="4267200"/>
            <a:ext cx="28194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2000">
                <a:solidFill>
                  <a:srgbClr val="FF0000"/>
                </a:solidFill>
                <a:latin typeface="Arial" panose="020B0604020202020204" pitchFamily="34" charset="0"/>
              </a:rPr>
              <a:t>! Ces charges ne sont pas comptabilisées dans le compte Ventes qui est un compte de produits !</a:t>
            </a:r>
            <a:endParaRPr lang="fr-FR" altLang="fr-FR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2475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62476" name="AutoShape 12"/>
          <p:cNvSpPr>
            <a:spLocks/>
          </p:cNvSpPr>
          <p:nvPr/>
        </p:nvSpPr>
        <p:spPr bwMode="auto">
          <a:xfrm>
            <a:off x="2819400" y="1676400"/>
            <a:ext cx="381000" cy="685800"/>
          </a:xfrm>
          <a:prstGeom prst="rightBrace">
            <a:avLst>
              <a:gd name="adj1" fmla="val 1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3276600" y="1847850"/>
            <a:ext cx="487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 u="sng">
                <a:solidFill>
                  <a:schemeClr val="accent2"/>
                </a:solidFill>
              </a:rPr>
              <a:t>influencent la marge nette</a:t>
            </a:r>
            <a:endParaRPr lang="fr-FR" altLang="fr-FR" sz="1400" u="sng">
              <a:solidFill>
                <a:schemeClr val="accent2"/>
              </a:solidFill>
            </a:endParaRPr>
          </a:p>
        </p:txBody>
      </p:sp>
      <p:sp>
        <p:nvSpPr>
          <p:cNvPr id="62478" name="AutoShape 14"/>
          <p:cNvSpPr>
            <a:spLocks/>
          </p:cNvSpPr>
          <p:nvPr/>
        </p:nvSpPr>
        <p:spPr bwMode="auto">
          <a:xfrm>
            <a:off x="2819400" y="1295400"/>
            <a:ext cx="381000" cy="2286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3276600" y="1257300"/>
            <a:ext cx="487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>
                <a:solidFill>
                  <a:schemeClr val="bg2"/>
                </a:solidFill>
              </a:rPr>
              <a:t>influencent la marge brute</a:t>
            </a:r>
            <a:endParaRPr lang="fr-FR" altLang="fr-FR" sz="1400">
              <a:solidFill>
                <a:schemeClr val="bg2"/>
              </a:solidFill>
            </a:endParaRPr>
          </a:p>
        </p:txBody>
      </p:sp>
      <p:sp>
        <p:nvSpPr>
          <p:cNvPr id="62481" name="Line 17"/>
          <p:cNvSpPr>
            <a:spLocks noChangeShapeType="1"/>
          </p:cNvSpPr>
          <p:nvPr/>
        </p:nvSpPr>
        <p:spPr bwMode="auto">
          <a:xfrm>
            <a:off x="6724650" y="5248275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 autoUpdateAnimBg="0"/>
      <p:bldP spid="62481" grpId="0" animBg="1"/>
    </p:bld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63843"/>
              <a:gd name="adj2" fmla="val -2671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Résumés…</a:t>
            </a:r>
            <a:endParaRPr lang="fr-FR" altLang="fr-FR"/>
          </a:p>
        </p:txBody>
      </p:sp>
      <p:pic>
        <p:nvPicPr>
          <p:cNvPr id="360451" name="Picture 3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57200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4038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800"/>
              <a:t>Frais d'achat</a:t>
            </a:r>
            <a:endParaRPr lang="fr-FR" altLang="fr-FR" sz="4800"/>
          </a:p>
        </p:txBody>
      </p:sp>
      <p:sp>
        <p:nvSpPr>
          <p:cNvPr id="172036" name="Oval 4"/>
          <p:cNvSpPr>
            <a:spLocks noChangeArrowheads="1"/>
          </p:cNvSpPr>
          <p:nvPr/>
        </p:nvSpPr>
        <p:spPr bwMode="auto">
          <a:xfrm>
            <a:off x="2438400" y="41910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72040" name="Line 8"/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72042" name="Oval 10"/>
          <p:cNvSpPr>
            <a:spLocks noChangeArrowheads="1"/>
          </p:cNvSpPr>
          <p:nvPr/>
        </p:nvSpPr>
        <p:spPr bwMode="auto">
          <a:xfrm>
            <a:off x="838200" y="5029200"/>
            <a:ext cx="838200" cy="838200"/>
          </a:xfrm>
          <a:prstGeom prst="ellipse">
            <a:avLst/>
          </a:prstGeom>
          <a:solidFill>
            <a:srgbClr val="ACF4B8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4270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Frais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d'achat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72043" name="AutoShape 11"/>
          <p:cNvCxnSpPr>
            <a:cxnSpLocks noChangeShapeType="1"/>
            <a:stCxn id="172042" idx="6"/>
            <a:endCxn id="172036" idx="3"/>
          </p:cNvCxnSpPr>
          <p:nvPr/>
        </p:nvCxnSpPr>
        <p:spPr bwMode="auto">
          <a:xfrm flipV="1">
            <a:off x="1676400" y="5051425"/>
            <a:ext cx="906463" cy="396875"/>
          </a:xfrm>
          <a:prstGeom prst="straightConnector1">
            <a:avLst/>
          </a:prstGeom>
          <a:noFill/>
          <a:ln w="28575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2044" name="Oval 12"/>
          <p:cNvSpPr>
            <a:spLocks noChangeArrowheads="1"/>
          </p:cNvSpPr>
          <p:nvPr/>
        </p:nvSpPr>
        <p:spPr bwMode="auto">
          <a:xfrm>
            <a:off x="838200" y="3581400"/>
            <a:ext cx="838200" cy="838200"/>
          </a:xfrm>
          <a:prstGeom prst="ellipse">
            <a:avLst/>
          </a:prstGeom>
          <a:solidFill>
            <a:srgbClr val="ACF4B8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4200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Achats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72045" name="AutoShape 13"/>
          <p:cNvCxnSpPr>
            <a:cxnSpLocks noChangeShapeType="1"/>
            <a:stCxn id="172044" idx="6"/>
            <a:endCxn id="172036" idx="1"/>
          </p:cNvCxnSpPr>
          <p:nvPr/>
        </p:nvCxnSpPr>
        <p:spPr bwMode="auto">
          <a:xfrm>
            <a:off x="1676400" y="4000500"/>
            <a:ext cx="906463" cy="320675"/>
          </a:xfrm>
          <a:prstGeom prst="straightConnector1">
            <a:avLst/>
          </a:prstGeom>
          <a:noFill/>
          <a:ln w="28575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72051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76350"/>
            <a:ext cx="20574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2052" name="Text Box 20"/>
          <p:cNvSpPr txBox="1">
            <a:spLocks noChangeArrowheads="1"/>
          </p:cNvSpPr>
          <p:nvPr/>
        </p:nvSpPr>
        <p:spPr bwMode="auto">
          <a:xfrm>
            <a:off x="4648200" y="457200"/>
            <a:ext cx="4343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800"/>
              <a:t>Frais de vente</a:t>
            </a:r>
            <a:endParaRPr lang="fr-FR" altLang="fr-FR" sz="4800"/>
          </a:p>
        </p:txBody>
      </p:sp>
      <p:pic>
        <p:nvPicPr>
          <p:cNvPr id="172053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143000"/>
            <a:ext cx="1905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2055" name="Oval 23"/>
          <p:cNvSpPr>
            <a:spLocks noChangeArrowheads="1"/>
          </p:cNvSpPr>
          <p:nvPr/>
        </p:nvSpPr>
        <p:spPr bwMode="auto">
          <a:xfrm>
            <a:off x="5943600" y="4114800"/>
            <a:ext cx="838200" cy="838200"/>
          </a:xfrm>
          <a:prstGeom prst="ellipse">
            <a:avLst/>
          </a:prstGeom>
          <a:solidFill>
            <a:srgbClr val="FFB5B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3293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Commis-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sions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72058" name="Oval 26"/>
          <p:cNvSpPr>
            <a:spLocks noChangeArrowheads="1"/>
          </p:cNvSpPr>
          <p:nvPr/>
        </p:nvSpPr>
        <p:spPr bwMode="auto">
          <a:xfrm>
            <a:off x="7162800" y="37338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72059" name="Oval 27"/>
          <p:cNvSpPr>
            <a:spLocks noChangeArrowheads="1"/>
          </p:cNvSpPr>
          <p:nvPr/>
        </p:nvSpPr>
        <p:spPr bwMode="auto">
          <a:xfrm>
            <a:off x="5940425" y="5661025"/>
            <a:ext cx="838200" cy="838200"/>
          </a:xfrm>
          <a:prstGeom prst="ellipse">
            <a:avLst/>
          </a:prstGeom>
          <a:solidFill>
            <a:srgbClr val="A8F4B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6280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Frais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expédit.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72060" name="AutoShape 28"/>
          <p:cNvCxnSpPr>
            <a:cxnSpLocks noChangeShapeType="1"/>
            <a:stCxn id="172061" idx="2"/>
            <a:endCxn id="172058" idx="6"/>
          </p:cNvCxnSpPr>
          <p:nvPr/>
        </p:nvCxnSpPr>
        <p:spPr bwMode="auto">
          <a:xfrm rot="10800000" flipH="1" flipV="1">
            <a:off x="5943600" y="3543300"/>
            <a:ext cx="2224088" cy="685800"/>
          </a:xfrm>
          <a:prstGeom prst="bentConnector5">
            <a:avLst>
              <a:gd name="adj1" fmla="val -10278"/>
              <a:gd name="adj2" fmla="val -83569"/>
              <a:gd name="adj3" fmla="val 109634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2061" name="Oval 29"/>
          <p:cNvSpPr>
            <a:spLocks noChangeArrowheads="1"/>
          </p:cNvSpPr>
          <p:nvPr/>
        </p:nvSpPr>
        <p:spPr bwMode="auto">
          <a:xfrm>
            <a:off x="5943600" y="3124200"/>
            <a:ext cx="838200" cy="838200"/>
          </a:xfrm>
          <a:prstGeom prst="ellipse">
            <a:avLst/>
          </a:prstGeom>
          <a:solidFill>
            <a:srgbClr val="FFB5B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3200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Ventes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brutes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72062" name="AutoShape 30"/>
          <p:cNvCxnSpPr>
            <a:cxnSpLocks noChangeShapeType="1"/>
            <a:stCxn id="172059" idx="6"/>
            <a:endCxn id="172058" idx="3"/>
          </p:cNvCxnSpPr>
          <p:nvPr/>
        </p:nvCxnSpPr>
        <p:spPr bwMode="auto">
          <a:xfrm flipV="1">
            <a:off x="6778625" y="4594225"/>
            <a:ext cx="528638" cy="1485900"/>
          </a:xfrm>
          <a:prstGeom prst="bentConnector2">
            <a:avLst/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2064" name="AutoShape 32"/>
          <p:cNvCxnSpPr>
            <a:cxnSpLocks noChangeShapeType="1"/>
            <a:stCxn id="172055" idx="6"/>
            <a:endCxn id="172058" idx="1"/>
          </p:cNvCxnSpPr>
          <p:nvPr/>
        </p:nvCxnSpPr>
        <p:spPr bwMode="auto">
          <a:xfrm flipV="1">
            <a:off x="6781800" y="3863975"/>
            <a:ext cx="525463" cy="669925"/>
          </a:xfrm>
          <a:prstGeom prst="bentConnector4">
            <a:avLst>
              <a:gd name="adj1" fmla="val 14500"/>
              <a:gd name="adj2" fmla="val 98338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2065" name="Line 33"/>
          <p:cNvSpPr>
            <a:spLocks noChangeShapeType="1"/>
          </p:cNvSpPr>
          <p:nvPr/>
        </p:nvSpPr>
        <p:spPr bwMode="auto">
          <a:xfrm>
            <a:off x="7162800" y="4343400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72066" name="Oval 34"/>
          <p:cNvSpPr>
            <a:spLocks noChangeArrowheads="1"/>
          </p:cNvSpPr>
          <p:nvPr/>
        </p:nvSpPr>
        <p:spPr bwMode="auto">
          <a:xfrm>
            <a:off x="5292725" y="4797425"/>
            <a:ext cx="838200" cy="838200"/>
          </a:xfrm>
          <a:prstGeom prst="ellipse">
            <a:avLst/>
          </a:prstGeom>
          <a:solidFill>
            <a:srgbClr val="FFB5B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3907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Frets et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ports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72067" name="AutoShape 35"/>
          <p:cNvCxnSpPr>
            <a:cxnSpLocks noChangeShapeType="1"/>
          </p:cNvCxnSpPr>
          <p:nvPr/>
        </p:nvCxnSpPr>
        <p:spPr bwMode="auto">
          <a:xfrm flipV="1">
            <a:off x="6156325" y="4221163"/>
            <a:ext cx="1017588" cy="987425"/>
          </a:xfrm>
          <a:prstGeom prst="bentConnector3">
            <a:avLst>
              <a:gd name="adj1" fmla="val 82523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87" name="Picture 31" descr="30raba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89025"/>
            <a:ext cx="2049463" cy="173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2514600" y="0"/>
            <a:ext cx="4038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800"/>
              <a:t>Déductions</a:t>
            </a:r>
            <a:endParaRPr lang="fr-FR" altLang="fr-FR" sz="4800"/>
          </a:p>
        </p:txBody>
      </p:sp>
      <p:sp>
        <p:nvSpPr>
          <p:cNvPr id="173060" name="Line 4"/>
          <p:cNvSpPr>
            <a:spLocks noChangeShapeType="1"/>
          </p:cNvSpPr>
          <p:nvPr/>
        </p:nvSpPr>
        <p:spPr bwMode="auto">
          <a:xfrm>
            <a:off x="4572000" y="685800"/>
            <a:ext cx="0" cy="6172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73066" name="Text Box 10"/>
          <p:cNvSpPr txBox="1">
            <a:spLocks noChangeArrowheads="1"/>
          </p:cNvSpPr>
          <p:nvPr/>
        </p:nvSpPr>
        <p:spPr bwMode="auto">
          <a:xfrm>
            <a:off x="4648200" y="457200"/>
            <a:ext cx="4343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800"/>
              <a:t>…accordées</a:t>
            </a:r>
            <a:endParaRPr lang="fr-FR" altLang="fr-FR" sz="4800"/>
          </a:p>
        </p:txBody>
      </p:sp>
      <p:sp>
        <p:nvSpPr>
          <p:cNvPr id="173075" name="Text Box 19"/>
          <p:cNvSpPr txBox="1">
            <a:spLocks noChangeArrowheads="1"/>
          </p:cNvSpPr>
          <p:nvPr/>
        </p:nvSpPr>
        <p:spPr bwMode="auto">
          <a:xfrm>
            <a:off x="152400" y="457200"/>
            <a:ext cx="4343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800"/>
              <a:t>…obtenues</a:t>
            </a:r>
            <a:endParaRPr lang="fr-FR" altLang="fr-FR" sz="4800"/>
          </a:p>
        </p:txBody>
      </p:sp>
      <p:sp>
        <p:nvSpPr>
          <p:cNvPr id="173076" name="Oval 20"/>
          <p:cNvSpPr>
            <a:spLocks noChangeArrowheads="1"/>
          </p:cNvSpPr>
          <p:nvPr/>
        </p:nvSpPr>
        <p:spPr bwMode="auto">
          <a:xfrm>
            <a:off x="323850" y="38862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73077" name="Oval 21"/>
          <p:cNvSpPr>
            <a:spLocks noChangeArrowheads="1"/>
          </p:cNvSpPr>
          <p:nvPr/>
        </p:nvSpPr>
        <p:spPr bwMode="auto">
          <a:xfrm>
            <a:off x="1676400" y="4876800"/>
            <a:ext cx="838200" cy="838200"/>
          </a:xfrm>
          <a:prstGeom prst="ellipse">
            <a:avLst/>
          </a:prstGeom>
          <a:solidFill>
            <a:srgbClr val="9EF2A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4290*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Déduc.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obten.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73078" name="Oval 22"/>
          <p:cNvSpPr>
            <a:spLocks noChangeArrowheads="1"/>
          </p:cNvSpPr>
          <p:nvPr/>
        </p:nvSpPr>
        <p:spPr bwMode="auto">
          <a:xfrm>
            <a:off x="1676400" y="2971800"/>
            <a:ext cx="838200" cy="838200"/>
          </a:xfrm>
          <a:prstGeom prst="ellipse">
            <a:avLst/>
          </a:prstGeom>
          <a:solidFill>
            <a:srgbClr val="9EF2A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4200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Achats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pic>
        <p:nvPicPr>
          <p:cNvPr id="173080" name="Picture 24" descr="pricec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19208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081" name="AutoShape 25"/>
          <p:cNvSpPr>
            <a:spLocks noChangeArrowheads="1"/>
          </p:cNvSpPr>
          <p:nvPr/>
        </p:nvSpPr>
        <p:spPr bwMode="auto">
          <a:xfrm>
            <a:off x="2895600" y="3200400"/>
            <a:ext cx="1600200" cy="990600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2000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Fournisseurs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73082" name="AutoShape 26"/>
          <p:cNvCxnSpPr>
            <a:cxnSpLocks noChangeShapeType="1"/>
            <a:stCxn id="173078" idx="6"/>
            <a:endCxn id="173076" idx="2"/>
          </p:cNvCxnSpPr>
          <p:nvPr/>
        </p:nvCxnSpPr>
        <p:spPr bwMode="auto">
          <a:xfrm flipH="1">
            <a:off x="309563" y="3390900"/>
            <a:ext cx="2205037" cy="990600"/>
          </a:xfrm>
          <a:prstGeom prst="bentConnector5">
            <a:avLst>
              <a:gd name="adj1" fmla="val -10366"/>
              <a:gd name="adj2" fmla="val -54009"/>
              <a:gd name="adj3" fmla="val 109718"/>
            </a:avLst>
          </a:prstGeom>
          <a:noFill/>
          <a:ln w="28575">
            <a:solidFill>
              <a:srgbClr val="21A50B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084" name="AutoShape 28"/>
          <p:cNvCxnSpPr>
            <a:cxnSpLocks noChangeShapeType="1"/>
            <a:stCxn id="173081" idx="1"/>
            <a:endCxn id="173077" idx="6"/>
          </p:cNvCxnSpPr>
          <p:nvPr/>
        </p:nvCxnSpPr>
        <p:spPr bwMode="auto">
          <a:xfrm rot="10800000" flipV="1">
            <a:off x="2514600" y="3695700"/>
            <a:ext cx="781050" cy="1600200"/>
          </a:xfrm>
          <a:prstGeom prst="bentConnector3">
            <a:avLst>
              <a:gd name="adj1" fmla="val 75611"/>
            </a:avLst>
          </a:prstGeom>
          <a:noFill/>
          <a:ln w="28575">
            <a:solidFill>
              <a:srgbClr val="00B4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088" name="Oval 32"/>
          <p:cNvSpPr>
            <a:spLocks noChangeArrowheads="1"/>
          </p:cNvSpPr>
          <p:nvPr/>
        </p:nvSpPr>
        <p:spPr bwMode="auto">
          <a:xfrm>
            <a:off x="7848600" y="3886200"/>
            <a:ext cx="990600" cy="9906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73089" name="Oval 33"/>
          <p:cNvSpPr>
            <a:spLocks noChangeArrowheads="1"/>
          </p:cNvSpPr>
          <p:nvPr/>
        </p:nvSpPr>
        <p:spPr bwMode="auto">
          <a:xfrm>
            <a:off x="6705600" y="4876800"/>
            <a:ext cx="838200" cy="838200"/>
          </a:xfrm>
          <a:prstGeom prst="ellipse">
            <a:avLst/>
          </a:prstGeom>
          <a:solidFill>
            <a:srgbClr val="FFB9B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3290*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Déduc.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accord.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73090" name="AutoShape 34"/>
          <p:cNvCxnSpPr>
            <a:cxnSpLocks noChangeShapeType="1"/>
            <a:stCxn id="173091" idx="2"/>
            <a:endCxn id="173088" idx="6"/>
          </p:cNvCxnSpPr>
          <p:nvPr/>
        </p:nvCxnSpPr>
        <p:spPr bwMode="auto">
          <a:xfrm rot="10800000" flipH="1" flipV="1">
            <a:off x="6705600" y="3390900"/>
            <a:ext cx="2147888" cy="990600"/>
          </a:xfrm>
          <a:prstGeom prst="bentConnector5">
            <a:avLst>
              <a:gd name="adj1" fmla="val -10644"/>
              <a:gd name="adj2" fmla="val -54009"/>
              <a:gd name="adj3" fmla="val 109977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091" name="Oval 35"/>
          <p:cNvSpPr>
            <a:spLocks noChangeArrowheads="1"/>
          </p:cNvSpPr>
          <p:nvPr/>
        </p:nvSpPr>
        <p:spPr bwMode="auto">
          <a:xfrm>
            <a:off x="6705600" y="2971800"/>
            <a:ext cx="838200" cy="838200"/>
          </a:xfrm>
          <a:prstGeom prst="ellipse">
            <a:avLst/>
          </a:prstGeom>
          <a:solidFill>
            <a:srgbClr val="FFB9B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3200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Ventes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brutes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173094" name="Rectangle 38"/>
          <p:cNvSpPr>
            <a:spLocks noChangeArrowheads="1"/>
          </p:cNvSpPr>
          <p:nvPr/>
        </p:nvSpPr>
        <p:spPr bwMode="auto">
          <a:xfrm>
            <a:off x="4724400" y="3505200"/>
            <a:ext cx="1600200" cy="685800"/>
          </a:xfrm>
          <a:prstGeom prst="rect">
            <a:avLst/>
          </a:prstGeom>
          <a:solidFill>
            <a:schemeClr val="hlink"/>
          </a:solidFill>
          <a:ln w="9525">
            <a:solidFill>
              <a:srgbClr val="00B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1100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Créances clients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173095" name="AutoShape 39"/>
          <p:cNvCxnSpPr>
            <a:cxnSpLocks noChangeShapeType="1"/>
            <a:stCxn id="173094" idx="3"/>
            <a:endCxn id="173089" idx="2"/>
          </p:cNvCxnSpPr>
          <p:nvPr/>
        </p:nvCxnSpPr>
        <p:spPr bwMode="auto">
          <a:xfrm>
            <a:off x="6324600" y="3848100"/>
            <a:ext cx="381000" cy="14478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096" name="AutoShape 40"/>
          <p:cNvCxnSpPr>
            <a:cxnSpLocks noChangeShapeType="1"/>
            <a:stCxn id="173077" idx="2"/>
            <a:endCxn id="173076" idx="6"/>
          </p:cNvCxnSpPr>
          <p:nvPr/>
        </p:nvCxnSpPr>
        <p:spPr bwMode="auto">
          <a:xfrm rot="10800000">
            <a:off x="1328738" y="4381500"/>
            <a:ext cx="347662" cy="914400"/>
          </a:xfrm>
          <a:prstGeom prst="bentConnector3">
            <a:avLst>
              <a:gd name="adj1" fmla="val 52056"/>
            </a:avLst>
          </a:prstGeom>
          <a:noFill/>
          <a:ln w="28575">
            <a:solidFill>
              <a:srgbClr val="00B4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097" name="AutoShape 41"/>
          <p:cNvCxnSpPr>
            <a:cxnSpLocks noChangeShapeType="1"/>
            <a:stCxn id="173089" idx="6"/>
            <a:endCxn id="173088" idx="2"/>
          </p:cNvCxnSpPr>
          <p:nvPr/>
        </p:nvCxnSpPr>
        <p:spPr bwMode="auto">
          <a:xfrm flipV="1">
            <a:off x="7543800" y="4381500"/>
            <a:ext cx="290513" cy="914400"/>
          </a:xfrm>
          <a:prstGeom prst="bentConnector3">
            <a:avLst>
              <a:gd name="adj1" fmla="val 32236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099" name="Text Box 43"/>
          <p:cNvSpPr txBox="1">
            <a:spLocks noChangeArrowheads="1"/>
          </p:cNvSpPr>
          <p:nvPr/>
        </p:nvSpPr>
        <p:spPr bwMode="auto">
          <a:xfrm>
            <a:off x="611188" y="6237288"/>
            <a:ext cx="31686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200" b="1">
                <a:latin typeface="Arial" panose="020B0604020202020204" pitchFamily="34" charset="0"/>
              </a:rPr>
              <a:t>*Déductions globales 4900</a:t>
            </a:r>
            <a:endParaRPr lang="fr-FR" altLang="fr-FR" sz="1200" b="1">
              <a:latin typeface="Arial" panose="020B0604020202020204" pitchFamily="34" charset="0"/>
            </a:endParaRPr>
          </a:p>
        </p:txBody>
      </p:sp>
      <p:sp>
        <p:nvSpPr>
          <p:cNvPr id="173100" name="Text Box 44"/>
          <p:cNvSpPr txBox="1">
            <a:spLocks noChangeArrowheads="1"/>
          </p:cNvSpPr>
          <p:nvPr/>
        </p:nvSpPr>
        <p:spPr bwMode="auto">
          <a:xfrm>
            <a:off x="4932363" y="6237288"/>
            <a:ext cx="31686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200" b="1">
                <a:latin typeface="Arial" panose="020B0604020202020204" pitchFamily="34" charset="0"/>
              </a:rPr>
              <a:t>*Déductions globales 3900</a:t>
            </a:r>
            <a:endParaRPr lang="fr-FR" altLang="fr-FR" sz="12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4038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800"/>
              <a:t>Frais d'achat</a:t>
            </a:r>
            <a:endParaRPr lang="fr-FR" altLang="fr-FR" sz="4800"/>
          </a:p>
        </p:txBody>
      </p:sp>
      <p:sp>
        <p:nvSpPr>
          <p:cNvPr id="393219" name="Oval 3"/>
          <p:cNvSpPr>
            <a:spLocks noChangeArrowheads="1"/>
          </p:cNvSpPr>
          <p:nvPr/>
        </p:nvSpPr>
        <p:spPr bwMode="auto">
          <a:xfrm>
            <a:off x="2438400" y="4191000"/>
            <a:ext cx="990600" cy="9906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393220" name="Line 4"/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93221" name="Oval 5"/>
          <p:cNvSpPr>
            <a:spLocks noChangeArrowheads="1"/>
          </p:cNvSpPr>
          <p:nvPr/>
        </p:nvSpPr>
        <p:spPr bwMode="auto">
          <a:xfrm>
            <a:off x="838200" y="502920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4270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Frais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d'achat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393222" name="AutoShape 6"/>
          <p:cNvCxnSpPr>
            <a:cxnSpLocks noChangeShapeType="1"/>
            <a:stCxn id="393221" idx="6"/>
            <a:endCxn id="393219" idx="3"/>
          </p:cNvCxnSpPr>
          <p:nvPr/>
        </p:nvCxnSpPr>
        <p:spPr bwMode="auto">
          <a:xfrm flipV="1">
            <a:off x="1676400" y="5051425"/>
            <a:ext cx="906463" cy="396875"/>
          </a:xfrm>
          <a:prstGeom prst="straightConnector1">
            <a:avLst/>
          </a:prstGeom>
          <a:noFill/>
          <a:ln w="28575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3223" name="Oval 7"/>
          <p:cNvSpPr>
            <a:spLocks noChangeArrowheads="1"/>
          </p:cNvSpPr>
          <p:nvPr/>
        </p:nvSpPr>
        <p:spPr bwMode="auto">
          <a:xfrm>
            <a:off x="838200" y="358140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4200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Achats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393224" name="AutoShape 8"/>
          <p:cNvCxnSpPr>
            <a:cxnSpLocks noChangeShapeType="1"/>
            <a:stCxn id="393223" idx="6"/>
            <a:endCxn id="393219" idx="1"/>
          </p:cNvCxnSpPr>
          <p:nvPr/>
        </p:nvCxnSpPr>
        <p:spPr bwMode="auto">
          <a:xfrm>
            <a:off x="1676400" y="4000500"/>
            <a:ext cx="906463" cy="320675"/>
          </a:xfrm>
          <a:prstGeom prst="straightConnector1">
            <a:avLst/>
          </a:prstGeom>
          <a:noFill/>
          <a:ln w="28575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9322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76350"/>
            <a:ext cx="20574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3226" name="Text Box 10"/>
          <p:cNvSpPr txBox="1">
            <a:spLocks noChangeArrowheads="1"/>
          </p:cNvSpPr>
          <p:nvPr/>
        </p:nvSpPr>
        <p:spPr bwMode="auto">
          <a:xfrm>
            <a:off x="4648200" y="457200"/>
            <a:ext cx="4343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800"/>
              <a:t>Frais de vente</a:t>
            </a:r>
            <a:endParaRPr lang="fr-FR" altLang="fr-FR" sz="4800"/>
          </a:p>
        </p:txBody>
      </p:sp>
      <p:pic>
        <p:nvPicPr>
          <p:cNvPr id="39322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143000"/>
            <a:ext cx="1905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3228" name="Oval 12"/>
          <p:cNvSpPr>
            <a:spLocks noChangeArrowheads="1"/>
          </p:cNvSpPr>
          <p:nvPr/>
        </p:nvSpPr>
        <p:spPr bwMode="auto">
          <a:xfrm>
            <a:off x="5943600" y="411480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3293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Commis-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sions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393229" name="Oval 13"/>
          <p:cNvSpPr>
            <a:spLocks noChangeArrowheads="1"/>
          </p:cNvSpPr>
          <p:nvPr/>
        </p:nvSpPr>
        <p:spPr bwMode="auto">
          <a:xfrm>
            <a:off x="7162800" y="3733800"/>
            <a:ext cx="990600" cy="9906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393230" name="Oval 14"/>
          <p:cNvSpPr>
            <a:spLocks noChangeArrowheads="1"/>
          </p:cNvSpPr>
          <p:nvPr/>
        </p:nvSpPr>
        <p:spPr bwMode="auto">
          <a:xfrm>
            <a:off x="5940425" y="5661025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6280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Frais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expédit.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393231" name="AutoShape 15"/>
          <p:cNvCxnSpPr>
            <a:cxnSpLocks noChangeShapeType="1"/>
            <a:stCxn id="393232" idx="2"/>
            <a:endCxn id="393229" idx="6"/>
          </p:cNvCxnSpPr>
          <p:nvPr/>
        </p:nvCxnSpPr>
        <p:spPr bwMode="auto">
          <a:xfrm rot="10800000" flipH="1" flipV="1">
            <a:off x="5943600" y="3543300"/>
            <a:ext cx="2224088" cy="685800"/>
          </a:xfrm>
          <a:prstGeom prst="bentConnector5">
            <a:avLst>
              <a:gd name="adj1" fmla="val -10278"/>
              <a:gd name="adj2" fmla="val -83569"/>
              <a:gd name="adj3" fmla="val 109634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3232" name="Oval 16"/>
          <p:cNvSpPr>
            <a:spLocks noChangeArrowheads="1"/>
          </p:cNvSpPr>
          <p:nvPr/>
        </p:nvSpPr>
        <p:spPr bwMode="auto">
          <a:xfrm>
            <a:off x="5943600" y="312420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3200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Ventes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brutes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393233" name="AutoShape 17"/>
          <p:cNvCxnSpPr>
            <a:cxnSpLocks noChangeShapeType="1"/>
            <a:stCxn id="393230" idx="6"/>
            <a:endCxn id="393229" idx="3"/>
          </p:cNvCxnSpPr>
          <p:nvPr/>
        </p:nvCxnSpPr>
        <p:spPr bwMode="auto">
          <a:xfrm flipV="1">
            <a:off x="6778625" y="4594225"/>
            <a:ext cx="528638" cy="1485900"/>
          </a:xfrm>
          <a:prstGeom prst="bentConnector2">
            <a:avLst/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3234" name="AutoShape 18"/>
          <p:cNvCxnSpPr>
            <a:cxnSpLocks noChangeShapeType="1"/>
            <a:stCxn id="393228" idx="6"/>
            <a:endCxn id="393229" idx="1"/>
          </p:cNvCxnSpPr>
          <p:nvPr/>
        </p:nvCxnSpPr>
        <p:spPr bwMode="auto">
          <a:xfrm flipV="1">
            <a:off x="6781800" y="3863975"/>
            <a:ext cx="525463" cy="669925"/>
          </a:xfrm>
          <a:prstGeom prst="bentConnector4">
            <a:avLst>
              <a:gd name="adj1" fmla="val 14500"/>
              <a:gd name="adj2" fmla="val 98338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3235" name="Line 19"/>
          <p:cNvSpPr>
            <a:spLocks noChangeShapeType="1"/>
          </p:cNvSpPr>
          <p:nvPr/>
        </p:nvSpPr>
        <p:spPr bwMode="auto">
          <a:xfrm>
            <a:off x="7162800" y="4343400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93236" name="Oval 20"/>
          <p:cNvSpPr>
            <a:spLocks noChangeArrowheads="1"/>
          </p:cNvSpPr>
          <p:nvPr/>
        </p:nvSpPr>
        <p:spPr bwMode="auto">
          <a:xfrm>
            <a:off x="5292725" y="4797425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3907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Frets et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ports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393237" name="AutoShape 21"/>
          <p:cNvCxnSpPr>
            <a:cxnSpLocks noChangeShapeType="1"/>
          </p:cNvCxnSpPr>
          <p:nvPr/>
        </p:nvCxnSpPr>
        <p:spPr bwMode="auto">
          <a:xfrm flipV="1">
            <a:off x="6156325" y="4221163"/>
            <a:ext cx="1017588" cy="987425"/>
          </a:xfrm>
          <a:prstGeom prst="bentConnector3">
            <a:avLst>
              <a:gd name="adj1" fmla="val 82523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242" name="Picture 2" descr="30raba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89025"/>
            <a:ext cx="2049463" cy="173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4243" name="Text Box 3"/>
          <p:cNvSpPr txBox="1">
            <a:spLocks noChangeArrowheads="1"/>
          </p:cNvSpPr>
          <p:nvPr/>
        </p:nvSpPr>
        <p:spPr bwMode="auto">
          <a:xfrm>
            <a:off x="2514600" y="0"/>
            <a:ext cx="4038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800"/>
              <a:t>Déductions</a:t>
            </a:r>
            <a:endParaRPr lang="fr-FR" altLang="fr-FR" sz="4800"/>
          </a:p>
        </p:txBody>
      </p:sp>
      <p:sp>
        <p:nvSpPr>
          <p:cNvPr id="394244" name="Line 4"/>
          <p:cNvSpPr>
            <a:spLocks noChangeShapeType="1"/>
          </p:cNvSpPr>
          <p:nvPr/>
        </p:nvSpPr>
        <p:spPr bwMode="auto">
          <a:xfrm>
            <a:off x="4572000" y="685800"/>
            <a:ext cx="0" cy="6172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94245" name="Text Box 5"/>
          <p:cNvSpPr txBox="1">
            <a:spLocks noChangeArrowheads="1"/>
          </p:cNvSpPr>
          <p:nvPr/>
        </p:nvSpPr>
        <p:spPr bwMode="auto">
          <a:xfrm>
            <a:off x="4648200" y="457200"/>
            <a:ext cx="4343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800"/>
              <a:t>…accordées</a:t>
            </a:r>
            <a:endParaRPr lang="fr-FR" altLang="fr-FR" sz="4800"/>
          </a:p>
        </p:txBody>
      </p:sp>
      <p:sp>
        <p:nvSpPr>
          <p:cNvPr id="394246" name="Text Box 6"/>
          <p:cNvSpPr txBox="1">
            <a:spLocks noChangeArrowheads="1"/>
          </p:cNvSpPr>
          <p:nvPr/>
        </p:nvSpPr>
        <p:spPr bwMode="auto">
          <a:xfrm>
            <a:off x="152400" y="457200"/>
            <a:ext cx="4343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800"/>
              <a:t>…obtenues</a:t>
            </a:r>
            <a:endParaRPr lang="fr-FR" altLang="fr-FR" sz="4800"/>
          </a:p>
        </p:txBody>
      </p:sp>
      <p:sp>
        <p:nvSpPr>
          <p:cNvPr id="394247" name="Oval 7"/>
          <p:cNvSpPr>
            <a:spLocks noChangeArrowheads="1"/>
          </p:cNvSpPr>
          <p:nvPr/>
        </p:nvSpPr>
        <p:spPr bwMode="auto">
          <a:xfrm>
            <a:off x="323850" y="3886200"/>
            <a:ext cx="990600" cy="9906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394248" name="Oval 8"/>
          <p:cNvSpPr>
            <a:spLocks noChangeArrowheads="1"/>
          </p:cNvSpPr>
          <p:nvPr/>
        </p:nvSpPr>
        <p:spPr bwMode="auto">
          <a:xfrm>
            <a:off x="1676400" y="487680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4290*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Déduc.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obten.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394249" name="Oval 9"/>
          <p:cNvSpPr>
            <a:spLocks noChangeArrowheads="1"/>
          </p:cNvSpPr>
          <p:nvPr/>
        </p:nvSpPr>
        <p:spPr bwMode="auto">
          <a:xfrm>
            <a:off x="1676400" y="297180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4200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Achats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pic>
        <p:nvPicPr>
          <p:cNvPr id="394250" name="Picture 10" descr="pricec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19208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4251" name="AutoShape 11"/>
          <p:cNvSpPr>
            <a:spLocks noChangeArrowheads="1"/>
          </p:cNvSpPr>
          <p:nvPr/>
        </p:nvSpPr>
        <p:spPr bwMode="auto">
          <a:xfrm>
            <a:off x="2895600" y="3200400"/>
            <a:ext cx="1600200" cy="9906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2000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Fournisseurs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394252" name="AutoShape 12"/>
          <p:cNvCxnSpPr>
            <a:cxnSpLocks noChangeShapeType="1"/>
            <a:stCxn id="394249" idx="6"/>
            <a:endCxn id="394247" idx="2"/>
          </p:cNvCxnSpPr>
          <p:nvPr/>
        </p:nvCxnSpPr>
        <p:spPr bwMode="auto">
          <a:xfrm flipH="1">
            <a:off x="309563" y="3390900"/>
            <a:ext cx="2205037" cy="990600"/>
          </a:xfrm>
          <a:prstGeom prst="bentConnector5">
            <a:avLst>
              <a:gd name="adj1" fmla="val -10366"/>
              <a:gd name="adj2" fmla="val -54009"/>
              <a:gd name="adj3" fmla="val 109718"/>
            </a:avLst>
          </a:prstGeom>
          <a:noFill/>
          <a:ln w="28575">
            <a:solidFill>
              <a:srgbClr val="21A50B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4253" name="AutoShape 13"/>
          <p:cNvCxnSpPr>
            <a:cxnSpLocks noChangeShapeType="1"/>
            <a:stCxn id="394251" idx="1"/>
            <a:endCxn id="394248" idx="6"/>
          </p:cNvCxnSpPr>
          <p:nvPr/>
        </p:nvCxnSpPr>
        <p:spPr bwMode="auto">
          <a:xfrm rot="10800000" flipV="1">
            <a:off x="2514600" y="3695700"/>
            <a:ext cx="781050" cy="1600200"/>
          </a:xfrm>
          <a:prstGeom prst="bentConnector3">
            <a:avLst>
              <a:gd name="adj1" fmla="val 75611"/>
            </a:avLst>
          </a:prstGeom>
          <a:noFill/>
          <a:ln w="28575">
            <a:solidFill>
              <a:srgbClr val="00B4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4254" name="Oval 14"/>
          <p:cNvSpPr>
            <a:spLocks noChangeArrowheads="1"/>
          </p:cNvSpPr>
          <p:nvPr/>
        </p:nvSpPr>
        <p:spPr bwMode="auto">
          <a:xfrm>
            <a:off x="7848600" y="3886200"/>
            <a:ext cx="990600" cy="9906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394255" name="Oval 15"/>
          <p:cNvSpPr>
            <a:spLocks noChangeArrowheads="1"/>
          </p:cNvSpPr>
          <p:nvPr/>
        </p:nvSpPr>
        <p:spPr bwMode="auto">
          <a:xfrm>
            <a:off x="6705600" y="487680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3290*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Déduc.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accord.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394256" name="AutoShape 16"/>
          <p:cNvCxnSpPr>
            <a:cxnSpLocks noChangeShapeType="1"/>
            <a:stCxn id="394257" idx="2"/>
            <a:endCxn id="394254" idx="6"/>
          </p:cNvCxnSpPr>
          <p:nvPr/>
        </p:nvCxnSpPr>
        <p:spPr bwMode="auto">
          <a:xfrm rot="10800000" flipH="1" flipV="1">
            <a:off x="6705600" y="3390900"/>
            <a:ext cx="2147888" cy="990600"/>
          </a:xfrm>
          <a:prstGeom prst="bentConnector5">
            <a:avLst>
              <a:gd name="adj1" fmla="val -10644"/>
              <a:gd name="adj2" fmla="val -54009"/>
              <a:gd name="adj3" fmla="val 109977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4257" name="Oval 17"/>
          <p:cNvSpPr>
            <a:spLocks noChangeArrowheads="1"/>
          </p:cNvSpPr>
          <p:nvPr/>
        </p:nvSpPr>
        <p:spPr bwMode="auto">
          <a:xfrm>
            <a:off x="6705600" y="297180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3200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Ventes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brutes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394258" name="Rectangle 18"/>
          <p:cNvSpPr>
            <a:spLocks noChangeArrowheads="1"/>
          </p:cNvSpPr>
          <p:nvPr/>
        </p:nvSpPr>
        <p:spPr bwMode="auto">
          <a:xfrm>
            <a:off x="4724400" y="3505200"/>
            <a:ext cx="16002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00B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600" b="1">
                <a:latin typeface="Arial" panose="020B0604020202020204" pitchFamily="34" charset="0"/>
              </a:rPr>
              <a:t>1100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Créances clients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394259" name="AutoShape 19"/>
          <p:cNvCxnSpPr>
            <a:cxnSpLocks noChangeShapeType="1"/>
            <a:stCxn id="394258" idx="3"/>
            <a:endCxn id="394255" idx="2"/>
          </p:cNvCxnSpPr>
          <p:nvPr/>
        </p:nvCxnSpPr>
        <p:spPr bwMode="auto">
          <a:xfrm>
            <a:off x="6324600" y="3848100"/>
            <a:ext cx="381000" cy="14478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4260" name="AutoShape 20"/>
          <p:cNvCxnSpPr>
            <a:cxnSpLocks noChangeShapeType="1"/>
            <a:stCxn id="394248" idx="2"/>
            <a:endCxn id="394247" idx="6"/>
          </p:cNvCxnSpPr>
          <p:nvPr/>
        </p:nvCxnSpPr>
        <p:spPr bwMode="auto">
          <a:xfrm rot="10800000">
            <a:off x="1328738" y="4381500"/>
            <a:ext cx="347662" cy="914400"/>
          </a:xfrm>
          <a:prstGeom prst="bentConnector3">
            <a:avLst>
              <a:gd name="adj1" fmla="val 52056"/>
            </a:avLst>
          </a:prstGeom>
          <a:noFill/>
          <a:ln w="28575">
            <a:solidFill>
              <a:srgbClr val="00B4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4261" name="AutoShape 21"/>
          <p:cNvCxnSpPr>
            <a:cxnSpLocks noChangeShapeType="1"/>
            <a:stCxn id="394255" idx="6"/>
            <a:endCxn id="394254" idx="2"/>
          </p:cNvCxnSpPr>
          <p:nvPr/>
        </p:nvCxnSpPr>
        <p:spPr bwMode="auto">
          <a:xfrm flipV="1">
            <a:off x="7543800" y="4381500"/>
            <a:ext cx="290513" cy="914400"/>
          </a:xfrm>
          <a:prstGeom prst="bentConnector3">
            <a:avLst>
              <a:gd name="adj1" fmla="val 32236"/>
            </a:avLst>
          </a:prstGeom>
          <a:noFill/>
          <a:ln w="28575">
            <a:solidFill>
              <a:srgbClr val="BA0E37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4262" name="Text Box 22"/>
          <p:cNvSpPr txBox="1">
            <a:spLocks noChangeArrowheads="1"/>
          </p:cNvSpPr>
          <p:nvPr/>
        </p:nvSpPr>
        <p:spPr bwMode="auto">
          <a:xfrm>
            <a:off x="611188" y="6237288"/>
            <a:ext cx="31686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200">
                <a:latin typeface="Arial" panose="020B0604020202020204" pitchFamily="34" charset="0"/>
              </a:rPr>
              <a:t>*Déductions globales 4900</a:t>
            </a:r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394263" name="Text Box 23"/>
          <p:cNvSpPr txBox="1">
            <a:spLocks noChangeArrowheads="1"/>
          </p:cNvSpPr>
          <p:nvPr/>
        </p:nvSpPr>
        <p:spPr bwMode="auto">
          <a:xfrm>
            <a:off x="4932363" y="6237288"/>
            <a:ext cx="31686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200">
                <a:latin typeface="Arial" panose="020B0604020202020204" pitchFamily="34" charset="0"/>
              </a:rPr>
              <a:t>*Déductions globales 3900</a:t>
            </a:r>
            <a:endParaRPr lang="fr-FR" altLang="fr-FR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8392" name="Group 56"/>
          <p:cNvGrpSpPr>
            <a:grpSpLocks/>
          </p:cNvGrpSpPr>
          <p:nvPr/>
        </p:nvGrpSpPr>
        <p:grpSpPr bwMode="auto">
          <a:xfrm>
            <a:off x="3105150" y="1700213"/>
            <a:ext cx="3441700" cy="2273300"/>
            <a:chOff x="1956" y="1071"/>
            <a:chExt cx="2168" cy="1432"/>
          </a:xfrm>
        </p:grpSpPr>
        <p:sp>
          <p:nvSpPr>
            <p:cNvPr id="398346" name="Freeform 10"/>
            <p:cNvSpPr>
              <a:spLocks/>
            </p:cNvSpPr>
            <p:nvPr/>
          </p:nvSpPr>
          <p:spPr bwMode="auto">
            <a:xfrm>
              <a:off x="1956" y="1163"/>
              <a:ext cx="511" cy="439"/>
            </a:xfrm>
            <a:custGeom>
              <a:avLst/>
              <a:gdLst>
                <a:gd name="T0" fmla="*/ 0 w 554"/>
                <a:gd name="T1" fmla="*/ 439 h 439"/>
                <a:gd name="T2" fmla="*/ 119 w 554"/>
                <a:gd name="T3" fmla="*/ 70 h 439"/>
                <a:gd name="T4" fmla="*/ 554 w 554"/>
                <a:gd name="T5" fmla="*/ 1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4" h="439">
                  <a:moveTo>
                    <a:pt x="0" y="439"/>
                  </a:moveTo>
                  <a:cubicBezTo>
                    <a:pt x="20" y="378"/>
                    <a:pt x="27" y="140"/>
                    <a:pt x="119" y="70"/>
                  </a:cubicBezTo>
                  <a:cubicBezTo>
                    <a:pt x="211" y="0"/>
                    <a:pt x="464" y="30"/>
                    <a:pt x="554" y="19"/>
                  </a:cubicBezTo>
                </a:path>
              </a:pathLst>
            </a:custGeom>
            <a:noFill/>
            <a:ln w="28575" cmpd="sng">
              <a:solidFill>
                <a:srgbClr val="FF6D6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47" name="Freeform 11"/>
            <p:cNvSpPr>
              <a:spLocks/>
            </p:cNvSpPr>
            <p:nvPr/>
          </p:nvSpPr>
          <p:spPr bwMode="auto">
            <a:xfrm>
              <a:off x="3395" y="1158"/>
              <a:ext cx="729" cy="385"/>
            </a:xfrm>
            <a:custGeom>
              <a:avLst/>
              <a:gdLst>
                <a:gd name="T0" fmla="*/ 790 w 790"/>
                <a:gd name="T1" fmla="*/ 385 h 385"/>
                <a:gd name="T2" fmla="*/ 487 w 790"/>
                <a:gd name="T3" fmla="*/ 60 h 385"/>
                <a:gd name="T4" fmla="*/ 0 w 790"/>
                <a:gd name="T5" fmla="*/ 24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0" h="385">
                  <a:moveTo>
                    <a:pt x="790" y="385"/>
                  </a:moveTo>
                  <a:cubicBezTo>
                    <a:pt x="738" y="331"/>
                    <a:pt x="619" y="120"/>
                    <a:pt x="487" y="60"/>
                  </a:cubicBezTo>
                  <a:cubicBezTo>
                    <a:pt x="355" y="0"/>
                    <a:pt x="101" y="31"/>
                    <a:pt x="0" y="24"/>
                  </a:cubicBezTo>
                </a:path>
              </a:pathLst>
            </a:custGeom>
            <a:noFill/>
            <a:ln w="28575" cmpd="sng">
              <a:solidFill>
                <a:srgbClr val="B2F79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54" name="AutoShape 18"/>
            <p:cNvSpPr>
              <a:spLocks noChangeArrowheads="1"/>
            </p:cNvSpPr>
            <p:nvPr/>
          </p:nvSpPr>
          <p:spPr bwMode="auto">
            <a:xfrm>
              <a:off x="2725" y="1388"/>
              <a:ext cx="461" cy="453"/>
            </a:xfrm>
            <a:prstGeom prst="irregularSeal1">
              <a:avLst/>
            </a:prstGeom>
            <a:gradFill rotWithShape="1">
              <a:gsLst>
                <a:gs pos="0">
                  <a:srgbClr val="FF6D6D"/>
                </a:gs>
                <a:gs pos="100000">
                  <a:srgbClr val="E4FDD7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fr-CH" altLang="fr-FR" sz="1000">
                  <a:latin typeface="Arial" panose="020B0604020202020204" pitchFamily="34" charset="0"/>
                </a:rPr>
                <a:t>Rabais</a:t>
              </a:r>
            </a:p>
            <a:p>
              <a:pPr algn="ctr" eaLnBrk="1" hangingPunct="1"/>
              <a:r>
                <a:rPr lang="fr-CH" altLang="fr-FR" sz="1000">
                  <a:latin typeface="Arial" panose="020B0604020202020204" pitchFamily="34" charset="0"/>
                </a:rPr>
                <a:t>20%</a:t>
              </a:r>
              <a:endParaRPr lang="fr-FR" altLang="fr-FR" sz="1000">
                <a:latin typeface="Arial" panose="020B0604020202020204" pitchFamily="34" charset="0"/>
              </a:endParaRPr>
            </a:p>
          </p:txBody>
        </p:sp>
        <p:sp>
          <p:nvSpPr>
            <p:cNvPr id="398364" name="Text Box 28"/>
            <p:cNvSpPr txBox="1">
              <a:spLocks noChangeArrowheads="1"/>
            </p:cNvSpPr>
            <p:nvPr/>
          </p:nvSpPr>
          <p:spPr bwMode="auto">
            <a:xfrm>
              <a:off x="2084" y="1448"/>
              <a:ext cx="551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fr-CH" altLang="fr-FR" sz="1300">
                  <a:latin typeface="Arial" panose="020B0604020202020204" pitchFamily="34" charset="0"/>
                </a:rPr>
                <a:t>obtenues</a:t>
              </a:r>
              <a:endParaRPr lang="fr-FR" altLang="fr-FR" sz="1300">
                <a:latin typeface="Arial" panose="020B0604020202020204" pitchFamily="34" charset="0"/>
              </a:endParaRPr>
            </a:p>
          </p:txBody>
        </p:sp>
        <p:sp>
          <p:nvSpPr>
            <p:cNvPr id="398365" name="Text Box 29"/>
            <p:cNvSpPr txBox="1">
              <a:spLocks noChangeArrowheads="1"/>
            </p:cNvSpPr>
            <p:nvPr/>
          </p:nvSpPr>
          <p:spPr bwMode="auto">
            <a:xfrm>
              <a:off x="3209" y="1447"/>
              <a:ext cx="627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fr-CH" altLang="fr-FR" sz="1300">
                  <a:latin typeface="Arial" panose="020B0604020202020204" pitchFamily="34" charset="0"/>
                </a:rPr>
                <a:t>accordées</a:t>
              </a:r>
              <a:endParaRPr lang="fr-FR" altLang="fr-FR" sz="1300">
                <a:latin typeface="Arial" panose="020B0604020202020204" pitchFamily="34" charset="0"/>
              </a:endParaRPr>
            </a:p>
          </p:txBody>
        </p:sp>
        <p:sp>
          <p:nvSpPr>
            <p:cNvPr id="398375" name="Freeform 39"/>
            <p:cNvSpPr>
              <a:spLocks/>
            </p:cNvSpPr>
            <p:nvPr/>
          </p:nvSpPr>
          <p:spPr bwMode="auto">
            <a:xfrm>
              <a:off x="2365" y="1617"/>
              <a:ext cx="205" cy="886"/>
            </a:xfrm>
            <a:custGeom>
              <a:avLst/>
              <a:gdLst>
                <a:gd name="T0" fmla="*/ 0 w 222"/>
                <a:gd name="T1" fmla="*/ 0 h 886"/>
                <a:gd name="T2" fmla="*/ 119 w 222"/>
                <a:gd name="T3" fmla="*/ 488 h 886"/>
                <a:gd name="T4" fmla="*/ 222 w 222"/>
                <a:gd name="T5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86">
                  <a:moveTo>
                    <a:pt x="0" y="0"/>
                  </a:moveTo>
                  <a:cubicBezTo>
                    <a:pt x="20" y="81"/>
                    <a:pt x="82" y="340"/>
                    <a:pt x="119" y="488"/>
                  </a:cubicBezTo>
                  <a:cubicBezTo>
                    <a:pt x="156" y="636"/>
                    <a:pt x="201" y="803"/>
                    <a:pt x="222" y="886"/>
                  </a:cubicBezTo>
                </a:path>
              </a:pathLst>
            </a:custGeom>
            <a:noFill/>
            <a:ln w="28575" cmpd="sng">
              <a:solidFill>
                <a:srgbClr val="FF6D6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76" name="Freeform 40"/>
            <p:cNvSpPr>
              <a:spLocks/>
            </p:cNvSpPr>
            <p:nvPr/>
          </p:nvSpPr>
          <p:spPr bwMode="auto">
            <a:xfrm>
              <a:off x="3238" y="1625"/>
              <a:ext cx="286" cy="871"/>
            </a:xfrm>
            <a:custGeom>
              <a:avLst/>
              <a:gdLst>
                <a:gd name="T0" fmla="*/ 0 w 310"/>
                <a:gd name="T1" fmla="*/ 871 h 871"/>
                <a:gd name="T2" fmla="*/ 133 w 310"/>
                <a:gd name="T3" fmla="*/ 502 h 871"/>
                <a:gd name="T4" fmla="*/ 310 w 310"/>
                <a:gd name="T5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0" h="871">
                  <a:moveTo>
                    <a:pt x="0" y="871"/>
                  </a:moveTo>
                  <a:cubicBezTo>
                    <a:pt x="23" y="810"/>
                    <a:pt x="81" y="647"/>
                    <a:pt x="133" y="502"/>
                  </a:cubicBezTo>
                  <a:cubicBezTo>
                    <a:pt x="185" y="357"/>
                    <a:pt x="273" y="104"/>
                    <a:pt x="310" y="0"/>
                  </a:cubicBezTo>
                </a:path>
              </a:pathLst>
            </a:custGeom>
            <a:noFill/>
            <a:ln w="28575" cmpd="sng">
              <a:solidFill>
                <a:srgbClr val="B2F79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78" name="Oval 42"/>
            <p:cNvSpPr>
              <a:spLocks noChangeArrowheads="1"/>
            </p:cNvSpPr>
            <p:nvPr/>
          </p:nvSpPr>
          <p:spPr bwMode="auto">
            <a:xfrm>
              <a:off x="2474" y="1071"/>
              <a:ext cx="921" cy="226"/>
            </a:xfrm>
            <a:prstGeom prst="ellipse">
              <a:avLst/>
            </a:prstGeom>
            <a:gradFill rotWithShape="1">
              <a:gsLst>
                <a:gs pos="0">
                  <a:srgbClr val="FFC1C1"/>
                </a:gs>
                <a:gs pos="100000">
                  <a:srgbClr val="E4FDD7"/>
                </a:gs>
              </a:gsLst>
              <a:lin ang="0" scaled="1"/>
            </a:gradFill>
            <a:ln w="9525">
              <a:solidFill>
                <a:srgbClr val="FF6D6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fr-CH" altLang="fr-FR" sz="1600" b="1">
                  <a:latin typeface="Arial" panose="020B0604020202020204" pitchFamily="34" charset="0"/>
                </a:rPr>
                <a:t>Déductions</a:t>
              </a:r>
              <a:endParaRPr lang="fr-FR" altLang="fr-FR" sz="1600" b="1">
                <a:latin typeface="Arial" panose="020B0604020202020204" pitchFamily="34" charset="0"/>
              </a:endParaRPr>
            </a:p>
          </p:txBody>
        </p:sp>
        <p:sp>
          <p:nvSpPr>
            <p:cNvPr id="398382" name="Rectangle 46"/>
            <p:cNvSpPr>
              <a:spLocks noChangeArrowheads="1"/>
            </p:cNvSpPr>
            <p:nvPr/>
          </p:nvSpPr>
          <p:spPr bwMode="auto">
            <a:xfrm>
              <a:off x="2114" y="1480"/>
              <a:ext cx="502" cy="136"/>
            </a:xfrm>
            <a:prstGeom prst="rect">
              <a:avLst/>
            </a:prstGeom>
            <a:noFill/>
            <a:ln w="19050">
              <a:solidFill>
                <a:srgbClr val="FF6D6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98383" name="Rectangle 47"/>
            <p:cNvSpPr>
              <a:spLocks noChangeArrowheads="1"/>
            </p:cNvSpPr>
            <p:nvPr/>
          </p:nvSpPr>
          <p:spPr bwMode="auto">
            <a:xfrm>
              <a:off x="3273" y="1480"/>
              <a:ext cx="502" cy="136"/>
            </a:xfrm>
            <a:prstGeom prst="rect">
              <a:avLst/>
            </a:prstGeom>
            <a:noFill/>
            <a:ln w="19050">
              <a:solidFill>
                <a:srgbClr val="87DE5C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cxnSp>
          <p:nvCxnSpPr>
            <p:cNvPr id="398385" name="AutoShape 49"/>
            <p:cNvCxnSpPr>
              <a:cxnSpLocks noChangeShapeType="1"/>
              <a:stCxn id="398378" idx="2"/>
              <a:endCxn id="398382" idx="0"/>
            </p:cNvCxnSpPr>
            <p:nvPr/>
          </p:nvCxnSpPr>
          <p:spPr bwMode="auto">
            <a:xfrm rot="10800000" flipV="1">
              <a:off x="2365" y="1184"/>
              <a:ext cx="109" cy="290"/>
            </a:xfrm>
            <a:prstGeom prst="curvedConnector2">
              <a:avLst/>
            </a:prstGeom>
            <a:noFill/>
            <a:ln w="28575">
              <a:solidFill>
                <a:srgbClr val="FF6D6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8386" name="AutoShape 50"/>
            <p:cNvCxnSpPr>
              <a:cxnSpLocks noChangeShapeType="1"/>
              <a:stCxn id="398378" idx="6"/>
              <a:endCxn id="398383" idx="0"/>
            </p:cNvCxnSpPr>
            <p:nvPr/>
          </p:nvCxnSpPr>
          <p:spPr bwMode="auto">
            <a:xfrm>
              <a:off x="3395" y="1184"/>
              <a:ext cx="129" cy="290"/>
            </a:xfrm>
            <a:prstGeom prst="curvedConnector2">
              <a:avLst/>
            </a:prstGeom>
            <a:noFill/>
            <a:ln w="28575">
              <a:solidFill>
                <a:srgbClr val="B2F79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98348" name="Rectangle 12"/>
          <p:cNvSpPr>
            <a:spLocks noChangeArrowheads="1"/>
          </p:cNvSpPr>
          <p:nvPr/>
        </p:nvSpPr>
        <p:spPr bwMode="auto">
          <a:xfrm>
            <a:off x="3243263" y="4076700"/>
            <a:ext cx="2659062" cy="1296988"/>
          </a:xfrm>
          <a:prstGeom prst="rect">
            <a:avLst/>
          </a:prstGeom>
          <a:solidFill>
            <a:srgbClr val="3F68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8353" name="Rectangle 17"/>
          <p:cNvSpPr>
            <a:spLocks noChangeArrowheads="1"/>
          </p:cNvSpPr>
          <p:nvPr/>
        </p:nvSpPr>
        <p:spPr bwMode="auto">
          <a:xfrm>
            <a:off x="3309938" y="4149725"/>
            <a:ext cx="2525712" cy="287338"/>
          </a:xfrm>
          <a:prstGeom prst="rect">
            <a:avLst/>
          </a:prstGeom>
          <a:solidFill>
            <a:srgbClr val="EDF76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fr-CH" altLang="fr-FR" sz="2000">
                <a:latin typeface="Arial" panose="020B0604020202020204" pitchFamily="34" charset="0"/>
              </a:rPr>
              <a:t>Marchandises</a:t>
            </a:r>
            <a:endParaRPr lang="fr-FR" altLang="fr-FR" sz="2000">
              <a:latin typeface="Arial" panose="020B0604020202020204" pitchFamily="34" charset="0"/>
            </a:endParaRPr>
          </a:p>
        </p:txBody>
      </p:sp>
      <p:sp>
        <p:nvSpPr>
          <p:cNvPr id="398362" name="Oval 26"/>
          <p:cNvSpPr>
            <a:spLocks noChangeArrowheads="1"/>
          </p:cNvSpPr>
          <p:nvPr/>
        </p:nvSpPr>
        <p:spPr bwMode="auto">
          <a:xfrm>
            <a:off x="6234113" y="476250"/>
            <a:ext cx="1992312" cy="719138"/>
          </a:xfrm>
          <a:prstGeom prst="ellipse">
            <a:avLst/>
          </a:prstGeom>
          <a:solidFill>
            <a:srgbClr val="E4FDD7"/>
          </a:solidFill>
          <a:ln w="9525">
            <a:solidFill>
              <a:srgbClr val="87DE5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75000"/>
              </a:lnSpc>
            </a:pPr>
            <a:r>
              <a:rPr lang="fr-CH" altLang="fr-FR" sz="1800" b="1">
                <a:latin typeface="Arial" panose="020B0604020202020204" pitchFamily="34" charset="0"/>
              </a:rPr>
              <a:t> Chiffre</a:t>
            </a:r>
          </a:p>
          <a:p>
            <a:pPr algn="ctr" eaLnBrk="1" hangingPunct="1">
              <a:lnSpc>
                <a:spcPct val="75000"/>
              </a:lnSpc>
            </a:pPr>
            <a:r>
              <a:rPr lang="fr-CH" altLang="fr-FR" sz="1800" b="1">
                <a:latin typeface="Arial" panose="020B0604020202020204" pitchFamily="34" charset="0"/>
              </a:rPr>
              <a:t>d’affaires brut</a:t>
            </a:r>
            <a:endParaRPr lang="fr-FR" altLang="fr-FR" sz="1800" b="1">
              <a:latin typeface="Arial" panose="020B0604020202020204" pitchFamily="34" charset="0"/>
            </a:endParaRPr>
          </a:p>
        </p:txBody>
      </p:sp>
      <p:grpSp>
        <p:nvGrpSpPr>
          <p:cNvPr id="398394" name="Group 58"/>
          <p:cNvGrpSpPr>
            <a:grpSpLocks/>
          </p:cNvGrpSpPr>
          <p:nvPr/>
        </p:nvGrpSpPr>
        <p:grpSpPr bwMode="auto">
          <a:xfrm>
            <a:off x="4573588" y="5373688"/>
            <a:ext cx="4252912" cy="1295400"/>
            <a:chOff x="2881" y="3385"/>
            <a:chExt cx="2679" cy="816"/>
          </a:xfrm>
        </p:grpSpPr>
        <p:sp>
          <p:nvSpPr>
            <p:cNvPr id="398341" name="Freeform 5"/>
            <p:cNvSpPr>
              <a:spLocks/>
            </p:cNvSpPr>
            <p:nvPr/>
          </p:nvSpPr>
          <p:spPr bwMode="auto">
            <a:xfrm>
              <a:off x="4416" y="4017"/>
              <a:ext cx="348" cy="118"/>
            </a:xfrm>
            <a:custGeom>
              <a:avLst/>
              <a:gdLst>
                <a:gd name="T0" fmla="*/ 348 w 348"/>
                <a:gd name="T1" fmla="*/ 0 h 118"/>
                <a:gd name="T2" fmla="*/ 157 w 348"/>
                <a:gd name="T3" fmla="*/ 96 h 118"/>
                <a:gd name="T4" fmla="*/ 0 w 348"/>
                <a:gd name="T5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8" h="118">
                  <a:moveTo>
                    <a:pt x="348" y="0"/>
                  </a:moveTo>
                  <a:cubicBezTo>
                    <a:pt x="317" y="16"/>
                    <a:pt x="215" y="76"/>
                    <a:pt x="157" y="96"/>
                  </a:cubicBezTo>
                  <a:cubicBezTo>
                    <a:pt x="99" y="116"/>
                    <a:pt x="33" y="113"/>
                    <a:pt x="0" y="118"/>
                  </a:cubicBezTo>
                </a:path>
              </a:pathLst>
            </a:custGeom>
            <a:noFill/>
            <a:ln w="28575" cmpd="sng">
              <a:solidFill>
                <a:srgbClr val="3F688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42" name="Freeform 6"/>
            <p:cNvSpPr>
              <a:spLocks/>
            </p:cNvSpPr>
            <p:nvPr/>
          </p:nvSpPr>
          <p:spPr bwMode="auto">
            <a:xfrm>
              <a:off x="4121" y="3914"/>
              <a:ext cx="610" cy="24"/>
            </a:xfrm>
            <a:custGeom>
              <a:avLst/>
              <a:gdLst>
                <a:gd name="T0" fmla="*/ 610 w 610"/>
                <a:gd name="T1" fmla="*/ 0 h 24"/>
                <a:gd name="T2" fmla="*/ 281 w 610"/>
                <a:gd name="T3" fmla="*/ 22 h 24"/>
                <a:gd name="T4" fmla="*/ 0 w 610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0" h="24">
                  <a:moveTo>
                    <a:pt x="610" y="0"/>
                  </a:moveTo>
                  <a:cubicBezTo>
                    <a:pt x="555" y="4"/>
                    <a:pt x="383" y="20"/>
                    <a:pt x="281" y="22"/>
                  </a:cubicBezTo>
                  <a:cubicBezTo>
                    <a:pt x="179" y="24"/>
                    <a:pt x="59" y="16"/>
                    <a:pt x="0" y="15"/>
                  </a:cubicBezTo>
                </a:path>
              </a:pathLst>
            </a:custGeom>
            <a:noFill/>
            <a:ln w="28575" cmpd="sng">
              <a:solidFill>
                <a:srgbClr val="3F688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43" name="Freeform 7"/>
            <p:cNvSpPr>
              <a:spLocks/>
            </p:cNvSpPr>
            <p:nvPr/>
          </p:nvSpPr>
          <p:spPr bwMode="auto">
            <a:xfrm>
              <a:off x="4197" y="3742"/>
              <a:ext cx="566" cy="101"/>
            </a:xfrm>
            <a:custGeom>
              <a:avLst/>
              <a:gdLst>
                <a:gd name="T0" fmla="*/ 566 w 566"/>
                <a:gd name="T1" fmla="*/ 101 h 101"/>
                <a:gd name="T2" fmla="*/ 233 w 566"/>
                <a:gd name="T3" fmla="*/ 16 h 101"/>
                <a:gd name="T4" fmla="*/ 0 w 566"/>
                <a:gd name="T5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6" h="101">
                  <a:moveTo>
                    <a:pt x="566" y="101"/>
                  </a:moveTo>
                  <a:cubicBezTo>
                    <a:pt x="511" y="87"/>
                    <a:pt x="327" y="32"/>
                    <a:pt x="233" y="16"/>
                  </a:cubicBezTo>
                  <a:cubicBezTo>
                    <a:pt x="139" y="0"/>
                    <a:pt x="49" y="5"/>
                    <a:pt x="0" y="2"/>
                  </a:cubicBezTo>
                </a:path>
              </a:pathLst>
            </a:custGeom>
            <a:noFill/>
            <a:ln w="28575" cmpd="sng">
              <a:solidFill>
                <a:srgbClr val="3F688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67" name="Oval 31"/>
            <p:cNvSpPr>
              <a:spLocks noChangeArrowheads="1"/>
            </p:cNvSpPr>
            <p:nvPr/>
          </p:nvSpPr>
          <p:spPr bwMode="auto">
            <a:xfrm>
              <a:off x="4554" y="3702"/>
              <a:ext cx="1006" cy="454"/>
            </a:xfrm>
            <a:prstGeom prst="ellipse">
              <a:avLst/>
            </a:prstGeom>
            <a:solidFill>
              <a:srgbClr val="3F6881"/>
            </a:solidFill>
            <a:ln w="9525">
              <a:solidFill>
                <a:srgbClr val="EDF76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fr-CH" altLang="fr-FR" sz="1600" b="1">
                  <a:solidFill>
                    <a:srgbClr val="FFFFCC"/>
                  </a:solidFill>
                  <a:latin typeface="Arial" panose="020B0604020202020204" pitchFamily="34" charset="0"/>
                </a:rPr>
                <a:t>Schémas</a:t>
              </a:r>
            </a:p>
            <a:p>
              <a:pPr algn="ctr" eaLnBrk="1" hangingPunct="1"/>
              <a:r>
                <a:rPr lang="fr-CH" altLang="fr-FR" sz="1600" b="1">
                  <a:solidFill>
                    <a:srgbClr val="FFFFCC"/>
                  </a:solidFill>
                  <a:latin typeface="Arial" panose="020B0604020202020204" pitchFamily="34" charset="0"/>
                </a:rPr>
                <a:t>comptables</a:t>
              </a:r>
              <a:endParaRPr lang="fr-FR" altLang="fr-FR" sz="1600" b="1">
                <a:solidFill>
                  <a:srgbClr val="FFFFC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98368" name="Text Box 32"/>
            <p:cNvSpPr txBox="1">
              <a:spLocks noChangeArrowheads="1"/>
            </p:cNvSpPr>
            <p:nvPr/>
          </p:nvSpPr>
          <p:spPr bwMode="auto">
            <a:xfrm>
              <a:off x="3502" y="3642"/>
              <a:ext cx="962" cy="5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fr-CH" altLang="fr-FR" sz="1300">
                  <a:latin typeface="Arial" panose="020B0604020202020204" pitchFamily="34" charset="0"/>
                </a:rPr>
                <a:t>version TQG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fr-CH" altLang="fr-FR" sz="1300">
                  <a:latin typeface="Arial" panose="020B0604020202020204" pitchFamily="34" charset="0"/>
                </a:rPr>
                <a:t>version VE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fr-CH" altLang="fr-FR" sz="1300">
                  <a:latin typeface="Arial" panose="020B0604020202020204" pitchFamily="34" charset="0"/>
                </a:rPr>
                <a:t>version Calderara</a:t>
              </a:r>
              <a:endParaRPr lang="fr-FR" altLang="fr-FR" sz="1300">
                <a:latin typeface="Arial" panose="020B0604020202020204" pitchFamily="34" charset="0"/>
              </a:endParaRPr>
            </a:p>
          </p:txBody>
        </p:sp>
        <p:cxnSp>
          <p:nvCxnSpPr>
            <p:cNvPr id="398381" name="AutoShape 45"/>
            <p:cNvCxnSpPr>
              <a:cxnSpLocks noChangeShapeType="1"/>
              <a:stCxn id="398348" idx="2"/>
              <a:endCxn id="398367" idx="0"/>
            </p:cNvCxnSpPr>
            <p:nvPr/>
          </p:nvCxnSpPr>
          <p:spPr bwMode="auto">
            <a:xfrm rot="16200000" flipH="1">
              <a:off x="3810" y="2456"/>
              <a:ext cx="317" cy="2176"/>
            </a:xfrm>
            <a:prstGeom prst="curvedConnector3">
              <a:avLst>
                <a:gd name="adj1" fmla="val 49843"/>
              </a:avLst>
            </a:prstGeom>
            <a:noFill/>
            <a:ln w="57150">
              <a:solidFill>
                <a:srgbClr val="3F688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98399" name="Group 63"/>
          <p:cNvGrpSpPr>
            <a:grpSpLocks/>
          </p:cNvGrpSpPr>
          <p:nvPr/>
        </p:nvGrpSpPr>
        <p:grpSpPr bwMode="auto">
          <a:xfrm>
            <a:off x="5724525" y="1989138"/>
            <a:ext cx="3300413" cy="2020887"/>
            <a:chOff x="3606" y="1253"/>
            <a:chExt cx="2079" cy="1273"/>
          </a:xfrm>
        </p:grpSpPr>
        <p:sp>
          <p:nvSpPr>
            <p:cNvPr id="398345" name="Freeform 9"/>
            <p:cNvSpPr>
              <a:spLocks/>
            </p:cNvSpPr>
            <p:nvPr/>
          </p:nvSpPr>
          <p:spPr bwMode="auto">
            <a:xfrm>
              <a:off x="4028" y="1480"/>
              <a:ext cx="1138" cy="536"/>
            </a:xfrm>
            <a:custGeom>
              <a:avLst/>
              <a:gdLst>
                <a:gd name="T0" fmla="*/ 0 w 1233"/>
                <a:gd name="T1" fmla="*/ 536 h 536"/>
                <a:gd name="T2" fmla="*/ 701 w 1233"/>
                <a:gd name="T3" fmla="*/ 303 h 536"/>
                <a:gd name="T4" fmla="*/ 1233 w 1233"/>
                <a:gd name="T5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3" h="536">
                  <a:moveTo>
                    <a:pt x="0" y="536"/>
                  </a:moveTo>
                  <a:cubicBezTo>
                    <a:pt x="115" y="497"/>
                    <a:pt x="496" y="392"/>
                    <a:pt x="701" y="303"/>
                  </a:cubicBezTo>
                  <a:cubicBezTo>
                    <a:pt x="906" y="214"/>
                    <a:pt x="1122" y="63"/>
                    <a:pt x="1233" y="0"/>
                  </a:cubicBezTo>
                </a:path>
              </a:pathLst>
            </a:custGeom>
            <a:noFill/>
            <a:ln w="28575" cmpd="sng">
              <a:solidFill>
                <a:srgbClr val="B2F79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60" name="Oval 24"/>
            <p:cNvSpPr>
              <a:spLocks noChangeArrowheads="1"/>
            </p:cNvSpPr>
            <p:nvPr/>
          </p:nvSpPr>
          <p:spPr bwMode="auto">
            <a:xfrm>
              <a:off x="4764" y="1253"/>
              <a:ext cx="921" cy="226"/>
            </a:xfrm>
            <a:prstGeom prst="ellipse">
              <a:avLst/>
            </a:prstGeom>
            <a:solidFill>
              <a:srgbClr val="E4FDD7"/>
            </a:solidFill>
            <a:ln w="9525">
              <a:solidFill>
                <a:srgbClr val="87DE5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fr-CH" altLang="fr-FR" sz="1500" b="1">
                  <a:latin typeface="Arial" panose="020B0604020202020204" pitchFamily="34" charset="0"/>
                </a:rPr>
                <a:t>Pertes/clients</a:t>
              </a:r>
              <a:endParaRPr lang="fr-FR" altLang="fr-FR" sz="1500" b="1">
                <a:latin typeface="Arial" panose="020B0604020202020204" pitchFamily="34" charset="0"/>
              </a:endParaRPr>
            </a:p>
          </p:txBody>
        </p:sp>
        <p:sp>
          <p:nvSpPr>
            <p:cNvPr id="398387" name="Freeform 51"/>
            <p:cNvSpPr>
              <a:spLocks/>
            </p:cNvSpPr>
            <p:nvPr/>
          </p:nvSpPr>
          <p:spPr bwMode="auto">
            <a:xfrm>
              <a:off x="3606" y="1477"/>
              <a:ext cx="1554" cy="1049"/>
            </a:xfrm>
            <a:custGeom>
              <a:avLst/>
              <a:gdLst>
                <a:gd name="T0" fmla="*/ 0 w 1684"/>
                <a:gd name="T1" fmla="*/ 1049 h 1049"/>
                <a:gd name="T2" fmla="*/ 894 w 1684"/>
                <a:gd name="T3" fmla="*/ 650 h 1049"/>
                <a:gd name="T4" fmla="*/ 1684 w 1684"/>
                <a:gd name="T5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4" h="1049">
                  <a:moveTo>
                    <a:pt x="0" y="1049"/>
                  </a:moveTo>
                  <a:cubicBezTo>
                    <a:pt x="149" y="983"/>
                    <a:pt x="613" y="825"/>
                    <a:pt x="894" y="650"/>
                  </a:cubicBezTo>
                  <a:cubicBezTo>
                    <a:pt x="1175" y="475"/>
                    <a:pt x="1520" y="135"/>
                    <a:pt x="1684" y="0"/>
                  </a:cubicBezTo>
                </a:path>
              </a:pathLst>
            </a:custGeom>
            <a:noFill/>
            <a:ln w="28575" cmpd="sng">
              <a:solidFill>
                <a:srgbClr val="B2F79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</p:grpSp>
      <p:grpSp>
        <p:nvGrpSpPr>
          <p:cNvPr id="398395" name="Group 59"/>
          <p:cNvGrpSpPr>
            <a:grpSpLocks/>
          </p:cNvGrpSpPr>
          <p:nvPr/>
        </p:nvGrpSpPr>
        <p:grpSpPr bwMode="auto">
          <a:xfrm>
            <a:off x="3773488" y="5373688"/>
            <a:ext cx="1595437" cy="1152525"/>
            <a:chOff x="2377" y="3385"/>
            <a:chExt cx="1005" cy="726"/>
          </a:xfrm>
        </p:grpSpPr>
        <p:sp>
          <p:nvSpPr>
            <p:cNvPr id="398389" name="Oval 53"/>
            <p:cNvSpPr>
              <a:spLocks noChangeArrowheads="1"/>
            </p:cNvSpPr>
            <p:nvPr/>
          </p:nvSpPr>
          <p:spPr bwMode="auto">
            <a:xfrm>
              <a:off x="2377" y="3657"/>
              <a:ext cx="1005" cy="454"/>
            </a:xfrm>
            <a:prstGeom prst="ellipse">
              <a:avLst/>
            </a:prstGeom>
            <a:solidFill>
              <a:srgbClr val="3F6881"/>
            </a:solidFill>
            <a:ln w="9525">
              <a:solidFill>
                <a:srgbClr val="EDF76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fr-CH" altLang="fr-FR" sz="1200" b="1">
                  <a:solidFill>
                    <a:srgbClr val="FFFFCC"/>
                  </a:solidFill>
                  <a:latin typeface="Arial" panose="020B0604020202020204" pitchFamily="34" charset="0"/>
                </a:rPr>
                <a:t>Pourquoi pas </a:t>
              </a:r>
            </a:p>
            <a:p>
              <a:pPr algn="ctr" eaLnBrk="1" hangingPunct="1"/>
              <a:r>
                <a:rPr lang="fr-CH" altLang="fr-FR" sz="1200" b="1">
                  <a:solidFill>
                    <a:srgbClr val="FFFFCC"/>
                  </a:solidFill>
                  <a:latin typeface="Arial" panose="020B0604020202020204" pitchFamily="34" charset="0"/>
                </a:rPr>
                <a:t>un compte unique ?</a:t>
              </a:r>
              <a:endParaRPr lang="fr-FR" altLang="fr-FR" sz="1200" b="1">
                <a:solidFill>
                  <a:srgbClr val="FFFFCC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398390" name="AutoShape 54"/>
            <p:cNvCxnSpPr>
              <a:cxnSpLocks noChangeShapeType="1"/>
              <a:stCxn id="398348" idx="2"/>
              <a:endCxn id="398389" idx="0"/>
            </p:cNvCxnSpPr>
            <p:nvPr/>
          </p:nvCxnSpPr>
          <p:spPr bwMode="auto">
            <a:xfrm rot="5400000">
              <a:off x="2745" y="3520"/>
              <a:ext cx="272" cy="1"/>
            </a:xfrm>
            <a:prstGeom prst="curvedConnector3">
              <a:avLst>
                <a:gd name="adj1" fmla="val 49634"/>
              </a:avLst>
            </a:prstGeom>
            <a:noFill/>
            <a:ln w="57150">
              <a:solidFill>
                <a:srgbClr val="3F688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98397" name="Group 61"/>
          <p:cNvGrpSpPr>
            <a:grpSpLocks/>
          </p:cNvGrpSpPr>
          <p:nvPr/>
        </p:nvGrpSpPr>
        <p:grpSpPr bwMode="auto">
          <a:xfrm>
            <a:off x="5962650" y="3451225"/>
            <a:ext cx="3001963" cy="1574800"/>
            <a:chOff x="3756" y="2174"/>
            <a:chExt cx="1891" cy="992"/>
          </a:xfrm>
        </p:grpSpPr>
        <p:pic>
          <p:nvPicPr>
            <p:cNvPr id="398369" name="Picture 3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0" y="2659"/>
              <a:ext cx="503" cy="4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8377" name="Freeform 41"/>
            <p:cNvSpPr>
              <a:spLocks/>
            </p:cNvSpPr>
            <p:nvPr/>
          </p:nvSpPr>
          <p:spPr bwMode="auto">
            <a:xfrm>
              <a:off x="3756" y="2740"/>
              <a:ext cx="1363" cy="426"/>
            </a:xfrm>
            <a:custGeom>
              <a:avLst/>
              <a:gdLst>
                <a:gd name="T0" fmla="*/ 0 w 1477"/>
                <a:gd name="T1" fmla="*/ 384 h 426"/>
                <a:gd name="T2" fmla="*/ 1085 w 1477"/>
                <a:gd name="T3" fmla="*/ 362 h 426"/>
                <a:gd name="T4" fmla="*/ 1477 w 1477"/>
                <a:gd name="T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7" h="426">
                  <a:moveTo>
                    <a:pt x="0" y="384"/>
                  </a:moveTo>
                  <a:cubicBezTo>
                    <a:pt x="181" y="382"/>
                    <a:pt x="839" y="426"/>
                    <a:pt x="1085" y="362"/>
                  </a:cubicBezTo>
                  <a:cubicBezTo>
                    <a:pt x="1331" y="298"/>
                    <a:pt x="1395" y="75"/>
                    <a:pt x="1477" y="0"/>
                  </a:cubicBezTo>
                </a:path>
              </a:pathLst>
            </a:custGeom>
            <a:noFill/>
            <a:ln w="28575" cmpd="sng">
              <a:solidFill>
                <a:srgbClr val="B2F79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79" name="Oval 43"/>
            <p:cNvSpPr>
              <a:spLocks noChangeArrowheads="1"/>
            </p:cNvSpPr>
            <p:nvPr/>
          </p:nvSpPr>
          <p:spPr bwMode="auto">
            <a:xfrm>
              <a:off x="4638" y="2510"/>
              <a:ext cx="922" cy="226"/>
            </a:xfrm>
            <a:prstGeom prst="ellipse">
              <a:avLst/>
            </a:prstGeom>
            <a:solidFill>
              <a:srgbClr val="E4FDD7"/>
            </a:solidFill>
            <a:ln w="9525">
              <a:solidFill>
                <a:srgbClr val="87DE5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fr-CH" altLang="fr-FR" sz="1500" b="1">
                  <a:latin typeface="Arial" panose="020B0604020202020204" pitchFamily="34" charset="0"/>
                </a:rPr>
                <a:t>Frais de vente</a:t>
              </a:r>
              <a:endParaRPr lang="fr-FR" altLang="fr-FR" sz="1500" b="1">
                <a:latin typeface="Arial" panose="020B0604020202020204" pitchFamily="34" charset="0"/>
              </a:endParaRPr>
            </a:p>
          </p:txBody>
        </p:sp>
        <p:sp>
          <p:nvSpPr>
            <p:cNvPr id="398391" name="Text Box 55"/>
            <p:cNvSpPr txBox="1">
              <a:spLocks noChangeArrowheads="1"/>
            </p:cNvSpPr>
            <p:nvPr/>
          </p:nvSpPr>
          <p:spPr bwMode="auto">
            <a:xfrm>
              <a:off x="4694" y="2174"/>
              <a:ext cx="953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85000"/>
                </a:lnSpc>
              </a:pPr>
              <a:r>
                <a:rPr lang="fr-CH" altLang="fr-FR" sz="1200">
                  <a:latin typeface="Arial" panose="020B0604020202020204" pitchFamily="34" charset="0"/>
                </a:rPr>
                <a:t>Commissions</a:t>
              </a:r>
            </a:p>
            <a:p>
              <a:pPr eaLnBrk="1" hangingPunct="1">
                <a:lnSpc>
                  <a:spcPct val="85000"/>
                </a:lnSpc>
              </a:pPr>
              <a:r>
                <a:rPr lang="fr-CH" altLang="fr-FR" sz="1200">
                  <a:latin typeface="Arial" panose="020B0604020202020204" pitchFamily="34" charset="0"/>
                </a:rPr>
                <a:t>Livraisons et port</a:t>
              </a:r>
            </a:p>
            <a:p>
              <a:pPr eaLnBrk="1" hangingPunct="1">
                <a:lnSpc>
                  <a:spcPct val="85000"/>
                </a:lnSpc>
              </a:pPr>
              <a:r>
                <a:rPr lang="fr-CH" altLang="fr-FR" sz="1200">
                  <a:latin typeface="Arial" panose="020B0604020202020204" pitchFamily="34" charset="0"/>
                </a:rPr>
                <a:t>Emballages perdus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grpSp>
        <p:nvGrpSpPr>
          <p:cNvPr id="398402" name="Group 66"/>
          <p:cNvGrpSpPr>
            <a:grpSpLocks/>
          </p:cNvGrpSpPr>
          <p:nvPr/>
        </p:nvGrpSpPr>
        <p:grpSpPr bwMode="auto">
          <a:xfrm>
            <a:off x="715963" y="3368675"/>
            <a:ext cx="2770187" cy="1498600"/>
            <a:chOff x="451" y="2122"/>
            <a:chExt cx="1745" cy="944"/>
          </a:xfrm>
        </p:grpSpPr>
        <p:pic>
          <p:nvPicPr>
            <p:cNvPr id="398355" name="Picture 19" descr="600px_ZollDouane_sv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" y="2750"/>
              <a:ext cx="251" cy="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8356" name="Oval 20"/>
            <p:cNvSpPr>
              <a:spLocks noChangeArrowheads="1"/>
            </p:cNvSpPr>
            <p:nvPr/>
          </p:nvSpPr>
          <p:spPr bwMode="auto">
            <a:xfrm>
              <a:off x="451" y="2658"/>
              <a:ext cx="922" cy="226"/>
            </a:xfrm>
            <a:prstGeom prst="ellipse">
              <a:avLst/>
            </a:prstGeom>
            <a:solidFill>
              <a:srgbClr val="FFC1C1"/>
            </a:solidFill>
            <a:ln w="9525">
              <a:solidFill>
                <a:srgbClr val="FF6D6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fr-CH" altLang="fr-FR" sz="1500" b="1">
                  <a:latin typeface="Arial" panose="020B0604020202020204" pitchFamily="34" charset="0"/>
                </a:rPr>
                <a:t>Frais d’achat</a:t>
              </a:r>
              <a:endParaRPr lang="fr-FR" altLang="fr-FR" sz="1500" b="1">
                <a:latin typeface="Arial" panose="020B0604020202020204" pitchFamily="34" charset="0"/>
              </a:endParaRPr>
            </a:p>
          </p:txBody>
        </p:sp>
        <p:sp>
          <p:nvSpPr>
            <p:cNvPr id="398373" name="Freeform 37"/>
            <p:cNvSpPr>
              <a:spLocks/>
            </p:cNvSpPr>
            <p:nvPr/>
          </p:nvSpPr>
          <p:spPr bwMode="auto">
            <a:xfrm>
              <a:off x="954" y="2887"/>
              <a:ext cx="1023" cy="179"/>
            </a:xfrm>
            <a:custGeom>
              <a:avLst/>
              <a:gdLst>
                <a:gd name="T0" fmla="*/ 1108 w 1108"/>
                <a:gd name="T1" fmla="*/ 96 h 179"/>
                <a:gd name="T2" fmla="*/ 561 w 1108"/>
                <a:gd name="T3" fmla="*/ 163 h 179"/>
                <a:gd name="T4" fmla="*/ 0 w 1108"/>
                <a:gd name="T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8" h="179">
                  <a:moveTo>
                    <a:pt x="1108" y="96"/>
                  </a:moveTo>
                  <a:cubicBezTo>
                    <a:pt x="1017" y="107"/>
                    <a:pt x="746" y="179"/>
                    <a:pt x="561" y="163"/>
                  </a:cubicBezTo>
                  <a:cubicBezTo>
                    <a:pt x="376" y="147"/>
                    <a:pt x="117" y="34"/>
                    <a:pt x="0" y="0"/>
                  </a:cubicBezTo>
                </a:path>
              </a:pathLst>
            </a:custGeom>
            <a:noFill/>
            <a:ln w="28575" cmpd="sng">
              <a:solidFill>
                <a:srgbClr val="FF6D6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400" name="Freeform 64"/>
            <p:cNvSpPr>
              <a:spLocks/>
            </p:cNvSpPr>
            <p:nvPr/>
          </p:nvSpPr>
          <p:spPr bwMode="auto">
            <a:xfrm>
              <a:off x="906" y="2122"/>
              <a:ext cx="1290" cy="542"/>
            </a:xfrm>
            <a:custGeom>
              <a:avLst/>
              <a:gdLst>
                <a:gd name="T0" fmla="*/ 1290 w 1290"/>
                <a:gd name="T1" fmla="*/ 98 h 542"/>
                <a:gd name="T2" fmla="*/ 996 w 1290"/>
                <a:gd name="T3" fmla="*/ 74 h 542"/>
                <a:gd name="T4" fmla="*/ 0 w 1290"/>
                <a:gd name="T5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0" h="542">
                  <a:moveTo>
                    <a:pt x="1290" y="98"/>
                  </a:moveTo>
                  <a:cubicBezTo>
                    <a:pt x="1241" y="93"/>
                    <a:pt x="1211" y="0"/>
                    <a:pt x="996" y="74"/>
                  </a:cubicBezTo>
                  <a:cubicBezTo>
                    <a:pt x="781" y="148"/>
                    <a:pt x="208" y="444"/>
                    <a:pt x="0" y="542"/>
                  </a:cubicBezTo>
                </a:path>
              </a:pathLst>
            </a:custGeom>
            <a:noFill/>
            <a:ln w="28575" cmpd="sng">
              <a:solidFill>
                <a:srgbClr val="FF6D6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401" name="Rectangle 65"/>
            <p:cNvSpPr>
              <a:spLocks noChangeArrowheads="1"/>
            </p:cNvSpPr>
            <p:nvPr/>
          </p:nvSpPr>
          <p:spPr bwMode="auto">
            <a:xfrm>
              <a:off x="1230" y="2460"/>
              <a:ext cx="48" cy="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98398" name="Group 62"/>
          <p:cNvGrpSpPr>
            <a:grpSpLocks/>
          </p:cNvGrpSpPr>
          <p:nvPr/>
        </p:nvGrpSpPr>
        <p:grpSpPr bwMode="auto">
          <a:xfrm>
            <a:off x="119063" y="1531938"/>
            <a:ext cx="3175000" cy="2992437"/>
            <a:chOff x="75" y="965"/>
            <a:chExt cx="2000" cy="1885"/>
          </a:xfrm>
        </p:grpSpPr>
        <p:sp>
          <p:nvSpPr>
            <p:cNvPr id="398344" name="Freeform 8"/>
            <p:cNvSpPr>
              <a:spLocks/>
            </p:cNvSpPr>
            <p:nvPr/>
          </p:nvSpPr>
          <p:spPr bwMode="auto">
            <a:xfrm>
              <a:off x="522" y="1676"/>
              <a:ext cx="1434" cy="1174"/>
            </a:xfrm>
            <a:custGeom>
              <a:avLst/>
              <a:gdLst>
                <a:gd name="T0" fmla="*/ 520 w 1553"/>
                <a:gd name="T1" fmla="*/ 0 h 1174"/>
                <a:gd name="T2" fmla="*/ 172 w 1553"/>
                <a:gd name="T3" fmla="*/ 443 h 1174"/>
                <a:gd name="T4" fmla="*/ 1553 w 1553"/>
                <a:gd name="T5" fmla="*/ 1174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3" h="1174">
                  <a:moveTo>
                    <a:pt x="520" y="0"/>
                  </a:moveTo>
                  <a:cubicBezTo>
                    <a:pt x="462" y="75"/>
                    <a:pt x="0" y="247"/>
                    <a:pt x="172" y="443"/>
                  </a:cubicBezTo>
                  <a:cubicBezTo>
                    <a:pt x="344" y="639"/>
                    <a:pt x="1265" y="1022"/>
                    <a:pt x="1553" y="1174"/>
                  </a:cubicBezTo>
                </a:path>
              </a:pathLst>
            </a:custGeom>
            <a:noFill/>
            <a:ln w="28575" cmpd="sng">
              <a:solidFill>
                <a:srgbClr val="FF6D6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pic>
          <p:nvPicPr>
            <p:cNvPr id="398352" name="Picture 1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8" y="1162"/>
              <a:ext cx="376" cy="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8357" name="Freeform 21"/>
            <p:cNvSpPr>
              <a:spLocks/>
            </p:cNvSpPr>
            <p:nvPr/>
          </p:nvSpPr>
          <p:spPr bwMode="auto">
            <a:xfrm>
              <a:off x="624" y="1174"/>
              <a:ext cx="368" cy="406"/>
            </a:xfrm>
            <a:custGeom>
              <a:avLst/>
              <a:gdLst>
                <a:gd name="T0" fmla="*/ 399 w 399"/>
                <a:gd name="T1" fmla="*/ 406 h 406"/>
                <a:gd name="T2" fmla="*/ 259 w 399"/>
                <a:gd name="T3" fmla="*/ 133 h 406"/>
                <a:gd name="T4" fmla="*/ 0 w 399"/>
                <a:gd name="T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406">
                  <a:moveTo>
                    <a:pt x="399" y="406"/>
                  </a:moveTo>
                  <a:cubicBezTo>
                    <a:pt x="376" y="360"/>
                    <a:pt x="326" y="201"/>
                    <a:pt x="259" y="133"/>
                  </a:cubicBezTo>
                  <a:cubicBezTo>
                    <a:pt x="192" y="65"/>
                    <a:pt x="54" y="28"/>
                    <a:pt x="0" y="0"/>
                  </a:cubicBezTo>
                </a:path>
              </a:pathLst>
            </a:custGeom>
            <a:noFill/>
            <a:ln w="28575" cmpd="sng">
              <a:solidFill>
                <a:srgbClr val="FF6D6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58" name="Text Box 22"/>
            <p:cNvSpPr txBox="1">
              <a:spLocks noChangeArrowheads="1"/>
            </p:cNvSpPr>
            <p:nvPr/>
          </p:nvSpPr>
          <p:spPr bwMode="auto">
            <a:xfrm>
              <a:off x="75" y="965"/>
              <a:ext cx="1172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fr-CH" altLang="fr-FR" sz="1300">
                  <a:latin typeface="Arial" panose="020B0604020202020204" pitchFamily="34" charset="0"/>
                </a:rPr>
                <a:t>Le solde va au Bilan</a:t>
              </a:r>
              <a:endParaRPr lang="fr-FR" altLang="fr-FR" sz="1300">
                <a:latin typeface="Arial" panose="020B0604020202020204" pitchFamily="34" charset="0"/>
              </a:endParaRPr>
            </a:p>
          </p:txBody>
        </p:sp>
        <p:sp>
          <p:nvSpPr>
            <p:cNvPr id="398359" name="Text Box 23"/>
            <p:cNvSpPr txBox="1">
              <a:spLocks noChangeArrowheads="1"/>
            </p:cNvSpPr>
            <p:nvPr/>
          </p:nvSpPr>
          <p:spPr bwMode="auto">
            <a:xfrm>
              <a:off x="626" y="1766"/>
              <a:ext cx="104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70000"/>
                </a:lnSpc>
              </a:pPr>
              <a:r>
                <a:rPr lang="fr-CH" altLang="fr-FR" sz="1200" i="1">
                  <a:latin typeface="Arial" panose="020B0604020202020204" pitchFamily="34" charset="0"/>
                </a:rPr>
                <a:t>Diminution ou</a:t>
              </a:r>
            </a:p>
            <a:p>
              <a:pPr algn="ctr" eaLnBrk="1" hangingPunct="1">
                <a:lnSpc>
                  <a:spcPct val="70000"/>
                </a:lnSpc>
              </a:pPr>
              <a:r>
                <a:rPr lang="fr-CH" altLang="fr-FR" sz="1200" i="1">
                  <a:latin typeface="Arial" panose="020B0604020202020204" pitchFamily="34" charset="0"/>
                </a:rPr>
                <a:t>augmentation</a:t>
              </a:r>
              <a:r>
                <a:rPr lang="fr-CH" altLang="fr-FR" sz="1400">
                  <a:latin typeface="Arial" panose="020B0604020202020204" pitchFamily="34" charset="0"/>
                </a:rPr>
                <a:t> 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sp>
          <p:nvSpPr>
            <p:cNvPr id="398370" name="Freeform 34"/>
            <p:cNvSpPr>
              <a:spLocks/>
            </p:cNvSpPr>
            <p:nvPr/>
          </p:nvSpPr>
          <p:spPr bwMode="auto">
            <a:xfrm>
              <a:off x="999" y="1691"/>
              <a:ext cx="1076" cy="347"/>
            </a:xfrm>
            <a:custGeom>
              <a:avLst/>
              <a:gdLst>
                <a:gd name="T0" fmla="*/ 0 w 1233"/>
                <a:gd name="T1" fmla="*/ 0 h 377"/>
                <a:gd name="T2" fmla="*/ 864 w 1233"/>
                <a:gd name="T3" fmla="*/ 170 h 377"/>
                <a:gd name="T4" fmla="*/ 1233 w 1233"/>
                <a:gd name="T5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3" h="377">
                  <a:moveTo>
                    <a:pt x="0" y="0"/>
                  </a:moveTo>
                  <a:cubicBezTo>
                    <a:pt x="143" y="28"/>
                    <a:pt x="659" y="107"/>
                    <a:pt x="864" y="170"/>
                  </a:cubicBezTo>
                  <a:cubicBezTo>
                    <a:pt x="1069" y="233"/>
                    <a:pt x="1156" y="334"/>
                    <a:pt x="1233" y="377"/>
                  </a:cubicBezTo>
                </a:path>
              </a:pathLst>
            </a:custGeom>
            <a:noFill/>
            <a:ln w="28575" cmpd="sng">
              <a:solidFill>
                <a:srgbClr val="FF6D6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71" name="Oval 35"/>
            <p:cNvSpPr>
              <a:spLocks noChangeArrowheads="1"/>
            </p:cNvSpPr>
            <p:nvPr/>
          </p:nvSpPr>
          <p:spPr bwMode="auto">
            <a:xfrm>
              <a:off x="745" y="1464"/>
              <a:ext cx="921" cy="226"/>
            </a:xfrm>
            <a:prstGeom prst="ellipse">
              <a:avLst/>
            </a:prstGeom>
            <a:solidFill>
              <a:srgbClr val="FFC1C1"/>
            </a:solidFill>
            <a:ln w="9525">
              <a:solidFill>
                <a:srgbClr val="FF6D6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fr-CH" altLang="fr-FR" sz="1500" b="1">
                  <a:latin typeface="Arial" panose="020B0604020202020204" pitchFamily="34" charset="0"/>
                </a:rPr>
                <a:t>Stock</a:t>
              </a:r>
              <a:endParaRPr lang="fr-FR" altLang="fr-FR" sz="1500" b="1">
                <a:latin typeface="Arial" panose="020B0604020202020204" pitchFamily="34" charset="0"/>
              </a:endParaRPr>
            </a:p>
          </p:txBody>
        </p:sp>
        <p:sp>
          <p:nvSpPr>
            <p:cNvPr id="398384" name="Text Box 48"/>
            <p:cNvSpPr txBox="1">
              <a:spLocks noChangeArrowheads="1"/>
            </p:cNvSpPr>
            <p:nvPr/>
          </p:nvSpPr>
          <p:spPr bwMode="auto">
            <a:xfrm>
              <a:off x="426" y="2225"/>
              <a:ext cx="963" cy="1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fr-CH" altLang="fr-FR" sz="1300">
                  <a:latin typeface="Arial" panose="020B0604020202020204" pitchFamily="34" charset="0"/>
                </a:rPr>
                <a:t>Variation du stock </a:t>
              </a:r>
              <a:endParaRPr lang="fr-FR" altLang="fr-FR" sz="1300">
                <a:latin typeface="Arial" panose="020B0604020202020204" pitchFamily="34" charset="0"/>
              </a:endParaRPr>
            </a:p>
          </p:txBody>
        </p:sp>
        <p:sp>
          <p:nvSpPr>
            <p:cNvPr id="398388" name="Rectangle 52"/>
            <p:cNvSpPr>
              <a:spLocks noChangeArrowheads="1"/>
            </p:cNvSpPr>
            <p:nvPr/>
          </p:nvSpPr>
          <p:spPr bwMode="auto">
            <a:xfrm>
              <a:off x="410" y="2251"/>
              <a:ext cx="963" cy="136"/>
            </a:xfrm>
            <a:prstGeom prst="rect">
              <a:avLst/>
            </a:prstGeom>
            <a:noFill/>
            <a:ln w="19050">
              <a:solidFill>
                <a:srgbClr val="FF6D6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sp>
        <p:nvSpPr>
          <p:cNvPr id="398361" name="Oval 25"/>
          <p:cNvSpPr>
            <a:spLocks noChangeArrowheads="1"/>
          </p:cNvSpPr>
          <p:nvPr/>
        </p:nvSpPr>
        <p:spPr bwMode="auto">
          <a:xfrm>
            <a:off x="1514475" y="476250"/>
            <a:ext cx="1992313" cy="719138"/>
          </a:xfrm>
          <a:prstGeom prst="ellipse">
            <a:avLst/>
          </a:prstGeom>
          <a:solidFill>
            <a:srgbClr val="FFC1C1"/>
          </a:solidFill>
          <a:ln w="9525">
            <a:solidFill>
              <a:srgbClr val="FF6D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fr-CH" altLang="fr-FR" sz="1800" b="1">
                <a:latin typeface="Arial" panose="020B0604020202020204" pitchFamily="34" charset="0"/>
              </a:rPr>
              <a:t>Achats bruts</a:t>
            </a:r>
            <a:endParaRPr lang="fr-FR" altLang="fr-FR" sz="1800" b="1">
              <a:latin typeface="Arial" panose="020B0604020202020204" pitchFamily="34" charset="0"/>
            </a:endParaRPr>
          </a:p>
        </p:txBody>
      </p:sp>
      <p:sp>
        <p:nvSpPr>
          <p:cNvPr id="398372" name="Freeform 36"/>
          <p:cNvSpPr>
            <a:spLocks/>
          </p:cNvSpPr>
          <p:nvPr/>
        </p:nvSpPr>
        <p:spPr bwMode="auto">
          <a:xfrm>
            <a:off x="2312988" y="1052513"/>
            <a:ext cx="1600200" cy="3027362"/>
          </a:xfrm>
          <a:custGeom>
            <a:avLst/>
            <a:gdLst>
              <a:gd name="T0" fmla="*/ 0 w 1092"/>
              <a:gd name="T1" fmla="*/ 7 h 1907"/>
              <a:gd name="T2" fmla="*/ 185 w 1092"/>
              <a:gd name="T3" fmla="*/ 694 h 1907"/>
              <a:gd name="T4" fmla="*/ 549 w 1092"/>
              <a:gd name="T5" fmla="*/ 1292 h 1907"/>
              <a:gd name="T6" fmla="*/ 1048 w 1092"/>
              <a:gd name="T7" fmla="*/ 1881 h 1907"/>
              <a:gd name="T8" fmla="*/ 812 w 1092"/>
              <a:gd name="T9" fmla="*/ 1447 h 1907"/>
              <a:gd name="T10" fmla="*/ 640 w 1092"/>
              <a:gd name="T11" fmla="*/ 1065 h 1907"/>
              <a:gd name="T12" fmla="*/ 458 w 1092"/>
              <a:gd name="T13" fmla="*/ 520 h 1907"/>
              <a:gd name="T14" fmla="*/ 458 w 1092"/>
              <a:gd name="T15" fmla="*/ 203 h 1907"/>
              <a:gd name="T16" fmla="*/ 487 w 1092"/>
              <a:gd name="T17" fmla="*/ 0 h 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2" h="1907">
                <a:moveTo>
                  <a:pt x="0" y="7"/>
                </a:moveTo>
                <a:cubicBezTo>
                  <a:pt x="31" y="123"/>
                  <a:pt x="94" y="480"/>
                  <a:pt x="185" y="694"/>
                </a:cubicBezTo>
                <a:cubicBezTo>
                  <a:pt x="276" y="908"/>
                  <a:pt x="405" y="1094"/>
                  <a:pt x="549" y="1292"/>
                </a:cubicBezTo>
                <a:cubicBezTo>
                  <a:pt x="693" y="1490"/>
                  <a:pt x="1004" y="1855"/>
                  <a:pt x="1048" y="1881"/>
                </a:cubicBezTo>
                <a:cubicBezTo>
                  <a:pt x="1092" y="1907"/>
                  <a:pt x="880" y="1583"/>
                  <a:pt x="812" y="1447"/>
                </a:cubicBezTo>
                <a:cubicBezTo>
                  <a:pt x="744" y="1311"/>
                  <a:pt x="699" y="1219"/>
                  <a:pt x="640" y="1065"/>
                </a:cubicBezTo>
                <a:cubicBezTo>
                  <a:pt x="581" y="911"/>
                  <a:pt x="488" y="664"/>
                  <a:pt x="458" y="520"/>
                </a:cubicBezTo>
                <a:cubicBezTo>
                  <a:pt x="428" y="376"/>
                  <a:pt x="453" y="290"/>
                  <a:pt x="458" y="203"/>
                </a:cubicBezTo>
                <a:cubicBezTo>
                  <a:pt x="463" y="116"/>
                  <a:pt x="481" y="42"/>
                  <a:pt x="487" y="0"/>
                </a:cubicBezTo>
              </a:path>
            </a:pathLst>
          </a:custGeom>
          <a:solidFill>
            <a:srgbClr val="FFC1C1"/>
          </a:solidFill>
          <a:ln w="9525">
            <a:solidFill>
              <a:srgbClr val="FF6D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98374" name="Freeform 38"/>
          <p:cNvSpPr>
            <a:spLocks/>
          </p:cNvSpPr>
          <p:nvPr/>
        </p:nvSpPr>
        <p:spPr bwMode="auto">
          <a:xfrm>
            <a:off x="5210175" y="1066800"/>
            <a:ext cx="2095500" cy="3028950"/>
          </a:xfrm>
          <a:custGeom>
            <a:avLst/>
            <a:gdLst>
              <a:gd name="T0" fmla="*/ 1430 w 1430"/>
              <a:gd name="T1" fmla="*/ 37 h 1908"/>
              <a:gd name="T2" fmla="*/ 1289 w 1430"/>
              <a:gd name="T3" fmla="*/ 753 h 1908"/>
              <a:gd name="T4" fmla="*/ 879 w 1430"/>
              <a:gd name="T5" fmla="*/ 1329 h 1908"/>
              <a:gd name="T6" fmla="*/ 78 w 1430"/>
              <a:gd name="T7" fmla="*/ 1876 h 1908"/>
              <a:gd name="T8" fmla="*/ 411 w 1430"/>
              <a:gd name="T9" fmla="*/ 1521 h 1908"/>
              <a:gd name="T10" fmla="*/ 721 w 1430"/>
              <a:gd name="T11" fmla="*/ 1152 h 1908"/>
              <a:gd name="T12" fmla="*/ 950 w 1430"/>
              <a:gd name="T13" fmla="*/ 657 h 1908"/>
              <a:gd name="T14" fmla="*/ 1001 w 1430"/>
              <a:gd name="T15" fmla="*/ 222 h 1908"/>
              <a:gd name="T16" fmla="*/ 950 w 1430"/>
              <a:gd name="T17" fmla="*/ 0 h 1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0" h="1908">
                <a:moveTo>
                  <a:pt x="1430" y="37"/>
                </a:moveTo>
                <a:cubicBezTo>
                  <a:pt x="1407" y="155"/>
                  <a:pt x="1381" y="538"/>
                  <a:pt x="1289" y="753"/>
                </a:cubicBezTo>
                <a:cubicBezTo>
                  <a:pt x="1197" y="968"/>
                  <a:pt x="1081" y="1142"/>
                  <a:pt x="879" y="1329"/>
                </a:cubicBezTo>
                <a:cubicBezTo>
                  <a:pt x="677" y="1516"/>
                  <a:pt x="156" y="1844"/>
                  <a:pt x="78" y="1876"/>
                </a:cubicBezTo>
                <a:cubicBezTo>
                  <a:pt x="0" y="1908"/>
                  <a:pt x="304" y="1642"/>
                  <a:pt x="411" y="1521"/>
                </a:cubicBezTo>
                <a:cubicBezTo>
                  <a:pt x="518" y="1400"/>
                  <a:pt x="631" y="1296"/>
                  <a:pt x="721" y="1152"/>
                </a:cubicBezTo>
                <a:cubicBezTo>
                  <a:pt x="811" y="1008"/>
                  <a:pt x="903" y="812"/>
                  <a:pt x="950" y="657"/>
                </a:cubicBezTo>
                <a:cubicBezTo>
                  <a:pt x="997" y="502"/>
                  <a:pt x="1001" y="331"/>
                  <a:pt x="1001" y="222"/>
                </a:cubicBezTo>
                <a:cubicBezTo>
                  <a:pt x="1001" y="113"/>
                  <a:pt x="961" y="46"/>
                  <a:pt x="950" y="0"/>
                </a:cubicBezTo>
              </a:path>
            </a:pathLst>
          </a:custGeom>
          <a:solidFill>
            <a:srgbClr val="E4FDD7"/>
          </a:solidFill>
          <a:ln w="9525">
            <a:solidFill>
              <a:srgbClr val="87DE5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98406" name="Rectangle 70"/>
          <p:cNvSpPr>
            <a:spLocks noChangeArrowheads="1"/>
          </p:cNvSpPr>
          <p:nvPr/>
        </p:nvSpPr>
        <p:spPr bwMode="auto">
          <a:xfrm>
            <a:off x="3308350" y="4437063"/>
            <a:ext cx="1263650" cy="576262"/>
          </a:xfrm>
          <a:prstGeom prst="rect">
            <a:avLst/>
          </a:prstGeom>
          <a:solidFill>
            <a:srgbClr val="CB010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fr-CH" altLang="fr-FR" sz="1800" b="1">
                <a:solidFill>
                  <a:schemeClr val="bg1"/>
                </a:solidFill>
                <a:latin typeface="Arial" panose="020B0604020202020204" pitchFamily="34" charset="0"/>
              </a:rPr>
              <a:t>Achats</a:t>
            </a:r>
            <a:endParaRPr lang="fr-FR" altLang="fr-FR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98350" name="Rectangle 14"/>
          <p:cNvSpPr>
            <a:spLocks noChangeArrowheads="1"/>
          </p:cNvSpPr>
          <p:nvPr/>
        </p:nvSpPr>
        <p:spPr bwMode="auto">
          <a:xfrm>
            <a:off x="3313113" y="4437063"/>
            <a:ext cx="1263650" cy="576262"/>
          </a:xfrm>
          <a:prstGeom prst="rect">
            <a:avLst/>
          </a:prstGeom>
          <a:solidFill>
            <a:srgbClr val="CB010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fr-CH" altLang="fr-FR" sz="1600" b="1">
                <a:solidFill>
                  <a:schemeClr val="bg1"/>
                </a:solidFill>
                <a:latin typeface="Arial" panose="020B0604020202020204" pitchFamily="34" charset="0"/>
              </a:rPr>
              <a:t>Ventes au</a:t>
            </a:r>
          </a:p>
          <a:p>
            <a:pPr algn="ctr" eaLnBrk="1" hangingPunct="1"/>
            <a:r>
              <a:rPr lang="fr-CH" altLang="fr-FR" sz="1600" b="1">
                <a:solidFill>
                  <a:schemeClr val="bg1"/>
                </a:solidFill>
                <a:latin typeface="Arial" panose="020B0604020202020204" pitchFamily="34" charset="0"/>
              </a:rPr>
              <a:t>prix d’achat</a:t>
            </a:r>
            <a:endParaRPr lang="fr-FR" altLang="fr-FR" sz="16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98349" name="Rectangle 13"/>
          <p:cNvSpPr>
            <a:spLocks noChangeArrowheads="1"/>
          </p:cNvSpPr>
          <p:nvPr/>
        </p:nvSpPr>
        <p:spPr bwMode="auto">
          <a:xfrm>
            <a:off x="4573588" y="4437063"/>
            <a:ext cx="1263650" cy="863600"/>
          </a:xfrm>
          <a:prstGeom prst="rect">
            <a:avLst/>
          </a:prstGeom>
          <a:solidFill>
            <a:srgbClr val="007E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fr-CH" altLang="fr-FR" sz="1800" b="1">
                <a:solidFill>
                  <a:schemeClr val="bg1"/>
                </a:solidFill>
                <a:latin typeface="Arial" panose="020B0604020202020204" pitchFamily="34" charset="0"/>
              </a:rPr>
              <a:t>Ventes</a:t>
            </a:r>
            <a:endParaRPr lang="fr-FR" altLang="fr-FR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98351" name="Rectangle 15"/>
          <p:cNvSpPr>
            <a:spLocks noChangeArrowheads="1"/>
          </p:cNvSpPr>
          <p:nvPr/>
        </p:nvSpPr>
        <p:spPr bwMode="auto">
          <a:xfrm>
            <a:off x="3309938" y="5013325"/>
            <a:ext cx="126365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fr-CH" altLang="fr-FR" sz="1400" b="1">
                <a:latin typeface="Arial" panose="020B0604020202020204" pitchFamily="34" charset="0"/>
              </a:rPr>
              <a:t>Bénéfice brut</a:t>
            </a:r>
            <a:endParaRPr lang="fr-FR" altLang="fr-FR" sz="1400" b="1">
              <a:latin typeface="Arial" panose="020B0604020202020204" pitchFamily="34" charset="0"/>
            </a:endParaRPr>
          </a:p>
        </p:txBody>
      </p:sp>
      <p:grpSp>
        <p:nvGrpSpPr>
          <p:cNvPr id="398410" name="Group 74"/>
          <p:cNvGrpSpPr>
            <a:grpSpLocks/>
          </p:cNvGrpSpPr>
          <p:nvPr/>
        </p:nvGrpSpPr>
        <p:grpSpPr bwMode="auto">
          <a:xfrm>
            <a:off x="0" y="5373688"/>
            <a:ext cx="4573588" cy="1295400"/>
            <a:chOff x="0" y="3385"/>
            <a:chExt cx="2881" cy="816"/>
          </a:xfrm>
        </p:grpSpPr>
        <p:sp>
          <p:nvSpPr>
            <p:cNvPr id="398363" name="Text Box 27"/>
            <p:cNvSpPr txBox="1">
              <a:spLocks noChangeArrowheads="1"/>
            </p:cNvSpPr>
            <p:nvPr/>
          </p:nvSpPr>
          <p:spPr bwMode="auto">
            <a:xfrm>
              <a:off x="1505" y="3642"/>
              <a:ext cx="712" cy="5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fr-CH" altLang="fr-FR" sz="1300">
                  <a:latin typeface="Arial" panose="020B0604020202020204" pitchFamily="34" charset="0"/>
                </a:rPr>
                <a:t>à 1 niveau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fr-CH" altLang="fr-FR" sz="1300">
                  <a:latin typeface="Arial" panose="020B0604020202020204" pitchFamily="34" charset="0"/>
                </a:rPr>
                <a:t>à 2 niveaux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fr-CH" altLang="fr-FR" sz="1300">
                  <a:latin typeface="Arial" panose="020B0604020202020204" pitchFamily="34" charset="0"/>
                </a:rPr>
                <a:t>&gt; 2 niveaux</a:t>
              </a:r>
              <a:endParaRPr lang="fr-FR" altLang="fr-FR" sz="1300">
                <a:latin typeface="Arial" panose="020B0604020202020204" pitchFamily="34" charset="0"/>
              </a:endParaRPr>
            </a:p>
          </p:txBody>
        </p:sp>
        <p:sp>
          <p:nvSpPr>
            <p:cNvPr id="398338" name="Freeform 2"/>
            <p:cNvSpPr>
              <a:spLocks/>
            </p:cNvSpPr>
            <p:nvPr/>
          </p:nvSpPr>
          <p:spPr bwMode="auto">
            <a:xfrm>
              <a:off x="1072" y="4002"/>
              <a:ext cx="436" cy="104"/>
            </a:xfrm>
            <a:custGeom>
              <a:avLst/>
              <a:gdLst>
                <a:gd name="T0" fmla="*/ 473 w 473"/>
                <a:gd name="T1" fmla="*/ 104 h 104"/>
                <a:gd name="T2" fmla="*/ 258 w 473"/>
                <a:gd name="T3" fmla="*/ 82 h 104"/>
                <a:gd name="T4" fmla="*/ 0 w 473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" h="104">
                  <a:moveTo>
                    <a:pt x="473" y="104"/>
                  </a:moveTo>
                  <a:cubicBezTo>
                    <a:pt x="437" y="100"/>
                    <a:pt x="337" y="99"/>
                    <a:pt x="258" y="82"/>
                  </a:cubicBezTo>
                  <a:cubicBezTo>
                    <a:pt x="179" y="65"/>
                    <a:pt x="54" y="17"/>
                    <a:pt x="0" y="0"/>
                  </a:cubicBezTo>
                </a:path>
              </a:pathLst>
            </a:custGeom>
            <a:noFill/>
            <a:ln w="28575" cmpd="sng">
              <a:solidFill>
                <a:srgbClr val="3F688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39" name="Freeform 3"/>
            <p:cNvSpPr>
              <a:spLocks/>
            </p:cNvSpPr>
            <p:nvPr/>
          </p:nvSpPr>
          <p:spPr bwMode="auto">
            <a:xfrm>
              <a:off x="1092" y="3906"/>
              <a:ext cx="437" cy="35"/>
            </a:xfrm>
            <a:custGeom>
              <a:avLst/>
              <a:gdLst>
                <a:gd name="T0" fmla="*/ 473 w 473"/>
                <a:gd name="T1" fmla="*/ 30 h 35"/>
                <a:gd name="T2" fmla="*/ 266 w 473"/>
                <a:gd name="T3" fmla="*/ 30 h 35"/>
                <a:gd name="T4" fmla="*/ 0 w 473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" h="35">
                  <a:moveTo>
                    <a:pt x="473" y="30"/>
                  </a:moveTo>
                  <a:cubicBezTo>
                    <a:pt x="439" y="30"/>
                    <a:pt x="345" y="35"/>
                    <a:pt x="266" y="30"/>
                  </a:cubicBezTo>
                  <a:cubicBezTo>
                    <a:pt x="187" y="25"/>
                    <a:pt x="55" y="6"/>
                    <a:pt x="0" y="0"/>
                  </a:cubicBezTo>
                </a:path>
              </a:pathLst>
            </a:custGeom>
            <a:noFill/>
            <a:ln w="28575" cmpd="sng">
              <a:solidFill>
                <a:srgbClr val="3F688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40" name="Freeform 4"/>
            <p:cNvSpPr>
              <a:spLocks/>
            </p:cNvSpPr>
            <p:nvPr/>
          </p:nvSpPr>
          <p:spPr bwMode="auto">
            <a:xfrm>
              <a:off x="1038" y="3751"/>
              <a:ext cx="484" cy="104"/>
            </a:xfrm>
            <a:custGeom>
              <a:avLst/>
              <a:gdLst>
                <a:gd name="T0" fmla="*/ 484 w 484"/>
                <a:gd name="T1" fmla="*/ 0 h 104"/>
                <a:gd name="T2" fmla="*/ 266 w 484"/>
                <a:gd name="T3" fmla="*/ 23 h 104"/>
                <a:gd name="T4" fmla="*/ 0 w 484"/>
                <a:gd name="T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4" h="104">
                  <a:moveTo>
                    <a:pt x="484" y="0"/>
                  </a:moveTo>
                  <a:cubicBezTo>
                    <a:pt x="448" y="5"/>
                    <a:pt x="347" y="6"/>
                    <a:pt x="266" y="23"/>
                  </a:cubicBezTo>
                  <a:cubicBezTo>
                    <a:pt x="185" y="40"/>
                    <a:pt x="55" y="87"/>
                    <a:pt x="0" y="104"/>
                  </a:cubicBezTo>
                </a:path>
              </a:pathLst>
            </a:custGeom>
            <a:noFill/>
            <a:ln w="28575" cmpd="sng">
              <a:solidFill>
                <a:srgbClr val="3F688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366" name="Oval 30"/>
            <p:cNvSpPr>
              <a:spLocks noChangeArrowheads="1"/>
            </p:cNvSpPr>
            <p:nvPr/>
          </p:nvSpPr>
          <p:spPr bwMode="auto">
            <a:xfrm>
              <a:off x="242" y="3702"/>
              <a:ext cx="1005" cy="454"/>
            </a:xfrm>
            <a:prstGeom prst="ellipse">
              <a:avLst/>
            </a:prstGeom>
            <a:solidFill>
              <a:srgbClr val="3F6881"/>
            </a:solidFill>
            <a:ln w="9525">
              <a:solidFill>
                <a:srgbClr val="EDF76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fr-CH" altLang="fr-FR" sz="1600" b="1">
                  <a:solidFill>
                    <a:srgbClr val="FFFFCC"/>
                  </a:solidFill>
                  <a:latin typeface="Arial" panose="020B0604020202020204" pitchFamily="34" charset="0"/>
                </a:rPr>
                <a:t>Compte</a:t>
              </a:r>
            </a:p>
            <a:p>
              <a:pPr algn="ctr" eaLnBrk="1" hangingPunct="1"/>
              <a:r>
                <a:rPr lang="fr-CH" altLang="fr-FR" sz="1600" b="1">
                  <a:solidFill>
                    <a:srgbClr val="FFFFCC"/>
                  </a:solidFill>
                  <a:latin typeface="Arial" panose="020B0604020202020204" pitchFamily="34" charset="0"/>
                </a:rPr>
                <a:t>d’exploitation</a:t>
              </a:r>
              <a:endParaRPr lang="fr-FR" altLang="fr-FR" sz="1600" b="1">
                <a:solidFill>
                  <a:srgbClr val="FFFFCC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398380" name="AutoShape 44"/>
            <p:cNvCxnSpPr>
              <a:cxnSpLocks noChangeShapeType="1"/>
              <a:stCxn id="398348" idx="2"/>
              <a:endCxn id="398366" idx="0"/>
            </p:cNvCxnSpPr>
            <p:nvPr/>
          </p:nvCxnSpPr>
          <p:spPr bwMode="auto">
            <a:xfrm rot="5400000">
              <a:off x="1654" y="2476"/>
              <a:ext cx="317" cy="2136"/>
            </a:xfrm>
            <a:prstGeom prst="curvedConnector3">
              <a:avLst>
                <a:gd name="adj1" fmla="val 49843"/>
              </a:avLst>
            </a:prstGeom>
            <a:noFill/>
            <a:ln w="57150">
              <a:solidFill>
                <a:srgbClr val="3F688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8407" name="Freeform 71"/>
            <p:cNvSpPr>
              <a:spLocks/>
            </p:cNvSpPr>
            <p:nvPr/>
          </p:nvSpPr>
          <p:spPr bwMode="auto">
            <a:xfrm>
              <a:off x="385" y="3612"/>
              <a:ext cx="96" cy="156"/>
            </a:xfrm>
            <a:custGeom>
              <a:avLst/>
              <a:gdLst>
                <a:gd name="T0" fmla="*/ 0 w 96"/>
                <a:gd name="T1" fmla="*/ 0 h 156"/>
                <a:gd name="T2" fmla="*/ 24 w 96"/>
                <a:gd name="T3" fmla="*/ 54 h 156"/>
                <a:gd name="T4" fmla="*/ 96 w 96"/>
                <a:gd name="T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156">
                  <a:moveTo>
                    <a:pt x="0" y="0"/>
                  </a:moveTo>
                  <a:cubicBezTo>
                    <a:pt x="4" y="9"/>
                    <a:pt x="8" y="28"/>
                    <a:pt x="24" y="54"/>
                  </a:cubicBezTo>
                  <a:cubicBezTo>
                    <a:pt x="40" y="80"/>
                    <a:pt x="81" y="135"/>
                    <a:pt x="96" y="156"/>
                  </a:cubicBezTo>
                </a:path>
              </a:pathLst>
            </a:custGeom>
            <a:noFill/>
            <a:ln w="28575" cmpd="sng">
              <a:solidFill>
                <a:srgbClr val="3F688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98408" name="Text Box 72"/>
            <p:cNvSpPr txBox="1">
              <a:spLocks noChangeArrowheads="1"/>
            </p:cNvSpPr>
            <p:nvPr/>
          </p:nvSpPr>
          <p:spPr bwMode="auto">
            <a:xfrm>
              <a:off x="0" y="3385"/>
              <a:ext cx="72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fr-CH" altLang="fr-FR" sz="1000"/>
                <a:t>Avec ou sans</a:t>
              </a:r>
            </a:p>
            <a:p>
              <a:pPr algn="ctr">
                <a:lnSpc>
                  <a:spcPct val="80000"/>
                </a:lnSpc>
              </a:pPr>
              <a:r>
                <a:rPr lang="fr-CH" altLang="fr-FR" sz="1000"/>
                <a:t>comptes négatifs ?</a:t>
              </a:r>
              <a:endParaRPr lang="fr-FR" altLang="fr-FR" sz="10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98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AutoShape 2"/>
          <p:cNvSpPr>
            <a:spLocks noChangeArrowheads="1"/>
          </p:cNvSpPr>
          <p:nvPr/>
        </p:nvSpPr>
        <p:spPr bwMode="auto">
          <a:xfrm>
            <a:off x="152400" y="1219200"/>
            <a:ext cx="4724400" cy="2514600"/>
          </a:xfrm>
          <a:prstGeom prst="wedgeEllipseCallout">
            <a:avLst>
              <a:gd name="adj1" fmla="val 59407"/>
              <a:gd name="adj2" fmla="val 48546"/>
            </a:avLst>
          </a:prstGeom>
          <a:gradFill rotWithShape="0">
            <a:gsLst>
              <a:gs pos="0">
                <a:srgbClr val="0033CC">
                  <a:gamma/>
                  <a:shade val="60392"/>
                  <a:invGamma/>
                </a:srgbClr>
              </a:gs>
              <a:gs pos="50000">
                <a:srgbClr val="0033CC"/>
              </a:gs>
              <a:gs pos="100000">
                <a:srgbClr val="0033CC">
                  <a:gamma/>
                  <a:shade val="60392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3200" b="1">
                <a:solidFill>
                  <a:schemeClr val="bg1"/>
                </a:solidFill>
              </a:rPr>
              <a:t>CAMV</a:t>
            </a:r>
          </a:p>
          <a:p>
            <a:pPr algn="ctr"/>
            <a:r>
              <a:rPr lang="fr-FR" altLang="fr-FR" sz="2000" b="1">
                <a:solidFill>
                  <a:schemeClr val="bg1"/>
                </a:solidFill>
              </a:rPr>
              <a:t>ou</a:t>
            </a:r>
          </a:p>
          <a:p>
            <a:pPr algn="ctr"/>
            <a:r>
              <a:rPr lang="fr-FR" altLang="fr-FR" sz="3200" b="1">
                <a:solidFill>
                  <a:schemeClr val="bg1"/>
                </a:solidFill>
              </a:rPr>
              <a:t>PRAMV</a:t>
            </a:r>
            <a:endParaRPr lang="fr-CH" altLang="fr-FR" sz="3200" b="1">
              <a:solidFill>
                <a:schemeClr val="bg1"/>
              </a:solidFill>
            </a:endParaRPr>
          </a:p>
          <a:p>
            <a:pPr algn="ctr"/>
            <a:r>
              <a:rPr lang="fr-CH" altLang="fr-FR" sz="2000" b="1">
                <a:solidFill>
                  <a:schemeClr val="bg1"/>
                </a:solidFill>
              </a:rPr>
              <a:t>ou encore</a:t>
            </a:r>
            <a:r>
              <a:rPr lang="fr-CH" altLang="fr-FR" sz="3200" b="1">
                <a:solidFill>
                  <a:schemeClr val="bg1"/>
                </a:solidFill>
              </a:rPr>
              <a:t/>
            </a:r>
            <a:br>
              <a:rPr lang="fr-CH" altLang="fr-FR" sz="3200" b="1">
                <a:solidFill>
                  <a:schemeClr val="bg1"/>
                </a:solidFill>
              </a:rPr>
            </a:br>
            <a:r>
              <a:rPr lang="fr-CH" altLang="fr-FR" sz="3200" b="1">
                <a:solidFill>
                  <a:schemeClr val="bg1"/>
                </a:solidFill>
              </a:rPr>
              <a:t>Mouvement</a:t>
            </a:r>
            <a:endParaRPr lang="fr-FR" altLang="fr-FR" sz="3200" b="1">
              <a:solidFill>
                <a:schemeClr val="bg1"/>
              </a:solidFill>
            </a:endParaRPr>
          </a:p>
        </p:txBody>
      </p:sp>
      <p:pic>
        <p:nvPicPr>
          <p:cNvPr id="184323" name="Picture 3" descr="J00788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971800"/>
            <a:ext cx="3762375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3200400" y="381000"/>
            <a:ext cx="563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b="1">
                <a:solidFill>
                  <a:srgbClr val="FF0000"/>
                </a:solidFill>
              </a:rPr>
              <a:t>C</a:t>
            </a:r>
            <a:r>
              <a:rPr lang="fr-CH" altLang="fr-FR" b="1"/>
              <a:t>oût d'</a:t>
            </a:r>
            <a:r>
              <a:rPr lang="fr-CH" altLang="fr-FR" b="1">
                <a:solidFill>
                  <a:srgbClr val="FF0000"/>
                </a:solidFill>
              </a:rPr>
              <a:t>A</a:t>
            </a:r>
            <a:r>
              <a:rPr lang="fr-CH" altLang="fr-FR" b="1"/>
              <a:t>chat des </a:t>
            </a:r>
            <a:r>
              <a:rPr lang="fr-CH" altLang="fr-FR" b="1">
                <a:solidFill>
                  <a:srgbClr val="FF0000"/>
                </a:solidFill>
              </a:rPr>
              <a:t>M</a:t>
            </a:r>
            <a:r>
              <a:rPr lang="fr-CH" altLang="fr-FR" b="1"/>
              <a:t>archandises </a:t>
            </a:r>
            <a:r>
              <a:rPr lang="fr-CH" altLang="fr-FR" b="1">
                <a:solidFill>
                  <a:srgbClr val="FF0000"/>
                </a:solidFill>
              </a:rPr>
              <a:t>V</a:t>
            </a:r>
            <a:r>
              <a:rPr lang="fr-CH" altLang="fr-FR" b="1"/>
              <a:t>endues</a:t>
            </a:r>
            <a:endParaRPr lang="fr-FR" altLang="fr-FR" b="1"/>
          </a:p>
        </p:txBody>
      </p:sp>
      <p:sp>
        <p:nvSpPr>
          <p:cNvPr id="184325" name="Text Box 5"/>
          <p:cNvSpPr txBox="1">
            <a:spLocks noChangeArrowheads="1"/>
          </p:cNvSpPr>
          <p:nvPr/>
        </p:nvSpPr>
        <p:spPr bwMode="auto">
          <a:xfrm>
            <a:off x="4953000" y="1143000"/>
            <a:ext cx="3733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b="1">
                <a:solidFill>
                  <a:srgbClr val="FF0000"/>
                </a:solidFill>
              </a:rPr>
              <a:t>P</a:t>
            </a:r>
            <a:r>
              <a:rPr lang="fr-CH" altLang="fr-FR" b="1"/>
              <a:t>rix</a:t>
            </a:r>
            <a:r>
              <a:rPr lang="fr-CH" altLang="fr-FR" b="1">
                <a:solidFill>
                  <a:srgbClr val="FF0000"/>
                </a:solidFill>
              </a:rPr>
              <a:t> </a:t>
            </a:r>
            <a:r>
              <a:rPr lang="fr-CH" altLang="fr-FR" b="1"/>
              <a:t>de</a:t>
            </a:r>
            <a:r>
              <a:rPr lang="fr-CH" altLang="fr-FR" b="1">
                <a:solidFill>
                  <a:srgbClr val="FF0000"/>
                </a:solidFill>
              </a:rPr>
              <a:t> R</a:t>
            </a:r>
            <a:r>
              <a:rPr lang="fr-CH" altLang="fr-FR" b="1"/>
              <a:t>evient d'</a:t>
            </a:r>
            <a:r>
              <a:rPr lang="fr-CH" altLang="fr-FR" b="1">
                <a:solidFill>
                  <a:srgbClr val="FF0000"/>
                </a:solidFill>
              </a:rPr>
              <a:t>A</a:t>
            </a:r>
            <a:r>
              <a:rPr lang="fr-CH" altLang="fr-FR" b="1"/>
              <a:t>chat des </a:t>
            </a:r>
            <a:r>
              <a:rPr lang="fr-CH" altLang="fr-FR" b="1">
                <a:solidFill>
                  <a:srgbClr val="FF0000"/>
                </a:solidFill>
              </a:rPr>
              <a:t>M</a:t>
            </a:r>
            <a:r>
              <a:rPr lang="fr-CH" altLang="fr-FR" b="1"/>
              <a:t>archandises </a:t>
            </a:r>
            <a:r>
              <a:rPr lang="fr-CH" altLang="fr-FR" b="1">
                <a:solidFill>
                  <a:srgbClr val="FF0000"/>
                </a:solidFill>
              </a:rPr>
              <a:t>V</a:t>
            </a:r>
            <a:r>
              <a:rPr lang="fr-CH" altLang="fr-FR" b="1"/>
              <a:t>endues</a:t>
            </a:r>
            <a:endParaRPr lang="fr-FR" altLang="fr-FR" b="1"/>
          </a:p>
        </p:txBody>
      </p:sp>
      <p:sp>
        <p:nvSpPr>
          <p:cNvPr id="184326" name="Line 6"/>
          <p:cNvSpPr>
            <a:spLocks noChangeShapeType="1"/>
          </p:cNvSpPr>
          <p:nvPr/>
        </p:nvSpPr>
        <p:spPr bwMode="auto">
          <a:xfrm flipV="1">
            <a:off x="2667000" y="838200"/>
            <a:ext cx="533400" cy="609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84327" name="Line 7"/>
          <p:cNvSpPr>
            <a:spLocks noChangeShapeType="1"/>
          </p:cNvSpPr>
          <p:nvPr/>
        </p:nvSpPr>
        <p:spPr bwMode="auto">
          <a:xfrm flipV="1">
            <a:off x="3581400" y="1447800"/>
            <a:ext cx="1295400" cy="990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42" name="Picture 2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84313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43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843213" y="765175"/>
            <a:ext cx="3024187" cy="1590675"/>
          </a:xfrm>
          <a:prstGeom prst="wedgeEllipseCallout">
            <a:avLst>
              <a:gd name="adj1" fmla="val 96509"/>
              <a:gd name="adj2" fmla="val -45708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3</a:t>
            </a:r>
          </a:p>
          <a:p>
            <a:pPr algn="ctr"/>
            <a:r>
              <a:rPr lang="fr-CH" altLang="fr-FR"/>
              <a:t>Méthode simple</a:t>
            </a:r>
            <a:endParaRPr lang="fr-FR" altLang="fr-FR"/>
          </a:p>
        </p:txBody>
      </p:sp>
      <p:sp>
        <p:nvSpPr>
          <p:cNvPr id="419844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843213" y="2636838"/>
            <a:ext cx="3024187" cy="1590675"/>
          </a:xfrm>
          <a:prstGeom prst="wedgeEllipseCallout">
            <a:avLst>
              <a:gd name="adj1" fmla="val 99657"/>
              <a:gd name="adj2" fmla="val -10977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3</a:t>
            </a:r>
          </a:p>
          <a:p>
            <a:pPr algn="ctr"/>
            <a:r>
              <a:rPr lang="fr-CH" altLang="fr-FR"/>
              <a:t>Méthode hybride</a:t>
            </a:r>
            <a:endParaRPr lang="fr-FR" altLang="fr-FR"/>
          </a:p>
        </p:txBody>
      </p:sp>
      <p:sp>
        <p:nvSpPr>
          <p:cNvPr id="419845" name="AutoShape 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843213" y="4437063"/>
            <a:ext cx="3024187" cy="1590675"/>
          </a:xfrm>
          <a:prstGeom prst="wedgeEllipseCallout">
            <a:avLst>
              <a:gd name="adj1" fmla="val 100917"/>
              <a:gd name="adj2" fmla="val 41116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3</a:t>
            </a:r>
          </a:p>
          <a:p>
            <a:pPr algn="ctr"/>
            <a:r>
              <a:rPr lang="fr-CH" altLang="fr-FR"/>
              <a:t>Méthode structurée</a:t>
            </a:r>
            <a:endParaRPr lang="fr-FR" altLang="fr-FR"/>
          </a:p>
        </p:txBody>
      </p:sp>
      <p:sp>
        <p:nvSpPr>
          <p:cNvPr id="419846" name="AutoShape 6"/>
          <p:cNvSpPr>
            <a:spLocks noChangeArrowheads="1"/>
          </p:cNvSpPr>
          <p:nvPr/>
        </p:nvSpPr>
        <p:spPr bwMode="auto">
          <a:xfrm>
            <a:off x="323850" y="188913"/>
            <a:ext cx="2519363" cy="936625"/>
          </a:xfrm>
          <a:prstGeom prst="cloudCallout">
            <a:avLst>
              <a:gd name="adj1" fmla="val -6838"/>
              <a:gd name="adj2" fmla="val 9203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fr-CH" altLang="fr-FR" sz="1400"/>
              <a:t>Avec déductions obtenues et frais d’achat</a:t>
            </a:r>
            <a:endParaRPr lang="fr-FR" altLang="fr-FR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63843"/>
              <a:gd name="adj2" fmla="val -2671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3</a:t>
            </a:r>
          </a:p>
          <a:p>
            <a:pPr algn="ctr"/>
            <a:r>
              <a:rPr lang="fr-CH" altLang="fr-FR"/>
              <a:t>Méthode 1</a:t>
            </a:r>
            <a:endParaRPr lang="fr-FR" altLang="fr-FR"/>
          </a:p>
        </p:txBody>
      </p:sp>
      <p:pic>
        <p:nvPicPr>
          <p:cNvPr id="299011" name="Picture 3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57200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9013" name="Text Box 5"/>
          <p:cNvSpPr txBox="1">
            <a:spLocks noChangeArrowheads="1"/>
          </p:cNvSpPr>
          <p:nvPr/>
        </p:nvSpPr>
        <p:spPr bwMode="auto">
          <a:xfrm>
            <a:off x="762000" y="4724400"/>
            <a:ext cx="7772400" cy="110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4" name="Text Box 4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1</a:t>
            </a:r>
            <a:endParaRPr lang="fr-FR" altLang="fr-FR"/>
          </a:p>
        </p:txBody>
      </p:sp>
      <p:sp>
        <p:nvSpPr>
          <p:cNvPr id="302085" name="Text Box 5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02089" name="Object 9"/>
          <p:cNvGraphicFramePr>
            <a:graphicFrameLocks noChangeAspect="1"/>
          </p:cNvGraphicFramePr>
          <p:nvPr/>
        </p:nvGraphicFramePr>
        <p:xfrm>
          <a:off x="1381125" y="1414463"/>
          <a:ext cx="6381750" cy="402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090" name="Feuille de calcul" r:id="rId3" imgW="6382168" imgH="4029321" progId="Excel.Sheet.8">
                  <p:embed/>
                </p:oleObj>
              </mc:Choice>
              <mc:Fallback>
                <p:oleObj name="Feuille de calcul" r:id="rId3" imgW="6382168" imgH="4029321" progId="Excel.Shee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25" y="1414463"/>
                        <a:ext cx="6381750" cy="402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Text Box 2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1</a:t>
            </a:r>
            <a:endParaRPr lang="fr-FR" altLang="fr-FR"/>
          </a:p>
        </p:txBody>
      </p:sp>
      <p:sp>
        <p:nvSpPr>
          <p:cNvPr id="303107" name="Text Box 3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03108" name="Object 4"/>
          <p:cNvGraphicFramePr>
            <a:graphicFrameLocks noChangeAspect="1"/>
          </p:cNvGraphicFramePr>
          <p:nvPr/>
        </p:nvGraphicFramePr>
        <p:xfrm>
          <a:off x="1381125" y="1414463"/>
          <a:ext cx="6381750" cy="402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109" name="Feuille de calcul" r:id="rId3" imgW="6382168" imgH="4029321" progId="Excel.Sheet.8">
                  <p:embed/>
                </p:oleObj>
              </mc:Choice>
              <mc:Fallback>
                <p:oleObj name="Feuille de calcul" r:id="rId3" imgW="6382168" imgH="4029321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25" y="1414463"/>
                        <a:ext cx="6381750" cy="402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Text Box 2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1</a:t>
            </a:r>
            <a:endParaRPr lang="fr-FR" altLang="fr-FR"/>
          </a:p>
        </p:txBody>
      </p:sp>
      <p:sp>
        <p:nvSpPr>
          <p:cNvPr id="304131" name="Text Box 3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04133" name="Object 5"/>
          <p:cNvGraphicFramePr>
            <a:graphicFrameLocks noChangeAspect="1"/>
          </p:cNvGraphicFramePr>
          <p:nvPr/>
        </p:nvGraphicFramePr>
        <p:xfrm>
          <a:off x="1381125" y="1414463"/>
          <a:ext cx="6381750" cy="402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134" name="Feuille de calcul" r:id="rId3" imgW="6382168" imgH="4029321" progId="Excel.Sheet.8">
                  <p:embed/>
                </p:oleObj>
              </mc:Choice>
              <mc:Fallback>
                <p:oleObj name="Feuille de calcul" r:id="rId3" imgW="6382168" imgH="4029321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25" y="1414463"/>
                        <a:ext cx="6381750" cy="402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Text Box 2"/>
          <p:cNvSpPr txBox="1">
            <a:spLocks noChangeArrowheads="1"/>
          </p:cNvSpPr>
          <p:nvPr/>
        </p:nvSpPr>
        <p:spPr bwMode="auto">
          <a:xfrm>
            <a:off x="900113" y="2667000"/>
            <a:ext cx="74056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Fin de la méthode simple </a:t>
            </a:r>
            <a:r>
              <a:rPr lang="fr-CH" altLang="fr-FR" sz="2000" b="1">
                <a:solidFill>
                  <a:schemeClr val="bg1"/>
                </a:solidFill>
              </a:rPr>
              <a:t>(cas 3)</a:t>
            </a:r>
            <a:endParaRPr lang="fr-FR" altLang="fr-FR" sz="2000" b="1">
              <a:solidFill>
                <a:schemeClr val="bg1"/>
              </a:solidFill>
            </a:endParaRPr>
          </a:p>
        </p:txBody>
      </p:sp>
      <p:grpSp>
        <p:nvGrpSpPr>
          <p:cNvPr id="425987" name="Group 3"/>
          <p:cNvGrpSpPr>
            <a:grpSpLocks/>
          </p:cNvGrpSpPr>
          <p:nvPr/>
        </p:nvGrpSpPr>
        <p:grpSpPr bwMode="auto">
          <a:xfrm>
            <a:off x="3924300" y="4572000"/>
            <a:ext cx="1371600" cy="1676400"/>
            <a:chOff x="4560" y="2880"/>
            <a:chExt cx="864" cy="1056"/>
          </a:xfrm>
        </p:grpSpPr>
        <p:pic>
          <p:nvPicPr>
            <p:cNvPr id="425988" name="Picture 4" descr="J00787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" y="2880"/>
              <a:ext cx="529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5989" name="Text Box 5"/>
            <p:cNvSpPr txBox="1">
              <a:spLocks noChangeArrowheads="1"/>
            </p:cNvSpPr>
            <p:nvPr/>
          </p:nvSpPr>
          <p:spPr bwMode="auto">
            <a:xfrm>
              <a:off x="4560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200">
                  <a:latin typeface="Arial" panose="020B0604020202020204" pitchFamily="34" charset="0"/>
                </a:rPr>
                <a:t>Menu</a:t>
              </a:r>
              <a:br>
                <a:rPr lang="fr-CH" altLang="fr-FR" sz="1200">
                  <a:latin typeface="Arial" panose="020B0604020202020204" pitchFamily="34" charset="0"/>
                </a:rPr>
              </a:br>
              <a:r>
                <a:rPr lang="fr-CH" altLang="fr-FR" sz="1200">
                  <a:latin typeface="Arial" panose="020B0604020202020204" pitchFamily="34" charset="0"/>
                </a:rPr>
                <a:t>Trois méthodes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sp>
        <p:nvSpPr>
          <p:cNvPr id="425990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862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425991" name="Object 7"/>
          <p:cNvGraphicFramePr>
            <a:graphicFrameLocks noChangeAspect="1"/>
          </p:cNvGraphicFramePr>
          <p:nvPr/>
        </p:nvGraphicFramePr>
        <p:xfrm>
          <a:off x="685800" y="4648200"/>
          <a:ext cx="12954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998" name="Clip" r:id="rId5" imgW="4582440" imgH="3105360" progId="MS_ClipArt_Gallery.2">
                  <p:embed/>
                </p:oleObj>
              </mc:Choice>
              <mc:Fallback>
                <p:oleObj name="Clip" r:id="rId5" imgW="4582440" imgH="3105360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648200"/>
                        <a:ext cx="12954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5992" name="Text Box 8"/>
          <p:cNvSpPr txBox="1">
            <a:spLocks noChangeArrowheads="1"/>
          </p:cNvSpPr>
          <p:nvPr/>
        </p:nvSpPr>
        <p:spPr bwMode="auto">
          <a:xfrm>
            <a:off x="609600" y="5791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200">
                <a:latin typeface="Arial" panose="020B0604020202020204" pitchFamily="34" charset="0"/>
              </a:rPr>
              <a:t>Menu</a:t>
            </a:r>
            <a:br>
              <a:rPr lang="fr-CH" altLang="fr-FR" sz="1200">
                <a:latin typeface="Arial" panose="020B0604020202020204" pitchFamily="34" charset="0"/>
              </a:rPr>
            </a:br>
            <a:r>
              <a:rPr lang="fr-CH" altLang="fr-FR" sz="1200">
                <a:latin typeface="Arial" panose="020B0604020202020204" pitchFamily="34" charset="0"/>
              </a:rPr>
              <a:t>général</a:t>
            </a:r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425993" name="Rectangle 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334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425994" name="Group 10"/>
          <p:cNvGrpSpPr>
            <a:grpSpLocks/>
          </p:cNvGrpSpPr>
          <p:nvPr/>
        </p:nvGrpSpPr>
        <p:grpSpPr bwMode="auto">
          <a:xfrm>
            <a:off x="7308850" y="4437063"/>
            <a:ext cx="1371600" cy="1858962"/>
            <a:chOff x="4584" y="2880"/>
            <a:chExt cx="864" cy="1171"/>
          </a:xfrm>
        </p:grpSpPr>
        <p:pic>
          <p:nvPicPr>
            <p:cNvPr id="425995" name="Picture 11" descr="J007879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8" y="2880"/>
              <a:ext cx="339" cy="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5996" name="Text Box 12"/>
            <p:cNvSpPr txBox="1">
              <a:spLocks noChangeArrowheads="1"/>
            </p:cNvSpPr>
            <p:nvPr/>
          </p:nvSpPr>
          <p:spPr bwMode="auto">
            <a:xfrm>
              <a:off x="4584" y="3648"/>
              <a:ext cx="864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Suite avec Exploitation à </a:t>
              </a:r>
            </a:p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niveaux</a:t>
              </a:r>
            </a:p>
          </p:txBody>
        </p:sp>
      </p:grpSp>
      <p:sp>
        <p:nvSpPr>
          <p:cNvPr id="425997" name="Rectangle 1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308850" y="4437063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63843"/>
              <a:gd name="adj2" fmla="val -2671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3</a:t>
            </a:r>
          </a:p>
          <a:p>
            <a:pPr algn="ctr"/>
            <a:r>
              <a:rPr lang="fr-CH" altLang="fr-FR"/>
              <a:t>Méthode 2</a:t>
            </a:r>
            <a:endParaRPr lang="fr-FR" altLang="fr-FR"/>
          </a:p>
        </p:txBody>
      </p:sp>
      <p:pic>
        <p:nvPicPr>
          <p:cNvPr id="300035" name="Picture 3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57200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0036" name="Text Box 4"/>
          <p:cNvSpPr txBox="1">
            <a:spLocks noChangeArrowheads="1"/>
          </p:cNvSpPr>
          <p:nvPr/>
        </p:nvSpPr>
        <p:spPr bwMode="auto">
          <a:xfrm>
            <a:off x="762000" y="4724400"/>
            <a:ext cx="7772400" cy="110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Text Box 2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  <p:sp>
        <p:nvSpPr>
          <p:cNvPr id="305155" name="Text Box 3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05157" name="Object 5"/>
          <p:cNvGraphicFramePr>
            <a:graphicFrameLocks noChangeAspect="1"/>
          </p:cNvGraphicFramePr>
          <p:nvPr/>
        </p:nvGraphicFramePr>
        <p:xfrm>
          <a:off x="1371600" y="1295400"/>
          <a:ext cx="6381750" cy="519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158" name="Feuille de calcul" r:id="rId3" imgW="6382168" imgH="5191444" progId="Excel.Sheet.8">
                  <p:embed/>
                </p:oleObj>
              </mc:Choice>
              <mc:Fallback>
                <p:oleObj name="Feuille de calcul" r:id="rId3" imgW="6382168" imgH="5191444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295400"/>
                        <a:ext cx="6381750" cy="5191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Text Box 2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  <p:sp>
        <p:nvSpPr>
          <p:cNvPr id="306179" name="Text Box 3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06180" name="Object 4"/>
          <p:cNvGraphicFramePr>
            <a:graphicFrameLocks noChangeAspect="1"/>
          </p:cNvGraphicFramePr>
          <p:nvPr/>
        </p:nvGraphicFramePr>
        <p:xfrm>
          <a:off x="1371600" y="1295400"/>
          <a:ext cx="6381750" cy="519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184" name="Feuille de calcul" r:id="rId3" imgW="6382168" imgH="5191444" progId="Excel.Sheet.8">
                  <p:embed/>
                </p:oleObj>
              </mc:Choice>
              <mc:Fallback>
                <p:oleObj name="Feuille de calcul" r:id="rId3" imgW="6382168" imgH="519144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295400"/>
                        <a:ext cx="6381750" cy="5191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Text Box 2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  <p:sp>
        <p:nvSpPr>
          <p:cNvPr id="307203" name="Text Box 3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07204" name="Object 4"/>
          <p:cNvGraphicFramePr>
            <a:graphicFrameLocks noChangeAspect="1"/>
          </p:cNvGraphicFramePr>
          <p:nvPr/>
        </p:nvGraphicFramePr>
        <p:xfrm>
          <a:off x="1370013" y="1296988"/>
          <a:ext cx="6381750" cy="519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10" name="Feuille de calcul" r:id="rId3" imgW="6381807" imgH="5191083" progId="Excel.Sheet.8">
                  <p:embed/>
                </p:oleObj>
              </mc:Choice>
              <mc:Fallback>
                <p:oleObj name="Feuille de calcul" r:id="rId3" imgW="6381807" imgH="5191083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013" y="1296988"/>
                        <a:ext cx="6381750" cy="5191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7506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13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7507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77508" name="AutoShape 4"/>
          <p:cNvSpPr>
            <a:spLocks noChangeArrowheads="1"/>
          </p:cNvSpPr>
          <p:nvPr/>
        </p:nvSpPr>
        <p:spPr bwMode="auto">
          <a:xfrm>
            <a:off x="533400" y="0"/>
            <a:ext cx="4114800" cy="2057400"/>
          </a:xfrm>
          <a:prstGeom prst="cloudCallout">
            <a:avLst>
              <a:gd name="adj1" fmla="val 49190"/>
              <a:gd name="adj2" fmla="val 92440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chemeClr val="bg1"/>
                </a:solidFill>
              </a:rPr>
              <a:t>J'ai acheté 25 pièces.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Pour </a:t>
            </a:r>
            <a:r>
              <a:rPr lang="fr-CH" altLang="fr-FR">
                <a:solidFill>
                  <a:schemeClr val="bg1"/>
                </a:solidFill>
              </a:rPr>
              <a:t>en </a:t>
            </a:r>
            <a:r>
              <a:rPr lang="fr-FR" altLang="fr-FR">
                <a:solidFill>
                  <a:schemeClr val="bg1"/>
                </a:solidFill>
              </a:rPr>
              <a:t>vendre 35, 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j’ai dû en puiser 10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dans mon stock</a:t>
            </a:r>
            <a:endParaRPr lang="fr-FR" altLang="fr-FR"/>
          </a:p>
        </p:txBody>
      </p:sp>
      <p:sp>
        <p:nvSpPr>
          <p:cNvPr id="277509" name="Line 5"/>
          <p:cNvSpPr>
            <a:spLocks noChangeShapeType="1"/>
          </p:cNvSpPr>
          <p:nvPr/>
        </p:nvSpPr>
        <p:spPr bwMode="auto">
          <a:xfrm>
            <a:off x="4267200" y="3276600"/>
            <a:ext cx="1981200" cy="1981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77510" name="Rectangle 6"/>
          <p:cNvSpPr>
            <a:spLocks noChangeArrowheads="1"/>
          </p:cNvSpPr>
          <p:nvPr/>
        </p:nvSpPr>
        <p:spPr bwMode="auto">
          <a:xfrm>
            <a:off x="381000" y="4267200"/>
            <a:ext cx="4114800" cy="2362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77511" name="AutoShape 7"/>
          <p:cNvSpPr>
            <a:spLocks noChangeArrowheads="1"/>
          </p:cNvSpPr>
          <p:nvPr/>
        </p:nvSpPr>
        <p:spPr bwMode="auto">
          <a:xfrm>
            <a:off x="914400" y="4343400"/>
            <a:ext cx="2971800" cy="1981200"/>
          </a:xfrm>
          <a:prstGeom prst="wedgeRoundRectCallout">
            <a:avLst>
              <a:gd name="adj1" fmla="val 82745"/>
              <a:gd name="adj2" fmla="val -2324"/>
              <a:gd name="adj3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>
                <a:solidFill>
                  <a:srgbClr val="FF0000"/>
                </a:solidFill>
              </a:rPr>
              <a:t>P</a:t>
            </a:r>
            <a:r>
              <a:rPr lang="fr-CH" altLang="fr-FR"/>
              <a:t>rix de </a:t>
            </a:r>
            <a:r>
              <a:rPr lang="fr-CH" altLang="fr-FR">
                <a:solidFill>
                  <a:srgbClr val="FF0000"/>
                </a:solidFill>
              </a:rPr>
              <a:t>R</a:t>
            </a:r>
            <a:r>
              <a:rPr lang="fr-CH" altLang="fr-FR"/>
              <a:t>evient</a:t>
            </a:r>
            <a:r>
              <a:rPr lang="fr-FR" altLang="fr-FR"/>
              <a:t> d’</a:t>
            </a:r>
            <a:r>
              <a:rPr lang="fr-FR" altLang="fr-FR">
                <a:solidFill>
                  <a:srgbClr val="FF0000"/>
                </a:solidFill>
              </a:rPr>
              <a:t>A</a:t>
            </a:r>
            <a:r>
              <a:rPr lang="fr-FR" altLang="fr-FR"/>
              <a:t>chat</a:t>
            </a:r>
          </a:p>
          <a:p>
            <a:pPr algn="ctr"/>
            <a:r>
              <a:rPr lang="fr-FR" altLang="fr-FR"/>
              <a:t>des </a:t>
            </a:r>
            <a:r>
              <a:rPr lang="fr-FR" altLang="fr-FR">
                <a:solidFill>
                  <a:srgbClr val="FF0000"/>
                </a:solidFill>
              </a:rPr>
              <a:t>M</a:t>
            </a:r>
            <a:r>
              <a:rPr lang="fr-FR" altLang="fr-FR"/>
              <a:t>archandises</a:t>
            </a:r>
          </a:p>
          <a:p>
            <a:pPr algn="ctr"/>
            <a:r>
              <a:rPr lang="fr-FR" altLang="fr-FR">
                <a:solidFill>
                  <a:srgbClr val="FF0000"/>
                </a:solidFill>
              </a:rPr>
              <a:t>V</a:t>
            </a:r>
            <a:r>
              <a:rPr lang="fr-FR" altLang="fr-FR"/>
              <a:t>endues</a:t>
            </a:r>
          </a:p>
        </p:txBody>
      </p:sp>
      <p:sp>
        <p:nvSpPr>
          <p:cNvPr id="277512" name="Line 8"/>
          <p:cNvSpPr>
            <a:spLocks noChangeShapeType="1"/>
          </p:cNvSpPr>
          <p:nvPr/>
        </p:nvSpPr>
        <p:spPr bwMode="auto">
          <a:xfrm>
            <a:off x="6419850" y="3133725"/>
            <a:ext cx="0" cy="1981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Text Box 2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2</a:t>
            </a:r>
            <a:endParaRPr lang="fr-FR" altLang="fr-FR"/>
          </a:p>
        </p:txBody>
      </p:sp>
      <p:sp>
        <p:nvSpPr>
          <p:cNvPr id="366595" name="Text Box 3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66596" name="Object 4"/>
          <p:cNvGraphicFramePr>
            <a:graphicFrameLocks noChangeAspect="1"/>
          </p:cNvGraphicFramePr>
          <p:nvPr/>
        </p:nvGraphicFramePr>
        <p:xfrm>
          <a:off x="1371600" y="1295400"/>
          <a:ext cx="6380163" cy="518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598" name="Feuille de calcul" r:id="rId3" imgW="6381807" imgH="5191083" progId="Excel.Sheet.8">
                  <p:embed/>
                </p:oleObj>
              </mc:Choice>
              <mc:Fallback>
                <p:oleObj name="Feuille de calcul" r:id="rId3" imgW="6381807" imgH="5191083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295400"/>
                        <a:ext cx="6380163" cy="518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Text Box 2"/>
          <p:cNvSpPr txBox="1">
            <a:spLocks noChangeArrowheads="1"/>
          </p:cNvSpPr>
          <p:nvPr/>
        </p:nvSpPr>
        <p:spPr bwMode="auto">
          <a:xfrm>
            <a:off x="900113" y="2667000"/>
            <a:ext cx="74056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Fin de la méthode hybride </a:t>
            </a:r>
            <a:r>
              <a:rPr lang="fr-CH" altLang="fr-FR" sz="2000" b="1">
                <a:solidFill>
                  <a:schemeClr val="bg1"/>
                </a:solidFill>
              </a:rPr>
              <a:t>(cas 3)</a:t>
            </a:r>
            <a:endParaRPr lang="fr-FR" altLang="fr-FR" sz="2000" b="1">
              <a:solidFill>
                <a:schemeClr val="bg1"/>
              </a:solidFill>
            </a:endParaRPr>
          </a:p>
        </p:txBody>
      </p:sp>
      <p:grpSp>
        <p:nvGrpSpPr>
          <p:cNvPr id="421891" name="Group 3"/>
          <p:cNvGrpSpPr>
            <a:grpSpLocks/>
          </p:cNvGrpSpPr>
          <p:nvPr/>
        </p:nvGrpSpPr>
        <p:grpSpPr bwMode="auto">
          <a:xfrm>
            <a:off x="3924300" y="4572000"/>
            <a:ext cx="1371600" cy="1676400"/>
            <a:chOff x="4560" y="2880"/>
            <a:chExt cx="864" cy="1056"/>
          </a:xfrm>
        </p:grpSpPr>
        <p:pic>
          <p:nvPicPr>
            <p:cNvPr id="421892" name="Picture 4" descr="J00787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" y="2880"/>
              <a:ext cx="529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1893" name="Text Box 5"/>
            <p:cNvSpPr txBox="1">
              <a:spLocks noChangeArrowheads="1"/>
            </p:cNvSpPr>
            <p:nvPr/>
          </p:nvSpPr>
          <p:spPr bwMode="auto">
            <a:xfrm>
              <a:off x="4560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200">
                  <a:latin typeface="Arial" panose="020B0604020202020204" pitchFamily="34" charset="0"/>
                </a:rPr>
                <a:t>Menu</a:t>
              </a:r>
              <a:br>
                <a:rPr lang="fr-CH" altLang="fr-FR" sz="1200">
                  <a:latin typeface="Arial" panose="020B0604020202020204" pitchFamily="34" charset="0"/>
                </a:rPr>
              </a:br>
              <a:r>
                <a:rPr lang="fr-CH" altLang="fr-FR" sz="1200">
                  <a:latin typeface="Arial" panose="020B0604020202020204" pitchFamily="34" charset="0"/>
                </a:rPr>
                <a:t>Trois méthodes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sp>
        <p:nvSpPr>
          <p:cNvPr id="421894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862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421895" name="Object 7"/>
          <p:cNvGraphicFramePr>
            <a:graphicFrameLocks noChangeAspect="1"/>
          </p:cNvGraphicFramePr>
          <p:nvPr/>
        </p:nvGraphicFramePr>
        <p:xfrm>
          <a:off x="685800" y="4648200"/>
          <a:ext cx="12954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902" name="Clip" r:id="rId5" imgW="4582440" imgH="3105360" progId="MS_ClipArt_Gallery.2">
                  <p:embed/>
                </p:oleObj>
              </mc:Choice>
              <mc:Fallback>
                <p:oleObj name="Clip" r:id="rId5" imgW="4582440" imgH="3105360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648200"/>
                        <a:ext cx="12954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1896" name="Text Box 8"/>
          <p:cNvSpPr txBox="1">
            <a:spLocks noChangeArrowheads="1"/>
          </p:cNvSpPr>
          <p:nvPr/>
        </p:nvSpPr>
        <p:spPr bwMode="auto">
          <a:xfrm>
            <a:off x="609600" y="5791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200">
                <a:latin typeface="Arial" panose="020B0604020202020204" pitchFamily="34" charset="0"/>
              </a:rPr>
              <a:t>Menu</a:t>
            </a:r>
            <a:br>
              <a:rPr lang="fr-CH" altLang="fr-FR" sz="1200">
                <a:latin typeface="Arial" panose="020B0604020202020204" pitchFamily="34" charset="0"/>
              </a:rPr>
            </a:br>
            <a:r>
              <a:rPr lang="fr-CH" altLang="fr-FR" sz="1200">
                <a:latin typeface="Arial" panose="020B0604020202020204" pitchFamily="34" charset="0"/>
              </a:rPr>
              <a:t>général</a:t>
            </a:r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421897" name="Rectangle 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334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421898" name="Group 10"/>
          <p:cNvGrpSpPr>
            <a:grpSpLocks/>
          </p:cNvGrpSpPr>
          <p:nvPr/>
        </p:nvGrpSpPr>
        <p:grpSpPr bwMode="auto">
          <a:xfrm>
            <a:off x="7308850" y="4437063"/>
            <a:ext cx="1371600" cy="1858962"/>
            <a:chOff x="4584" y="2880"/>
            <a:chExt cx="864" cy="1171"/>
          </a:xfrm>
        </p:grpSpPr>
        <p:pic>
          <p:nvPicPr>
            <p:cNvPr id="421899" name="Picture 11" descr="J007879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8" y="2880"/>
              <a:ext cx="339" cy="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1900" name="Text Box 12"/>
            <p:cNvSpPr txBox="1">
              <a:spLocks noChangeArrowheads="1"/>
            </p:cNvSpPr>
            <p:nvPr/>
          </p:nvSpPr>
          <p:spPr bwMode="auto">
            <a:xfrm>
              <a:off x="4584" y="3648"/>
              <a:ext cx="864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Suite avec Exploitation à </a:t>
              </a:r>
            </a:p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niveaux</a:t>
              </a:r>
            </a:p>
          </p:txBody>
        </p:sp>
      </p:grpSp>
      <p:sp>
        <p:nvSpPr>
          <p:cNvPr id="421901" name="Rectangle 1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308850" y="4437063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63843"/>
              <a:gd name="adj2" fmla="val -2671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Cas no 3</a:t>
            </a:r>
          </a:p>
          <a:p>
            <a:pPr algn="ctr"/>
            <a:r>
              <a:rPr lang="fr-CH" altLang="fr-FR"/>
              <a:t>Méthode 3</a:t>
            </a:r>
            <a:endParaRPr lang="fr-FR" altLang="fr-FR"/>
          </a:p>
        </p:txBody>
      </p:sp>
      <p:pic>
        <p:nvPicPr>
          <p:cNvPr id="301059" name="Picture 3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57200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1060" name="Text Box 4"/>
          <p:cNvSpPr txBox="1">
            <a:spLocks noChangeArrowheads="1"/>
          </p:cNvSpPr>
          <p:nvPr/>
        </p:nvSpPr>
        <p:spPr bwMode="auto">
          <a:xfrm>
            <a:off x="762000" y="4724400"/>
            <a:ext cx="7772400" cy="110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Text Box 2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endParaRPr lang="fr-FR" altLang="fr-FR"/>
          </a:p>
        </p:txBody>
      </p:sp>
      <p:sp>
        <p:nvSpPr>
          <p:cNvPr id="308227" name="Text Box 3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08229" name="Object 5"/>
          <p:cNvGraphicFramePr>
            <a:graphicFrameLocks noChangeAspect="1"/>
          </p:cNvGraphicFramePr>
          <p:nvPr/>
        </p:nvGraphicFramePr>
        <p:xfrm>
          <a:off x="1371600" y="1295400"/>
          <a:ext cx="6381750" cy="519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31" name="Feuille de calcul" r:id="rId3" imgW="6382168" imgH="5191444" progId="Excel.Sheet.8">
                  <p:embed/>
                </p:oleObj>
              </mc:Choice>
              <mc:Fallback>
                <p:oleObj name="Feuille de calcul" r:id="rId3" imgW="6382168" imgH="5191444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295400"/>
                        <a:ext cx="6381750" cy="5191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Text Box 2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endParaRPr lang="fr-FR" altLang="fr-FR"/>
          </a:p>
        </p:txBody>
      </p:sp>
      <p:sp>
        <p:nvSpPr>
          <p:cNvPr id="309251" name="Text Box 3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09252" name="Object 4"/>
          <p:cNvGraphicFramePr>
            <a:graphicFrameLocks noChangeAspect="1"/>
          </p:cNvGraphicFramePr>
          <p:nvPr/>
        </p:nvGraphicFramePr>
        <p:xfrm>
          <a:off x="1371600" y="1295400"/>
          <a:ext cx="6381750" cy="519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54" name="Feuille de calcul" r:id="rId3" imgW="6382168" imgH="5191444" progId="Excel.Sheet.8">
                  <p:embed/>
                </p:oleObj>
              </mc:Choice>
              <mc:Fallback>
                <p:oleObj name="Feuille de calcul" r:id="rId3" imgW="6382168" imgH="519144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295400"/>
                        <a:ext cx="6381750" cy="5191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Text Box 2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endParaRPr lang="fr-FR" altLang="fr-FR"/>
          </a:p>
        </p:txBody>
      </p:sp>
      <p:sp>
        <p:nvSpPr>
          <p:cNvPr id="312323" name="Text Box 3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12324" name="Object 4"/>
          <p:cNvGraphicFramePr>
            <a:graphicFrameLocks noChangeAspect="1"/>
          </p:cNvGraphicFramePr>
          <p:nvPr/>
        </p:nvGraphicFramePr>
        <p:xfrm>
          <a:off x="1371600" y="1295400"/>
          <a:ext cx="6381750" cy="519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26" name="Feuille de calcul" r:id="rId3" imgW="6382168" imgH="5191444" progId="Excel.Sheet.8">
                  <p:embed/>
                </p:oleObj>
              </mc:Choice>
              <mc:Fallback>
                <p:oleObj name="Feuille de calcul" r:id="rId3" imgW="6382168" imgH="519144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295400"/>
                        <a:ext cx="6381750" cy="5191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Text Box 2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endParaRPr lang="fr-FR" altLang="fr-FR"/>
          </a:p>
        </p:txBody>
      </p:sp>
      <p:sp>
        <p:nvSpPr>
          <p:cNvPr id="313347" name="Text Box 3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13348" name="Object 4"/>
          <p:cNvGraphicFramePr>
            <a:graphicFrameLocks/>
          </p:cNvGraphicFramePr>
          <p:nvPr/>
        </p:nvGraphicFramePr>
        <p:xfrm>
          <a:off x="1371600" y="1295400"/>
          <a:ext cx="6381750" cy="519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50" name="Feuille de calcul" r:id="rId3" imgW="6381807" imgH="5191083" progId="Excel.Sheet.8">
                  <p:embed/>
                </p:oleObj>
              </mc:Choice>
              <mc:Fallback>
                <p:oleObj name="Feuille de calcul" r:id="rId3" imgW="6381807" imgH="5191083" progId="Excel.Sheet.8">
                  <p:embed/>
                  <p:pic>
                    <p:nvPicPr>
                      <p:cNvPr id="0" name="Object 4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295400"/>
                        <a:ext cx="6381750" cy="5192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Text Box 2"/>
          <p:cNvSpPr txBox="1">
            <a:spLocks noChangeArrowheads="1"/>
          </p:cNvSpPr>
          <p:nvPr/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/>
              <a:t>Méthode 3</a:t>
            </a:r>
            <a:endParaRPr lang="fr-FR" altLang="fr-FR"/>
          </a:p>
        </p:txBody>
      </p:sp>
      <p:sp>
        <p:nvSpPr>
          <p:cNvPr id="310275" name="Text Box 3"/>
          <p:cNvSpPr txBox="1">
            <a:spLocks noChangeArrowheads="1"/>
          </p:cNvSpPr>
          <p:nvPr/>
        </p:nvSpPr>
        <p:spPr bwMode="auto">
          <a:xfrm>
            <a:off x="0" y="0"/>
            <a:ext cx="6858000" cy="1100138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 b="1">
                <a:latin typeface="Arial" panose="020B0604020202020204" pitchFamily="34" charset="0"/>
              </a:rPr>
              <a:t>Cas 3 :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Stock initial 	     CHF 300.-	Achats 		CHF 400.-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Ventes		     CHF 800.-	Frais d’achat	CHF 150.-</a:t>
            </a:r>
          </a:p>
          <a:p>
            <a:r>
              <a:rPr lang="fr-CH" altLang="fr-FR" sz="1600">
                <a:latin typeface="Arial" panose="020B0604020202020204" pitchFamily="34" charset="0"/>
              </a:rPr>
              <a:t>Déductions obtenues    CHF  40.-	Stock final	CHF 200.-</a:t>
            </a:r>
            <a:endParaRPr lang="fr-FR" altLang="fr-FR"/>
          </a:p>
        </p:txBody>
      </p:sp>
      <p:graphicFrame>
        <p:nvGraphicFramePr>
          <p:cNvPr id="310276" name="Object 4"/>
          <p:cNvGraphicFramePr>
            <a:graphicFrameLocks/>
          </p:cNvGraphicFramePr>
          <p:nvPr/>
        </p:nvGraphicFramePr>
        <p:xfrm>
          <a:off x="1370013" y="1295400"/>
          <a:ext cx="6380162" cy="519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78" name="Feuille de calcul" r:id="rId3" imgW="6381807" imgH="5191083" progId="Excel.Sheet.8">
                  <p:embed/>
                </p:oleObj>
              </mc:Choice>
              <mc:Fallback>
                <p:oleObj name="Feuille de calcul" r:id="rId3" imgW="6381807" imgH="5191083" progId="Excel.Shee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013" y="1295400"/>
                        <a:ext cx="6380162" cy="5192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AutoShape 1026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44287"/>
              <a:gd name="adj2" fmla="val 71056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4000"/>
              <a:t>Exploitation</a:t>
            </a:r>
          </a:p>
          <a:p>
            <a:pPr algn="ctr"/>
            <a:r>
              <a:rPr lang="fr-CH" altLang="fr-FR" sz="4000"/>
              <a:t>à 7 niveaux</a:t>
            </a:r>
            <a:endParaRPr lang="fr-FR" altLang="fr-FR" sz="4000"/>
          </a:p>
        </p:txBody>
      </p:sp>
      <p:pic>
        <p:nvPicPr>
          <p:cNvPr id="80899" name="Picture 1027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86000"/>
            <a:ext cx="2155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4194" name="Object 2"/>
          <p:cNvGraphicFramePr>
            <a:graphicFrameLocks noChangeAspect="1"/>
          </p:cNvGraphicFramePr>
          <p:nvPr/>
        </p:nvGraphicFramePr>
        <p:xfrm>
          <a:off x="990600" y="1143000"/>
          <a:ext cx="7162800" cy="475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196" name="Feuille de calcul" r:id="rId3" imgW="3629620" imgH="2410301" progId="Excel.Sheet.8">
                  <p:embed/>
                </p:oleObj>
              </mc:Choice>
              <mc:Fallback>
                <p:oleObj name="Feuille de calcul" r:id="rId3" imgW="3629620" imgH="2410301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143000"/>
                        <a:ext cx="7162800" cy="475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4195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AutoShape 2"/>
          <p:cNvSpPr>
            <a:spLocks noChangeArrowheads="1"/>
          </p:cNvSpPr>
          <p:nvPr/>
        </p:nvSpPr>
        <p:spPr bwMode="auto">
          <a:xfrm>
            <a:off x="3048000" y="609600"/>
            <a:ext cx="4724400" cy="2133600"/>
          </a:xfrm>
          <a:prstGeom prst="wedgeEllipseCallout">
            <a:avLst>
              <a:gd name="adj1" fmla="val -68213"/>
              <a:gd name="adj2" fmla="val 37130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u="sng"/>
              <a:t>Méthode 2</a:t>
            </a:r>
            <a:endParaRPr lang="fr-FR" altLang="fr-FR" sz="3600" b="1">
              <a:solidFill>
                <a:srgbClr val="FFFF00"/>
              </a:solidFill>
            </a:endParaRPr>
          </a:p>
        </p:txBody>
      </p:sp>
      <p:pic>
        <p:nvPicPr>
          <p:cNvPr id="353283" name="Picture 3" descr="J00786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57400"/>
            <a:ext cx="1295400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3286" name="Text Box 6"/>
          <p:cNvSpPr txBox="1">
            <a:spLocks noChangeArrowheads="1"/>
          </p:cNvSpPr>
          <p:nvPr/>
        </p:nvSpPr>
        <p:spPr bwMode="auto">
          <a:xfrm>
            <a:off x="3962400" y="3657600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>
                <a:hlinkClick r:id="rId3" action="ppaction://hlinksldjump"/>
              </a:rPr>
              <a:t>suite méthode 1...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3525" name="Object 5"/>
          <p:cNvGraphicFramePr>
            <a:graphicFrameLocks noChangeAspect="1"/>
          </p:cNvGraphicFramePr>
          <p:nvPr/>
        </p:nvGraphicFramePr>
        <p:xfrm>
          <a:off x="323850" y="762000"/>
          <a:ext cx="8534400" cy="529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35" name="Feuille de calcul" r:id="rId3" imgW="8543806" imgH="5305597" progId="Excel.Sheet.8">
                  <p:embed/>
                </p:oleObj>
              </mc:Choice>
              <mc:Fallback>
                <p:oleObj name="Feuille de calcul" r:id="rId3" imgW="8543806" imgH="5305597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762000"/>
                        <a:ext cx="8534400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3534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77300" y="6623050"/>
            <a:ext cx="228600" cy="177800"/>
          </a:xfrm>
          <a:prstGeom prst="actionButtonForwardNext">
            <a:avLst/>
          </a:prstGeom>
          <a:solidFill>
            <a:schemeClr val="hlink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3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5" name="Object 5"/>
          <p:cNvGraphicFramePr>
            <a:graphicFrameLocks noChangeAspect="1"/>
          </p:cNvGraphicFramePr>
          <p:nvPr/>
        </p:nvGraphicFramePr>
        <p:xfrm>
          <a:off x="1804988" y="423863"/>
          <a:ext cx="5534025" cy="601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0" name="Feuille de calcul" r:id="rId3" imgW="5534442" imgH="6010751" progId="Excel.Sheet.8">
                  <p:embed/>
                </p:oleObj>
              </mc:Choice>
              <mc:Fallback>
                <p:oleObj name="Feuille de calcul" r:id="rId3" imgW="5534442" imgH="6010751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988" y="423863"/>
                        <a:ext cx="5534025" cy="601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685800" y="2133600"/>
            <a:ext cx="7696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3200" b="1"/>
              <a:t>Le compte d'expoitation à 7 niveaux</a:t>
            </a:r>
            <a:endParaRPr lang="fr-FR" altLang="fr-FR" sz="3200" b="1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autoUpdateAnimBg="0"/>
    </p:bld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1804988" y="423863"/>
          <a:ext cx="5534025" cy="601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634" name="Feuille de calcul" r:id="rId3" imgW="5534470" imgH="6010529" progId="Excel.Sheet.8">
                  <p:embed/>
                </p:oleObj>
              </mc:Choice>
              <mc:Fallback>
                <p:oleObj name="Feuille de calcul" r:id="rId3" imgW="5534470" imgH="6010529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988" y="423863"/>
                        <a:ext cx="5534025" cy="601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42" name="Object 2"/>
          <p:cNvGraphicFramePr>
            <a:graphicFrameLocks noChangeAspect="1"/>
          </p:cNvGraphicFramePr>
          <p:nvPr/>
        </p:nvGraphicFramePr>
        <p:xfrm>
          <a:off x="1804988" y="423863"/>
          <a:ext cx="5534025" cy="601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43" name="Feuille de calcul" r:id="rId3" imgW="5534470" imgH="6010529" progId="Excel.Sheet.8">
                  <p:embed/>
                </p:oleObj>
              </mc:Choice>
              <mc:Fallback>
                <p:oleObj name="Feuille de calcul" r:id="rId3" imgW="5534470" imgH="6010529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988" y="423863"/>
                        <a:ext cx="5534025" cy="601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7266" name="Object 2"/>
          <p:cNvGraphicFramePr>
            <a:graphicFrameLocks noChangeAspect="1"/>
          </p:cNvGraphicFramePr>
          <p:nvPr/>
        </p:nvGraphicFramePr>
        <p:xfrm>
          <a:off x="1804988" y="423863"/>
          <a:ext cx="5534025" cy="601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67" name="Feuille de calcul" r:id="rId3" imgW="5534470" imgH="6010529" progId="Excel.Sheet.8">
                  <p:embed/>
                </p:oleObj>
              </mc:Choice>
              <mc:Fallback>
                <p:oleObj name="Feuille de calcul" r:id="rId3" imgW="5534470" imgH="6010529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988" y="423863"/>
                        <a:ext cx="5534025" cy="601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8290" name="Object 2"/>
          <p:cNvGraphicFramePr>
            <a:graphicFrameLocks noChangeAspect="1"/>
          </p:cNvGraphicFramePr>
          <p:nvPr/>
        </p:nvGraphicFramePr>
        <p:xfrm>
          <a:off x="1804988" y="423863"/>
          <a:ext cx="5534025" cy="601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91" name="Feuille de calcul" r:id="rId3" imgW="5534470" imgH="6010529" progId="Excel.Sheet.8">
                  <p:embed/>
                </p:oleObj>
              </mc:Choice>
              <mc:Fallback>
                <p:oleObj name="Feuille de calcul" r:id="rId3" imgW="5534470" imgH="6010529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988" y="423863"/>
                        <a:ext cx="5534025" cy="601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9314" name="Object 2"/>
          <p:cNvGraphicFramePr>
            <a:graphicFrameLocks noChangeAspect="1"/>
          </p:cNvGraphicFramePr>
          <p:nvPr/>
        </p:nvGraphicFramePr>
        <p:xfrm>
          <a:off x="1804988" y="423863"/>
          <a:ext cx="5534025" cy="601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15" name="Feuille de calcul" r:id="rId3" imgW="5534470" imgH="6010529" progId="Excel.Sheet.8">
                  <p:embed/>
                </p:oleObj>
              </mc:Choice>
              <mc:Fallback>
                <p:oleObj name="Feuille de calcul" r:id="rId3" imgW="5534470" imgH="6010529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988" y="423863"/>
                        <a:ext cx="5534025" cy="601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1362" name="Object 2"/>
          <p:cNvGraphicFramePr>
            <a:graphicFrameLocks noChangeAspect="1"/>
          </p:cNvGraphicFramePr>
          <p:nvPr/>
        </p:nvGraphicFramePr>
        <p:xfrm>
          <a:off x="1804988" y="423863"/>
          <a:ext cx="5534025" cy="601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363" name="Feuille de calcul" r:id="rId3" imgW="5534470" imgH="6010529" progId="Excel.Sheet.8">
                  <p:embed/>
                </p:oleObj>
              </mc:Choice>
              <mc:Fallback>
                <p:oleObj name="Feuille de calcul" r:id="rId3" imgW="5534470" imgH="6010529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988" y="423863"/>
                        <a:ext cx="5534025" cy="601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0338" name="Object 2"/>
          <p:cNvGraphicFramePr>
            <a:graphicFrameLocks noChangeAspect="1"/>
          </p:cNvGraphicFramePr>
          <p:nvPr/>
        </p:nvGraphicFramePr>
        <p:xfrm>
          <a:off x="1804988" y="423863"/>
          <a:ext cx="5534025" cy="601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339" name="Feuille de calcul" r:id="rId3" imgW="5534470" imgH="6010529" progId="Excel.Sheet.8">
                  <p:embed/>
                </p:oleObj>
              </mc:Choice>
              <mc:Fallback>
                <p:oleObj name="Feuille de calcul" r:id="rId3" imgW="5534470" imgH="6010529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988" y="423863"/>
                        <a:ext cx="5534025" cy="601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 descr="Marbre blanc"/>
          <p:cNvSpPr>
            <a:spLocks noChangeArrowheads="1" noChangeShapeType="1" noTextEdit="1"/>
          </p:cNvSpPr>
          <p:nvPr/>
        </p:nvSpPr>
        <p:spPr bwMode="auto">
          <a:xfrm>
            <a:off x="2514600" y="1981200"/>
            <a:ext cx="4038600" cy="2667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CC99"/>
              </a:contourClr>
            </a:sp3d>
          </a:bodyPr>
          <a:lstStyle/>
          <a:p>
            <a:pPr algn="ctr"/>
            <a:r>
              <a:rPr lang="fr-CH" sz="9600" b="1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 Black" panose="020B0A04020102020204" pitchFamily="34" charset="0"/>
              </a:rPr>
              <a:t>F I N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084888" y="6453188"/>
            <a:ext cx="2951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400">
                <a:cs typeface="Times New Roman" panose="02020603050405020304" pitchFamily="18" charset="0"/>
              </a:rPr>
              <a:t>©</a:t>
            </a:r>
            <a:r>
              <a:rPr lang="fr-FR" altLang="fr-FR" sz="1400"/>
              <a:t>Yvan Péguiron  - version 19.12.2010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4850" name="Object 2"/>
          <p:cNvGraphicFramePr>
            <a:graphicFrameLocks noChangeAspect="1"/>
          </p:cNvGraphicFramePr>
          <p:nvPr/>
        </p:nvGraphicFramePr>
        <p:xfrm>
          <a:off x="609600" y="914400"/>
          <a:ext cx="596900" cy="181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874" name="Clip" r:id="rId3" imgW="1295640" imgH="3934080" progId="MS_ClipArt_Gallery.2">
                  <p:embed/>
                </p:oleObj>
              </mc:Choice>
              <mc:Fallback>
                <p:oleObj name="Clip" r:id="rId3" imgW="1295640" imgH="393408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914400"/>
                        <a:ext cx="596900" cy="181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4851" name="Text Box 3"/>
          <p:cNvSpPr txBox="1">
            <a:spLocks noChangeArrowheads="1"/>
          </p:cNvSpPr>
          <p:nvPr/>
        </p:nvSpPr>
        <p:spPr bwMode="auto">
          <a:xfrm>
            <a:off x="1828800" y="1143000"/>
            <a:ext cx="28194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/>
              <a:t>Pour le stock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les achats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les ventes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 résultat</a:t>
            </a:r>
          </a:p>
        </p:txBody>
      </p:sp>
      <p:sp>
        <p:nvSpPr>
          <p:cNvPr id="334852" name="Text Box 4"/>
          <p:cNvSpPr txBox="1">
            <a:spLocks noChangeArrowheads="1"/>
          </p:cNvSpPr>
          <p:nvPr/>
        </p:nvSpPr>
        <p:spPr bwMode="auto">
          <a:xfrm>
            <a:off x="4343400" y="1143000"/>
            <a:ext cx="2398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>
                <a:solidFill>
                  <a:srgbClr val="006600"/>
                </a:solidFill>
              </a:rPr>
              <a:t>Un compte d’actif</a:t>
            </a:r>
            <a:endParaRPr lang="fr-FR" altLang="fr-FR">
              <a:solidFill>
                <a:srgbClr val="003300"/>
              </a:solidFill>
            </a:endParaRPr>
          </a:p>
        </p:txBody>
      </p:sp>
      <p:sp>
        <p:nvSpPr>
          <p:cNvPr id="334853" name="Text Box 5"/>
          <p:cNvSpPr txBox="1">
            <a:spLocks noChangeArrowheads="1"/>
          </p:cNvSpPr>
          <p:nvPr/>
        </p:nvSpPr>
        <p:spPr bwMode="auto">
          <a:xfrm>
            <a:off x="4343400" y="22098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666633"/>
                </a:solidFill>
              </a:rPr>
              <a:t>Un compte de charges</a:t>
            </a:r>
          </a:p>
        </p:txBody>
      </p:sp>
      <p:sp>
        <p:nvSpPr>
          <p:cNvPr id="334854" name="Text Box 6"/>
          <p:cNvSpPr txBox="1">
            <a:spLocks noChangeArrowheads="1"/>
          </p:cNvSpPr>
          <p:nvPr/>
        </p:nvSpPr>
        <p:spPr bwMode="auto">
          <a:xfrm>
            <a:off x="4343400" y="33528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FF0000"/>
                </a:solidFill>
              </a:rPr>
              <a:t>Un compte de produits</a:t>
            </a:r>
          </a:p>
        </p:txBody>
      </p:sp>
      <p:sp>
        <p:nvSpPr>
          <p:cNvPr id="334855" name="Text Box 7"/>
          <p:cNvSpPr txBox="1">
            <a:spLocks noChangeArrowheads="1"/>
          </p:cNvSpPr>
          <p:nvPr/>
        </p:nvSpPr>
        <p:spPr bwMode="auto">
          <a:xfrm>
            <a:off x="4343400" y="44196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0000FF"/>
                </a:solidFill>
              </a:rPr>
              <a:t>Un compte d’exploitation</a:t>
            </a: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334856" name="Rectangle 8"/>
          <p:cNvSpPr>
            <a:spLocks noChangeArrowheads="1"/>
          </p:cNvSpPr>
          <p:nvPr/>
        </p:nvSpPr>
        <p:spPr bwMode="auto">
          <a:xfrm>
            <a:off x="7772400" y="1219200"/>
            <a:ext cx="914400" cy="3810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334857" name="Group 9"/>
          <p:cNvGrpSpPr>
            <a:grpSpLocks/>
          </p:cNvGrpSpPr>
          <p:nvPr/>
        </p:nvGrpSpPr>
        <p:grpSpPr bwMode="auto">
          <a:xfrm>
            <a:off x="7924800" y="2133600"/>
            <a:ext cx="609600" cy="609600"/>
            <a:chOff x="4992" y="1488"/>
            <a:chExt cx="384" cy="384"/>
          </a:xfrm>
        </p:grpSpPr>
        <p:sp>
          <p:nvSpPr>
            <p:cNvPr id="334858" name="Oval 10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4859" name="Line 11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4860" name="Group 12"/>
          <p:cNvGrpSpPr>
            <a:grpSpLocks/>
          </p:cNvGrpSpPr>
          <p:nvPr/>
        </p:nvGrpSpPr>
        <p:grpSpPr bwMode="auto">
          <a:xfrm>
            <a:off x="7924800" y="3276600"/>
            <a:ext cx="609600" cy="609600"/>
            <a:chOff x="5040" y="2112"/>
            <a:chExt cx="384" cy="384"/>
          </a:xfrm>
        </p:grpSpPr>
        <p:sp>
          <p:nvSpPr>
            <p:cNvPr id="334861" name="Oval 13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4862" name="Line 14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4863" name="Group 15"/>
          <p:cNvGrpSpPr>
            <a:grpSpLocks/>
          </p:cNvGrpSpPr>
          <p:nvPr/>
        </p:nvGrpSpPr>
        <p:grpSpPr bwMode="auto">
          <a:xfrm>
            <a:off x="7924800" y="4343400"/>
            <a:ext cx="609600" cy="609600"/>
            <a:chOff x="5088" y="2976"/>
            <a:chExt cx="384" cy="384"/>
          </a:xfrm>
        </p:grpSpPr>
        <p:sp>
          <p:nvSpPr>
            <p:cNvPr id="334864" name="Oval 16"/>
            <p:cNvSpPr>
              <a:spLocks noChangeArrowheads="1"/>
            </p:cNvSpPr>
            <p:nvPr/>
          </p:nvSpPr>
          <p:spPr bwMode="auto">
            <a:xfrm>
              <a:off x="5088" y="2976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4865" name="Line 17"/>
            <p:cNvSpPr>
              <a:spLocks noChangeShapeType="1"/>
            </p:cNvSpPr>
            <p:nvPr/>
          </p:nvSpPr>
          <p:spPr bwMode="auto">
            <a:xfrm flipH="1">
              <a:off x="5136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4866" name="Line 18"/>
            <p:cNvSpPr>
              <a:spLocks noChangeShapeType="1"/>
            </p:cNvSpPr>
            <p:nvPr/>
          </p:nvSpPr>
          <p:spPr bwMode="auto">
            <a:xfrm>
              <a:off x="5280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4873" name="Group 25"/>
          <p:cNvGrpSpPr>
            <a:grpSpLocks/>
          </p:cNvGrpSpPr>
          <p:nvPr/>
        </p:nvGrpSpPr>
        <p:grpSpPr bwMode="auto">
          <a:xfrm>
            <a:off x="342900" y="5019675"/>
            <a:ext cx="8191500" cy="1000125"/>
            <a:chOff x="216" y="3162"/>
            <a:chExt cx="5160" cy="630"/>
          </a:xfrm>
        </p:grpSpPr>
        <p:sp>
          <p:nvSpPr>
            <p:cNvPr id="334868" name="Text Box 20"/>
            <p:cNvSpPr txBox="1">
              <a:spLocks noChangeArrowheads="1"/>
            </p:cNvSpPr>
            <p:nvPr/>
          </p:nvSpPr>
          <p:spPr bwMode="auto">
            <a:xfrm>
              <a:off x="216" y="3162"/>
              <a:ext cx="2592" cy="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CH" altLang="fr-FR" sz="3200" b="1"/>
                <a:t>+</a:t>
              </a:r>
            </a:p>
            <a:p>
              <a:r>
                <a:rPr lang="fr-CH" altLang="fr-FR"/>
                <a:t>Pour les variations du stock</a:t>
              </a:r>
              <a:endParaRPr lang="fr-FR" altLang="fr-FR"/>
            </a:p>
          </p:txBody>
        </p:sp>
        <p:sp>
          <p:nvSpPr>
            <p:cNvPr id="334869" name="Text Box 21"/>
            <p:cNvSpPr txBox="1">
              <a:spLocks noChangeArrowheads="1"/>
            </p:cNvSpPr>
            <p:nvPr/>
          </p:nvSpPr>
          <p:spPr bwMode="auto">
            <a:xfrm>
              <a:off x="2736" y="3456"/>
              <a:ext cx="196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altLang="fr-FR">
                  <a:solidFill>
                    <a:srgbClr val="666633"/>
                  </a:solidFill>
                </a:rPr>
                <a:t>Un compte de charges</a:t>
              </a:r>
            </a:p>
          </p:txBody>
        </p:sp>
        <p:grpSp>
          <p:nvGrpSpPr>
            <p:cNvPr id="334870" name="Group 22"/>
            <p:cNvGrpSpPr>
              <a:grpSpLocks/>
            </p:cNvGrpSpPr>
            <p:nvPr/>
          </p:nvGrpSpPr>
          <p:grpSpPr bwMode="auto">
            <a:xfrm>
              <a:off x="4992" y="3408"/>
              <a:ext cx="384" cy="384"/>
              <a:chOff x="4992" y="1488"/>
              <a:chExt cx="384" cy="384"/>
            </a:xfrm>
          </p:grpSpPr>
          <p:sp>
            <p:nvSpPr>
              <p:cNvPr id="334871" name="Oval 23"/>
              <p:cNvSpPr>
                <a:spLocks noChangeArrowheads="1"/>
              </p:cNvSpPr>
              <p:nvPr/>
            </p:nvSpPr>
            <p:spPr bwMode="auto">
              <a:xfrm>
                <a:off x="4992" y="1488"/>
                <a:ext cx="384" cy="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  <p:sp>
            <p:nvSpPr>
              <p:cNvPr id="334872" name="Line 24"/>
              <p:cNvSpPr>
                <a:spLocks noChangeShapeType="1"/>
              </p:cNvSpPr>
              <p:nvPr/>
            </p:nvSpPr>
            <p:spPr bwMode="auto">
              <a:xfrm flipH="1">
                <a:off x="5040" y="1680"/>
                <a:ext cx="144" cy="144"/>
              </a:xfrm>
              <a:prstGeom prst="line">
                <a:avLst/>
              </a:prstGeom>
              <a:noFill/>
              <a:ln w="38100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4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4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3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4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34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3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4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2" grpId="0" autoUpdateAnimBg="0"/>
      <p:bldP spid="334853" grpId="0" autoUpdateAnimBg="0"/>
      <p:bldP spid="334854" grpId="0" autoUpdateAnimBg="0"/>
      <p:bldP spid="334855" grpId="0" autoUpdateAnimBg="0"/>
      <p:bldP spid="334856" grpId="0" animBg="1"/>
    </p:bld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22" name="Object 2"/>
          <p:cNvGraphicFramePr>
            <a:graphicFrameLocks noChangeAspect="1"/>
          </p:cNvGraphicFramePr>
          <p:nvPr/>
        </p:nvGraphicFramePr>
        <p:xfrm>
          <a:off x="1295400" y="3381375"/>
          <a:ext cx="2514600" cy="170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8" name="Clip" r:id="rId4" imgW="4582440" imgH="3105360" progId="MS_ClipArt_Gallery.2">
                  <p:embed/>
                </p:oleObj>
              </mc:Choice>
              <mc:Fallback>
                <p:oleObj name="Clip" r:id="rId4" imgW="4582440" imgH="310536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381375"/>
                        <a:ext cx="2514600" cy="170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5927725" y="2889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altLang="fr-FR"/>
          </a:p>
        </p:txBody>
      </p:sp>
      <p:sp>
        <p:nvSpPr>
          <p:cNvPr id="81925" name="WordArt 5" descr="Marbre blanc"/>
          <p:cNvSpPr>
            <a:spLocks noChangeArrowheads="1" noChangeShapeType="1" noTextEdit="1"/>
          </p:cNvSpPr>
          <p:nvPr/>
        </p:nvSpPr>
        <p:spPr bwMode="auto">
          <a:xfrm>
            <a:off x="533400" y="1171575"/>
            <a:ext cx="3657600" cy="1752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CC99"/>
              </a:contourClr>
            </a:sp3d>
          </a:bodyPr>
          <a:lstStyle/>
          <a:p>
            <a:pPr algn="ctr"/>
            <a:r>
              <a:rPr lang="fr-CH" sz="8000" b="1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 Black" panose="020B0A04020102020204" pitchFamily="34" charset="0"/>
              </a:rPr>
              <a:t>Comptes</a:t>
            </a:r>
          </a:p>
          <a:p>
            <a:pPr algn="ctr"/>
            <a:r>
              <a:rPr lang="fr-CH" sz="8000" b="1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 Black" panose="020B0A04020102020204" pitchFamily="34" charset="0"/>
              </a:rPr>
              <a:t>marchandises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4495800" y="47625"/>
            <a:ext cx="4648200" cy="662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r-CH" altLang="fr-FR" sz="1800"/>
              <a:t>  </a:t>
            </a:r>
            <a:r>
              <a:rPr lang="fr-CH" altLang="fr-FR" sz="1800">
                <a:hlinkClick r:id="rId7" action="ppaction://hlinksldjump"/>
              </a:rPr>
              <a:t>Début &amp; topogramme objectifs</a:t>
            </a:r>
            <a:endParaRPr lang="fr-CH" altLang="fr-FR" sz="1200"/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r-CH" altLang="fr-FR" sz="1800"/>
              <a:t>  </a:t>
            </a:r>
            <a:r>
              <a:rPr lang="fr-CH" altLang="fr-FR" sz="1800">
                <a:hlinkClick r:id="rId8" action="ppaction://hlinksldjump"/>
              </a:rPr>
              <a:t>Comprendre le mécanisme </a:t>
            </a:r>
            <a:r>
              <a:rPr lang="fr-CH" altLang="fr-FR" sz="1200"/>
              <a:t>(début du diaporama)</a:t>
            </a: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r-CH" altLang="fr-FR" sz="2000"/>
              <a:t>  </a:t>
            </a:r>
            <a:r>
              <a:rPr lang="fr-CH" altLang="fr-FR" sz="1800">
                <a:hlinkClick r:id="rId9" action="ppaction://hlinksldjump"/>
              </a:rPr>
              <a:t>Variation du stock</a:t>
            </a:r>
            <a:r>
              <a:rPr lang="fr-CH" altLang="fr-FR" sz="2000">
                <a:hlinkClick r:id="rId9" action="ppaction://hlinksldjump"/>
              </a:rPr>
              <a:t>  </a:t>
            </a:r>
            <a:r>
              <a:rPr lang="fr-CH" altLang="fr-FR" sz="1200"/>
              <a:t>(deux situations animées)</a:t>
            </a:r>
            <a:endParaRPr lang="fr-CH" altLang="fr-FR" sz="1800"/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r-CH" altLang="fr-FR" sz="2000"/>
              <a:t>  </a:t>
            </a:r>
            <a:r>
              <a:rPr lang="fr-CH" altLang="fr-FR" sz="1800">
                <a:hlinkClick r:id="rId10" action="ppaction://hlinksldjump"/>
              </a:rPr>
              <a:t>Cas 1 </a:t>
            </a:r>
            <a:r>
              <a:rPr lang="fr-CH" altLang="fr-FR" sz="1400">
                <a:hlinkClick r:id="rId10" action="ppaction://hlinksldjump"/>
              </a:rPr>
              <a:t>(Reprise de l’exemple chronologique</a:t>
            </a:r>
            <a:r>
              <a:rPr lang="fr-CH" altLang="fr-FR" sz="1400"/>
              <a:t>ment)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600"/>
              <a:t> </a:t>
            </a:r>
            <a:r>
              <a:rPr lang="fr-CH" altLang="fr-FR" sz="1400" u="sng">
                <a:hlinkClick r:id="rId11" action="ppaction://hlinksldjump"/>
              </a:rPr>
              <a:t>Méthode 1</a:t>
            </a:r>
            <a:r>
              <a:rPr lang="fr-CH" altLang="fr-FR" sz="1400" u="sng"/>
              <a:t> simple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600"/>
              <a:t> </a:t>
            </a:r>
            <a:r>
              <a:rPr lang="fr-CH" altLang="fr-FR" sz="1400">
                <a:hlinkClick r:id="rId12" action="ppaction://hlinksldjump"/>
              </a:rPr>
              <a:t>Méthode 2 hybride</a:t>
            </a:r>
            <a:r>
              <a:rPr lang="fr-CH" altLang="fr-FR" sz="1600">
                <a:hlinkClick r:id="rId12" action="ppaction://hlinksldjump"/>
              </a:rPr>
              <a:t> </a:t>
            </a:r>
            <a:r>
              <a:rPr lang="fr-CH" altLang="fr-FR" sz="1600"/>
              <a:t> </a:t>
            </a:r>
            <a:r>
              <a:rPr lang="fr-CH" altLang="fr-FR" sz="1200"/>
              <a:t>(Ecoles professionnelles)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600"/>
              <a:t> </a:t>
            </a:r>
            <a:r>
              <a:rPr lang="fr-CH" altLang="fr-FR" sz="1400">
                <a:hlinkClick r:id="rId13" action="ppaction://hlinksldjump"/>
              </a:rPr>
              <a:t>Méthode 3 structurée</a:t>
            </a:r>
            <a:r>
              <a:rPr lang="fr-CH" altLang="fr-FR" sz="1600">
                <a:hlinkClick r:id="rId13" action="ppaction://hlinksldjump"/>
              </a:rPr>
              <a:t> </a:t>
            </a:r>
            <a:r>
              <a:rPr lang="fr-CH" altLang="fr-FR" sz="1200"/>
              <a:t>(Calderara)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400"/>
              <a:t>  </a:t>
            </a:r>
            <a:r>
              <a:rPr lang="fr-CH" altLang="fr-FR" sz="1400" b="1">
                <a:hlinkClick r:id="rId14" action="ppaction://hlinksldjump"/>
              </a:rPr>
              <a:t>Méthode 4 Stock permanent</a:t>
            </a:r>
            <a:r>
              <a:rPr lang="fr-CH" altLang="fr-FR" sz="1600">
                <a:hlinkClick r:id="rId14" action="ppaction://hlinksldjump"/>
              </a:rPr>
              <a:t>  </a:t>
            </a:r>
            <a:r>
              <a:rPr lang="fr-CH" altLang="fr-FR" sz="1200"/>
              <a:t>(Leimgruber / Prochinig)</a:t>
            </a: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r-CH" altLang="fr-FR" sz="2000"/>
              <a:t>  </a:t>
            </a:r>
            <a:r>
              <a:rPr lang="fr-CH" altLang="fr-FR" sz="1800">
                <a:hlinkClick r:id="rId15" action="ppaction://hlinksldjump"/>
              </a:rPr>
              <a:t>Cas  2 et son corrigé</a:t>
            </a:r>
            <a:endParaRPr lang="fr-CH" altLang="fr-FR" sz="1800"/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600"/>
              <a:t> </a:t>
            </a:r>
            <a:r>
              <a:rPr lang="fr-CH" altLang="fr-FR" sz="1400" u="sng">
                <a:hlinkClick r:id="rId16" action="ppaction://hlinksldjump"/>
              </a:rPr>
              <a:t>Méthode 1</a:t>
            </a:r>
            <a:endParaRPr lang="fr-CH" altLang="fr-FR" sz="1400" u="sng"/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600"/>
              <a:t> </a:t>
            </a:r>
            <a:r>
              <a:rPr lang="fr-CH" altLang="fr-FR" sz="1400">
                <a:hlinkClick r:id="rId17" action="ppaction://hlinksldjump"/>
              </a:rPr>
              <a:t>Méthode 2</a:t>
            </a:r>
            <a:r>
              <a:rPr lang="fr-CH" altLang="fr-FR" sz="1600">
                <a:hlinkClick r:id="rId17" action="ppaction://hlinksldjump"/>
              </a:rPr>
              <a:t> </a:t>
            </a:r>
            <a:r>
              <a:rPr lang="fr-CH" altLang="fr-FR" sz="1200"/>
              <a:t>(Ecoles professionnelles)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600"/>
              <a:t> </a:t>
            </a:r>
            <a:r>
              <a:rPr lang="fr-CH" altLang="fr-FR" sz="1400">
                <a:hlinkClick r:id="rId18" action="ppaction://hlinksldjump"/>
              </a:rPr>
              <a:t>Méthode 3</a:t>
            </a:r>
            <a:r>
              <a:rPr lang="fr-CH" altLang="fr-FR" sz="1600">
                <a:hlinkClick r:id="rId18" action="ppaction://hlinksldjump"/>
              </a:rPr>
              <a:t> </a:t>
            </a:r>
            <a:r>
              <a:rPr lang="fr-CH" altLang="fr-FR" sz="1200"/>
              <a:t>(Calderara)</a:t>
            </a:r>
            <a:endParaRPr lang="fr-CH" altLang="fr-FR" sz="1800"/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r-CH" altLang="fr-FR" sz="1800"/>
              <a:t>  </a:t>
            </a:r>
            <a:r>
              <a:rPr lang="fr-CH" altLang="fr-FR" sz="1800">
                <a:hlinkClick r:id="rId19" action="ppaction://hlinksldjump"/>
              </a:rPr>
              <a:t>Nomenclature</a:t>
            </a:r>
            <a:endParaRPr lang="fr-CH" altLang="fr-FR" sz="1800"/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r-CH" altLang="fr-FR" sz="1800"/>
              <a:t>  </a:t>
            </a:r>
            <a:r>
              <a:rPr lang="fr-CH" altLang="fr-FR" sz="1800">
                <a:hlinkClick r:id="rId20" action="ppaction://hlinksldjump"/>
              </a:rPr>
              <a:t>Le compte « Résultat » en images</a:t>
            </a:r>
            <a:endParaRPr lang="fr-CH" altLang="fr-FR" sz="1800"/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r-CH" altLang="fr-FR" sz="1800"/>
              <a:t>  </a:t>
            </a:r>
            <a:r>
              <a:rPr lang="fr-CH" altLang="fr-FR" sz="1800">
                <a:hlinkClick r:id="rId21" action="ppaction://hlinksldjump"/>
              </a:rPr>
              <a:t>Marchandises suite…</a:t>
            </a:r>
            <a:endParaRPr lang="fr-CH" altLang="fr-FR" sz="1800"/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600"/>
              <a:t> </a:t>
            </a:r>
            <a:r>
              <a:rPr lang="fr-CH" altLang="fr-FR" sz="1400" u="sng">
                <a:hlinkClick r:id="rId22" action="ppaction://hlinksldjump"/>
              </a:rPr>
              <a:t>Frais d’achat</a:t>
            </a:r>
            <a:endParaRPr lang="fr-CH" altLang="fr-FR" sz="1400" u="sng"/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600"/>
              <a:t> </a:t>
            </a:r>
            <a:r>
              <a:rPr lang="fr-CH" altLang="fr-FR" sz="1400">
                <a:hlinkClick r:id="rId23" action="ppaction://hlinksldjump"/>
              </a:rPr>
              <a:t>Déductions</a:t>
            </a:r>
            <a:r>
              <a:rPr lang="fr-CH" altLang="fr-FR" sz="1400"/>
              <a:t> (</a:t>
            </a:r>
            <a:r>
              <a:rPr lang="fr-CH" altLang="fr-FR" sz="1400">
                <a:hlinkClick r:id="rId23" action="ppaction://hlinksldjump"/>
              </a:rPr>
              <a:t>obtenues</a:t>
            </a:r>
            <a:r>
              <a:rPr lang="fr-CH" altLang="fr-FR" sz="1400"/>
              <a:t> et </a:t>
            </a:r>
            <a:r>
              <a:rPr lang="fr-CH" altLang="fr-FR" sz="1400">
                <a:hlinkClick r:id="rId24" action="ppaction://hlinksldjump"/>
              </a:rPr>
              <a:t>accordées</a:t>
            </a:r>
            <a:r>
              <a:rPr lang="fr-CH" altLang="fr-FR" sz="1400"/>
              <a:t>)</a:t>
            </a:r>
            <a:endParaRPr lang="fr-CH" altLang="fr-FR" sz="1200"/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600"/>
              <a:t> </a:t>
            </a:r>
            <a:r>
              <a:rPr lang="fr-CH" altLang="fr-FR" sz="1400">
                <a:hlinkClick r:id="rId25" action="ppaction://hlinksldjump"/>
              </a:rPr>
              <a:t>Frais de vente</a:t>
            </a:r>
            <a:endParaRPr lang="fr-CH" altLang="fr-FR" sz="1800"/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r-CH" altLang="fr-FR" sz="1800"/>
              <a:t>  </a:t>
            </a:r>
            <a:r>
              <a:rPr lang="fr-CH" altLang="fr-FR" sz="1800">
                <a:hlinkClick r:id="rId26" action="ppaction://hlinksldjump"/>
              </a:rPr>
              <a:t>Cas 3 et son corrigé  </a:t>
            </a:r>
            <a:r>
              <a:rPr lang="fr-CH" altLang="fr-FR" sz="1200"/>
              <a:t>(esc. et frais d’achat)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600"/>
              <a:t> </a:t>
            </a:r>
            <a:r>
              <a:rPr lang="fr-CH" altLang="fr-FR" sz="1400" u="sng">
                <a:hlinkClick r:id="rId27" action="ppaction://hlinksldjump"/>
              </a:rPr>
              <a:t>Méthode 1</a:t>
            </a:r>
            <a:endParaRPr lang="fr-CH" altLang="fr-FR" sz="1400" u="sng"/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600"/>
              <a:t> </a:t>
            </a:r>
            <a:r>
              <a:rPr lang="fr-CH" altLang="fr-FR" sz="1400">
                <a:hlinkClick r:id="rId28" action="ppaction://hlinksldjump"/>
              </a:rPr>
              <a:t>Méthode 2</a:t>
            </a:r>
            <a:r>
              <a:rPr lang="fr-CH" altLang="fr-FR" sz="1600">
                <a:hlinkClick r:id="rId28" action="ppaction://hlinksldjump"/>
              </a:rPr>
              <a:t> </a:t>
            </a:r>
            <a:r>
              <a:rPr lang="fr-CH" altLang="fr-FR" sz="1200"/>
              <a:t>(Ecoles professionnelles)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H" altLang="fr-FR" sz="1400"/>
              <a:t> </a:t>
            </a:r>
            <a:r>
              <a:rPr lang="fr-CH" altLang="fr-FR" sz="1400">
                <a:hlinkClick r:id="rId29" action="ppaction://hlinksldjump"/>
              </a:rPr>
              <a:t>Méthode 3</a:t>
            </a:r>
            <a:r>
              <a:rPr lang="fr-CH" altLang="fr-FR" sz="1600">
                <a:hlinkClick r:id="rId29" action="ppaction://hlinksldjump"/>
              </a:rPr>
              <a:t> </a:t>
            </a:r>
            <a:r>
              <a:rPr lang="fr-CH" altLang="fr-FR" sz="1200"/>
              <a:t>(Calderara)</a:t>
            </a:r>
            <a:endParaRPr lang="fr-CH" altLang="fr-FR" sz="1800"/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r-CH" altLang="fr-FR" sz="1800"/>
              <a:t>  </a:t>
            </a:r>
            <a:r>
              <a:rPr lang="fr-CH" altLang="fr-FR" sz="1800">
                <a:hlinkClick r:id="rId30" action="ppaction://hlinksldjump"/>
              </a:rPr>
              <a:t>Exploitation à 7 niveaux</a:t>
            </a:r>
            <a:endParaRPr lang="fr-FR" altLang="fr-FR" sz="18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5874" name="Object 2"/>
          <p:cNvGraphicFramePr>
            <a:graphicFrameLocks noChangeAspect="1"/>
          </p:cNvGraphicFramePr>
          <p:nvPr/>
        </p:nvGraphicFramePr>
        <p:xfrm>
          <a:off x="1143000" y="1600200"/>
          <a:ext cx="6867525" cy="500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889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67525" cy="500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875" name="Rectangle 3"/>
          <p:cNvSpPr>
            <a:spLocks noChangeArrowheads="1"/>
          </p:cNvSpPr>
          <p:nvPr/>
        </p:nvSpPr>
        <p:spPr bwMode="auto">
          <a:xfrm>
            <a:off x="2352675" y="1417638"/>
            <a:ext cx="700088" cy="1905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335876" name="Group 4"/>
          <p:cNvGrpSpPr>
            <a:grpSpLocks/>
          </p:cNvGrpSpPr>
          <p:nvPr/>
        </p:nvGrpSpPr>
        <p:grpSpPr bwMode="auto">
          <a:xfrm>
            <a:off x="3200400" y="5334000"/>
            <a:ext cx="320675" cy="304800"/>
            <a:chOff x="5040" y="2112"/>
            <a:chExt cx="384" cy="384"/>
          </a:xfrm>
        </p:grpSpPr>
        <p:sp>
          <p:nvSpPr>
            <p:cNvPr id="335877" name="Oval 5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5878" name="Line 6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5879" name="Group 7"/>
          <p:cNvGrpSpPr>
            <a:grpSpLocks/>
          </p:cNvGrpSpPr>
          <p:nvPr/>
        </p:nvGrpSpPr>
        <p:grpSpPr bwMode="auto">
          <a:xfrm>
            <a:off x="3962400" y="3733800"/>
            <a:ext cx="312738" cy="319088"/>
            <a:chOff x="4992" y="1488"/>
            <a:chExt cx="384" cy="384"/>
          </a:xfrm>
        </p:grpSpPr>
        <p:sp>
          <p:nvSpPr>
            <p:cNvPr id="335880" name="Oval 8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5881" name="Line 9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5882" name="Group 10"/>
          <p:cNvGrpSpPr>
            <a:grpSpLocks/>
          </p:cNvGrpSpPr>
          <p:nvPr/>
        </p:nvGrpSpPr>
        <p:grpSpPr bwMode="auto">
          <a:xfrm>
            <a:off x="7032625" y="1570038"/>
            <a:ext cx="312738" cy="319087"/>
            <a:chOff x="4992" y="1488"/>
            <a:chExt cx="384" cy="384"/>
          </a:xfrm>
        </p:grpSpPr>
        <p:sp>
          <p:nvSpPr>
            <p:cNvPr id="335883" name="Oval 11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5884" name="Line 12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5885" name="Group 13"/>
          <p:cNvGrpSpPr>
            <a:grpSpLocks/>
          </p:cNvGrpSpPr>
          <p:nvPr/>
        </p:nvGrpSpPr>
        <p:grpSpPr bwMode="auto">
          <a:xfrm>
            <a:off x="7391400" y="4648200"/>
            <a:ext cx="312738" cy="319088"/>
            <a:chOff x="4992" y="2928"/>
            <a:chExt cx="197" cy="201"/>
          </a:xfrm>
        </p:grpSpPr>
        <p:sp>
          <p:nvSpPr>
            <p:cNvPr id="335886" name="Oval 14"/>
            <p:cNvSpPr>
              <a:spLocks noChangeArrowheads="1"/>
            </p:cNvSpPr>
            <p:nvPr/>
          </p:nvSpPr>
          <p:spPr bwMode="auto">
            <a:xfrm>
              <a:off x="4992" y="2928"/>
              <a:ext cx="197" cy="20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5887" name="Line 15"/>
            <p:cNvSpPr>
              <a:spLocks noChangeShapeType="1"/>
            </p:cNvSpPr>
            <p:nvPr/>
          </p:nvSpPr>
          <p:spPr bwMode="auto">
            <a:xfrm flipH="1">
              <a:off x="5017" y="3029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5888" name="Line 16"/>
            <p:cNvSpPr>
              <a:spLocks noChangeShapeType="1"/>
            </p:cNvSpPr>
            <p:nvPr/>
          </p:nvSpPr>
          <p:spPr bwMode="auto">
            <a:xfrm>
              <a:off x="5088" y="3024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5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35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35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35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6898" name="Object 2"/>
          <p:cNvGraphicFramePr>
            <a:graphicFrameLocks noChangeAspect="1"/>
          </p:cNvGraphicFramePr>
          <p:nvPr/>
        </p:nvGraphicFramePr>
        <p:xfrm>
          <a:off x="1143000" y="1600200"/>
          <a:ext cx="6867525" cy="500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13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67525" cy="500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6899" name="Rectangle 3"/>
          <p:cNvSpPr>
            <a:spLocks noChangeArrowheads="1"/>
          </p:cNvSpPr>
          <p:nvPr/>
        </p:nvSpPr>
        <p:spPr bwMode="auto">
          <a:xfrm>
            <a:off x="2352675" y="1417638"/>
            <a:ext cx="700088" cy="1905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336900" name="Group 4"/>
          <p:cNvGrpSpPr>
            <a:grpSpLocks/>
          </p:cNvGrpSpPr>
          <p:nvPr/>
        </p:nvGrpSpPr>
        <p:grpSpPr bwMode="auto">
          <a:xfrm>
            <a:off x="3200400" y="5334000"/>
            <a:ext cx="320675" cy="304800"/>
            <a:chOff x="5040" y="2112"/>
            <a:chExt cx="384" cy="384"/>
          </a:xfrm>
        </p:grpSpPr>
        <p:sp>
          <p:nvSpPr>
            <p:cNvPr id="336901" name="Oval 5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6902" name="Line 6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6903" name="Group 7"/>
          <p:cNvGrpSpPr>
            <a:grpSpLocks/>
          </p:cNvGrpSpPr>
          <p:nvPr/>
        </p:nvGrpSpPr>
        <p:grpSpPr bwMode="auto">
          <a:xfrm>
            <a:off x="3962400" y="3733800"/>
            <a:ext cx="312738" cy="319088"/>
            <a:chOff x="4992" y="1488"/>
            <a:chExt cx="384" cy="384"/>
          </a:xfrm>
        </p:grpSpPr>
        <p:sp>
          <p:nvSpPr>
            <p:cNvPr id="336904" name="Oval 8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6905" name="Line 9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6906" name="Group 10"/>
          <p:cNvGrpSpPr>
            <a:grpSpLocks/>
          </p:cNvGrpSpPr>
          <p:nvPr/>
        </p:nvGrpSpPr>
        <p:grpSpPr bwMode="auto">
          <a:xfrm>
            <a:off x="7032625" y="1570038"/>
            <a:ext cx="312738" cy="319087"/>
            <a:chOff x="4992" y="1488"/>
            <a:chExt cx="384" cy="384"/>
          </a:xfrm>
        </p:grpSpPr>
        <p:sp>
          <p:nvSpPr>
            <p:cNvPr id="336907" name="Oval 11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6908" name="Line 12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6909" name="Group 13"/>
          <p:cNvGrpSpPr>
            <a:grpSpLocks/>
          </p:cNvGrpSpPr>
          <p:nvPr/>
        </p:nvGrpSpPr>
        <p:grpSpPr bwMode="auto">
          <a:xfrm>
            <a:off x="7391400" y="4648200"/>
            <a:ext cx="312738" cy="319088"/>
            <a:chOff x="4992" y="2928"/>
            <a:chExt cx="197" cy="201"/>
          </a:xfrm>
        </p:grpSpPr>
        <p:sp>
          <p:nvSpPr>
            <p:cNvPr id="336910" name="Oval 14"/>
            <p:cNvSpPr>
              <a:spLocks noChangeArrowheads="1"/>
            </p:cNvSpPr>
            <p:nvPr/>
          </p:nvSpPr>
          <p:spPr bwMode="auto">
            <a:xfrm>
              <a:off x="4992" y="2928"/>
              <a:ext cx="197" cy="20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6911" name="Line 15"/>
            <p:cNvSpPr>
              <a:spLocks noChangeShapeType="1"/>
            </p:cNvSpPr>
            <p:nvPr/>
          </p:nvSpPr>
          <p:spPr bwMode="auto">
            <a:xfrm flipH="1">
              <a:off x="5017" y="3029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6912" name="Line 16"/>
            <p:cNvSpPr>
              <a:spLocks noChangeShapeType="1"/>
            </p:cNvSpPr>
            <p:nvPr/>
          </p:nvSpPr>
          <p:spPr bwMode="auto">
            <a:xfrm>
              <a:off x="5088" y="3024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22" name="Object 2"/>
          <p:cNvGraphicFramePr>
            <a:graphicFrameLocks noChangeAspect="1"/>
          </p:cNvGraphicFramePr>
          <p:nvPr/>
        </p:nvGraphicFramePr>
        <p:xfrm>
          <a:off x="1143000" y="1600200"/>
          <a:ext cx="6867525" cy="500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38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67525" cy="500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23" name="Rectangle 3"/>
          <p:cNvSpPr>
            <a:spLocks noChangeArrowheads="1"/>
          </p:cNvSpPr>
          <p:nvPr/>
        </p:nvSpPr>
        <p:spPr bwMode="auto">
          <a:xfrm>
            <a:off x="2352675" y="1417638"/>
            <a:ext cx="700088" cy="1905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337924" name="Group 4"/>
          <p:cNvGrpSpPr>
            <a:grpSpLocks/>
          </p:cNvGrpSpPr>
          <p:nvPr/>
        </p:nvGrpSpPr>
        <p:grpSpPr bwMode="auto">
          <a:xfrm>
            <a:off x="3200400" y="5334000"/>
            <a:ext cx="320675" cy="304800"/>
            <a:chOff x="5040" y="2112"/>
            <a:chExt cx="384" cy="384"/>
          </a:xfrm>
        </p:grpSpPr>
        <p:sp>
          <p:nvSpPr>
            <p:cNvPr id="337925" name="Oval 5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7926" name="Line 6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7927" name="Group 7"/>
          <p:cNvGrpSpPr>
            <a:grpSpLocks/>
          </p:cNvGrpSpPr>
          <p:nvPr/>
        </p:nvGrpSpPr>
        <p:grpSpPr bwMode="auto">
          <a:xfrm>
            <a:off x="3962400" y="3733800"/>
            <a:ext cx="312738" cy="319088"/>
            <a:chOff x="4992" y="1488"/>
            <a:chExt cx="384" cy="384"/>
          </a:xfrm>
        </p:grpSpPr>
        <p:sp>
          <p:nvSpPr>
            <p:cNvPr id="337928" name="Oval 8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7929" name="Line 9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7930" name="Group 10"/>
          <p:cNvGrpSpPr>
            <a:grpSpLocks/>
          </p:cNvGrpSpPr>
          <p:nvPr/>
        </p:nvGrpSpPr>
        <p:grpSpPr bwMode="auto">
          <a:xfrm>
            <a:off x="7032625" y="1570038"/>
            <a:ext cx="312738" cy="319087"/>
            <a:chOff x="4992" y="1488"/>
            <a:chExt cx="384" cy="384"/>
          </a:xfrm>
        </p:grpSpPr>
        <p:sp>
          <p:nvSpPr>
            <p:cNvPr id="337931" name="Oval 11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7932" name="Line 12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337933" name="Group 13"/>
          <p:cNvGrpSpPr>
            <a:grpSpLocks/>
          </p:cNvGrpSpPr>
          <p:nvPr/>
        </p:nvGrpSpPr>
        <p:grpSpPr bwMode="auto">
          <a:xfrm>
            <a:off x="7391400" y="4648200"/>
            <a:ext cx="312738" cy="319088"/>
            <a:chOff x="4992" y="2928"/>
            <a:chExt cx="197" cy="201"/>
          </a:xfrm>
        </p:grpSpPr>
        <p:sp>
          <p:nvSpPr>
            <p:cNvPr id="337934" name="Oval 14"/>
            <p:cNvSpPr>
              <a:spLocks noChangeArrowheads="1"/>
            </p:cNvSpPr>
            <p:nvPr/>
          </p:nvSpPr>
          <p:spPr bwMode="auto">
            <a:xfrm>
              <a:off x="4992" y="2928"/>
              <a:ext cx="197" cy="20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7935" name="Line 15"/>
            <p:cNvSpPr>
              <a:spLocks noChangeShapeType="1"/>
            </p:cNvSpPr>
            <p:nvPr/>
          </p:nvSpPr>
          <p:spPr bwMode="auto">
            <a:xfrm flipH="1">
              <a:off x="5017" y="3029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37936" name="Line 16"/>
            <p:cNvSpPr>
              <a:spLocks noChangeShapeType="1"/>
            </p:cNvSpPr>
            <p:nvPr/>
          </p:nvSpPr>
          <p:spPr bwMode="auto">
            <a:xfrm>
              <a:off x="5088" y="3024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sp>
        <p:nvSpPr>
          <p:cNvPr id="337937" name="Text Box 17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38947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57" name="Feuille de calcul" r:id="rId3" imgW="6868039" imgH="4943991" progId="Excel.Sheet.8">
                  <p:embed/>
                </p:oleObj>
              </mc:Choice>
              <mc:Fallback>
                <p:oleObj name="Feuille de calcul" r:id="rId3" imgW="6868039" imgH="4943991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948" name="Rectangle 4"/>
          <p:cNvSpPr>
            <a:spLocks noChangeArrowheads="1"/>
          </p:cNvSpPr>
          <p:nvPr/>
        </p:nvSpPr>
        <p:spPr bwMode="auto">
          <a:xfrm>
            <a:off x="381000" y="2133600"/>
            <a:ext cx="3962400" cy="213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38949" name="AutoShape 5"/>
          <p:cNvSpPr>
            <a:spLocks noChangeArrowheads="1"/>
          </p:cNvSpPr>
          <p:nvPr/>
        </p:nvSpPr>
        <p:spPr bwMode="auto">
          <a:xfrm>
            <a:off x="609600" y="304800"/>
            <a:ext cx="3962400" cy="2438400"/>
          </a:xfrm>
          <a:prstGeom prst="wedgeRoundRectCallout">
            <a:avLst>
              <a:gd name="adj1" fmla="val -41907"/>
              <a:gd name="adj2" fmla="val 57944"/>
              <a:gd name="adj3" fmla="val 16667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800">
                <a:solidFill>
                  <a:schemeClr val="bg1"/>
                </a:solidFill>
              </a:rPr>
              <a:t>Ce</a:t>
            </a:r>
            <a:r>
              <a:rPr lang="fr-FR" altLang="fr-FR" sz="2800">
                <a:solidFill>
                  <a:schemeClr val="bg1"/>
                </a:solidFill>
              </a:rPr>
              <a:t> qui m’intéresse</a:t>
            </a:r>
          </a:p>
          <a:p>
            <a:pPr algn="ctr"/>
            <a:r>
              <a:rPr lang="fr-FR" altLang="fr-FR" sz="2800">
                <a:solidFill>
                  <a:schemeClr val="bg1"/>
                </a:solidFill>
              </a:rPr>
              <a:t>finalement, c’est de savoir</a:t>
            </a:r>
          </a:p>
          <a:p>
            <a:pPr algn="ctr"/>
            <a:r>
              <a:rPr lang="fr-FR" altLang="fr-FR" sz="2800">
                <a:solidFill>
                  <a:schemeClr val="bg1"/>
                </a:solidFill>
              </a:rPr>
              <a:t>combien j’ai gagné !</a:t>
            </a:r>
          </a:p>
          <a:p>
            <a:pPr algn="ctr"/>
            <a:endParaRPr lang="fr-FR" altLang="fr-FR">
              <a:solidFill>
                <a:schemeClr val="bg1"/>
              </a:solidFill>
            </a:endParaRP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Alors commençons par la fin !</a:t>
            </a:r>
            <a:endParaRPr lang="fr-FR" altLang="fr-FR"/>
          </a:p>
        </p:txBody>
      </p:sp>
      <p:grpSp>
        <p:nvGrpSpPr>
          <p:cNvPr id="338950" name="Group 6"/>
          <p:cNvGrpSpPr>
            <a:grpSpLocks/>
          </p:cNvGrpSpPr>
          <p:nvPr/>
        </p:nvGrpSpPr>
        <p:grpSpPr bwMode="auto">
          <a:xfrm flipH="1">
            <a:off x="228600" y="2895600"/>
            <a:ext cx="838200" cy="1447800"/>
            <a:chOff x="1099" y="673"/>
            <a:chExt cx="743" cy="1412"/>
          </a:xfrm>
        </p:grpSpPr>
        <p:sp>
          <p:nvSpPr>
            <p:cNvPr id="338951" name="Freeform 7"/>
            <p:cNvSpPr>
              <a:spLocks/>
            </p:cNvSpPr>
            <p:nvPr/>
          </p:nvSpPr>
          <p:spPr bwMode="auto">
            <a:xfrm>
              <a:off x="1099" y="1105"/>
              <a:ext cx="290" cy="481"/>
            </a:xfrm>
            <a:custGeom>
              <a:avLst/>
              <a:gdLst>
                <a:gd name="T0" fmla="*/ 308 w 582"/>
                <a:gd name="T1" fmla="*/ 143 h 961"/>
                <a:gd name="T2" fmla="*/ 368 w 582"/>
                <a:gd name="T3" fmla="*/ 83 h 961"/>
                <a:gd name="T4" fmla="*/ 451 w 582"/>
                <a:gd name="T5" fmla="*/ 25 h 961"/>
                <a:gd name="T6" fmla="*/ 510 w 582"/>
                <a:gd name="T7" fmla="*/ 0 h 961"/>
                <a:gd name="T8" fmla="*/ 582 w 582"/>
                <a:gd name="T9" fmla="*/ 5 h 961"/>
                <a:gd name="T10" fmla="*/ 582 w 582"/>
                <a:gd name="T11" fmla="*/ 60 h 961"/>
                <a:gd name="T12" fmla="*/ 546 w 582"/>
                <a:gd name="T13" fmla="*/ 108 h 961"/>
                <a:gd name="T14" fmla="*/ 479 w 582"/>
                <a:gd name="T15" fmla="*/ 143 h 961"/>
                <a:gd name="T16" fmla="*/ 313 w 582"/>
                <a:gd name="T17" fmla="*/ 218 h 961"/>
                <a:gd name="T18" fmla="*/ 154 w 582"/>
                <a:gd name="T19" fmla="*/ 309 h 961"/>
                <a:gd name="T20" fmla="*/ 87 w 582"/>
                <a:gd name="T21" fmla="*/ 333 h 961"/>
                <a:gd name="T22" fmla="*/ 64 w 582"/>
                <a:gd name="T23" fmla="*/ 368 h 961"/>
                <a:gd name="T24" fmla="*/ 87 w 582"/>
                <a:gd name="T25" fmla="*/ 404 h 961"/>
                <a:gd name="T26" fmla="*/ 225 w 582"/>
                <a:gd name="T27" fmla="*/ 538 h 961"/>
                <a:gd name="T28" fmla="*/ 289 w 582"/>
                <a:gd name="T29" fmla="*/ 582 h 961"/>
                <a:gd name="T30" fmla="*/ 383 w 582"/>
                <a:gd name="T31" fmla="*/ 657 h 961"/>
                <a:gd name="T32" fmla="*/ 479 w 582"/>
                <a:gd name="T33" fmla="*/ 728 h 961"/>
                <a:gd name="T34" fmla="*/ 474 w 582"/>
                <a:gd name="T35" fmla="*/ 764 h 961"/>
                <a:gd name="T36" fmla="*/ 403 w 582"/>
                <a:gd name="T37" fmla="*/ 776 h 961"/>
                <a:gd name="T38" fmla="*/ 297 w 582"/>
                <a:gd name="T39" fmla="*/ 776 h 961"/>
                <a:gd name="T40" fmla="*/ 230 w 582"/>
                <a:gd name="T41" fmla="*/ 811 h 961"/>
                <a:gd name="T42" fmla="*/ 206 w 582"/>
                <a:gd name="T43" fmla="*/ 902 h 961"/>
                <a:gd name="T44" fmla="*/ 206 w 582"/>
                <a:gd name="T45" fmla="*/ 950 h 961"/>
                <a:gd name="T46" fmla="*/ 178 w 582"/>
                <a:gd name="T47" fmla="*/ 961 h 961"/>
                <a:gd name="T48" fmla="*/ 134 w 582"/>
                <a:gd name="T49" fmla="*/ 919 h 961"/>
                <a:gd name="T50" fmla="*/ 142 w 582"/>
                <a:gd name="T51" fmla="*/ 842 h 961"/>
                <a:gd name="T52" fmla="*/ 181 w 582"/>
                <a:gd name="T53" fmla="*/ 787 h 961"/>
                <a:gd name="T54" fmla="*/ 261 w 582"/>
                <a:gd name="T55" fmla="*/ 740 h 961"/>
                <a:gd name="T56" fmla="*/ 348 w 582"/>
                <a:gd name="T57" fmla="*/ 717 h 961"/>
                <a:gd name="T58" fmla="*/ 356 w 582"/>
                <a:gd name="T59" fmla="*/ 692 h 961"/>
                <a:gd name="T60" fmla="*/ 313 w 582"/>
                <a:gd name="T61" fmla="*/ 645 h 961"/>
                <a:gd name="T62" fmla="*/ 131 w 582"/>
                <a:gd name="T63" fmla="*/ 526 h 961"/>
                <a:gd name="T64" fmla="*/ 75 w 582"/>
                <a:gd name="T65" fmla="*/ 479 h 961"/>
                <a:gd name="T66" fmla="*/ 23 w 582"/>
                <a:gd name="T67" fmla="*/ 416 h 961"/>
                <a:gd name="T68" fmla="*/ 0 w 582"/>
                <a:gd name="T69" fmla="*/ 344 h 961"/>
                <a:gd name="T70" fmla="*/ 15 w 582"/>
                <a:gd name="T71" fmla="*/ 301 h 961"/>
                <a:gd name="T72" fmla="*/ 106 w 582"/>
                <a:gd name="T73" fmla="*/ 274 h 961"/>
                <a:gd name="T74" fmla="*/ 217 w 582"/>
                <a:gd name="T75" fmla="*/ 226 h 961"/>
                <a:gd name="T76" fmla="*/ 289 w 582"/>
                <a:gd name="T77" fmla="*/ 178 h 961"/>
                <a:gd name="T78" fmla="*/ 308 w 582"/>
                <a:gd name="T79" fmla="*/ 143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82" h="961">
                  <a:moveTo>
                    <a:pt x="308" y="143"/>
                  </a:moveTo>
                  <a:lnTo>
                    <a:pt x="368" y="83"/>
                  </a:lnTo>
                  <a:lnTo>
                    <a:pt x="451" y="25"/>
                  </a:lnTo>
                  <a:lnTo>
                    <a:pt x="510" y="0"/>
                  </a:lnTo>
                  <a:lnTo>
                    <a:pt x="582" y="5"/>
                  </a:lnTo>
                  <a:lnTo>
                    <a:pt x="582" y="60"/>
                  </a:lnTo>
                  <a:lnTo>
                    <a:pt x="546" y="108"/>
                  </a:lnTo>
                  <a:lnTo>
                    <a:pt x="479" y="143"/>
                  </a:lnTo>
                  <a:lnTo>
                    <a:pt x="313" y="218"/>
                  </a:lnTo>
                  <a:lnTo>
                    <a:pt x="154" y="309"/>
                  </a:lnTo>
                  <a:lnTo>
                    <a:pt x="87" y="333"/>
                  </a:lnTo>
                  <a:lnTo>
                    <a:pt x="64" y="368"/>
                  </a:lnTo>
                  <a:lnTo>
                    <a:pt x="87" y="404"/>
                  </a:lnTo>
                  <a:lnTo>
                    <a:pt x="225" y="538"/>
                  </a:lnTo>
                  <a:lnTo>
                    <a:pt x="289" y="582"/>
                  </a:lnTo>
                  <a:lnTo>
                    <a:pt x="383" y="657"/>
                  </a:lnTo>
                  <a:lnTo>
                    <a:pt x="479" y="728"/>
                  </a:lnTo>
                  <a:lnTo>
                    <a:pt x="474" y="764"/>
                  </a:lnTo>
                  <a:lnTo>
                    <a:pt x="403" y="776"/>
                  </a:lnTo>
                  <a:lnTo>
                    <a:pt x="297" y="776"/>
                  </a:lnTo>
                  <a:lnTo>
                    <a:pt x="230" y="811"/>
                  </a:lnTo>
                  <a:lnTo>
                    <a:pt x="206" y="902"/>
                  </a:lnTo>
                  <a:lnTo>
                    <a:pt x="206" y="950"/>
                  </a:lnTo>
                  <a:lnTo>
                    <a:pt x="178" y="961"/>
                  </a:lnTo>
                  <a:lnTo>
                    <a:pt x="134" y="919"/>
                  </a:lnTo>
                  <a:lnTo>
                    <a:pt x="142" y="842"/>
                  </a:lnTo>
                  <a:lnTo>
                    <a:pt x="181" y="787"/>
                  </a:lnTo>
                  <a:lnTo>
                    <a:pt x="261" y="740"/>
                  </a:lnTo>
                  <a:lnTo>
                    <a:pt x="348" y="717"/>
                  </a:lnTo>
                  <a:lnTo>
                    <a:pt x="356" y="692"/>
                  </a:lnTo>
                  <a:lnTo>
                    <a:pt x="313" y="645"/>
                  </a:lnTo>
                  <a:lnTo>
                    <a:pt x="131" y="526"/>
                  </a:lnTo>
                  <a:lnTo>
                    <a:pt x="75" y="479"/>
                  </a:lnTo>
                  <a:lnTo>
                    <a:pt x="23" y="416"/>
                  </a:lnTo>
                  <a:lnTo>
                    <a:pt x="0" y="344"/>
                  </a:lnTo>
                  <a:lnTo>
                    <a:pt x="15" y="301"/>
                  </a:lnTo>
                  <a:lnTo>
                    <a:pt x="106" y="274"/>
                  </a:lnTo>
                  <a:lnTo>
                    <a:pt x="217" y="226"/>
                  </a:lnTo>
                  <a:lnTo>
                    <a:pt x="289" y="178"/>
                  </a:lnTo>
                  <a:lnTo>
                    <a:pt x="308" y="1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38952" name="Freeform 8"/>
            <p:cNvSpPr>
              <a:spLocks/>
            </p:cNvSpPr>
            <p:nvPr/>
          </p:nvSpPr>
          <p:spPr bwMode="auto">
            <a:xfrm>
              <a:off x="1358" y="1084"/>
              <a:ext cx="202" cy="460"/>
            </a:xfrm>
            <a:custGeom>
              <a:avLst/>
              <a:gdLst>
                <a:gd name="T0" fmla="*/ 87 w 405"/>
                <a:gd name="T1" fmla="*/ 70 h 920"/>
                <a:gd name="T2" fmla="*/ 123 w 405"/>
                <a:gd name="T3" fmla="*/ 11 h 920"/>
                <a:gd name="T4" fmla="*/ 166 w 405"/>
                <a:gd name="T5" fmla="*/ 0 h 920"/>
                <a:gd name="T6" fmla="*/ 226 w 405"/>
                <a:gd name="T7" fmla="*/ 0 h 920"/>
                <a:gd name="T8" fmla="*/ 301 w 405"/>
                <a:gd name="T9" fmla="*/ 42 h 920"/>
                <a:gd name="T10" fmla="*/ 349 w 405"/>
                <a:gd name="T11" fmla="*/ 138 h 920"/>
                <a:gd name="T12" fmla="*/ 384 w 405"/>
                <a:gd name="T13" fmla="*/ 260 h 920"/>
                <a:gd name="T14" fmla="*/ 405 w 405"/>
                <a:gd name="T15" fmla="*/ 386 h 920"/>
                <a:gd name="T16" fmla="*/ 405 w 405"/>
                <a:gd name="T17" fmla="*/ 557 h 920"/>
                <a:gd name="T18" fmla="*/ 361 w 405"/>
                <a:gd name="T19" fmla="*/ 743 h 920"/>
                <a:gd name="T20" fmla="*/ 298 w 405"/>
                <a:gd name="T21" fmla="*/ 852 h 920"/>
                <a:gd name="T22" fmla="*/ 214 w 405"/>
                <a:gd name="T23" fmla="*/ 908 h 920"/>
                <a:gd name="T24" fmla="*/ 135 w 405"/>
                <a:gd name="T25" fmla="*/ 920 h 920"/>
                <a:gd name="T26" fmla="*/ 75 w 405"/>
                <a:gd name="T27" fmla="*/ 884 h 920"/>
                <a:gd name="T28" fmla="*/ 28 w 405"/>
                <a:gd name="T29" fmla="*/ 841 h 920"/>
                <a:gd name="T30" fmla="*/ 15 w 405"/>
                <a:gd name="T31" fmla="*/ 770 h 920"/>
                <a:gd name="T32" fmla="*/ 0 w 405"/>
                <a:gd name="T33" fmla="*/ 635 h 920"/>
                <a:gd name="T34" fmla="*/ 12 w 405"/>
                <a:gd name="T35" fmla="*/ 469 h 920"/>
                <a:gd name="T36" fmla="*/ 48 w 405"/>
                <a:gd name="T37" fmla="*/ 296 h 920"/>
                <a:gd name="T38" fmla="*/ 71 w 405"/>
                <a:gd name="T39" fmla="*/ 173 h 920"/>
                <a:gd name="T40" fmla="*/ 87 w 405"/>
                <a:gd name="T41" fmla="*/ 7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5" h="920">
                  <a:moveTo>
                    <a:pt x="87" y="70"/>
                  </a:moveTo>
                  <a:lnTo>
                    <a:pt x="123" y="11"/>
                  </a:lnTo>
                  <a:lnTo>
                    <a:pt x="166" y="0"/>
                  </a:lnTo>
                  <a:lnTo>
                    <a:pt x="226" y="0"/>
                  </a:lnTo>
                  <a:lnTo>
                    <a:pt x="301" y="42"/>
                  </a:lnTo>
                  <a:lnTo>
                    <a:pt x="349" y="138"/>
                  </a:lnTo>
                  <a:lnTo>
                    <a:pt x="384" y="260"/>
                  </a:lnTo>
                  <a:lnTo>
                    <a:pt x="405" y="386"/>
                  </a:lnTo>
                  <a:lnTo>
                    <a:pt x="405" y="557"/>
                  </a:lnTo>
                  <a:lnTo>
                    <a:pt x="361" y="743"/>
                  </a:lnTo>
                  <a:lnTo>
                    <a:pt x="298" y="852"/>
                  </a:lnTo>
                  <a:lnTo>
                    <a:pt x="214" y="908"/>
                  </a:lnTo>
                  <a:lnTo>
                    <a:pt x="135" y="920"/>
                  </a:lnTo>
                  <a:lnTo>
                    <a:pt x="75" y="884"/>
                  </a:lnTo>
                  <a:lnTo>
                    <a:pt x="28" y="841"/>
                  </a:lnTo>
                  <a:lnTo>
                    <a:pt x="15" y="770"/>
                  </a:lnTo>
                  <a:lnTo>
                    <a:pt x="0" y="635"/>
                  </a:lnTo>
                  <a:lnTo>
                    <a:pt x="12" y="469"/>
                  </a:lnTo>
                  <a:lnTo>
                    <a:pt x="48" y="296"/>
                  </a:lnTo>
                  <a:lnTo>
                    <a:pt x="71" y="173"/>
                  </a:lnTo>
                  <a:lnTo>
                    <a:pt x="87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38953" name="Freeform 9"/>
            <p:cNvSpPr>
              <a:spLocks/>
            </p:cNvSpPr>
            <p:nvPr/>
          </p:nvSpPr>
          <p:spPr bwMode="auto">
            <a:xfrm>
              <a:off x="1414" y="1484"/>
              <a:ext cx="118" cy="601"/>
            </a:xfrm>
            <a:custGeom>
              <a:avLst/>
              <a:gdLst>
                <a:gd name="T0" fmla="*/ 114 w 237"/>
                <a:gd name="T1" fmla="*/ 212 h 1201"/>
                <a:gd name="T2" fmla="*/ 82 w 237"/>
                <a:gd name="T3" fmla="*/ 134 h 1201"/>
                <a:gd name="T4" fmla="*/ 82 w 237"/>
                <a:gd name="T5" fmla="*/ 48 h 1201"/>
                <a:gd name="T6" fmla="*/ 126 w 237"/>
                <a:gd name="T7" fmla="*/ 0 h 1201"/>
                <a:gd name="T8" fmla="*/ 177 w 237"/>
                <a:gd name="T9" fmla="*/ 23 h 1201"/>
                <a:gd name="T10" fmla="*/ 212 w 237"/>
                <a:gd name="T11" fmla="*/ 106 h 1201"/>
                <a:gd name="T12" fmla="*/ 232 w 237"/>
                <a:gd name="T13" fmla="*/ 248 h 1201"/>
                <a:gd name="T14" fmla="*/ 237 w 237"/>
                <a:gd name="T15" fmla="*/ 426 h 1201"/>
                <a:gd name="T16" fmla="*/ 224 w 237"/>
                <a:gd name="T17" fmla="*/ 580 h 1201"/>
                <a:gd name="T18" fmla="*/ 201 w 237"/>
                <a:gd name="T19" fmla="*/ 747 h 1201"/>
                <a:gd name="T20" fmla="*/ 201 w 237"/>
                <a:gd name="T21" fmla="*/ 947 h 1201"/>
                <a:gd name="T22" fmla="*/ 232 w 237"/>
                <a:gd name="T23" fmla="*/ 1030 h 1201"/>
                <a:gd name="T24" fmla="*/ 221 w 237"/>
                <a:gd name="T25" fmla="*/ 1070 h 1201"/>
                <a:gd name="T26" fmla="*/ 165 w 237"/>
                <a:gd name="T27" fmla="*/ 1082 h 1201"/>
                <a:gd name="T28" fmla="*/ 106 w 237"/>
                <a:gd name="T29" fmla="*/ 1138 h 1201"/>
                <a:gd name="T30" fmla="*/ 79 w 237"/>
                <a:gd name="T31" fmla="*/ 1185 h 1201"/>
                <a:gd name="T32" fmla="*/ 12 w 237"/>
                <a:gd name="T33" fmla="*/ 1201 h 1201"/>
                <a:gd name="T34" fmla="*/ 0 w 237"/>
                <a:gd name="T35" fmla="*/ 1149 h 1201"/>
                <a:gd name="T36" fmla="*/ 23 w 237"/>
                <a:gd name="T37" fmla="*/ 1105 h 1201"/>
                <a:gd name="T38" fmla="*/ 106 w 237"/>
                <a:gd name="T39" fmla="*/ 1070 h 1201"/>
                <a:gd name="T40" fmla="*/ 165 w 237"/>
                <a:gd name="T41" fmla="*/ 1043 h 1201"/>
                <a:gd name="T42" fmla="*/ 185 w 237"/>
                <a:gd name="T43" fmla="*/ 1019 h 1201"/>
                <a:gd name="T44" fmla="*/ 162 w 237"/>
                <a:gd name="T45" fmla="*/ 952 h 1201"/>
                <a:gd name="T46" fmla="*/ 142 w 237"/>
                <a:gd name="T47" fmla="*/ 817 h 1201"/>
                <a:gd name="T48" fmla="*/ 137 w 237"/>
                <a:gd name="T49" fmla="*/ 655 h 1201"/>
                <a:gd name="T50" fmla="*/ 142 w 237"/>
                <a:gd name="T51" fmla="*/ 548 h 1201"/>
                <a:gd name="T52" fmla="*/ 149 w 237"/>
                <a:gd name="T53" fmla="*/ 403 h 1201"/>
                <a:gd name="T54" fmla="*/ 137 w 237"/>
                <a:gd name="T55" fmla="*/ 272 h 1201"/>
                <a:gd name="T56" fmla="*/ 114 w 237"/>
                <a:gd name="T57" fmla="*/ 212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1201">
                  <a:moveTo>
                    <a:pt x="114" y="212"/>
                  </a:moveTo>
                  <a:lnTo>
                    <a:pt x="82" y="134"/>
                  </a:lnTo>
                  <a:lnTo>
                    <a:pt x="82" y="48"/>
                  </a:lnTo>
                  <a:lnTo>
                    <a:pt x="126" y="0"/>
                  </a:lnTo>
                  <a:lnTo>
                    <a:pt x="177" y="23"/>
                  </a:lnTo>
                  <a:lnTo>
                    <a:pt x="212" y="106"/>
                  </a:lnTo>
                  <a:lnTo>
                    <a:pt x="232" y="248"/>
                  </a:lnTo>
                  <a:lnTo>
                    <a:pt x="237" y="426"/>
                  </a:lnTo>
                  <a:lnTo>
                    <a:pt x="224" y="580"/>
                  </a:lnTo>
                  <a:lnTo>
                    <a:pt x="201" y="747"/>
                  </a:lnTo>
                  <a:lnTo>
                    <a:pt x="201" y="947"/>
                  </a:lnTo>
                  <a:lnTo>
                    <a:pt x="232" y="1030"/>
                  </a:lnTo>
                  <a:lnTo>
                    <a:pt x="221" y="1070"/>
                  </a:lnTo>
                  <a:lnTo>
                    <a:pt x="165" y="1082"/>
                  </a:lnTo>
                  <a:lnTo>
                    <a:pt x="106" y="1138"/>
                  </a:lnTo>
                  <a:lnTo>
                    <a:pt x="79" y="1185"/>
                  </a:lnTo>
                  <a:lnTo>
                    <a:pt x="12" y="1201"/>
                  </a:lnTo>
                  <a:lnTo>
                    <a:pt x="0" y="1149"/>
                  </a:lnTo>
                  <a:lnTo>
                    <a:pt x="23" y="1105"/>
                  </a:lnTo>
                  <a:lnTo>
                    <a:pt x="106" y="1070"/>
                  </a:lnTo>
                  <a:lnTo>
                    <a:pt x="165" y="1043"/>
                  </a:lnTo>
                  <a:lnTo>
                    <a:pt x="185" y="1019"/>
                  </a:lnTo>
                  <a:lnTo>
                    <a:pt x="162" y="952"/>
                  </a:lnTo>
                  <a:lnTo>
                    <a:pt x="142" y="817"/>
                  </a:lnTo>
                  <a:lnTo>
                    <a:pt x="137" y="655"/>
                  </a:lnTo>
                  <a:lnTo>
                    <a:pt x="142" y="548"/>
                  </a:lnTo>
                  <a:lnTo>
                    <a:pt x="149" y="403"/>
                  </a:lnTo>
                  <a:lnTo>
                    <a:pt x="137" y="272"/>
                  </a:lnTo>
                  <a:lnTo>
                    <a:pt x="114" y="2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38954" name="Freeform 10"/>
            <p:cNvSpPr>
              <a:spLocks/>
            </p:cNvSpPr>
            <p:nvPr/>
          </p:nvSpPr>
          <p:spPr bwMode="auto">
            <a:xfrm>
              <a:off x="1248" y="1485"/>
              <a:ext cx="184" cy="599"/>
            </a:xfrm>
            <a:custGeom>
              <a:avLst/>
              <a:gdLst>
                <a:gd name="T0" fmla="*/ 226 w 368"/>
                <a:gd name="T1" fmla="*/ 110 h 1197"/>
                <a:gd name="T2" fmla="*/ 265 w 368"/>
                <a:gd name="T3" fmla="*/ 35 h 1197"/>
                <a:gd name="T4" fmla="*/ 313 w 368"/>
                <a:gd name="T5" fmla="*/ 0 h 1197"/>
                <a:gd name="T6" fmla="*/ 368 w 368"/>
                <a:gd name="T7" fmla="*/ 23 h 1197"/>
                <a:gd name="T8" fmla="*/ 360 w 368"/>
                <a:gd name="T9" fmla="*/ 94 h 1197"/>
                <a:gd name="T10" fmla="*/ 324 w 368"/>
                <a:gd name="T11" fmla="*/ 145 h 1197"/>
                <a:gd name="T12" fmla="*/ 254 w 368"/>
                <a:gd name="T13" fmla="*/ 272 h 1197"/>
                <a:gd name="T14" fmla="*/ 207 w 368"/>
                <a:gd name="T15" fmla="*/ 394 h 1197"/>
                <a:gd name="T16" fmla="*/ 179 w 368"/>
                <a:gd name="T17" fmla="*/ 524 h 1197"/>
                <a:gd name="T18" fmla="*/ 182 w 368"/>
                <a:gd name="T19" fmla="*/ 651 h 1197"/>
                <a:gd name="T20" fmla="*/ 226 w 368"/>
                <a:gd name="T21" fmla="*/ 821 h 1197"/>
                <a:gd name="T22" fmla="*/ 262 w 368"/>
                <a:gd name="T23" fmla="*/ 984 h 1197"/>
                <a:gd name="T24" fmla="*/ 313 w 368"/>
                <a:gd name="T25" fmla="*/ 1054 h 1197"/>
                <a:gd name="T26" fmla="*/ 309 w 368"/>
                <a:gd name="T27" fmla="*/ 1094 h 1197"/>
                <a:gd name="T28" fmla="*/ 265 w 368"/>
                <a:gd name="T29" fmla="*/ 1114 h 1197"/>
                <a:gd name="T30" fmla="*/ 166 w 368"/>
                <a:gd name="T31" fmla="*/ 1129 h 1197"/>
                <a:gd name="T32" fmla="*/ 96 w 368"/>
                <a:gd name="T33" fmla="*/ 1173 h 1197"/>
                <a:gd name="T34" fmla="*/ 60 w 368"/>
                <a:gd name="T35" fmla="*/ 1197 h 1197"/>
                <a:gd name="T36" fmla="*/ 0 w 368"/>
                <a:gd name="T37" fmla="*/ 1142 h 1197"/>
                <a:gd name="T38" fmla="*/ 13 w 368"/>
                <a:gd name="T39" fmla="*/ 1106 h 1197"/>
                <a:gd name="T40" fmla="*/ 72 w 368"/>
                <a:gd name="T41" fmla="*/ 1082 h 1197"/>
                <a:gd name="T42" fmla="*/ 147 w 368"/>
                <a:gd name="T43" fmla="*/ 1070 h 1197"/>
                <a:gd name="T44" fmla="*/ 218 w 368"/>
                <a:gd name="T45" fmla="*/ 1070 h 1197"/>
                <a:gd name="T46" fmla="*/ 230 w 368"/>
                <a:gd name="T47" fmla="*/ 1047 h 1197"/>
                <a:gd name="T48" fmla="*/ 218 w 368"/>
                <a:gd name="T49" fmla="*/ 1007 h 1197"/>
                <a:gd name="T50" fmla="*/ 158 w 368"/>
                <a:gd name="T51" fmla="*/ 853 h 1197"/>
                <a:gd name="T52" fmla="*/ 119 w 368"/>
                <a:gd name="T53" fmla="*/ 702 h 1197"/>
                <a:gd name="T54" fmla="*/ 99 w 368"/>
                <a:gd name="T55" fmla="*/ 592 h 1197"/>
                <a:gd name="T56" fmla="*/ 96 w 368"/>
                <a:gd name="T57" fmla="*/ 490 h 1197"/>
                <a:gd name="T58" fmla="*/ 111 w 368"/>
                <a:gd name="T59" fmla="*/ 391 h 1197"/>
                <a:gd name="T60" fmla="*/ 147 w 368"/>
                <a:gd name="T61" fmla="*/ 288 h 1197"/>
                <a:gd name="T62" fmla="*/ 202 w 368"/>
                <a:gd name="T63" fmla="*/ 153 h 1197"/>
                <a:gd name="T64" fmla="*/ 226 w 368"/>
                <a:gd name="T65" fmla="*/ 110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8" h="1197">
                  <a:moveTo>
                    <a:pt x="226" y="110"/>
                  </a:moveTo>
                  <a:lnTo>
                    <a:pt x="265" y="35"/>
                  </a:lnTo>
                  <a:lnTo>
                    <a:pt x="313" y="0"/>
                  </a:lnTo>
                  <a:lnTo>
                    <a:pt x="368" y="23"/>
                  </a:lnTo>
                  <a:lnTo>
                    <a:pt x="360" y="94"/>
                  </a:lnTo>
                  <a:lnTo>
                    <a:pt x="324" y="145"/>
                  </a:lnTo>
                  <a:lnTo>
                    <a:pt x="254" y="272"/>
                  </a:lnTo>
                  <a:lnTo>
                    <a:pt x="207" y="394"/>
                  </a:lnTo>
                  <a:lnTo>
                    <a:pt x="179" y="524"/>
                  </a:lnTo>
                  <a:lnTo>
                    <a:pt x="182" y="651"/>
                  </a:lnTo>
                  <a:lnTo>
                    <a:pt x="226" y="821"/>
                  </a:lnTo>
                  <a:lnTo>
                    <a:pt x="262" y="984"/>
                  </a:lnTo>
                  <a:lnTo>
                    <a:pt x="313" y="1054"/>
                  </a:lnTo>
                  <a:lnTo>
                    <a:pt x="309" y="1094"/>
                  </a:lnTo>
                  <a:lnTo>
                    <a:pt x="265" y="1114"/>
                  </a:lnTo>
                  <a:lnTo>
                    <a:pt x="166" y="1129"/>
                  </a:lnTo>
                  <a:lnTo>
                    <a:pt x="96" y="1173"/>
                  </a:lnTo>
                  <a:lnTo>
                    <a:pt x="60" y="1197"/>
                  </a:lnTo>
                  <a:lnTo>
                    <a:pt x="0" y="1142"/>
                  </a:lnTo>
                  <a:lnTo>
                    <a:pt x="13" y="1106"/>
                  </a:lnTo>
                  <a:lnTo>
                    <a:pt x="72" y="1082"/>
                  </a:lnTo>
                  <a:lnTo>
                    <a:pt x="147" y="1070"/>
                  </a:lnTo>
                  <a:lnTo>
                    <a:pt x="218" y="1070"/>
                  </a:lnTo>
                  <a:lnTo>
                    <a:pt x="230" y="1047"/>
                  </a:lnTo>
                  <a:lnTo>
                    <a:pt x="218" y="1007"/>
                  </a:lnTo>
                  <a:lnTo>
                    <a:pt x="158" y="853"/>
                  </a:lnTo>
                  <a:lnTo>
                    <a:pt x="119" y="702"/>
                  </a:lnTo>
                  <a:lnTo>
                    <a:pt x="99" y="592"/>
                  </a:lnTo>
                  <a:lnTo>
                    <a:pt x="96" y="490"/>
                  </a:lnTo>
                  <a:lnTo>
                    <a:pt x="111" y="391"/>
                  </a:lnTo>
                  <a:lnTo>
                    <a:pt x="147" y="288"/>
                  </a:lnTo>
                  <a:lnTo>
                    <a:pt x="202" y="153"/>
                  </a:lnTo>
                  <a:lnTo>
                    <a:pt x="226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38955" name="Freeform 11"/>
            <p:cNvSpPr>
              <a:spLocks/>
            </p:cNvSpPr>
            <p:nvPr/>
          </p:nvSpPr>
          <p:spPr bwMode="auto">
            <a:xfrm>
              <a:off x="1283" y="739"/>
              <a:ext cx="237" cy="313"/>
            </a:xfrm>
            <a:custGeom>
              <a:avLst/>
              <a:gdLst>
                <a:gd name="T0" fmla="*/ 174 w 475"/>
                <a:gd name="T1" fmla="*/ 522 h 625"/>
                <a:gd name="T2" fmla="*/ 209 w 475"/>
                <a:gd name="T3" fmla="*/ 601 h 625"/>
                <a:gd name="T4" fmla="*/ 292 w 475"/>
                <a:gd name="T5" fmla="*/ 625 h 625"/>
                <a:gd name="T6" fmla="*/ 364 w 475"/>
                <a:gd name="T7" fmla="*/ 617 h 625"/>
                <a:gd name="T8" fmla="*/ 423 w 475"/>
                <a:gd name="T9" fmla="*/ 566 h 625"/>
                <a:gd name="T10" fmla="*/ 470 w 475"/>
                <a:gd name="T11" fmla="*/ 462 h 625"/>
                <a:gd name="T12" fmla="*/ 475 w 475"/>
                <a:gd name="T13" fmla="*/ 340 h 625"/>
                <a:gd name="T14" fmla="*/ 458 w 475"/>
                <a:gd name="T15" fmla="*/ 233 h 625"/>
                <a:gd name="T16" fmla="*/ 392 w 475"/>
                <a:gd name="T17" fmla="*/ 114 h 625"/>
                <a:gd name="T18" fmla="*/ 343 w 475"/>
                <a:gd name="T19" fmla="*/ 59 h 625"/>
                <a:gd name="T20" fmla="*/ 292 w 475"/>
                <a:gd name="T21" fmla="*/ 24 h 625"/>
                <a:gd name="T22" fmla="*/ 245 w 475"/>
                <a:gd name="T23" fmla="*/ 0 h 625"/>
                <a:gd name="T24" fmla="*/ 162 w 475"/>
                <a:gd name="T25" fmla="*/ 8 h 625"/>
                <a:gd name="T26" fmla="*/ 118 w 475"/>
                <a:gd name="T27" fmla="*/ 79 h 625"/>
                <a:gd name="T28" fmla="*/ 95 w 475"/>
                <a:gd name="T29" fmla="*/ 154 h 625"/>
                <a:gd name="T30" fmla="*/ 95 w 475"/>
                <a:gd name="T31" fmla="*/ 273 h 625"/>
                <a:gd name="T32" fmla="*/ 115 w 475"/>
                <a:gd name="T33" fmla="*/ 387 h 625"/>
                <a:gd name="T34" fmla="*/ 138 w 475"/>
                <a:gd name="T35" fmla="*/ 451 h 625"/>
                <a:gd name="T36" fmla="*/ 7 w 475"/>
                <a:gd name="T37" fmla="*/ 545 h 625"/>
                <a:gd name="T38" fmla="*/ 0 w 475"/>
                <a:gd name="T39" fmla="*/ 581 h 625"/>
                <a:gd name="T40" fmla="*/ 20 w 475"/>
                <a:gd name="T41" fmla="*/ 601 h 625"/>
                <a:gd name="T42" fmla="*/ 162 w 475"/>
                <a:gd name="T43" fmla="*/ 495 h 625"/>
                <a:gd name="T44" fmla="*/ 174 w 475"/>
                <a:gd name="T45" fmla="*/ 5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5" h="625">
                  <a:moveTo>
                    <a:pt x="174" y="522"/>
                  </a:moveTo>
                  <a:lnTo>
                    <a:pt x="209" y="601"/>
                  </a:lnTo>
                  <a:lnTo>
                    <a:pt x="292" y="625"/>
                  </a:lnTo>
                  <a:lnTo>
                    <a:pt x="364" y="617"/>
                  </a:lnTo>
                  <a:lnTo>
                    <a:pt x="423" y="566"/>
                  </a:lnTo>
                  <a:lnTo>
                    <a:pt x="470" y="462"/>
                  </a:lnTo>
                  <a:lnTo>
                    <a:pt x="475" y="340"/>
                  </a:lnTo>
                  <a:lnTo>
                    <a:pt x="458" y="233"/>
                  </a:lnTo>
                  <a:lnTo>
                    <a:pt x="392" y="114"/>
                  </a:lnTo>
                  <a:lnTo>
                    <a:pt x="343" y="59"/>
                  </a:lnTo>
                  <a:lnTo>
                    <a:pt x="292" y="24"/>
                  </a:lnTo>
                  <a:lnTo>
                    <a:pt x="245" y="0"/>
                  </a:lnTo>
                  <a:lnTo>
                    <a:pt x="162" y="8"/>
                  </a:lnTo>
                  <a:lnTo>
                    <a:pt x="118" y="79"/>
                  </a:lnTo>
                  <a:lnTo>
                    <a:pt x="95" y="154"/>
                  </a:lnTo>
                  <a:lnTo>
                    <a:pt x="95" y="273"/>
                  </a:lnTo>
                  <a:lnTo>
                    <a:pt x="115" y="387"/>
                  </a:lnTo>
                  <a:lnTo>
                    <a:pt x="138" y="451"/>
                  </a:lnTo>
                  <a:lnTo>
                    <a:pt x="7" y="545"/>
                  </a:lnTo>
                  <a:lnTo>
                    <a:pt x="0" y="581"/>
                  </a:lnTo>
                  <a:lnTo>
                    <a:pt x="20" y="601"/>
                  </a:lnTo>
                  <a:lnTo>
                    <a:pt x="162" y="495"/>
                  </a:lnTo>
                  <a:lnTo>
                    <a:pt x="174" y="5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38956" name="Freeform 12"/>
            <p:cNvSpPr>
              <a:spLocks/>
            </p:cNvSpPr>
            <p:nvPr/>
          </p:nvSpPr>
          <p:spPr bwMode="auto">
            <a:xfrm>
              <a:off x="1370" y="673"/>
              <a:ext cx="472" cy="523"/>
            </a:xfrm>
            <a:custGeom>
              <a:avLst/>
              <a:gdLst>
                <a:gd name="T0" fmla="*/ 627 w 943"/>
                <a:gd name="T1" fmla="*/ 723 h 1046"/>
                <a:gd name="T2" fmla="*/ 580 w 943"/>
                <a:gd name="T3" fmla="*/ 771 h 1046"/>
                <a:gd name="T4" fmla="*/ 481 w 943"/>
                <a:gd name="T5" fmla="*/ 830 h 1046"/>
                <a:gd name="T6" fmla="*/ 391 w 943"/>
                <a:gd name="T7" fmla="*/ 865 h 1046"/>
                <a:gd name="T8" fmla="*/ 327 w 943"/>
                <a:gd name="T9" fmla="*/ 901 h 1046"/>
                <a:gd name="T10" fmla="*/ 267 w 943"/>
                <a:gd name="T11" fmla="*/ 948 h 1046"/>
                <a:gd name="T12" fmla="*/ 260 w 943"/>
                <a:gd name="T13" fmla="*/ 1031 h 1046"/>
                <a:gd name="T14" fmla="*/ 319 w 943"/>
                <a:gd name="T15" fmla="*/ 1046 h 1046"/>
                <a:gd name="T16" fmla="*/ 469 w 943"/>
                <a:gd name="T17" fmla="*/ 960 h 1046"/>
                <a:gd name="T18" fmla="*/ 580 w 943"/>
                <a:gd name="T19" fmla="*/ 857 h 1046"/>
                <a:gd name="T20" fmla="*/ 710 w 943"/>
                <a:gd name="T21" fmla="*/ 727 h 1046"/>
                <a:gd name="T22" fmla="*/ 816 w 943"/>
                <a:gd name="T23" fmla="*/ 644 h 1046"/>
                <a:gd name="T24" fmla="*/ 907 w 943"/>
                <a:gd name="T25" fmla="*/ 580 h 1046"/>
                <a:gd name="T26" fmla="*/ 943 w 943"/>
                <a:gd name="T27" fmla="*/ 549 h 1046"/>
                <a:gd name="T28" fmla="*/ 930 w 943"/>
                <a:gd name="T29" fmla="*/ 510 h 1046"/>
                <a:gd name="T30" fmla="*/ 888 w 943"/>
                <a:gd name="T31" fmla="*/ 455 h 1046"/>
                <a:gd name="T32" fmla="*/ 730 w 943"/>
                <a:gd name="T33" fmla="*/ 368 h 1046"/>
                <a:gd name="T34" fmla="*/ 580 w 943"/>
                <a:gd name="T35" fmla="*/ 289 h 1046"/>
                <a:gd name="T36" fmla="*/ 397 w 943"/>
                <a:gd name="T37" fmla="*/ 205 h 1046"/>
                <a:gd name="T38" fmla="*/ 331 w 943"/>
                <a:gd name="T39" fmla="*/ 158 h 1046"/>
                <a:gd name="T40" fmla="*/ 260 w 943"/>
                <a:gd name="T41" fmla="*/ 95 h 1046"/>
                <a:gd name="T42" fmla="*/ 189 w 943"/>
                <a:gd name="T43" fmla="*/ 24 h 1046"/>
                <a:gd name="T44" fmla="*/ 125 w 943"/>
                <a:gd name="T45" fmla="*/ 0 h 1046"/>
                <a:gd name="T46" fmla="*/ 0 w 943"/>
                <a:gd name="T47" fmla="*/ 88 h 1046"/>
                <a:gd name="T48" fmla="*/ 8 w 943"/>
                <a:gd name="T49" fmla="*/ 170 h 1046"/>
                <a:gd name="T50" fmla="*/ 31 w 943"/>
                <a:gd name="T51" fmla="*/ 202 h 1046"/>
                <a:gd name="T52" fmla="*/ 94 w 943"/>
                <a:gd name="T53" fmla="*/ 189 h 1046"/>
                <a:gd name="T54" fmla="*/ 83 w 943"/>
                <a:gd name="T55" fmla="*/ 155 h 1046"/>
                <a:gd name="T56" fmla="*/ 58 w 943"/>
                <a:gd name="T57" fmla="*/ 142 h 1046"/>
                <a:gd name="T58" fmla="*/ 47 w 943"/>
                <a:gd name="T59" fmla="*/ 99 h 1046"/>
                <a:gd name="T60" fmla="*/ 117 w 943"/>
                <a:gd name="T61" fmla="*/ 52 h 1046"/>
                <a:gd name="T62" fmla="*/ 177 w 943"/>
                <a:gd name="T63" fmla="*/ 99 h 1046"/>
                <a:gd name="T64" fmla="*/ 177 w 943"/>
                <a:gd name="T65" fmla="*/ 142 h 1046"/>
                <a:gd name="T66" fmla="*/ 153 w 943"/>
                <a:gd name="T67" fmla="*/ 194 h 1046"/>
                <a:gd name="T68" fmla="*/ 173 w 943"/>
                <a:gd name="T69" fmla="*/ 230 h 1046"/>
                <a:gd name="T70" fmla="*/ 291 w 943"/>
                <a:gd name="T71" fmla="*/ 261 h 1046"/>
                <a:gd name="T72" fmla="*/ 339 w 943"/>
                <a:gd name="T73" fmla="*/ 217 h 1046"/>
                <a:gd name="T74" fmla="*/ 497 w 943"/>
                <a:gd name="T75" fmla="*/ 313 h 1046"/>
                <a:gd name="T76" fmla="*/ 627 w 943"/>
                <a:gd name="T77" fmla="*/ 372 h 1046"/>
                <a:gd name="T78" fmla="*/ 699 w 943"/>
                <a:gd name="T79" fmla="*/ 407 h 1046"/>
                <a:gd name="T80" fmla="*/ 769 w 943"/>
                <a:gd name="T81" fmla="*/ 443 h 1046"/>
                <a:gd name="T82" fmla="*/ 824 w 943"/>
                <a:gd name="T83" fmla="*/ 490 h 1046"/>
                <a:gd name="T84" fmla="*/ 860 w 943"/>
                <a:gd name="T85" fmla="*/ 538 h 1046"/>
                <a:gd name="T86" fmla="*/ 828 w 943"/>
                <a:gd name="T87" fmla="*/ 572 h 1046"/>
                <a:gd name="T88" fmla="*/ 753 w 943"/>
                <a:gd name="T89" fmla="*/ 621 h 1046"/>
                <a:gd name="T90" fmla="*/ 674 w 943"/>
                <a:gd name="T91" fmla="*/ 675 h 1046"/>
                <a:gd name="T92" fmla="*/ 627 w 943"/>
                <a:gd name="T93" fmla="*/ 723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3" h="1046">
                  <a:moveTo>
                    <a:pt x="627" y="723"/>
                  </a:moveTo>
                  <a:lnTo>
                    <a:pt x="580" y="771"/>
                  </a:lnTo>
                  <a:lnTo>
                    <a:pt x="481" y="830"/>
                  </a:lnTo>
                  <a:lnTo>
                    <a:pt x="391" y="865"/>
                  </a:lnTo>
                  <a:lnTo>
                    <a:pt x="327" y="901"/>
                  </a:lnTo>
                  <a:lnTo>
                    <a:pt x="267" y="948"/>
                  </a:lnTo>
                  <a:lnTo>
                    <a:pt x="260" y="1031"/>
                  </a:lnTo>
                  <a:lnTo>
                    <a:pt x="319" y="1046"/>
                  </a:lnTo>
                  <a:lnTo>
                    <a:pt x="469" y="960"/>
                  </a:lnTo>
                  <a:lnTo>
                    <a:pt x="580" y="857"/>
                  </a:lnTo>
                  <a:lnTo>
                    <a:pt x="710" y="727"/>
                  </a:lnTo>
                  <a:lnTo>
                    <a:pt x="816" y="644"/>
                  </a:lnTo>
                  <a:lnTo>
                    <a:pt x="907" y="580"/>
                  </a:lnTo>
                  <a:lnTo>
                    <a:pt x="943" y="549"/>
                  </a:lnTo>
                  <a:lnTo>
                    <a:pt x="930" y="510"/>
                  </a:lnTo>
                  <a:lnTo>
                    <a:pt x="888" y="455"/>
                  </a:lnTo>
                  <a:lnTo>
                    <a:pt x="730" y="368"/>
                  </a:lnTo>
                  <a:lnTo>
                    <a:pt x="580" y="289"/>
                  </a:lnTo>
                  <a:lnTo>
                    <a:pt x="397" y="205"/>
                  </a:lnTo>
                  <a:lnTo>
                    <a:pt x="331" y="158"/>
                  </a:lnTo>
                  <a:lnTo>
                    <a:pt x="260" y="95"/>
                  </a:lnTo>
                  <a:lnTo>
                    <a:pt x="189" y="24"/>
                  </a:lnTo>
                  <a:lnTo>
                    <a:pt x="125" y="0"/>
                  </a:lnTo>
                  <a:lnTo>
                    <a:pt x="0" y="88"/>
                  </a:lnTo>
                  <a:lnTo>
                    <a:pt x="8" y="170"/>
                  </a:lnTo>
                  <a:lnTo>
                    <a:pt x="31" y="202"/>
                  </a:lnTo>
                  <a:lnTo>
                    <a:pt x="94" y="189"/>
                  </a:lnTo>
                  <a:lnTo>
                    <a:pt x="83" y="155"/>
                  </a:lnTo>
                  <a:lnTo>
                    <a:pt x="58" y="142"/>
                  </a:lnTo>
                  <a:lnTo>
                    <a:pt x="47" y="99"/>
                  </a:lnTo>
                  <a:lnTo>
                    <a:pt x="117" y="52"/>
                  </a:lnTo>
                  <a:lnTo>
                    <a:pt x="177" y="99"/>
                  </a:lnTo>
                  <a:lnTo>
                    <a:pt x="177" y="142"/>
                  </a:lnTo>
                  <a:lnTo>
                    <a:pt x="153" y="194"/>
                  </a:lnTo>
                  <a:lnTo>
                    <a:pt x="173" y="230"/>
                  </a:lnTo>
                  <a:lnTo>
                    <a:pt x="291" y="261"/>
                  </a:lnTo>
                  <a:lnTo>
                    <a:pt x="339" y="217"/>
                  </a:lnTo>
                  <a:lnTo>
                    <a:pt x="497" y="313"/>
                  </a:lnTo>
                  <a:lnTo>
                    <a:pt x="627" y="372"/>
                  </a:lnTo>
                  <a:lnTo>
                    <a:pt x="699" y="407"/>
                  </a:lnTo>
                  <a:lnTo>
                    <a:pt x="769" y="443"/>
                  </a:lnTo>
                  <a:lnTo>
                    <a:pt x="824" y="490"/>
                  </a:lnTo>
                  <a:lnTo>
                    <a:pt x="860" y="538"/>
                  </a:lnTo>
                  <a:lnTo>
                    <a:pt x="828" y="572"/>
                  </a:lnTo>
                  <a:lnTo>
                    <a:pt x="753" y="621"/>
                  </a:lnTo>
                  <a:lnTo>
                    <a:pt x="674" y="675"/>
                  </a:lnTo>
                  <a:lnTo>
                    <a:pt x="627" y="7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39971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985" name="Feuille de calcul" r:id="rId3" imgW="6868039" imgH="4943991" progId="Excel.Sheet.8">
                  <p:embed/>
                </p:oleObj>
              </mc:Choice>
              <mc:Fallback>
                <p:oleObj name="Feuille de calcul" r:id="rId3" imgW="6868039" imgH="4943991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9972" name="Rectangle 4"/>
          <p:cNvSpPr>
            <a:spLocks noChangeArrowheads="1"/>
          </p:cNvSpPr>
          <p:nvPr/>
        </p:nvSpPr>
        <p:spPr bwMode="auto">
          <a:xfrm>
            <a:off x="381000" y="2133600"/>
            <a:ext cx="3962400" cy="213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39973" name="AutoShape 5"/>
          <p:cNvSpPr>
            <a:spLocks noChangeArrowheads="1"/>
          </p:cNvSpPr>
          <p:nvPr/>
        </p:nvSpPr>
        <p:spPr bwMode="auto">
          <a:xfrm>
            <a:off x="609600" y="304800"/>
            <a:ext cx="3962400" cy="2438400"/>
          </a:xfrm>
          <a:prstGeom prst="wedgeRoundRectCallout">
            <a:avLst>
              <a:gd name="adj1" fmla="val -41907"/>
              <a:gd name="adj2" fmla="val 57944"/>
              <a:gd name="adj3" fmla="val 16667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800">
                <a:solidFill>
                  <a:schemeClr val="bg1"/>
                </a:solidFill>
              </a:rPr>
              <a:t>A combien se monte</a:t>
            </a:r>
            <a:br>
              <a:rPr lang="fr-CH" altLang="fr-FR" sz="2800">
                <a:solidFill>
                  <a:schemeClr val="bg1"/>
                </a:solidFill>
              </a:rPr>
            </a:br>
            <a:r>
              <a:rPr lang="fr-CH" altLang="fr-FR" sz="2800">
                <a:solidFill>
                  <a:schemeClr val="bg1"/>
                </a:solidFill>
              </a:rPr>
              <a:t>mon bénéfice ?</a:t>
            </a:r>
            <a:endParaRPr lang="fr-FR" altLang="fr-FR" sz="2800"/>
          </a:p>
        </p:txBody>
      </p:sp>
      <p:grpSp>
        <p:nvGrpSpPr>
          <p:cNvPr id="339974" name="Group 6"/>
          <p:cNvGrpSpPr>
            <a:grpSpLocks/>
          </p:cNvGrpSpPr>
          <p:nvPr/>
        </p:nvGrpSpPr>
        <p:grpSpPr bwMode="auto">
          <a:xfrm flipH="1">
            <a:off x="228600" y="2895600"/>
            <a:ext cx="838200" cy="1447800"/>
            <a:chOff x="1099" y="673"/>
            <a:chExt cx="743" cy="1412"/>
          </a:xfrm>
        </p:grpSpPr>
        <p:sp>
          <p:nvSpPr>
            <p:cNvPr id="339975" name="Freeform 7"/>
            <p:cNvSpPr>
              <a:spLocks/>
            </p:cNvSpPr>
            <p:nvPr/>
          </p:nvSpPr>
          <p:spPr bwMode="auto">
            <a:xfrm>
              <a:off x="1099" y="1105"/>
              <a:ext cx="290" cy="481"/>
            </a:xfrm>
            <a:custGeom>
              <a:avLst/>
              <a:gdLst>
                <a:gd name="T0" fmla="*/ 308 w 582"/>
                <a:gd name="T1" fmla="*/ 143 h 961"/>
                <a:gd name="T2" fmla="*/ 368 w 582"/>
                <a:gd name="T3" fmla="*/ 83 h 961"/>
                <a:gd name="T4" fmla="*/ 451 w 582"/>
                <a:gd name="T5" fmla="*/ 25 h 961"/>
                <a:gd name="T6" fmla="*/ 510 w 582"/>
                <a:gd name="T7" fmla="*/ 0 h 961"/>
                <a:gd name="T8" fmla="*/ 582 w 582"/>
                <a:gd name="T9" fmla="*/ 5 h 961"/>
                <a:gd name="T10" fmla="*/ 582 w 582"/>
                <a:gd name="T11" fmla="*/ 60 h 961"/>
                <a:gd name="T12" fmla="*/ 546 w 582"/>
                <a:gd name="T13" fmla="*/ 108 h 961"/>
                <a:gd name="T14" fmla="*/ 479 w 582"/>
                <a:gd name="T15" fmla="*/ 143 h 961"/>
                <a:gd name="T16" fmla="*/ 313 w 582"/>
                <a:gd name="T17" fmla="*/ 218 h 961"/>
                <a:gd name="T18" fmla="*/ 154 w 582"/>
                <a:gd name="T19" fmla="*/ 309 h 961"/>
                <a:gd name="T20" fmla="*/ 87 w 582"/>
                <a:gd name="T21" fmla="*/ 333 h 961"/>
                <a:gd name="T22" fmla="*/ 64 w 582"/>
                <a:gd name="T23" fmla="*/ 368 h 961"/>
                <a:gd name="T24" fmla="*/ 87 w 582"/>
                <a:gd name="T25" fmla="*/ 404 h 961"/>
                <a:gd name="T26" fmla="*/ 225 w 582"/>
                <a:gd name="T27" fmla="*/ 538 h 961"/>
                <a:gd name="T28" fmla="*/ 289 w 582"/>
                <a:gd name="T29" fmla="*/ 582 h 961"/>
                <a:gd name="T30" fmla="*/ 383 w 582"/>
                <a:gd name="T31" fmla="*/ 657 h 961"/>
                <a:gd name="T32" fmla="*/ 479 w 582"/>
                <a:gd name="T33" fmla="*/ 728 h 961"/>
                <a:gd name="T34" fmla="*/ 474 w 582"/>
                <a:gd name="T35" fmla="*/ 764 h 961"/>
                <a:gd name="T36" fmla="*/ 403 w 582"/>
                <a:gd name="T37" fmla="*/ 776 h 961"/>
                <a:gd name="T38" fmla="*/ 297 w 582"/>
                <a:gd name="T39" fmla="*/ 776 h 961"/>
                <a:gd name="T40" fmla="*/ 230 w 582"/>
                <a:gd name="T41" fmla="*/ 811 h 961"/>
                <a:gd name="T42" fmla="*/ 206 w 582"/>
                <a:gd name="T43" fmla="*/ 902 h 961"/>
                <a:gd name="T44" fmla="*/ 206 w 582"/>
                <a:gd name="T45" fmla="*/ 950 h 961"/>
                <a:gd name="T46" fmla="*/ 178 w 582"/>
                <a:gd name="T47" fmla="*/ 961 h 961"/>
                <a:gd name="T48" fmla="*/ 134 w 582"/>
                <a:gd name="T49" fmla="*/ 919 h 961"/>
                <a:gd name="T50" fmla="*/ 142 w 582"/>
                <a:gd name="T51" fmla="*/ 842 h 961"/>
                <a:gd name="T52" fmla="*/ 181 w 582"/>
                <a:gd name="T53" fmla="*/ 787 h 961"/>
                <a:gd name="T54" fmla="*/ 261 w 582"/>
                <a:gd name="T55" fmla="*/ 740 h 961"/>
                <a:gd name="T56" fmla="*/ 348 w 582"/>
                <a:gd name="T57" fmla="*/ 717 h 961"/>
                <a:gd name="T58" fmla="*/ 356 w 582"/>
                <a:gd name="T59" fmla="*/ 692 h 961"/>
                <a:gd name="T60" fmla="*/ 313 w 582"/>
                <a:gd name="T61" fmla="*/ 645 h 961"/>
                <a:gd name="T62" fmla="*/ 131 w 582"/>
                <a:gd name="T63" fmla="*/ 526 h 961"/>
                <a:gd name="T64" fmla="*/ 75 w 582"/>
                <a:gd name="T65" fmla="*/ 479 h 961"/>
                <a:gd name="T66" fmla="*/ 23 w 582"/>
                <a:gd name="T67" fmla="*/ 416 h 961"/>
                <a:gd name="T68" fmla="*/ 0 w 582"/>
                <a:gd name="T69" fmla="*/ 344 h 961"/>
                <a:gd name="T70" fmla="*/ 15 w 582"/>
                <a:gd name="T71" fmla="*/ 301 h 961"/>
                <a:gd name="T72" fmla="*/ 106 w 582"/>
                <a:gd name="T73" fmla="*/ 274 h 961"/>
                <a:gd name="T74" fmla="*/ 217 w 582"/>
                <a:gd name="T75" fmla="*/ 226 h 961"/>
                <a:gd name="T76" fmla="*/ 289 w 582"/>
                <a:gd name="T77" fmla="*/ 178 h 961"/>
                <a:gd name="T78" fmla="*/ 308 w 582"/>
                <a:gd name="T79" fmla="*/ 143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82" h="961">
                  <a:moveTo>
                    <a:pt x="308" y="143"/>
                  </a:moveTo>
                  <a:lnTo>
                    <a:pt x="368" y="83"/>
                  </a:lnTo>
                  <a:lnTo>
                    <a:pt x="451" y="25"/>
                  </a:lnTo>
                  <a:lnTo>
                    <a:pt x="510" y="0"/>
                  </a:lnTo>
                  <a:lnTo>
                    <a:pt x="582" y="5"/>
                  </a:lnTo>
                  <a:lnTo>
                    <a:pt x="582" y="60"/>
                  </a:lnTo>
                  <a:lnTo>
                    <a:pt x="546" y="108"/>
                  </a:lnTo>
                  <a:lnTo>
                    <a:pt x="479" y="143"/>
                  </a:lnTo>
                  <a:lnTo>
                    <a:pt x="313" y="218"/>
                  </a:lnTo>
                  <a:lnTo>
                    <a:pt x="154" y="309"/>
                  </a:lnTo>
                  <a:lnTo>
                    <a:pt x="87" y="333"/>
                  </a:lnTo>
                  <a:lnTo>
                    <a:pt x="64" y="368"/>
                  </a:lnTo>
                  <a:lnTo>
                    <a:pt x="87" y="404"/>
                  </a:lnTo>
                  <a:lnTo>
                    <a:pt x="225" y="538"/>
                  </a:lnTo>
                  <a:lnTo>
                    <a:pt x="289" y="582"/>
                  </a:lnTo>
                  <a:lnTo>
                    <a:pt x="383" y="657"/>
                  </a:lnTo>
                  <a:lnTo>
                    <a:pt x="479" y="728"/>
                  </a:lnTo>
                  <a:lnTo>
                    <a:pt x="474" y="764"/>
                  </a:lnTo>
                  <a:lnTo>
                    <a:pt x="403" y="776"/>
                  </a:lnTo>
                  <a:lnTo>
                    <a:pt x="297" y="776"/>
                  </a:lnTo>
                  <a:lnTo>
                    <a:pt x="230" y="811"/>
                  </a:lnTo>
                  <a:lnTo>
                    <a:pt x="206" y="902"/>
                  </a:lnTo>
                  <a:lnTo>
                    <a:pt x="206" y="950"/>
                  </a:lnTo>
                  <a:lnTo>
                    <a:pt x="178" y="961"/>
                  </a:lnTo>
                  <a:lnTo>
                    <a:pt x="134" y="919"/>
                  </a:lnTo>
                  <a:lnTo>
                    <a:pt x="142" y="842"/>
                  </a:lnTo>
                  <a:lnTo>
                    <a:pt x="181" y="787"/>
                  </a:lnTo>
                  <a:lnTo>
                    <a:pt x="261" y="740"/>
                  </a:lnTo>
                  <a:lnTo>
                    <a:pt x="348" y="717"/>
                  </a:lnTo>
                  <a:lnTo>
                    <a:pt x="356" y="692"/>
                  </a:lnTo>
                  <a:lnTo>
                    <a:pt x="313" y="645"/>
                  </a:lnTo>
                  <a:lnTo>
                    <a:pt x="131" y="526"/>
                  </a:lnTo>
                  <a:lnTo>
                    <a:pt x="75" y="479"/>
                  </a:lnTo>
                  <a:lnTo>
                    <a:pt x="23" y="416"/>
                  </a:lnTo>
                  <a:lnTo>
                    <a:pt x="0" y="344"/>
                  </a:lnTo>
                  <a:lnTo>
                    <a:pt x="15" y="301"/>
                  </a:lnTo>
                  <a:lnTo>
                    <a:pt x="106" y="274"/>
                  </a:lnTo>
                  <a:lnTo>
                    <a:pt x="217" y="226"/>
                  </a:lnTo>
                  <a:lnTo>
                    <a:pt x="289" y="178"/>
                  </a:lnTo>
                  <a:lnTo>
                    <a:pt x="308" y="1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39976" name="Freeform 8"/>
            <p:cNvSpPr>
              <a:spLocks/>
            </p:cNvSpPr>
            <p:nvPr/>
          </p:nvSpPr>
          <p:spPr bwMode="auto">
            <a:xfrm>
              <a:off x="1358" y="1084"/>
              <a:ext cx="202" cy="460"/>
            </a:xfrm>
            <a:custGeom>
              <a:avLst/>
              <a:gdLst>
                <a:gd name="T0" fmla="*/ 87 w 405"/>
                <a:gd name="T1" fmla="*/ 70 h 920"/>
                <a:gd name="T2" fmla="*/ 123 w 405"/>
                <a:gd name="T3" fmla="*/ 11 h 920"/>
                <a:gd name="T4" fmla="*/ 166 w 405"/>
                <a:gd name="T5" fmla="*/ 0 h 920"/>
                <a:gd name="T6" fmla="*/ 226 w 405"/>
                <a:gd name="T7" fmla="*/ 0 h 920"/>
                <a:gd name="T8" fmla="*/ 301 w 405"/>
                <a:gd name="T9" fmla="*/ 42 h 920"/>
                <a:gd name="T10" fmla="*/ 349 w 405"/>
                <a:gd name="T11" fmla="*/ 138 h 920"/>
                <a:gd name="T12" fmla="*/ 384 w 405"/>
                <a:gd name="T13" fmla="*/ 260 h 920"/>
                <a:gd name="T14" fmla="*/ 405 w 405"/>
                <a:gd name="T15" fmla="*/ 386 h 920"/>
                <a:gd name="T16" fmla="*/ 405 w 405"/>
                <a:gd name="T17" fmla="*/ 557 h 920"/>
                <a:gd name="T18" fmla="*/ 361 w 405"/>
                <a:gd name="T19" fmla="*/ 743 h 920"/>
                <a:gd name="T20" fmla="*/ 298 w 405"/>
                <a:gd name="T21" fmla="*/ 852 h 920"/>
                <a:gd name="T22" fmla="*/ 214 w 405"/>
                <a:gd name="T23" fmla="*/ 908 h 920"/>
                <a:gd name="T24" fmla="*/ 135 w 405"/>
                <a:gd name="T25" fmla="*/ 920 h 920"/>
                <a:gd name="T26" fmla="*/ 75 w 405"/>
                <a:gd name="T27" fmla="*/ 884 h 920"/>
                <a:gd name="T28" fmla="*/ 28 w 405"/>
                <a:gd name="T29" fmla="*/ 841 h 920"/>
                <a:gd name="T30" fmla="*/ 15 w 405"/>
                <a:gd name="T31" fmla="*/ 770 h 920"/>
                <a:gd name="T32" fmla="*/ 0 w 405"/>
                <a:gd name="T33" fmla="*/ 635 h 920"/>
                <a:gd name="T34" fmla="*/ 12 w 405"/>
                <a:gd name="T35" fmla="*/ 469 h 920"/>
                <a:gd name="T36" fmla="*/ 48 w 405"/>
                <a:gd name="T37" fmla="*/ 296 h 920"/>
                <a:gd name="T38" fmla="*/ 71 w 405"/>
                <a:gd name="T39" fmla="*/ 173 h 920"/>
                <a:gd name="T40" fmla="*/ 87 w 405"/>
                <a:gd name="T41" fmla="*/ 7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5" h="920">
                  <a:moveTo>
                    <a:pt x="87" y="70"/>
                  </a:moveTo>
                  <a:lnTo>
                    <a:pt x="123" y="11"/>
                  </a:lnTo>
                  <a:lnTo>
                    <a:pt x="166" y="0"/>
                  </a:lnTo>
                  <a:lnTo>
                    <a:pt x="226" y="0"/>
                  </a:lnTo>
                  <a:lnTo>
                    <a:pt x="301" y="42"/>
                  </a:lnTo>
                  <a:lnTo>
                    <a:pt x="349" y="138"/>
                  </a:lnTo>
                  <a:lnTo>
                    <a:pt x="384" y="260"/>
                  </a:lnTo>
                  <a:lnTo>
                    <a:pt x="405" y="386"/>
                  </a:lnTo>
                  <a:lnTo>
                    <a:pt x="405" y="557"/>
                  </a:lnTo>
                  <a:lnTo>
                    <a:pt x="361" y="743"/>
                  </a:lnTo>
                  <a:lnTo>
                    <a:pt x="298" y="852"/>
                  </a:lnTo>
                  <a:lnTo>
                    <a:pt x="214" y="908"/>
                  </a:lnTo>
                  <a:lnTo>
                    <a:pt x="135" y="920"/>
                  </a:lnTo>
                  <a:lnTo>
                    <a:pt x="75" y="884"/>
                  </a:lnTo>
                  <a:lnTo>
                    <a:pt x="28" y="841"/>
                  </a:lnTo>
                  <a:lnTo>
                    <a:pt x="15" y="770"/>
                  </a:lnTo>
                  <a:lnTo>
                    <a:pt x="0" y="635"/>
                  </a:lnTo>
                  <a:lnTo>
                    <a:pt x="12" y="469"/>
                  </a:lnTo>
                  <a:lnTo>
                    <a:pt x="48" y="296"/>
                  </a:lnTo>
                  <a:lnTo>
                    <a:pt x="71" y="173"/>
                  </a:lnTo>
                  <a:lnTo>
                    <a:pt x="87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39977" name="Freeform 9"/>
            <p:cNvSpPr>
              <a:spLocks/>
            </p:cNvSpPr>
            <p:nvPr/>
          </p:nvSpPr>
          <p:spPr bwMode="auto">
            <a:xfrm>
              <a:off x="1414" y="1484"/>
              <a:ext cx="118" cy="601"/>
            </a:xfrm>
            <a:custGeom>
              <a:avLst/>
              <a:gdLst>
                <a:gd name="T0" fmla="*/ 114 w 237"/>
                <a:gd name="T1" fmla="*/ 212 h 1201"/>
                <a:gd name="T2" fmla="*/ 82 w 237"/>
                <a:gd name="T3" fmla="*/ 134 h 1201"/>
                <a:gd name="T4" fmla="*/ 82 w 237"/>
                <a:gd name="T5" fmla="*/ 48 h 1201"/>
                <a:gd name="T6" fmla="*/ 126 w 237"/>
                <a:gd name="T7" fmla="*/ 0 h 1201"/>
                <a:gd name="T8" fmla="*/ 177 w 237"/>
                <a:gd name="T9" fmla="*/ 23 h 1201"/>
                <a:gd name="T10" fmla="*/ 212 w 237"/>
                <a:gd name="T11" fmla="*/ 106 h 1201"/>
                <a:gd name="T12" fmla="*/ 232 w 237"/>
                <a:gd name="T13" fmla="*/ 248 h 1201"/>
                <a:gd name="T14" fmla="*/ 237 w 237"/>
                <a:gd name="T15" fmla="*/ 426 h 1201"/>
                <a:gd name="T16" fmla="*/ 224 w 237"/>
                <a:gd name="T17" fmla="*/ 580 h 1201"/>
                <a:gd name="T18" fmla="*/ 201 w 237"/>
                <a:gd name="T19" fmla="*/ 747 h 1201"/>
                <a:gd name="T20" fmla="*/ 201 w 237"/>
                <a:gd name="T21" fmla="*/ 947 h 1201"/>
                <a:gd name="T22" fmla="*/ 232 w 237"/>
                <a:gd name="T23" fmla="*/ 1030 h 1201"/>
                <a:gd name="T24" fmla="*/ 221 w 237"/>
                <a:gd name="T25" fmla="*/ 1070 h 1201"/>
                <a:gd name="T26" fmla="*/ 165 w 237"/>
                <a:gd name="T27" fmla="*/ 1082 h 1201"/>
                <a:gd name="T28" fmla="*/ 106 w 237"/>
                <a:gd name="T29" fmla="*/ 1138 h 1201"/>
                <a:gd name="T30" fmla="*/ 79 w 237"/>
                <a:gd name="T31" fmla="*/ 1185 h 1201"/>
                <a:gd name="T32" fmla="*/ 12 w 237"/>
                <a:gd name="T33" fmla="*/ 1201 h 1201"/>
                <a:gd name="T34" fmla="*/ 0 w 237"/>
                <a:gd name="T35" fmla="*/ 1149 h 1201"/>
                <a:gd name="T36" fmla="*/ 23 w 237"/>
                <a:gd name="T37" fmla="*/ 1105 h 1201"/>
                <a:gd name="T38" fmla="*/ 106 w 237"/>
                <a:gd name="T39" fmla="*/ 1070 h 1201"/>
                <a:gd name="T40" fmla="*/ 165 w 237"/>
                <a:gd name="T41" fmla="*/ 1043 h 1201"/>
                <a:gd name="T42" fmla="*/ 185 w 237"/>
                <a:gd name="T43" fmla="*/ 1019 h 1201"/>
                <a:gd name="T44" fmla="*/ 162 w 237"/>
                <a:gd name="T45" fmla="*/ 952 h 1201"/>
                <a:gd name="T46" fmla="*/ 142 w 237"/>
                <a:gd name="T47" fmla="*/ 817 h 1201"/>
                <a:gd name="T48" fmla="*/ 137 w 237"/>
                <a:gd name="T49" fmla="*/ 655 h 1201"/>
                <a:gd name="T50" fmla="*/ 142 w 237"/>
                <a:gd name="T51" fmla="*/ 548 h 1201"/>
                <a:gd name="T52" fmla="*/ 149 w 237"/>
                <a:gd name="T53" fmla="*/ 403 h 1201"/>
                <a:gd name="T54" fmla="*/ 137 w 237"/>
                <a:gd name="T55" fmla="*/ 272 h 1201"/>
                <a:gd name="T56" fmla="*/ 114 w 237"/>
                <a:gd name="T57" fmla="*/ 212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1201">
                  <a:moveTo>
                    <a:pt x="114" y="212"/>
                  </a:moveTo>
                  <a:lnTo>
                    <a:pt x="82" y="134"/>
                  </a:lnTo>
                  <a:lnTo>
                    <a:pt x="82" y="48"/>
                  </a:lnTo>
                  <a:lnTo>
                    <a:pt x="126" y="0"/>
                  </a:lnTo>
                  <a:lnTo>
                    <a:pt x="177" y="23"/>
                  </a:lnTo>
                  <a:lnTo>
                    <a:pt x="212" y="106"/>
                  </a:lnTo>
                  <a:lnTo>
                    <a:pt x="232" y="248"/>
                  </a:lnTo>
                  <a:lnTo>
                    <a:pt x="237" y="426"/>
                  </a:lnTo>
                  <a:lnTo>
                    <a:pt x="224" y="580"/>
                  </a:lnTo>
                  <a:lnTo>
                    <a:pt x="201" y="747"/>
                  </a:lnTo>
                  <a:lnTo>
                    <a:pt x="201" y="947"/>
                  </a:lnTo>
                  <a:lnTo>
                    <a:pt x="232" y="1030"/>
                  </a:lnTo>
                  <a:lnTo>
                    <a:pt x="221" y="1070"/>
                  </a:lnTo>
                  <a:lnTo>
                    <a:pt x="165" y="1082"/>
                  </a:lnTo>
                  <a:lnTo>
                    <a:pt x="106" y="1138"/>
                  </a:lnTo>
                  <a:lnTo>
                    <a:pt x="79" y="1185"/>
                  </a:lnTo>
                  <a:lnTo>
                    <a:pt x="12" y="1201"/>
                  </a:lnTo>
                  <a:lnTo>
                    <a:pt x="0" y="1149"/>
                  </a:lnTo>
                  <a:lnTo>
                    <a:pt x="23" y="1105"/>
                  </a:lnTo>
                  <a:lnTo>
                    <a:pt x="106" y="1070"/>
                  </a:lnTo>
                  <a:lnTo>
                    <a:pt x="165" y="1043"/>
                  </a:lnTo>
                  <a:lnTo>
                    <a:pt x="185" y="1019"/>
                  </a:lnTo>
                  <a:lnTo>
                    <a:pt x="162" y="952"/>
                  </a:lnTo>
                  <a:lnTo>
                    <a:pt x="142" y="817"/>
                  </a:lnTo>
                  <a:lnTo>
                    <a:pt x="137" y="655"/>
                  </a:lnTo>
                  <a:lnTo>
                    <a:pt x="142" y="548"/>
                  </a:lnTo>
                  <a:lnTo>
                    <a:pt x="149" y="403"/>
                  </a:lnTo>
                  <a:lnTo>
                    <a:pt x="137" y="272"/>
                  </a:lnTo>
                  <a:lnTo>
                    <a:pt x="114" y="2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39978" name="Freeform 10"/>
            <p:cNvSpPr>
              <a:spLocks/>
            </p:cNvSpPr>
            <p:nvPr/>
          </p:nvSpPr>
          <p:spPr bwMode="auto">
            <a:xfrm>
              <a:off x="1248" y="1485"/>
              <a:ext cx="184" cy="599"/>
            </a:xfrm>
            <a:custGeom>
              <a:avLst/>
              <a:gdLst>
                <a:gd name="T0" fmla="*/ 226 w 368"/>
                <a:gd name="T1" fmla="*/ 110 h 1197"/>
                <a:gd name="T2" fmla="*/ 265 w 368"/>
                <a:gd name="T3" fmla="*/ 35 h 1197"/>
                <a:gd name="T4" fmla="*/ 313 w 368"/>
                <a:gd name="T5" fmla="*/ 0 h 1197"/>
                <a:gd name="T6" fmla="*/ 368 w 368"/>
                <a:gd name="T7" fmla="*/ 23 h 1197"/>
                <a:gd name="T8" fmla="*/ 360 w 368"/>
                <a:gd name="T9" fmla="*/ 94 h 1197"/>
                <a:gd name="T10" fmla="*/ 324 w 368"/>
                <a:gd name="T11" fmla="*/ 145 h 1197"/>
                <a:gd name="T12" fmla="*/ 254 w 368"/>
                <a:gd name="T13" fmla="*/ 272 h 1197"/>
                <a:gd name="T14" fmla="*/ 207 w 368"/>
                <a:gd name="T15" fmla="*/ 394 h 1197"/>
                <a:gd name="T16" fmla="*/ 179 w 368"/>
                <a:gd name="T17" fmla="*/ 524 h 1197"/>
                <a:gd name="T18" fmla="*/ 182 w 368"/>
                <a:gd name="T19" fmla="*/ 651 h 1197"/>
                <a:gd name="T20" fmla="*/ 226 w 368"/>
                <a:gd name="T21" fmla="*/ 821 h 1197"/>
                <a:gd name="T22" fmla="*/ 262 w 368"/>
                <a:gd name="T23" fmla="*/ 984 h 1197"/>
                <a:gd name="T24" fmla="*/ 313 w 368"/>
                <a:gd name="T25" fmla="*/ 1054 h 1197"/>
                <a:gd name="T26" fmla="*/ 309 w 368"/>
                <a:gd name="T27" fmla="*/ 1094 h 1197"/>
                <a:gd name="T28" fmla="*/ 265 w 368"/>
                <a:gd name="T29" fmla="*/ 1114 h 1197"/>
                <a:gd name="T30" fmla="*/ 166 w 368"/>
                <a:gd name="T31" fmla="*/ 1129 h 1197"/>
                <a:gd name="T32" fmla="*/ 96 w 368"/>
                <a:gd name="T33" fmla="*/ 1173 h 1197"/>
                <a:gd name="T34" fmla="*/ 60 w 368"/>
                <a:gd name="T35" fmla="*/ 1197 h 1197"/>
                <a:gd name="T36" fmla="*/ 0 w 368"/>
                <a:gd name="T37" fmla="*/ 1142 h 1197"/>
                <a:gd name="T38" fmla="*/ 13 w 368"/>
                <a:gd name="T39" fmla="*/ 1106 h 1197"/>
                <a:gd name="T40" fmla="*/ 72 w 368"/>
                <a:gd name="T41" fmla="*/ 1082 h 1197"/>
                <a:gd name="T42" fmla="*/ 147 w 368"/>
                <a:gd name="T43" fmla="*/ 1070 h 1197"/>
                <a:gd name="T44" fmla="*/ 218 w 368"/>
                <a:gd name="T45" fmla="*/ 1070 h 1197"/>
                <a:gd name="T46" fmla="*/ 230 w 368"/>
                <a:gd name="T47" fmla="*/ 1047 h 1197"/>
                <a:gd name="T48" fmla="*/ 218 w 368"/>
                <a:gd name="T49" fmla="*/ 1007 h 1197"/>
                <a:gd name="T50" fmla="*/ 158 w 368"/>
                <a:gd name="T51" fmla="*/ 853 h 1197"/>
                <a:gd name="T52" fmla="*/ 119 w 368"/>
                <a:gd name="T53" fmla="*/ 702 h 1197"/>
                <a:gd name="T54" fmla="*/ 99 w 368"/>
                <a:gd name="T55" fmla="*/ 592 h 1197"/>
                <a:gd name="T56" fmla="*/ 96 w 368"/>
                <a:gd name="T57" fmla="*/ 490 h 1197"/>
                <a:gd name="T58" fmla="*/ 111 w 368"/>
                <a:gd name="T59" fmla="*/ 391 h 1197"/>
                <a:gd name="T60" fmla="*/ 147 w 368"/>
                <a:gd name="T61" fmla="*/ 288 h 1197"/>
                <a:gd name="T62" fmla="*/ 202 w 368"/>
                <a:gd name="T63" fmla="*/ 153 h 1197"/>
                <a:gd name="T64" fmla="*/ 226 w 368"/>
                <a:gd name="T65" fmla="*/ 110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8" h="1197">
                  <a:moveTo>
                    <a:pt x="226" y="110"/>
                  </a:moveTo>
                  <a:lnTo>
                    <a:pt x="265" y="35"/>
                  </a:lnTo>
                  <a:lnTo>
                    <a:pt x="313" y="0"/>
                  </a:lnTo>
                  <a:lnTo>
                    <a:pt x="368" y="23"/>
                  </a:lnTo>
                  <a:lnTo>
                    <a:pt x="360" y="94"/>
                  </a:lnTo>
                  <a:lnTo>
                    <a:pt x="324" y="145"/>
                  </a:lnTo>
                  <a:lnTo>
                    <a:pt x="254" y="272"/>
                  </a:lnTo>
                  <a:lnTo>
                    <a:pt x="207" y="394"/>
                  </a:lnTo>
                  <a:lnTo>
                    <a:pt x="179" y="524"/>
                  </a:lnTo>
                  <a:lnTo>
                    <a:pt x="182" y="651"/>
                  </a:lnTo>
                  <a:lnTo>
                    <a:pt x="226" y="821"/>
                  </a:lnTo>
                  <a:lnTo>
                    <a:pt x="262" y="984"/>
                  </a:lnTo>
                  <a:lnTo>
                    <a:pt x="313" y="1054"/>
                  </a:lnTo>
                  <a:lnTo>
                    <a:pt x="309" y="1094"/>
                  </a:lnTo>
                  <a:lnTo>
                    <a:pt x="265" y="1114"/>
                  </a:lnTo>
                  <a:lnTo>
                    <a:pt x="166" y="1129"/>
                  </a:lnTo>
                  <a:lnTo>
                    <a:pt x="96" y="1173"/>
                  </a:lnTo>
                  <a:lnTo>
                    <a:pt x="60" y="1197"/>
                  </a:lnTo>
                  <a:lnTo>
                    <a:pt x="0" y="1142"/>
                  </a:lnTo>
                  <a:lnTo>
                    <a:pt x="13" y="1106"/>
                  </a:lnTo>
                  <a:lnTo>
                    <a:pt x="72" y="1082"/>
                  </a:lnTo>
                  <a:lnTo>
                    <a:pt x="147" y="1070"/>
                  </a:lnTo>
                  <a:lnTo>
                    <a:pt x="218" y="1070"/>
                  </a:lnTo>
                  <a:lnTo>
                    <a:pt x="230" y="1047"/>
                  </a:lnTo>
                  <a:lnTo>
                    <a:pt x="218" y="1007"/>
                  </a:lnTo>
                  <a:lnTo>
                    <a:pt x="158" y="853"/>
                  </a:lnTo>
                  <a:lnTo>
                    <a:pt x="119" y="702"/>
                  </a:lnTo>
                  <a:lnTo>
                    <a:pt x="99" y="592"/>
                  </a:lnTo>
                  <a:lnTo>
                    <a:pt x="96" y="490"/>
                  </a:lnTo>
                  <a:lnTo>
                    <a:pt x="111" y="391"/>
                  </a:lnTo>
                  <a:lnTo>
                    <a:pt x="147" y="288"/>
                  </a:lnTo>
                  <a:lnTo>
                    <a:pt x="202" y="153"/>
                  </a:lnTo>
                  <a:lnTo>
                    <a:pt x="226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39979" name="Freeform 11"/>
            <p:cNvSpPr>
              <a:spLocks/>
            </p:cNvSpPr>
            <p:nvPr/>
          </p:nvSpPr>
          <p:spPr bwMode="auto">
            <a:xfrm>
              <a:off x="1283" y="739"/>
              <a:ext cx="237" cy="313"/>
            </a:xfrm>
            <a:custGeom>
              <a:avLst/>
              <a:gdLst>
                <a:gd name="T0" fmla="*/ 174 w 475"/>
                <a:gd name="T1" fmla="*/ 522 h 625"/>
                <a:gd name="T2" fmla="*/ 209 w 475"/>
                <a:gd name="T3" fmla="*/ 601 h 625"/>
                <a:gd name="T4" fmla="*/ 292 w 475"/>
                <a:gd name="T5" fmla="*/ 625 h 625"/>
                <a:gd name="T6" fmla="*/ 364 w 475"/>
                <a:gd name="T7" fmla="*/ 617 h 625"/>
                <a:gd name="T8" fmla="*/ 423 w 475"/>
                <a:gd name="T9" fmla="*/ 566 h 625"/>
                <a:gd name="T10" fmla="*/ 470 w 475"/>
                <a:gd name="T11" fmla="*/ 462 h 625"/>
                <a:gd name="T12" fmla="*/ 475 w 475"/>
                <a:gd name="T13" fmla="*/ 340 h 625"/>
                <a:gd name="T14" fmla="*/ 458 w 475"/>
                <a:gd name="T15" fmla="*/ 233 h 625"/>
                <a:gd name="T16" fmla="*/ 392 w 475"/>
                <a:gd name="T17" fmla="*/ 114 h 625"/>
                <a:gd name="T18" fmla="*/ 343 w 475"/>
                <a:gd name="T19" fmla="*/ 59 h 625"/>
                <a:gd name="T20" fmla="*/ 292 w 475"/>
                <a:gd name="T21" fmla="*/ 24 h 625"/>
                <a:gd name="T22" fmla="*/ 245 w 475"/>
                <a:gd name="T23" fmla="*/ 0 h 625"/>
                <a:gd name="T24" fmla="*/ 162 w 475"/>
                <a:gd name="T25" fmla="*/ 8 h 625"/>
                <a:gd name="T26" fmla="*/ 118 w 475"/>
                <a:gd name="T27" fmla="*/ 79 h 625"/>
                <a:gd name="T28" fmla="*/ 95 w 475"/>
                <a:gd name="T29" fmla="*/ 154 h 625"/>
                <a:gd name="T30" fmla="*/ 95 w 475"/>
                <a:gd name="T31" fmla="*/ 273 h 625"/>
                <a:gd name="T32" fmla="*/ 115 w 475"/>
                <a:gd name="T33" fmla="*/ 387 h 625"/>
                <a:gd name="T34" fmla="*/ 138 w 475"/>
                <a:gd name="T35" fmla="*/ 451 h 625"/>
                <a:gd name="T36" fmla="*/ 7 w 475"/>
                <a:gd name="T37" fmla="*/ 545 h 625"/>
                <a:gd name="T38" fmla="*/ 0 w 475"/>
                <a:gd name="T39" fmla="*/ 581 h 625"/>
                <a:gd name="T40" fmla="*/ 20 w 475"/>
                <a:gd name="T41" fmla="*/ 601 h 625"/>
                <a:gd name="T42" fmla="*/ 162 w 475"/>
                <a:gd name="T43" fmla="*/ 495 h 625"/>
                <a:gd name="T44" fmla="*/ 174 w 475"/>
                <a:gd name="T45" fmla="*/ 5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5" h="625">
                  <a:moveTo>
                    <a:pt x="174" y="522"/>
                  </a:moveTo>
                  <a:lnTo>
                    <a:pt x="209" y="601"/>
                  </a:lnTo>
                  <a:lnTo>
                    <a:pt x="292" y="625"/>
                  </a:lnTo>
                  <a:lnTo>
                    <a:pt x="364" y="617"/>
                  </a:lnTo>
                  <a:lnTo>
                    <a:pt x="423" y="566"/>
                  </a:lnTo>
                  <a:lnTo>
                    <a:pt x="470" y="462"/>
                  </a:lnTo>
                  <a:lnTo>
                    <a:pt x="475" y="340"/>
                  </a:lnTo>
                  <a:lnTo>
                    <a:pt x="458" y="233"/>
                  </a:lnTo>
                  <a:lnTo>
                    <a:pt x="392" y="114"/>
                  </a:lnTo>
                  <a:lnTo>
                    <a:pt x="343" y="59"/>
                  </a:lnTo>
                  <a:lnTo>
                    <a:pt x="292" y="24"/>
                  </a:lnTo>
                  <a:lnTo>
                    <a:pt x="245" y="0"/>
                  </a:lnTo>
                  <a:lnTo>
                    <a:pt x="162" y="8"/>
                  </a:lnTo>
                  <a:lnTo>
                    <a:pt x="118" y="79"/>
                  </a:lnTo>
                  <a:lnTo>
                    <a:pt x="95" y="154"/>
                  </a:lnTo>
                  <a:lnTo>
                    <a:pt x="95" y="273"/>
                  </a:lnTo>
                  <a:lnTo>
                    <a:pt x="115" y="387"/>
                  </a:lnTo>
                  <a:lnTo>
                    <a:pt x="138" y="451"/>
                  </a:lnTo>
                  <a:lnTo>
                    <a:pt x="7" y="545"/>
                  </a:lnTo>
                  <a:lnTo>
                    <a:pt x="0" y="581"/>
                  </a:lnTo>
                  <a:lnTo>
                    <a:pt x="20" y="601"/>
                  </a:lnTo>
                  <a:lnTo>
                    <a:pt x="162" y="495"/>
                  </a:lnTo>
                  <a:lnTo>
                    <a:pt x="174" y="5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  <p:sp>
          <p:nvSpPr>
            <p:cNvPr id="339980" name="Freeform 12"/>
            <p:cNvSpPr>
              <a:spLocks/>
            </p:cNvSpPr>
            <p:nvPr/>
          </p:nvSpPr>
          <p:spPr bwMode="auto">
            <a:xfrm>
              <a:off x="1370" y="673"/>
              <a:ext cx="472" cy="523"/>
            </a:xfrm>
            <a:custGeom>
              <a:avLst/>
              <a:gdLst>
                <a:gd name="T0" fmla="*/ 627 w 943"/>
                <a:gd name="T1" fmla="*/ 723 h 1046"/>
                <a:gd name="T2" fmla="*/ 580 w 943"/>
                <a:gd name="T3" fmla="*/ 771 h 1046"/>
                <a:gd name="T4" fmla="*/ 481 w 943"/>
                <a:gd name="T5" fmla="*/ 830 h 1046"/>
                <a:gd name="T6" fmla="*/ 391 w 943"/>
                <a:gd name="T7" fmla="*/ 865 h 1046"/>
                <a:gd name="T8" fmla="*/ 327 w 943"/>
                <a:gd name="T9" fmla="*/ 901 h 1046"/>
                <a:gd name="T10" fmla="*/ 267 w 943"/>
                <a:gd name="T11" fmla="*/ 948 h 1046"/>
                <a:gd name="T12" fmla="*/ 260 w 943"/>
                <a:gd name="T13" fmla="*/ 1031 h 1046"/>
                <a:gd name="T14" fmla="*/ 319 w 943"/>
                <a:gd name="T15" fmla="*/ 1046 h 1046"/>
                <a:gd name="T16" fmla="*/ 469 w 943"/>
                <a:gd name="T17" fmla="*/ 960 h 1046"/>
                <a:gd name="T18" fmla="*/ 580 w 943"/>
                <a:gd name="T19" fmla="*/ 857 h 1046"/>
                <a:gd name="T20" fmla="*/ 710 w 943"/>
                <a:gd name="T21" fmla="*/ 727 h 1046"/>
                <a:gd name="T22" fmla="*/ 816 w 943"/>
                <a:gd name="T23" fmla="*/ 644 h 1046"/>
                <a:gd name="T24" fmla="*/ 907 w 943"/>
                <a:gd name="T25" fmla="*/ 580 h 1046"/>
                <a:gd name="T26" fmla="*/ 943 w 943"/>
                <a:gd name="T27" fmla="*/ 549 h 1046"/>
                <a:gd name="T28" fmla="*/ 930 w 943"/>
                <a:gd name="T29" fmla="*/ 510 h 1046"/>
                <a:gd name="T30" fmla="*/ 888 w 943"/>
                <a:gd name="T31" fmla="*/ 455 h 1046"/>
                <a:gd name="T32" fmla="*/ 730 w 943"/>
                <a:gd name="T33" fmla="*/ 368 h 1046"/>
                <a:gd name="T34" fmla="*/ 580 w 943"/>
                <a:gd name="T35" fmla="*/ 289 h 1046"/>
                <a:gd name="T36" fmla="*/ 397 w 943"/>
                <a:gd name="T37" fmla="*/ 205 h 1046"/>
                <a:gd name="T38" fmla="*/ 331 w 943"/>
                <a:gd name="T39" fmla="*/ 158 h 1046"/>
                <a:gd name="T40" fmla="*/ 260 w 943"/>
                <a:gd name="T41" fmla="*/ 95 h 1046"/>
                <a:gd name="T42" fmla="*/ 189 w 943"/>
                <a:gd name="T43" fmla="*/ 24 h 1046"/>
                <a:gd name="T44" fmla="*/ 125 w 943"/>
                <a:gd name="T45" fmla="*/ 0 h 1046"/>
                <a:gd name="T46" fmla="*/ 0 w 943"/>
                <a:gd name="T47" fmla="*/ 88 h 1046"/>
                <a:gd name="T48" fmla="*/ 8 w 943"/>
                <a:gd name="T49" fmla="*/ 170 h 1046"/>
                <a:gd name="T50" fmla="*/ 31 w 943"/>
                <a:gd name="T51" fmla="*/ 202 h 1046"/>
                <a:gd name="T52" fmla="*/ 94 w 943"/>
                <a:gd name="T53" fmla="*/ 189 h 1046"/>
                <a:gd name="T54" fmla="*/ 83 w 943"/>
                <a:gd name="T55" fmla="*/ 155 h 1046"/>
                <a:gd name="T56" fmla="*/ 58 w 943"/>
                <a:gd name="T57" fmla="*/ 142 h 1046"/>
                <a:gd name="T58" fmla="*/ 47 w 943"/>
                <a:gd name="T59" fmla="*/ 99 h 1046"/>
                <a:gd name="T60" fmla="*/ 117 w 943"/>
                <a:gd name="T61" fmla="*/ 52 h 1046"/>
                <a:gd name="T62" fmla="*/ 177 w 943"/>
                <a:gd name="T63" fmla="*/ 99 h 1046"/>
                <a:gd name="T64" fmla="*/ 177 w 943"/>
                <a:gd name="T65" fmla="*/ 142 h 1046"/>
                <a:gd name="T66" fmla="*/ 153 w 943"/>
                <a:gd name="T67" fmla="*/ 194 h 1046"/>
                <a:gd name="T68" fmla="*/ 173 w 943"/>
                <a:gd name="T69" fmla="*/ 230 h 1046"/>
                <a:gd name="T70" fmla="*/ 291 w 943"/>
                <a:gd name="T71" fmla="*/ 261 h 1046"/>
                <a:gd name="T72" fmla="*/ 339 w 943"/>
                <a:gd name="T73" fmla="*/ 217 h 1046"/>
                <a:gd name="T74" fmla="*/ 497 w 943"/>
                <a:gd name="T75" fmla="*/ 313 h 1046"/>
                <a:gd name="T76" fmla="*/ 627 w 943"/>
                <a:gd name="T77" fmla="*/ 372 h 1046"/>
                <a:gd name="T78" fmla="*/ 699 w 943"/>
                <a:gd name="T79" fmla="*/ 407 h 1046"/>
                <a:gd name="T80" fmla="*/ 769 w 943"/>
                <a:gd name="T81" fmla="*/ 443 h 1046"/>
                <a:gd name="T82" fmla="*/ 824 w 943"/>
                <a:gd name="T83" fmla="*/ 490 h 1046"/>
                <a:gd name="T84" fmla="*/ 860 w 943"/>
                <a:gd name="T85" fmla="*/ 538 h 1046"/>
                <a:gd name="T86" fmla="*/ 828 w 943"/>
                <a:gd name="T87" fmla="*/ 572 h 1046"/>
                <a:gd name="T88" fmla="*/ 753 w 943"/>
                <a:gd name="T89" fmla="*/ 621 h 1046"/>
                <a:gd name="T90" fmla="*/ 674 w 943"/>
                <a:gd name="T91" fmla="*/ 675 h 1046"/>
                <a:gd name="T92" fmla="*/ 627 w 943"/>
                <a:gd name="T93" fmla="*/ 723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3" h="1046">
                  <a:moveTo>
                    <a:pt x="627" y="723"/>
                  </a:moveTo>
                  <a:lnTo>
                    <a:pt x="580" y="771"/>
                  </a:lnTo>
                  <a:lnTo>
                    <a:pt x="481" y="830"/>
                  </a:lnTo>
                  <a:lnTo>
                    <a:pt x="391" y="865"/>
                  </a:lnTo>
                  <a:lnTo>
                    <a:pt x="327" y="901"/>
                  </a:lnTo>
                  <a:lnTo>
                    <a:pt x="267" y="948"/>
                  </a:lnTo>
                  <a:lnTo>
                    <a:pt x="260" y="1031"/>
                  </a:lnTo>
                  <a:lnTo>
                    <a:pt x="319" y="1046"/>
                  </a:lnTo>
                  <a:lnTo>
                    <a:pt x="469" y="960"/>
                  </a:lnTo>
                  <a:lnTo>
                    <a:pt x="580" y="857"/>
                  </a:lnTo>
                  <a:lnTo>
                    <a:pt x="710" y="727"/>
                  </a:lnTo>
                  <a:lnTo>
                    <a:pt x="816" y="644"/>
                  </a:lnTo>
                  <a:lnTo>
                    <a:pt x="907" y="580"/>
                  </a:lnTo>
                  <a:lnTo>
                    <a:pt x="943" y="549"/>
                  </a:lnTo>
                  <a:lnTo>
                    <a:pt x="930" y="510"/>
                  </a:lnTo>
                  <a:lnTo>
                    <a:pt x="888" y="455"/>
                  </a:lnTo>
                  <a:lnTo>
                    <a:pt x="730" y="368"/>
                  </a:lnTo>
                  <a:lnTo>
                    <a:pt x="580" y="289"/>
                  </a:lnTo>
                  <a:lnTo>
                    <a:pt x="397" y="205"/>
                  </a:lnTo>
                  <a:lnTo>
                    <a:pt x="331" y="158"/>
                  </a:lnTo>
                  <a:lnTo>
                    <a:pt x="260" y="95"/>
                  </a:lnTo>
                  <a:lnTo>
                    <a:pt x="189" y="24"/>
                  </a:lnTo>
                  <a:lnTo>
                    <a:pt x="125" y="0"/>
                  </a:lnTo>
                  <a:lnTo>
                    <a:pt x="0" y="88"/>
                  </a:lnTo>
                  <a:lnTo>
                    <a:pt x="8" y="170"/>
                  </a:lnTo>
                  <a:lnTo>
                    <a:pt x="31" y="202"/>
                  </a:lnTo>
                  <a:lnTo>
                    <a:pt x="94" y="189"/>
                  </a:lnTo>
                  <a:lnTo>
                    <a:pt x="83" y="155"/>
                  </a:lnTo>
                  <a:lnTo>
                    <a:pt x="58" y="142"/>
                  </a:lnTo>
                  <a:lnTo>
                    <a:pt x="47" y="99"/>
                  </a:lnTo>
                  <a:lnTo>
                    <a:pt x="117" y="52"/>
                  </a:lnTo>
                  <a:lnTo>
                    <a:pt x="177" y="99"/>
                  </a:lnTo>
                  <a:lnTo>
                    <a:pt x="177" y="142"/>
                  </a:lnTo>
                  <a:lnTo>
                    <a:pt x="153" y="194"/>
                  </a:lnTo>
                  <a:lnTo>
                    <a:pt x="173" y="230"/>
                  </a:lnTo>
                  <a:lnTo>
                    <a:pt x="291" y="261"/>
                  </a:lnTo>
                  <a:lnTo>
                    <a:pt x="339" y="217"/>
                  </a:lnTo>
                  <a:lnTo>
                    <a:pt x="497" y="313"/>
                  </a:lnTo>
                  <a:lnTo>
                    <a:pt x="627" y="372"/>
                  </a:lnTo>
                  <a:lnTo>
                    <a:pt x="699" y="407"/>
                  </a:lnTo>
                  <a:lnTo>
                    <a:pt x="769" y="443"/>
                  </a:lnTo>
                  <a:lnTo>
                    <a:pt x="824" y="490"/>
                  </a:lnTo>
                  <a:lnTo>
                    <a:pt x="860" y="538"/>
                  </a:lnTo>
                  <a:lnTo>
                    <a:pt x="828" y="572"/>
                  </a:lnTo>
                  <a:lnTo>
                    <a:pt x="753" y="621"/>
                  </a:lnTo>
                  <a:lnTo>
                    <a:pt x="674" y="675"/>
                  </a:lnTo>
                  <a:lnTo>
                    <a:pt x="627" y="7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40995" name="Object 3"/>
          <p:cNvGraphicFramePr>
            <a:graphicFrameLocks noChangeAspect="1"/>
          </p:cNvGraphicFramePr>
          <p:nvPr/>
        </p:nvGraphicFramePr>
        <p:xfrm>
          <a:off x="990600" y="1647825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03" name="Feuille de calcul" r:id="rId3" imgW="6868039" imgH="4943991" progId="Excel.Sheet.8">
                  <p:embed/>
                </p:oleObj>
              </mc:Choice>
              <mc:Fallback>
                <p:oleObj name="Feuille de calcul" r:id="rId3" imgW="6868039" imgH="4943991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7825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0996" name="AutoShape 4"/>
          <p:cNvSpPr>
            <a:spLocks noChangeArrowheads="1"/>
          </p:cNvSpPr>
          <p:nvPr/>
        </p:nvSpPr>
        <p:spPr bwMode="auto">
          <a:xfrm>
            <a:off x="533400" y="838200"/>
            <a:ext cx="4038600" cy="2743200"/>
          </a:xfrm>
          <a:prstGeom prst="wedgeEllipseCallout">
            <a:avLst>
              <a:gd name="adj1" fmla="val 79676"/>
              <a:gd name="adj2" fmla="val 132352"/>
            </a:avLst>
          </a:prstGeom>
          <a:gradFill rotWithShape="0">
            <a:gsLst>
              <a:gs pos="0">
                <a:srgbClr val="99CCFF"/>
              </a:gs>
              <a:gs pos="50000">
                <a:srgbClr val="99CCFF">
                  <a:gamma/>
                  <a:shade val="46275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800" b="1">
                <a:solidFill>
                  <a:schemeClr val="bg1"/>
                </a:solidFill>
              </a:rPr>
              <a:t>Bénéfice :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Différence entre le prix de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vente et le prix d’achat </a:t>
            </a:r>
          </a:p>
          <a:p>
            <a:pPr algn="ctr"/>
            <a:r>
              <a:rPr lang="fr-FR" altLang="fr-FR">
                <a:solidFill>
                  <a:schemeClr val="bg1"/>
                </a:solidFill>
              </a:rPr>
              <a:t>de ce que j’ai vendu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1371600" y="381000"/>
            <a:ext cx="6248400" cy="2286000"/>
          </a:xfrm>
          <a:prstGeom prst="verticalScroll">
            <a:avLst>
              <a:gd name="adj" fmla="val 12500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altLang="fr-FR"/>
              <a:t>Stock initial  	50 pièces à fr. 2.-     	100.-</a:t>
            </a:r>
          </a:p>
          <a:p>
            <a:r>
              <a:rPr lang="fr-FR" altLang="fr-FR"/>
              <a:t>Achats      	25 pièces à fr. 2.-	  50.-</a:t>
            </a:r>
          </a:p>
          <a:p>
            <a:r>
              <a:rPr lang="fr-FR" altLang="fr-FR"/>
              <a:t>Ventes		35 pièces à fr. 4.-	140.-</a:t>
            </a:r>
          </a:p>
          <a:p>
            <a:r>
              <a:rPr lang="fr-FR" altLang="fr-FR"/>
              <a:t>Stock final	</a:t>
            </a:r>
            <a:r>
              <a:rPr lang="fr-CH" altLang="fr-FR"/>
              <a:t>… </a:t>
            </a:r>
            <a:r>
              <a:rPr lang="fr-FR" altLang="fr-FR"/>
              <a:t>pièces à fr. 2.-</a:t>
            </a:r>
            <a:r>
              <a:rPr lang="fr-CH" altLang="fr-FR"/>
              <a:t>         ……</a:t>
            </a:r>
            <a:r>
              <a:rPr lang="fr-FR" altLang="fr-FR"/>
              <a:t>	     </a:t>
            </a:r>
          </a:p>
          <a:p>
            <a:r>
              <a:rPr lang="fr-FR" altLang="fr-FR"/>
              <a:t> </a:t>
            </a:r>
          </a:p>
        </p:txBody>
      </p:sp>
      <p:sp>
        <p:nvSpPr>
          <p:cNvPr id="3136" name="Text Box 64"/>
          <p:cNvSpPr txBox="1">
            <a:spLocks noChangeArrowheads="1"/>
          </p:cNvSpPr>
          <p:nvPr/>
        </p:nvSpPr>
        <p:spPr bwMode="auto">
          <a:xfrm>
            <a:off x="2057400" y="3581400"/>
            <a:ext cx="4953000" cy="222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3200" b="1">
                <a:solidFill>
                  <a:srgbClr val="BA0E37"/>
                </a:solidFill>
              </a:rPr>
              <a:t>Quel est le bénéfice ?</a:t>
            </a:r>
          </a:p>
          <a:p>
            <a:pPr algn="ctr">
              <a:spcBef>
                <a:spcPct val="50000"/>
              </a:spcBef>
            </a:pPr>
            <a:endParaRPr lang="fr-CH" altLang="fr-FR" sz="3200"/>
          </a:p>
          <a:p>
            <a:pPr algn="ctr">
              <a:spcBef>
                <a:spcPct val="50000"/>
              </a:spcBef>
            </a:pPr>
            <a:r>
              <a:rPr lang="fr-CH" altLang="fr-FR"/>
              <a:t>Cas simple à comptabiliser dans un compte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 autoUpdateAnimBg="0"/>
      <p:bldP spid="3136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42019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23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43043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048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3044" name="WordArt 4"/>
          <p:cNvSpPr>
            <a:spLocks noChangeArrowheads="1" noChangeShapeType="1" noTextEdit="1"/>
          </p:cNvSpPr>
          <p:nvPr/>
        </p:nvSpPr>
        <p:spPr bwMode="auto">
          <a:xfrm>
            <a:off x="6019800" y="5257800"/>
            <a:ext cx="2762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CH" sz="3600" b="1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3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3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44067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073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68" name="AutoShape 4"/>
          <p:cNvSpPr>
            <a:spLocks noChangeArrowheads="1"/>
          </p:cNvSpPr>
          <p:nvPr/>
        </p:nvSpPr>
        <p:spPr bwMode="auto">
          <a:xfrm>
            <a:off x="381000" y="0"/>
            <a:ext cx="4191000" cy="1524000"/>
          </a:xfrm>
          <a:prstGeom prst="cloudCallout">
            <a:avLst>
              <a:gd name="adj1" fmla="val 76819"/>
              <a:gd name="adj2" fmla="val 313125"/>
            </a:avLst>
          </a:prstGeom>
          <a:gradFill rotWithShape="0">
            <a:gsLst>
              <a:gs pos="0">
                <a:srgbClr val="99CCFF"/>
              </a:gs>
              <a:gs pos="50000">
                <a:srgbClr val="99CCFF">
                  <a:gamma/>
                  <a:shade val="46275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200">
                <a:solidFill>
                  <a:schemeClr val="bg1"/>
                </a:solidFill>
              </a:rPr>
              <a:t>Qu'est-ce qui manque ici ?</a:t>
            </a:r>
            <a:endParaRPr lang="fr-FR" altLang="fr-FR" sz="2200">
              <a:solidFill>
                <a:schemeClr val="bg1"/>
              </a:solidFill>
            </a:endParaRPr>
          </a:p>
        </p:txBody>
      </p:sp>
      <p:sp>
        <p:nvSpPr>
          <p:cNvPr id="344069" name="WordArt 5"/>
          <p:cNvSpPr>
            <a:spLocks noChangeArrowheads="1" noChangeShapeType="1" noTextEdit="1"/>
          </p:cNvSpPr>
          <p:nvPr/>
        </p:nvSpPr>
        <p:spPr bwMode="auto">
          <a:xfrm>
            <a:off x="6019800" y="5257800"/>
            <a:ext cx="2762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CH" sz="3600" b="1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4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4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6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45091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099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5092" name="AutoShape 4"/>
          <p:cNvSpPr>
            <a:spLocks noChangeArrowheads="1"/>
          </p:cNvSpPr>
          <p:nvPr/>
        </p:nvSpPr>
        <p:spPr bwMode="auto">
          <a:xfrm>
            <a:off x="304800" y="76200"/>
            <a:ext cx="4191000" cy="1524000"/>
          </a:xfrm>
          <a:prstGeom prst="cloudCallout">
            <a:avLst>
              <a:gd name="adj1" fmla="val 81593"/>
              <a:gd name="adj2" fmla="val 305000"/>
            </a:avLst>
          </a:prstGeom>
          <a:gradFill rotWithShape="0">
            <a:gsLst>
              <a:gs pos="0">
                <a:srgbClr val="99CCFF"/>
              </a:gs>
              <a:gs pos="50000">
                <a:srgbClr val="99CCFF">
                  <a:gamma/>
                  <a:shade val="46275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200">
                <a:solidFill>
                  <a:schemeClr val="bg1"/>
                </a:solidFill>
              </a:rPr>
              <a:t>      Où puis-je trouver ce que</a:t>
            </a:r>
          </a:p>
          <a:p>
            <a:pPr algn="ctr"/>
            <a:r>
              <a:rPr lang="fr-FR" altLang="fr-FR" sz="2200">
                <a:solidFill>
                  <a:schemeClr val="bg1"/>
                </a:solidFill>
              </a:rPr>
              <a:t>      j’ai vendu mais au prix</a:t>
            </a:r>
          </a:p>
          <a:p>
            <a:pPr algn="ctr"/>
            <a:r>
              <a:rPr lang="fr-FR" altLang="fr-FR" sz="2200">
                <a:solidFill>
                  <a:schemeClr val="bg1"/>
                </a:solidFill>
              </a:rPr>
              <a:t>      d’achat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46115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20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6116" name="AutoShape 4"/>
          <p:cNvSpPr>
            <a:spLocks noChangeArrowheads="1"/>
          </p:cNvSpPr>
          <p:nvPr/>
        </p:nvSpPr>
        <p:spPr bwMode="auto">
          <a:xfrm>
            <a:off x="762000" y="76200"/>
            <a:ext cx="4114800" cy="1447800"/>
          </a:xfrm>
          <a:prstGeom prst="cloudCallout">
            <a:avLst>
              <a:gd name="adj1" fmla="val 62616"/>
              <a:gd name="adj2" fmla="val 68861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200">
                <a:solidFill>
                  <a:schemeClr val="bg1"/>
                </a:solidFill>
              </a:rPr>
              <a:t>Bouclement du compte</a:t>
            </a:r>
          </a:p>
          <a:p>
            <a:pPr algn="ctr"/>
            <a:r>
              <a:rPr lang="fr-CH" altLang="fr-FR" sz="2200">
                <a:solidFill>
                  <a:schemeClr val="bg1"/>
                </a:solidFill>
              </a:rPr>
              <a:t>"A c h a t s"</a:t>
            </a:r>
            <a:endParaRPr lang="fr-FR" altLang="fr-FR" sz="2200"/>
          </a:p>
        </p:txBody>
      </p:sp>
      <p:grpSp>
        <p:nvGrpSpPr>
          <p:cNvPr id="346117" name="Group 5"/>
          <p:cNvGrpSpPr>
            <a:grpSpLocks/>
          </p:cNvGrpSpPr>
          <p:nvPr/>
        </p:nvGrpSpPr>
        <p:grpSpPr bwMode="auto">
          <a:xfrm>
            <a:off x="4419600" y="3124200"/>
            <a:ext cx="4114800" cy="2562225"/>
            <a:chOff x="2784" y="1968"/>
            <a:chExt cx="2592" cy="1614"/>
          </a:xfrm>
        </p:grpSpPr>
        <p:sp>
          <p:nvSpPr>
            <p:cNvPr id="346118" name="Line 6"/>
            <p:cNvSpPr>
              <a:spLocks noChangeShapeType="1"/>
            </p:cNvSpPr>
            <p:nvPr/>
          </p:nvSpPr>
          <p:spPr bwMode="auto">
            <a:xfrm>
              <a:off x="2784" y="3564"/>
              <a:ext cx="288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46119" name="Freeform 7"/>
            <p:cNvSpPr>
              <a:spLocks/>
            </p:cNvSpPr>
            <p:nvPr/>
          </p:nvSpPr>
          <p:spPr bwMode="auto">
            <a:xfrm>
              <a:off x="2796" y="1968"/>
              <a:ext cx="2580" cy="1614"/>
            </a:xfrm>
            <a:custGeom>
              <a:avLst/>
              <a:gdLst>
                <a:gd name="T0" fmla="*/ 0 w 2592"/>
                <a:gd name="T1" fmla="*/ 1584 h 1584"/>
                <a:gd name="T2" fmla="*/ 0 w 2592"/>
                <a:gd name="T3" fmla="*/ 816 h 1584"/>
                <a:gd name="T4" fmla="*/ 2592 w 2592"/>
                <a:gd name="T5" fmla="*/ 816 h 1584"/>
                <a:gd name="T6" fmla="*/ 2592 w 2592"/>
                <a:gd name="T7" fmla="*/ 0 h 1584"/>
                <a:gd name="T8" fmla="*/ 2352 w 2592"/>
                <a:gd name="T9" fmla="*/ 0 h 1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2" h="1584">
                  <a:moveTo>
                    <a:pt x="0" y="1584"/>
                  </a:moveTo>
                  <a:lnTo>
                    <a:pt x="0" y="816"/>
                  </a:lnTo>
                  <a:lnTo>
                    <a:pt x="2592" y="816"/>
                  </a:lnTo>
                  <a:lnTo>
                    <a:pt x="2592" y="0"/>
                  </a:lnTo>
                  <a:lnTo>
                    <a:pt x="2352" y="0"/>
                  </a:lnTo>
                </a:path>
              </a:pathLst>
            </a:custGeom>
            <a:noFill/>
            <a:ln w="5715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6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47139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143" name="Feuille de calcul" r:id="rId3" imgW="6867678" imgH="5000707" progId="Excel.Sheet.8">
                  <p:embed/>
                </p:oleObj>
              </mc:Choice>
              <mc:Fallback>
                <p:oleObj name="Feuille de calcul" r:id="rId3" imgW="6867678" imgH="5000707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7140" name="Group 4"/>
          <p:cNvGrpSpPr>
            <a:grpSpLocks/>
          </p:cNvGrpSpPr>
          <p:nvPr/>
        </p:nvGrpSpPr>
        <p:grpSpPr bwMode="auto">
          <a:xfrm>
            <a:off x="4419600" y="3124200"/>
            <a:ext cx="4114800" cy="2562225"/>
            <a:chOff x="2784" y="1968"/>
            <a:chExt cx="2592" cy="1614"/>
          </a:xfrm>
        </p:grpSpPr>
        <p:sp>
          <p:nvSpPr>
            <p:cNvPr id="347141" name="Line 5"/>
            <p:cNvSpPr>
              <a:spLocks noChangeShapeType="1"/>
            </p:cNvSpPr>
            <p:nvPr/>
          </p:nvSpPr>
          <p:spPr bwMode="auto">
            <a:xfrm>
              <a:off x="2784" y="3564"/>
              <a:ext cx="288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47142" name="Freeform 6"/>
            <p:cNvSpPr>
              <a:spLocks/>
            </p:cNvSpPr>
            <p:nvPr/>
          </p:nvSpPr>
          <p:spPr bwMode="auto">
            <a:xfrm>
              <a:off x="2796" y="1968"/>
              <a:ext cx="2580" cy="1614"/>
            </a:xfrm>
            <a:custGeom>
              <a:avLst/>
              <a:gdLst>
                <a:gd name="T0" fmla="*/ 0 w 2592"/>
                <a:gd name="T1" fmla="*/ 1584 h 1584"/>
                <a:gd name="T2" fmla="*/ 0 w 2592"/>
                <a:gd name="T3" fmla="*/ 816 h 1584"/>
                <a:gd name="T4" fmla="*/ 2592 w 2592"/>
                <a:gd name="T5" fmla="*/ 816 h 1584"/>
                <a:gd name="T6" fmla="*/ 2592 w 2592"/>
                <a:gd name="T7" fmla="*/ 0 h 1584"/>
                <a:gd name="T8" fmla="*/ 2352 w 2592"/>
                <a:gd name="T9" fmla="*/ 0 h 1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2" h="1584">
                  <a:moveTo>
                    <a:pt x="0" y="1584"/>
                  </a:moveTo>
                  <a:lnTo>
                    <a:pt x="0" y="816"/>
                  </a:lnTo>
                  <a:lnTo>
                    <a:pt x="2592" y="816"/>
                  </a:lnTo>
                  <a:lnTo>
                    <a:pt x="2592" y="0"/>
                  </a:lnTo>
                  <a:lnTo>
                    <a:pt x="2352" y="0"/>
                  </a:lnTo>
                </a:path>
              </a:pathLst>
            </a:custGeom>
            <a:noFill/>
            <a:ln w="5715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48163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65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164" name="AutoShape 4"/>
          <p:cNvSpPr>
            <a:spLocks noChangeArrowheads="1"/>
          </p:cNvSpPr>
          <p:nvPr/>
        </p:nvSpPr>
        <p:spPr bwMode="auto">
          <a:xfrm>
            <a:off x="762000" y="76200"/>
            <a:ext cx="4114800" cy="1447800"/>
          </a:xfrm>
          <a:prstGeom prst="cloudCallout">
            <a:avLst>
              <a:gd name="adj1" fmla="val 75347"/>
              <a:gd name="adj2" fmla="val 301755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200">
                <a:solidFill>
                  <a:schemeClr val="bg1"/>
                </a:solidFill>
              </a:rPr>
              <a:t>Pour vendre 35 pièces, </a:t>
            </a:r>
          </a:p>
          <a:p>
            <a:pPr algn="ctr"/>
            <a:r>
              <a:rPr lang="fr-FR" altLang="fr-FR" sz="2200">
                <a:solidFill>
                  <a:schemeClr val="bg1"/>
                </a:solidFill>
              </a:rPr>
              <a:t>j’ai dû en puiser 10</a:t>
            </a:r>
          </a:p>
          <a:p>
            <a:pPr algn="ctr"/>
            <a:r>
              <a:rPr lang="fr-FR" altLang="fr-FR" sz="2200">
                <a:solidFill>
                  <a:schemeClr val="bg1"/>
                </a:solidFill>
              </a:rPr>
              <a:t>dans mon stock</a:t>
            </a:r>
            <a:endParaRPr lang="fr-FR" altLang="fr-FR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49187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195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9188" name="AutoShape 4"/>
          <p:cNvSpPr>
            <a:spLocks noChangeArrowheads="1"/>
          </p:cNvSpPr>
          <p:nvPr/>
        </p:nvSpPr>
        <p:spPr bwMode="auto">
          <a:xfrm>
            <a:off x="762000" y="76200"/>
            <a:ext cx="4114800" cy="1447800"/>
          </a:xfrm>
          <a:prstGeom prst="cloudCallout">
            <a:avLst>
              <a:gd name="adj1" fmla="val -20486"/>
              <a:gd name="adj2" fmla="val 5833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200">
                <a:solidFill>
                  <a:schemeClr val="bg1"/>
                </a:solidFill>
              </a:rPr>
              <a:t>Bouclement des comptes</a:t>
            </a:r>
          </a:p>
          <a:p>
            <a:pPr algn="ctr"/>
            <a:r>
              <a:rPr lang="fr-CH" altLang="fr-FR" sz="2200">
                <a:solidFill>
                  <a:schemeClr val="bg1"/>
                </a:solidFill>
              </a:rPr>
              <a:t>"S t o c k" et</a:t>
            </a:r>
          </a:p>
          <a:p>
            <a:pPr algn="ctr"/>
            <a:r>
              <a:rPr lang="fr-CH" altLang="fr-FR" sz="2200">
                <a:solidFill>
                  <a:schemeClr val="bg1"/>
                </a:solidFill>
              </a:rPr>
              <a:t>"Variation du stock"</a:t>
            </a:r>
            <a:endParaRPr lang="fr-FR" altLang="fr-FR" sz="2200"/>
          </a:p>
        </p:txBody>
      </p:sp>
      <p:grpSp>
        <p:nvGrpSpPr>
          <p:cNvPr id="349189" name="Group 5"/>
          <p:cNvGrpSpPr>
            <a:grpSpLocks/>
          </p:cNvGrpSpPr>
          <p:nvPr/>
        </p:nvGrpSpPr>
        <p:grpSpPr bwMode="auto">
          <a:xfrm>
            <a:off x="4181475" y="4686300"/>
            <a:ext cx="695325" cy="666750"/>
            <a:chOff x="2634" y="2952"/>
            <a:chExt cx="438" cy="420"/>
          </a:xfrm>
        </p:grpSpPr>
        <p:sp>
          <p:nvSpPr>
            <p:cNvPr id="349190" name="Line 6"/>
            <p:cNvSpPr>
              <a:spLocks noChangeShapeType="1"/>
            </p:cNvSpPr>
            <p:nvPr/>
          </p:nvSpPr>
          <p:spPr bwMode="auto">
            <a:xfrm>
              <a:off x="2784" y="3360"/>
              <a:ext cx="288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49191" name="Freeform 7"/>
            <p:cNvSpPr>
              <a:spLocks/>
            </p:cNvSpPr>
            <p:nvPr/>
          </p:nvSpPr>
          <p:spPr bwMode="auto">
            <a:xfrm>
              <a:off x="2634" y="2952"/>
              <a:ext cx="162" cy="420"/>
            </a:xfrm>
            <a:custGeom>
              <a:avLst/>
              <a:gdLst>
                <a:gd name="T0" fmla="*/ 162 w 162"/>
                <a:gd name="T1" fmla="*/ 420 h 420"/>
                <a:gd name="T2" fmla="*/ 162 w 162"/>
                <a:gd name="T3" fmla="*/ 0 h 420"/>
                <a:gd name="T4" fmla="*/ 0 w 162"/>
                <a:gd name="T5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420">
                  <a:moveTo>
                    <a:pt x="162" y="420"/>
                  </a:moveTo>
                  <a:lnTo>
                    <a:pt x="162" y="0"/>
                  </a:lnTo>
                  <a:lnTo>
                    <a:pt x="0" y="0"/>
                  </a:lnTo>
                </a:path>
              </a:pathLst>
            </a:custGeom>
            <a:noFill/>
            <a:ln w="5715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</p:grpSp>
      <p:grpSp>
        <p:nvGrpSpPr>
          <p:cNvPr id="349192" name="Group 8"/>
          <p:cNvGrpSpPr>
            <a:grpSpLocks/>
          </p:cNvGrpSpPr>
          <p:nvPr/>
        </p:nvGrpSpPr>
        <p:grpSpPr bwMode="auto">
          <a:xfrm>
            <a:off x="466725" y="2774950"/>
            <a:ext cx="3924300" cy="1778000"/>
            <a:chOff x="294" y="1748"/>
            <a:chExt cx="2472" cy="1120"/>
          </a:xfrm>
        </p:grpSpPr>
        <p:sp>
          <p:nvSpPr>
            <p:cNvPr id="349193" name="Line 9"/>
            <p:cNvSpPr>
              <a:spLocks noChangeShapeType="1"/>
            </p:cNvSpPr>
            <p:nvPr/>
          </p:nvSpPr>
          <p:spPr bwMode="auto">
            <a:xfrm>
              <a:off x="294" y="2856"/>
              <a:ext cx="288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49194" name="Freeform 10"/>
            <p:cNvSpPr>
              <a:spLocks/>
            </p:cNvSpPr>
            <p:nvPr/>
          </p:nvSpPr>
          <p:spPr bwMode="auto">
            <a:xfrm>
              <a:off x="303" y="1748"/>
              <a:ext cx="2463" cy="1120"/>
            </a:xfrm>
            <a:custGeom>
              <a:avLst/>
              <a:gdLst>
                <a:gd name="T0" fmla="*/ 3 w 2463"/>
                <a:gd name="T1" fmla="*/ 1120 h 1120"/>
                <a:gd name="T2" fmla="*/ 0 w 2463"/>
                <a:gd name="T3" fmla="*/ 652 h 1120"/>
                <a:gd name="T4" fmla="*/ 2463 w 2463"/>
                <a:gd name="T5" fmla="*/ 652 h 1120"/>
                <a:gd name="T6" fmla="*/ 2461 w 2463"/>
                <a:gd name="T7" fmla="*/ 0 h 1120"/>
                <a:gd name="T8" fmla="*/ 2177 w 2463"/>
                <a:gd name="T9" fmla="*/ 0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3" h="1120">
                  <a:moveTo>
                    <a:pt x="3" y="1120"/>
                  </a:moveTo>
                  <a:lnTo>
                    <a:pt x="0" y="652"/>
                  </a:lnTo>
                  <a:lnTo>
                    <a:pt x="2463" y="652"/>
                  </a:lnTo>
                  <a:lnTo>
                    <a:pt x="2461" y="0"/>
                  </a:lnTo>
                  <a:lnTo>
                    <a:pt x="2177" y="0"/>
                  </a:lnTo>
                </a:path>
              </a:pathLst>
            </a:custGeom>
            <a:noFill/>
            <a:ln w="5715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9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50211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12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51235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37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1236" name="Rectangle 4"/>
          <p:cNvSpPr>
            <a:spLocks noChangeArrowheads="1"/>
          </p:cNvSpPr>
          <p:nvPr/>
        </p:nvSpPr>
        <p:spPr bwMode="auto">
          <a:xfrm rot="-5400000">
            <a:off x="4362450" y="5343525"/>
            <a:ext cx="685800" cy="3048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PRAMV</a:t>
            </a:r>
            <a:endParaRPr lang="fr-FR" altLang="fr-FR" sz="1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030" name="Group 6"/>
          <p:cNvGrpSpPr>
            <a:grpSpLocks/>
          </p:cNvGrpSpPr>
          <p:nvPr/>
        </p:nvGrpSpPr>
        <p:grpSpPr bwMode="auto">
          <a:xfrm>
            <a:off x="3276600" y="2971800"/>
            <a:ext cx="5029200" cy="3505200"/>
            <a:chOff x="1296" y="1824"/>
            <a:chExt cx="3168" cy="2208"/>
          </a:xfrm>
        </p:grpSpPr>
        <p:sp>
          <p:nvSpPr>
            <p:cNvPr id="257031" name="Rectangle 7"/>
            <p:cNvSpPr>
              <a:spLocks noChangeArrowheads="1"/>
            </p:cNvSpPr>
            <p:nvPr/>
          </p:nvSpPr>
          <p:spPr bwMode="auto">
            <a:xfrm>
              <a:off x="1296" y="2448"/>
              <a:ext cx="1584" cy="12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257032" name="Rectangle 8"/>
            <p:cNvSpPr>
              <a:spLocks noChangeArrowheads="1"/>
            </p:cNvSpPr>
            <p:nvPr/>
          </p:nvSpPr>
          <p:spPr bwMode="auto">
            <a:xfrm>
              <a:off x="2880" y="2448"/>
              <a:ext cx="1584" cy="12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257033" name="Rectangle 9"/>
            <p:cNvSpPr>
              <a:spLocks noChangeArrowheads="1"/>
            </p:cNvSpPr>
            <p:nvPr/>
          </p:nvSpPr>
          <p:spPr bwMode="auto">
            <a:xfrm>
              <a:off x="1296" y="2160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fr-FR" altLang="fr-FR"/>
            </a:p>
          </p:txBody>
        </p:sp>
        <p:sp>
          <p:nvSpPr>
            <p:cNvPr id="257034" name="Rectangle 10"/>
            <p:cNvSpPr>
              <a:spLocks noChangeArrowheads="1"/>
            </p:cNvSpPr>
            <p:nvPr/>
          </p:nvSpPr>
          <p:spPr bwMode="auto">
            <a:xfrm>
              <a:off x="2880" y="2160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257035" name="Rectangle 11"/>
            <p:cNvSpPr>
              <a:spLocks noChangeArrowheads="1"/>
            </p:cNvSpPr>
            <p:nvPr/>
          </p:nvSpPr>
          <p:spPr bwMode="auto">
            <a:xfrm>
              <a:off x="1296" y="3744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257036" name="Rectangle 12"/>
            <p:cNvSpPr>
              <a:spLocks noChangeArrowheads="1"/>
            </p:cNvSpPr>
            <p:nvPr/>
          </p:nvSpPr>
          <p:spPr bwMode="auto">
            <a:xfrm>
              <a:off x="2880" y="3744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257037" name="Text Box 13"/>
            <p:cNvSpPr txBox="1">
              <a:spLocks noChangeArrowheads="1"/>
            </p:cNvSpPr>
            <p:nvPr/>
          </p:nvSpPr>
          <p:spPr bwMode="auto">
            <a:xfrm>
              <a:off x="1344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Débit</a:t>
              </a:r>
            </a:p>
          </p:txBody>
        </p:sp>
        <p:sp>
          <p:nvSpPr>
            <p:cNvPr id="257038" name="Text Box 14"/>
            <p:cNvSpPr txBox="1">
              <a:spLocks noChangeArrowheads="1"/>
            </p:cNvSpPr>
            <p:nvPr/>
          </p:nvSpPr>
          <p:spPr bwMode="auto">
            <a:xfrm>
              <a:off x="1344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Débit</a:t>
              </a:r>
            </a:p>
          </p:txBody>
        </p:sp>
        <p:sp>
          <p:nvSpPr>
            <p:cNvPr id="257039" name="Text Box 15"/>
            <p:cNvSpPr txBox="1">
              <a:spLocks noChangeArrowheads="1"/>
            </p:cNvSpPr>
            <p:nvPr/>
          </p:nvSpPr>
          <p:spPr bwMode="auto">
            <a:xfrm>
              <a:off x="2928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Crédit</a:t>
              </a:r>
            </a:p>
          </p:txBody>
        </p:sp>
        <p:sp>
          <p:nvSpPr>
            <p:cNvPr id="257040" name="Text Box 16"/>
            <p:cNvSpPr txBox="1">
              <a:spLocks noChangeArrowheads="1"/>
            </p:cNvSpPr>
            <p:nvPr/>
          </p:nvSpPr>
          <p:spPr bwMode="auto">
            <a:xfrm>
              <a:off x="1344" y="1824"/>
              <a:ext cx="30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MARCHANDISES</a:t>
              </a:r>
            </a:p>
          </p:txBody>
        </p:sp>
      </p:grpSp>
      <p:grpSp>
        <p:nvGrpSpPr>
          <p:cNvPr id="257051" name="Group 27"/>
          <p:cNvGrpSpPr>
            <a:grpSpLocks/>
          </p:cNvGrpSpPr>
          <p:nvPr/>
        </p:nvGrpSpPr>
        <p:grpSpPr bwMode="auto">
          <a:xfrm>
            <a:off x="381000" y="2819400"/>
            <a:ext cx="2743200" cy="3370263"/>
            <a:chOff x="240" y="1776"/>
            <a:chExt cx="1728" cy="2123"/>
          </a:xfrm>
        </p:grpSpPr>
        <p:graphicFrame>
          <p:nvGraphicFramePr>
            <p:cNvPr id="257052" name="Object 28"/>
            <p:cNvGraphicFramePr>
              <a:graphicFrameLocks noChangeAspect="1"/>
            </p:cNvGraphicFramePr>
            <p:nvPr/>
          </p:nvGraphicFramePr>
          <p:xfrm flipH="1">
            <a:off x="240" y="2736"/>
            <a:ext cx="541" cy="1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7055" name="Clip" r:id="rId3" imgW="1857600" imgH="3995640" progId="MS_ClipArt_Gallery.2">
                    <p:embed/>
                  </p:oleObj>
                </mc:Choice>
                <mc:Fallback>
                  <p:oleObj name="Clip" r:id="rId3" imgW="1857600" imgH="3995640" progId="MS_ClipArt_Gallery.2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H="1">
                          <a:off x="240" y="2736"/>
                          <a:ext cx="541" cy="11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7053" name="AutoShape 29"/>
            <p:cNvSpPr>
              <a:spLocks noChangeArrowheads="1"/>
            </p:cNvSpPr>
            <p:nvPr/>
          </p:nvSpPr>
          <p:spPr bwMode="auto">
            <a:xfrm>
              <a:off x="288" y="1776"/>
              <a:ext cx="1680" cy="912"/>
            </a:xfrm>
            <a:prstGeom prst="wedgeEllipseCallout">
              <a:avLst>
                <a:gd name="adj1" fmla="val -35597"/>
                <a:gd name="adj2" fmla="val 75329"/>
              </a:avLst>
            </a:prstGeom>
            <a:gradFill rotWithShape="0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/>
                <a:t>D’abord, quel est</a:t>
              </a:r>
              <a:br>
                <a:rPr lang="fr-CH" altLang="fr-FR"/>
              </a:br>
              <a:r>
                <a:rPr lang="fr-CH" altLang="fr-FR"/>
                <a:t>le stock final</a:t>
              </a:r>
              <a:r>
                <a:rPr lang="fr-FR" altLang="fr-FR"/>
                <a:t> ?</a:t>
              </a:r>
            </a:p>
          </p:txBody>
        </p:sp>
      </p:grpSp>
      <p:sp>
        <p:nvSpPr>
          <p:cNvPr id="257054" name="AutoShape 30"/>
          <p:cNvSpPr>
            <a:spLocks noChangeArrowheads="1"/>
          </p:cNvSpPr>
          <p:nvPr/>
        </p:nvSpPr>
        <p:spPr bwMode="auto">
          <a:xfrm>
            <a:off x="1371600" y="381000"/>
            <a:ext cx="6248400" cy="2286000"/>
          </a:xfrm>
          <a:prstGeom prst="verticalScroll">
            <a:avLst>
              <a:gd name="adj" fmla="val 12500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altLang="fr-FR"/>
              <a:t>Stock initial  	50 pièces à fr. 2.-     	100.-</a:t>
            </a:r>
          </a:p>
          <a:p>
            <a:r>
              <a:rPr lang="fr-FR" altLang="fr-FR"/>
              <a:t>Achats      	25 pièces à fr. 2.-	  50.-</a:t>
            </a:r>
          </a:p>
          <a:p>
            <a:r>
              <a:rPr lang="fr-FR" altLang="fr-FR"/>
              <a:t>Ventes		35 pièces à fr. 4.-	140.-</a:t>
            </a:r>
          </a:p>
          <a:p>
            <a:r>
              <a:rPr lang="fr-FR" altLang="fr-FR"/>
              <a:t>Stock final	</a:t>
            </a:r>
            <a:r>
              <a:rPr lang="fr-CH" altLang="fr-FR"/>
              <a:t>… </a:t>
            </a:r>
            <a:r>
              <a:rPr lang="fr-FR" altLang="fr-FR"/>
              <a:t>pièces à fr. 2.-</a:t>
            </a:r>
            <a:r>
              <a:rPr lang="fr-CH" altLang="fr-FR"/>
              <a:t>         ……</a:t>
            </a:r>
            <a:r>
              <a:rPr lang="fr-FR" altLang="fr-FR"/>
              <a:t>	     </a:t>
            </a:r>
          </a:p>
          <a:p>
            <a:r>
              <a:rPr lang="fr-FR" altLang="fr-FR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7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7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Text Box 2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352259" name="Object 3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262" name="Feuille de calcul" r:id="rId3" imgW="6868039" imgH="5001068" progId="Excel.Sheet.8">
                  <p:embed/>
                </p:oleObj>
              </mc:Choice>
              <mc:Fallback>
                <p:oleObj name="Feuille de calcul" r:id="rId3" imgW="6868039" imgH="500106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2260" name="Rectangle 4"/>
          <p:cNvSpPr>
            <a:spLocks noChangeArrowheads="1"/>
          </p:cNvSpPr>
          <p:nvPr/>
        </p:nvSpPr>
        <p:spPr bwMode="auto">
          <a:xfrm rot="-5400000">
            <a:off x="4362450" y="5343525"/>
            <a:ext cx="685800" cy="3048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PRAMV</a:t>
            </a:r>
            <a:endParaRPr lang="fr-FR" altLang="fr-FR" sz="1400" b="1">
              <a:latin typeface="Arial" panose="020B0604020202020204" pitchFamily="34" charset="0"/>
            </a:endParaRPr>
          </a:p>
        </p:txBody>
      </p:sp>
      <p:sp>
        <p:nvSpPr>
          <p:cNvPr id="352261" name="AutoShape 5"/>
          <p:cNvSpPr>
            <a:spLocks noChangeArrowheads="1"/>
          </p:cNvSpPr>
          <p:nvPr/>
        </p:nvSpPr>
        <p:spPr bwMode="auto">
          <a:xfrm>
            <a:off x="685800" y="5213350"/>
            <a:ext cx="3505200" cy="1568450"/>
          </a:xfrm>
          <a:prstGeom prst="wedgeRoundRectCallout">
            <a:avLst>
              <a:gd name="adj1" fmla="val 59736"/>
              <a:gd name="adj2" fmla="val -33602"/>
              <a:gd name="adj3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>
                <a:solidFill>
                  <a:srgbClr val="FF0000"/>
                </a:solidFill>
              </a:rPr>
              <a:t>P</a:t>
            </a:r>
            <a:r>
              <a:rPr lang="fr-FR" altLang="fr-FR"/>
              <a:t>rix de </a:t>
            </a:r>
            <a:r>
              <a:rPr lang="fr-FR" altLang="fr-FR">
                <a:solidFill>
                  <a:srgbClr val="FF0000"/>
                </a:solidFill>
              </a:rPr>
              <a:t>R</a:t>
            </a:r>
            <a:r>
              <a:rPr lang="fr-FR" altLang="fr-FR"/>
              <a:t>evient d’</a:t>
            </a:r>
            <a:r>
              <a:rPr lang="fr-FR" altLang="fr-FR">
                <a:solidFill>
                  <a:srgbClr val="FF0000"/>
                </a:solidFill>
              </a:rPr>
              <a:t>A</a:t>
            </a:r>
            <a:r>
              <a:rPr lang="fr-FR" altLang="fr-FR"/>
              <a:t>chat</a:t>
            </a:r>
          </a:p>
          <a:p>
            <a:pPr algn="ctr"/>
            <a:r>
              <a:rPr lang="fr-FR" altLang="fr-FR"/>
              <a:t>des </a:t>
            </a:r>
            <a:r>
              <a:rPr lang="fr-FR" altLang="fr-FR">
                <a:solidFill>
                  <a:srgbClr val="FF0000"/>
                </a:solidFill>
              </a:rPr>
              <a:t>M</a:t>
            </a:r>
            <a:r>
              <a:rPr lang="fr-FR" altLang="fr-FR"/>
              <a:t>archandises</a:t>
            </a:r>
          </a:p>
          <a:p>
            <a:pPr algn="ctr"/>
            <a:r>
              <a:rPr lang="fr-FR" altLang="fr-FR">
                <a:solidFill>
                  <a:srgbClr val="FF0000"/>
                </a:solidFill>
              </a:rPr>
              <a:t>V</a:t>
            </a:r>
            <a:r>
              <a:rPr lang="fr-FR" altLang="fr-FR"/>
              <a:t>endues</a:t>
            </a:r>
            <a:r>
              <a:rPr lang="fr-CH" altLang="fr-FR"/>
              <a:t> : </a:t>
            </a:r>
            <a:r>
              <a:rPr lang="fr-FR" altLang="fr-FR" sz="1800">
                <a:solidFill>
                  <a:srgbClr val="009900"/>
                </a:solidFill>
              </a:rPr>
              <a:t>CHF 70.-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AutoShape 2"/>
          <p:cNvSpPr>
            <a:spLocks noChangeArrowheads="1"/>
          </p:cNvSpPr>
          <p:nvPr/>
        </p:nvSpPr>
        <p:spPr bwMode="auto">
          <a:xfrm>
            <a:off x="3048000" y="609600"/>
            <a:ext cx="4724400" cy="2133600"/>
          </a:xfrm>
          <a:prstGeom prst="wedgeEllipseCallout">
            <a:avLst>
              <a:gd name="adj1" fmla="val -68213"/>
              <a:gd name="adj2" fmla="val 37130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u="sng"/>
              <a:t>Formule du résultat</a:t>
            </a:r>
            <a:r>
              <a:rPr lang="fr-CH" altLang="fr-FR" sz="3200"/>
              <a:t> :</a:t>
            </a:r>
          </a:p>
          <a:p>
            <a:pPr algn="ctr"/>
            <a:r>
              <a:rPr lang="fr-CH" altLang="fr-FR" sz="3600" b="1">
                <a:solidFill>
                  <a:srgbClr val="FFFF00"/>
                </a:solidFill>
              </a:rPr>
              <a:t>CAN – CAMV = BB</a:t>
            </a:r>
            <a:endParaRPr lang="fr-FR" altLang="fr-FR" sz="3600" b="1">
              <a:solidFill>
                <a:srgbClr val="FFFF00"/>
              </a:solidFill>
            </a:endParaRPr>
          </a:p>
        </p:txBody>
      </p:sp>
      <p:pic>
        <p:nvPicPr>
          <p:cNvPr id="259077" name="Picture 5" descr="J00786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57400"/>
            <a:ext cx="1295400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9078" name="Text Box 6"/>
          <p:cNvSpPr txBox="1">
            <a:spLocks noChangeArrowheads="1"/>
          </p:cNvSpPr>
          <p:nvPr/>
        </p:nvSpPr>
        <p:spPr bwMode="auto">
          <a:xfrm>
            <a:off x="2743200" y="3886200"/>
            <a:ext cx="5943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2000"/>
              <a:t>  Chiffre d'Affaires Net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fr-CH" altLang="fr-FR" sz="2000"/>
              <a:t> Coût d'Achat des Marchandises Vendues </a:t>
            </a:r>
            <a:r>
              <a:rPr lang="fr-CH" altLang="fr-FR" sz="1400"/>
              <a:t>(ou PRAMV)</a:t>
            </a:r>
          </a:p>
          <a:p>
            <a:pPr>
              <a:spcBef>
                <a:spcPct val="50000"/>
              </a:spcBef>
            </a:pPr>
            <a:r>
              <a:rPr lang="fr-CH" altLang="fr-FR" sz="2000"/>
              <a:t>  Bénéfice brut</a:t>
            </a:r>
            <a:endParaRPr lang="fr-FR" altLang="fr-FR" sz="2000"/>
          </a:p>
        </p:txBody>
      </p:sp>
      <p:sp>
        <p:nvSpPr>
          <p:cNvPr id="259079" name="Line 7"/>
          <p:cNvSpPr>
            <a:spLocks noChangeShapeType="1"/>
          </p:cNvSpPr>
          <p:nvPr/>
        </p:nvSpPr>
        <p:spPr bwMode="auto">
          <a:xfrm>
            <a:off x="2819400" y="4800600"/>
            <a:ext cx="5410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AutoShape 2"/>
          <p:cNvSpPr>
            <a:spLocks noChangeArrowheads="1"/>
          </p:cNvSpPr>
          <p:nvPr/>
        </p:nvSpPr>
        <p:spPr bwMode="auto">
          <a:xfrm>
            <a:off x="152400" y="1219200"/>
            <a:ext cx="4724400" cy="2514600"/>
          </a:xfrm>
          <a:prstGeom prst="wedgeEllipseCallout">
            <a:avLst>
              <a:gd name="adj1" fmla="val 59407"/>
              <a:gd name="adj2" fmla="val 48546"/>
            </a:avLst>
          </a:prstGeom>
          <a:gradFill rotWithShape="0">
            <a:gsLst>
              <a:gs pos="0">
                <a:srgbClr val="0033CC">
                  <a:gamma/>
                  <a:shade val="60392"/>
                  <a:invGamma/>
                </a:srgbClr>
              </a:gs>
              <a:gs pos="50000">
                <a:srgbClr val="0033CC"/>
              </a:gs>
              <a:gs pos="100000">
                <a:srgbClr val="0033CC">
                  <a:gamma/>
                  <a:shade val="60392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3200" b="1">
                <a:solidFill>
                  <a:schemeClr val="bg1"/>
                </a:solidFill>
              </a:rPr>
              <a:t>CAMV</a:t>
            </a:r>
          </a:p>
          <a:p>
            <a:pPr algn="ctr"/>
            <a:r>
              <a:rPr lang="fr-FR" altLang="fr-FR" sz="2000" b="1">
                <a:solidFill>
                  <a:schemeClr val="bg1"/>
                </a:solidFill>
              </a:rPr>
              <a:t>ou</a:t>
            </a:r>
          </a:p>
          <a:p>
            <a:pPr algn="ctr"/>
            <a:r>
              <a:rPr lang="fr-FR" altLang="fr-FR" sz="3200" b="1">
                <a:solidFill>
                  <a:schemeClr val="bg1"/>
                </a:solidFill>
              </a:rPr>
              <a:t>PRAMV</a:t>
            </a:r>
            <a:endParaRPr lang="fr-CH" altLang="fr-FR" sz="3200" b="1">
              <a:solidFill>
                <a:schemeClr val="bg1"/>
              </a:solidFill>
            </a:endParaRPr>
          </a:p>
          <a:p>
            <a:pPr algn="ctr"/>
            <a:r>
              <a:rPr lang="fr-CH" altLang="fr-FR" sz="2000" b="1">
                <a:solidFill>
                  <a:schemeClr val="bg1"/>
                </a:solidFill>
              </a:rPr>
              <a:t>ou encore</a:t>
            </a:r>
            <a:r>
              <a:rPr lang="fr-CH" altLang="fr-FR" sz="3200" b="1">
                <a:solidFill>
                  <a:schemeClr val="bg1"/>
                </a:solidFill>
              </a:rPr>
              <a:t/>
            </a:r>
            <a:br>
              <a:rPr lang="fr-CH" altLang="fr-FR" sz="3200" b="1">
                <a:solidFill>
                  <a:schemeClr val="bg1"/>
                </a:solidFill>
              </a:rPr>
            </a:br>
            <a:r>
              <a:rPr lang="fr-CH" altLang="fr-FR" sz="3200" b="1">
                <a:solidFill>
                  <a:schemeClr val="bg1"/>
                </a:solidFill>
              </a:rPr>
              <a:t>Mouvement</a:t>
            </a:r>
            <a:endParaRPr lang="fr-FR" altLang="fr-FR" sz="3200" b="1">
              <a:solidFill>
                <a:schemeClr val="bg1"/>
              </a:solidFill>
            </a:endParaRPr>
          </a:p>
        </p:txBody>
      </p:sp>
      <p:pic>
        <p:nvPicPr>
          <p:cNvPr id="276483" name="Picture 3" descr="J00788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971800"/>
            <a:ext cx="3762375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484" name="Text Box 4"/>
          <p:cNvSpPr txBox="1">
            <a:spLocks noChangeArrowheads="1"/>
          </p:cNvSpPr>
          <p:nvPr/>
        </p:nvSpPr>
        <p:spPr bwMode="auto">
          <a:xfrm>
            <a:off x="3200400" y="381000"/>
            <a:ext cx="563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b="1">
                <a:solidFill>
                  <a:srgbClr val="FF0000"/>
                </a:solidFill>
              </a:rPr>
              <a:t>C</a:t>
            </a:r>
            <a:r>
              <a:rPr lang="fr-CH" altLang="fr-FR" b="1"/>
              <a:t>oût d'</a:t>
            </a:r>
            <a:r>
              <a:rPr lang="fr-CH" altLang="fr-FR" b="1">
                <a:solidFill>
                  <a:srgbClr val="FF0000"/>
                </a:solidFill>
              </a:rPr>
              <a:t>A</a:t>
            </a:r>
            <a:r>
              <a:rPr lang="fr-CH" altLang="fr-FR" b="1"/>
              <a:t>chat des </a:t>
            </a:r>
            <a:r>
              <a:rPr lang="fr-CH" altLang="fr-FR" b="1">
                <a:solidFill>
                  <a:srgbClr val="FF0000"/>
                </a:solidFill>
              </a:rPr>
              <a:t>M</a:t>
            </a:r>
            <a:r>
              <a:rPr lang="fr-CH" altLang="fr-FR" b="1"/>
              <a:t>archandises </a:t>
            </a:r>
            <a:r>
              <a:rPr lang="fr-CH" altLang="fr-FR" b="1">
                <a:solidFill>
                  <a:srgbClr val="FF0000"/>
                </a:solidFill>
              </a:rPr>
              <a:t>V</a:t>
            </a:r>
            <a:r>
              <a:rPr lang="fr-CH" altLang="fr-FR" b="1"/>
              <a:t>endues</a:t>
            </a:r>
            <a:endParaRPr lang="fr-FR" altLang="fr-FR" b="1"/>
          </a:p>
        </p:txBody>
      </p:sp>
      <p:sp>
        <p:nvSpPr>
          <p:cNvPr id="276485" name="Text Box 5"/>
          <p:cNvSpPr txBox="1">
            <a:spLocks noChangeArrowheads="1"/>
          </p:cNvSpPr>
          <p:nvPr/>
        </p:nvSpPr>
        <p:spPr bwMode="auto">
          <a:xfrm>
            <a:off x="4953000" y="1143000"/>
            <a:ext cx="3733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b="1">
                <a:solidFill>
                  <a:srgbClr val="FF0000"/>
                </a:solidFill>
              </a:rPr>
              <a:t>P</a:t>
            </a:r>
            <a:r>
              <a:rPr lang="fr-CH" altLang="fr-FR" b="1"/>
              <a:t>rix</a:t>
            </a:r>
            <a:r>
              <a:rPr lang="fr-CH" altLang="fr-FR" b="1">
                <a:solidFill>
                  <a:srgbClr val="FF0000"/>
                </a:solidFill>
              </a:rPr>
              <a:t> </a:t>
            </a:r>
            <a:r>
              <a:rPr lang="fr-CH" altLang="fr-FR" b="1"/>
              <a:t>de</a:t>
            </a:r>
            <a:r>
              <a:rPr lang="fr-CH" altLang="fr-FR" b="1">
                <a:solidFill>
                  <a:srgbClr val="FF0000"/>
                </a:solidFill>
              </a:rPr>
              <a:t> R</a:t>
            </a:r>
            <a:r>
              <a:rPr lang="fr-CH" altLang="fr-FR" b="1"/>
              <a:t>evient d'</a:t>
            </a:r>
            <a:r>
              <a:rPr lang="fr-CH" altLang="fr-FR" b="1">
                <a:solidFill>
                  <a:srgbClr val="FF0000"/>
                </a:solidFill>
              </a:rPr>
              <a:t>A</a:t>
            </a:r>
            <a:r>
              <a:rPr lang="fr-CH" altLang="fr-FR" b="1"/>
              <a:t>chat des </a:t>
            </a:r>
            <a:r>
              <a:rPr lang="fr-CH" altLang="fr-FR" b="1">
                <a:solidFill>
                  <a:srgbClr val="FF0000"/>
                </a:solidFill>
              </a:rPr>
              <a:t>M</a:t>
            </a:r>
            <a:r>
              <a:rPr lang="fr-CH" altLang="fr-FR" b="1"/>
              <a:t>archandises </a:t>
            </a:r>
            <a:r>
              <a:rPr lang="fr-CH" altLang="fr-FR" b="1">
                <a:solidFill>
                  <a:srgbClr val="FF0000"/>
                </a:solidFill>
              </a:rPr>
              <a:t>V</a:t>
            </a:r>
            <a:r>
              <a:rPr lang="fr-CH" altLang="fr-FR" b="1"/>
              <a:t>endues</a:t>
            </a:r>
            <a:endParaRPr lang="fr-FR" altLang="fr-FR" b="1"/>
          </a:p>
        </p:txBody>
      </p:sp>
      <p:sp>
        <p:nvSpPr>
          <p:cNvPr id="276486" name="Line 6"/>
          <p:cNvSpPr>
            <a:spLocks noChangeShapeType="1"/>
          </p:cNvSpPr>
          <p:nvPr/>
        </p:nvSpPr>
        <p:spPr bwMode="auto">
          <a:xfrm flipV="1">
            <a:off x="2667000" y="838200"/>
            <a:ext cx="533400" cy="609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76487" name="Line 7"/>
          <p:cNvSpPr>
            <a:spLocks noChangeShapeType="1"/>
          </p:cNvSpPr>
          <p:nvPr/>
        </p:nvSpPr>
        <p:spPr bwMode="auto">
          <a:xfrm flipV="1">
            <a:off x="3581400" y="1447800"/>
            <a:ext cx="1295400" cy="990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AutoShape 2"/>
          <p:cNvSpPr>
            <a:spLocks noChangeArrowheads="1"/>
          </p:cNvSpPr>
          <p:nvPr/>
        </p:nvSpPr>
        <p:spPr bwMode="auto">
          <a:xfrm>
            <a:off x="3048000" y="609600"/>
            <a:ext cx="4724400" cy="2133600"/>
          </a:xfrm>
          <a:prstGeom prst="wedgeEllipseCallout">
            <a:avLst>
              <a:gd name="adj1" fmla="val -68213"/>
              <a:gd name="adj2" fmla="val 37130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 u="sng"/>
              <a:t>Formule du résultat</a:t>
            </a:r>
            <a:r>
              <a:rPr lang="fr-CH" altLang="fr-FR" sz="3200"/>
              <a:t> :</a:t>
            </a:r>
          </a:p>
          <a:p>
            <a:pPr algn="ctr"/>
            <a:r>
              <a:rPr lang="fr-CH" altLang="fr-FR" sz="3600" b="1">
                <a:solidFill>
                  <a:srgbClr val="FFFF00"/>
                </a:solidFill>
              </a:rPr>
              <a:t>CAN – PRAMV = BB</a:t>
            </a:r>
            <a:endParaRPr lang="fr-FR" altLang="fr-FR" sz="3600" b="1">
              <a:solidFill>
                <a:srgbClr val="FFFF00"/>
              </a:solidFill>
            </a:endParaRPr>
          </a:p>
        </p:txBody>
      </p:sp>
      <p:pic>
        <p:nvPicPr>
          <p:cNvPr id="278531" name="Picture 3" descr="J00786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57400"/>
            <a:ext cx="1295400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8532" name="Text Box 4"/>
          <p:cNvSpPr txBox="1">
            <a:spLocks noChangeArrowheads="1"/>
          </p:cNvSpPr>
          <p:nvPr/>
        </p:nvSpPr>
        <p:spPr bwMode="auto">
          <a:xfrm>
            <a:off x="2743200" y="3886200"/>
            <a:ext cx="6400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2000"/>
              <a:t>  Chiffre d'Affaires Net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fr-CH" altLang="fr-FR" sz="2000"/>
              <a:t> Prix de revient d'Achat des Marchandises Vendues</a:t>
            </a:r>
            <a:endParaRPr lang="fr-CH" altLang="fr-FR" sz="1400"/>
          </a:p>
          <a:p>
            <a:pPr>
              <a:spcBef>
                <a:spcPct val="50000"/>
              </a:spcBef>
            </a:pPr>
            <a:r>
              <a:rPr lang="fr-CH" altLang="fr-FR" sz="2000"/>
              <a:t>  Bénéfice brut</a:t>
            </a:r>
            <a:endParaRPr lang="fr-FR" altLang="fr-FR" sz="2000"/>
          </a:p>
        </p:txBody>
      </p:sp>
      <p:sp>
        <p:nvSpPr>
          <p:cNvPr id="278533" name="Line 5"/>
          <p:cNvSpPr>
            <a:spLocks noChangeShapeType="1"/>
          </p:cNvSpPr>
          <p:nvPr/>
        </p:nvSpPr>
        <p:spPr bwMode="auto">
          <a:xfrm>
            <a:off x="2819400" y="4800600"/>
            <a:ext cx="5410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981200" y="381000"/>
            <a:ext cx="525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000" b="1"/>
              <a:t>Les variations du stock</a:t>
            </a:r>
            <a:endParaRPr lang="fr-FR" altLang="fr-FR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807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800"/>
              <a:t>Première possibilité :</a:t>
            </a: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Quantités vendues  </a:t>
            </a:r>
            <a:r>
              <a:rPr lang="fr-FR" altLang="fr-FR" b="1"/>
              <a:t>&gt;</a:t>
            </a:r>
            <a:r>
              <a:rPr lang="fr-FR" altLang="fr-FR"/>
              <a:t>  Quantités achetées    =    le stock diminue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4648200" y="3733800"/>
            <a:ext cx="1143000" cy="2286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000"/>
              <a:t>PRAMA</a:t>
            </a:r>
            <a:endParaRPr lang="fr-FR" altLang="fr-FR" sz="2000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248400" y="3048000"/>
            <a:ext cx="1143000" cy="2971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14478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30480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1295400" y="6019800"/>
            <a:ext cx="5970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 b="1"/>
              <a:t>Stock initial     Stock final           Achats             Ventes</a:t>
            </a:r>
            <a:endParaRPr lang="fr-FR" altLang="fr-FR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 flipH="1">
            <a:off x="4267200" y="30480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7685" name="Rectangle 37"/>
          <p:cNvSpPr>
            <a:spLocks noChangeArrowheads="1"/>
          </p:cNvSpPr>
          <p:nvPr/>
        </p:nvSpPr>
        <p:spPr bwMode="auto">
          <a:xfrm>
            <a:off x="1447800" y="4191000"/>
            <a:ext cx="1143000" cy="685800"/>
          </a:xfrm>
          <a:prstGeom prst="rect">
            <a:avLst/>
          </a:prstGeom>
          <a:solidFill>
            <a:srgbClr val="9933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7687" name="Rectangle 39"/>
          <p:cNvSpPr>
            <a:spLocks noChangeArrowheads="1"/>
          </p:cNvSpPr>
          <p:nvPr/>
        </p:nvSpPr>
        <p:spPr bwMode="auto">
          <a:xfrm>
            <a:off x="1219200" y="6019800"/>
            <a:ext cx="6248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99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27686" name="Text Box 38"/>
          <p:cNvSpPr txBox="1">
            <a:spLocks noChangeArrowheads="1"/>
          </p:cNvSpPr>
          <p:nvPr/>
        </p:nvSpPr>
        <p:spPr bwMode="auto">
          <a:xfrm>
            <a:off x="1295400" y="6019800"/>
            <a:ext cx="6015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 b="1"/>
              <a:t>Stock initial     Stock final          </a:t>
            </a:r>
            <a:r>
              <a:rPr lang="fr-CH" altLang="fr-FR" sz="2000" b="1"/>
              <a:t> CAMV  </a:t>
            </a:r>
            <a:r>
              <a:rPr lang="fr-FR" altLang="fr-FR" sz="2000" b="1"/>
              <a:t>           Ventes</a:t>
            </a:r>
            <a:endParaRPr lang="fr-FR" altLang="fr-FR"/>
          </a:p>
        </p:txBody>
      </p:sp>
      <p:sp>
        <p:nvSpPr>
          <p:cNvPr id="27688" name="Rectangle 40"/>
          <p:cNvSpPr>
            <a:spLocks noChangeArrowheads="1"/>
          </p:cNvSpPr>
          <p:nvPr/>
        </p:nvSpPr>
        <p:spPr bwMode="auto">
          <a:xfrm>
            <a:off x="4648200" y="3733800"/>
            <a:ext cx="1143000" cy="2286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sz="2000"/>
          </a:p>
        </p:txBody>
      </p:sp>
      <p:sp>
        <p:nvSpPr>
          <p:cNvPr id="27690" name="Text Box 42"/>
          <p:cNvSpPr txBox="1">
            <a:spLocks noChangeArrowheads="1"/>
          </p:cNvSpPr>
          <p:nvPr/>
        </p:nvSpPr>
        <p:spPr bwMode="auto">
          <a:xfrm>
            <a:off x="5003800" y="6524625"/>
            <a:ext cx="19446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000">
                <a:solidFill>
                  <a:schemeClr val="folHlink"/>
                </a:solidFill>
                <a:hlinkClick r:id="rId2" action="ppaction://hlinksldjump"/>
              </a:rPr>
              <a:t>Ancienne version cliquez ici</a:t>
            </a:r>
            <a:endParaRPr lang="fr-FR" altLang="fr-FR" sz="10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1 -0.05694 C 0.00278 -0.08704 0.03872 -0.19583 0.06875 -0.2375 C 0.09879 -0.27917 0.13889 -0.29537 0.1698 -0.30694 C 0.2007 -0.31852 0.22605 -0.31227 0.25417 -0.30694 C 0.2823 -0.30162 0.32257 -0.29051 0.33855 -0.275 C 0.35452 -0.25949 0.34809 -0.23241 0.35 -0.21389 C 0.35191 -0.19537 0.35 -0.1743 0.35 -0.16389 " pathEditMode="relative" rAng="0" ptsTypes="aaaaaaa">
                                      <p:cBhvr>
                                        <p:cTn id="23" dur="3000" fill="hold"/>
                                        <p:tgtEl>
                                          <p:spTgt spid="276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47" y="-13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0" grpId="0" animBg="1"/>
      <p:bldP spid="27685" grpId="0" animBg="1"/>
      <p:bldP spid="27687" grpId="0" animBg="1" autoUpdateAnimBg="0"/>
      <p:bldP spid="27686" grpId="0" autoUpdateAnimBg="0"/>
      <p:bldP spid="27688" grpId="0" animBg="1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Text Box 2"/>
          <p:cNvSpPr txBox="1">
            <a:spLocks noChangeArrowheads="1"/>
          </p:cNvSpPr>
          <p:nvPr/>
        </p:nvSpPr>
        <p:spPr bwMode="auto">
          <a:xfrm>
            <a:off x="1981200" y="381000"/>
            <a:ext cx="525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000" b="1"/>
              <a:t>Les variations du stock</a:t>
            </a:r>
            <a:endParaRPr lang="fr-FR" altLang="fr-FR"/>
          </a:p>
        </p:txBody>
      </p:sp>
      <p:sp>
        <p:nvSpPr>
          <p:cNvPr id="396291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807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800"/>
              <a:t>Première possibilité :</a:t>
            </a: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Quantités vendues  </a:t>
            </a:r>
            <a:r>
              <a:rPr lang="fr-FR" altLang="fr-FR" b="1"/>
              <a:t>&gt;</a:t>
            </a:r>
            <a:r>
              <a:rPr lang="fr-FR" altLang="fr-FR"/>
              <a:t>  Quantités achetées    =    le stock diminue</a:t>
            </a:r>
          </a:p>
        </p:txBody>
      </p:sp>
      <p:sp>
        <p:nvSpPr>
          <p:cNvPr id="396292" name="Rectangle 4"/>
          <p:cNvSpPr>
            <a:spLocks noChangeArrowheads="1"/>
          </p:cNvSpPr>
          <p:nvPr/>
        </p:nvSpPr>
        <p:spPr bwMode="auto">
          <a:xfrm>
            <a:off x="4648200" y="3733800"/>
            <a:ext cx="1143000" cy="2286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000"/>
              <a:t>PRAMA</a:t>
            </a:r>
            <a:endParaRPr lang="fr-FR" altLang="fr-FR" sz="2000"/>
          </a:p>
        </p:txBody>
      </p:sp>
      <p:sp>
        <p:nvSpPr>
          <p:cNvPr id="396293" name="Rectangle 5"/>
          <p:cNvSpPr>
            <a:spLocks noChangeArrowheads="1"/>
          </p:cNvSpPr>
          <p:nvPr/>
        </p:nvSpPr>
        <p:spPr bwMode="auto">
          <a:xfrm>
            <a:off x="6248400" y="3048000"/>
            <a:ext cx="1143000" cy="2971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294" name="Rectangle 6"/>
          <p:cNvSpPr>
            <a:spLocks noChangeArrowheads="1"/>
          </p:cNvSpPr>
          <p:nvPr/>
        </p:nvSpPr>
        <p:spPr bwMode="auto">
          <a:xfrm>
            <a:off x="14478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295" name="Rectangle 7"/>
          <p:cNvSpPr>
            <a:spLocks noChangeArrowheads="1"/>
          </p:cNvSpPr>
          <p:nvPr/>
        </p:nvSpPr>
        <p:spPr bwMode="auto">
          <a:xfrm>
            <a:off x="30480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296" name="Text Box 8"/>
          <p:cNvSpPr txBox="1">
            <a:spLocks noChangeArrowheads="1"/>
          </p:cNvSpPr>
          <p:nvPr/>
        </p:nvSpPr>
        <p:spPr bwMode="auto">
          <a:xfrm>
            <a:off x="1295400" y="6019800"/>
            <a:ext cx="5970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 b="1"/>
              <a:t>Stock initial     Stock final           Achats             Ventes</a:t>
            </a:r>
            <a:endParaRPr lang="fr-FR" altLang="fr-FR"/>
          </a:p>
        </p:txBody>
      </p:sp>
      <p:sp>
        <p:nvSpPr>
          <p:cNvPr id="396297" name="Rectangle 9"/>
          <p:cNvSpPr>
            <a:spLocks noChangeArrowheads="1"/>
          </p:cNvSpPr>
          <p:nvPr/>
        </p:nvSpPr>
        <p:spPr bwMode="auto">
          <a:xfrm rot="-14917">
            <a:off x="1447800" y="41148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298" name="Line 10"/>
          <p:cNvSpPr>
            <a:spLocks noChangeShapeType="1"/>
          </p:cNvSpPr>
          <p:nvPr/>
        </p:nvSpPr>
        <p:spPr bwMode="auto">
          <a:xfrm flipH="1">
            <a:off x="4267200" y="30480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299" name="Rectangle 11"/>
          <p:cNvSpPr>
            <a:spLocks noChangeArrowheads="1"/>
          </p:cNvSpPr>
          <p:nvPr/>
        </p:nvSpPr>
        <p:spPr bwMode="auto">
          <a:xfrm rot="-14917">
            <a:off x="1524000" y="39624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00" name="Rectangle 12"/>
          <p:cNvSpPr>
            <a:spLocks noChangeArrowheads="1"/>
          </p:cNvSpPr>
          <p:nvPr/>
        </p:nvSpPr>
        <p:spPr bwMode="auto">
          <a:xfrm rot="-14917">
            <a:off x="1676400" y="38862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01" name="Rectangle 13"/>
          <p:cNvSpPr>
            <a:spLocks noChangeArrowheads="1"/>
          </p:cNvSpPr>
          <p:nvPr/>
        </p:nvSpPr>
        <p:spPr bwMode="auto">
          <a:xfrm rot="-14917">
            <a:off x="1828800" y="38100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02" name="Rectangle 14"/>
          <p:cNvSpPr>
            <a:spLocks noChangeArrowheads="1"/>
          </p:cNvSpPr>
          <p:nvPr/>
        </p:nvSpPr>
        <p:spPr bwMode="auto">
          <a:xfrm rot="-14917">
            <a:off x="1981200" y="37338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03" name="Rectangle 15"/>
          <p:cNvSpPr>
            <a:spLocks noChangeArrowheads="1"/>
          </p:cNvSpPr>
          <p:nvPr/>
        </p:nvSpPr>
        <p:spPr bwMode="auto">
          <a:xfrm rot="-14917">
            <a:off x="2133600" y="36576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04" name="Rectangle 16"/>
          <p:cNvSpPr>
            <a:spLocks noChangeArrowheads="1"/>
          </p:cNvSpPr>
          <p:nvPr/>
        </p:nvSpPr>
        <p:spPr bwMode="auto">
          <a:xfrm rot="-14917">
            <a:off x="2362200" y="35814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05" name="Rectangle 17"/>
          <p:cNvSpPr>
            <a:spLocks noChangeArrowheads="1"/>
          </p:cNvSpPr>
          <p:nvPr/>
        </p:nvSpPr>
        <p:spPr bwMode="auto">
          <a:xfrm rot="-14917">
            <a:off x="2514600" y="35052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06" name="Rectangle 18"/>
          <p:cNvSpPr>
            <a:spLocks noChangeArrowheads="1"/>
          </p:cNvSpPr>
          <p:nvPr/>
        </p:nvSpPr>
        <p:spPr bwMode="auto">
          <a:xfrm rot="-14917">
            <a:off x="2667000" y="34290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07" name="Rectangle 19"/>
          <p:cNvSpPr>
            <a:spLocks noChangeArrowheads="1"/>
          </p:cNvSpPr>
          <p:nvPr/>
        </p:nvSpPr>
        <p:spPr bwMode="auto">
          <a:xfrm rot="-14917">
            <a:off x="2819400" y="33528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08" name="Rectangle 20"/>
          <p:cNvSpPr>
            <a:spLocks noChangeArrowheads="1"/>
          </p:cNvSpPr>
          <p:nvPr/>
        </p:nvSpPr>
        <p:spPr bwMode="auto">
          <a:xfrm rot="-14917">
            <a:off x="2971800" y="32766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09" name="Rectangle 21"/>
          <p:cNvSpPr>
            <a:spLocks noChangeArrowheads="1"/>
          </p:cNvSpPr>
          <p:nvPr/>
        </p:nvSpPr>
        <p:spPr bwMode="auto">
          <a:xfrm rot="-14917">
            <a:off x="3124200" y="32004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10" name="Rectangle 22"/>
          <p:cNvSpPr>
            <a:spLocks noChangeArrowheads="1"/>
          </p:cNvSpPr>
          <p:nvPr/>
        </p:nvSpPr>
        <p:spPr bwMode="auto">
          <a:xfrm rot="-14917">
            <a:off x="3276600" y="31242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11" name="Rectangle 23"/>
          <p:cNvSpPr>
            <a:spLocks noChangeArrowheads="1"/>
          </p:cNvSpPr>
          <p:nvPr/>
        </p:nvSpPr>
        <p:spPr bwMode="auto">
          <a:xfrm rot="-14917">
            <a:off x="3429000" y="30480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12" name="Rectangle 24"/>
          <p:cNvSpPr>
            <a:spLocks noChangeArrowheads="1"/>
          </p:cNvSpPr>
          <p:nvPr/>
        </p:nvSpPr>
        <p:spPr bwMode="auto">
          <a:xfrm rot="-14917">
            <a:off x="3581400" y="29718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13" name="Rectangle 25"/>
          <p:cNvSpPr>
            <a:spLocks noChangeArrowheads="1"/>
          </p:cNvSpPr>
          <p:nvPr/>
        </p:nvSpPr>
        <p:spPr bwMode="auto">
          <a:xfrm rot="-14917">
            <a:off x="3733800" y="28956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14" name="Rectangle 26"/>
          <p:cNvSpPr>
            <a:spLocks noChangeArrowheads="1"/>
          </p:cNvSpPr>
          <p:nvPr/>
        </p:nvSpPr>
        <p:spPr bwMode="auto">
          <a:xfrm rot="-14917">
            <a:off x="3886200" y="28956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15" name="Rectangle 27"/>
          <p:cNvSpPr>
            <a:spLocks noChangeArrowheads="1"/>
          </p:cNvSpPr>
          <p:nvPr/>
        </p:nvSpPr>
        <p:spPr bwMode="auto">
          <a:xfrm rot="-14917">
            <a:off x="4038600" y="28956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16" name="Rectangle 28"/>
          <p:cNvSpPr>
            <a:spLocks noChangeArrowheads="1"/>
          </p:cNvSpPr>
          <p:nvPr/>
        </p:nvSpPr>
        <p:spPr bwMode="auto">
          <a:xfrm rot="-14917">
            <a:off x="4191000" y="28956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17" name="Rectangle 29"/>
          <p:cNvSpPr>
            <a:spLocks noChangeArrowheads="1"/>
          </p:cNvSpPr>
          <p:nvPr/>
        </p:nvSpPr>
        <p:spPr bwMode="auto">
          <a:xfrm rot="-14917">
            <a:off x="4343400" y="28956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18" name="Rectangle 30"/>
          <p:cNvSpPr>
            <a:spLocks noChangeArrowheads="1"/>
          </p:cNvSpPr>
          <p:nvPr/>
        </p:nvSpPr>
        <p:spPr bwMode="auto">
          <a:xfrm rot="-14917">
            <a:off x="4495800" y="28956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19" name="Rectangle 31"/>
          <p:cNvSpPr>
            <a:spLocks noChangeArrowheads="1"/>
          </p:cNvSpPr>
          <p:nvPr/>
        </p:nvSpPr>
        <p:spPr bwMode="auto">
          <a:xfrm rot="-14917">
            <a:off x="4648200" y="28956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20" name="Rectangle 32"/>
          <p:cNvSpPr>
            <a:spLocks noChangeArrowheads="1"/>
          </p:cNvSpPr>
          <p:nvPr/>
        </p:nvSpPr>
        <p:spPr bwMode="auto">
          <a:xfrm rot="-14917">
            <a:off x="4648200" y="29718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21" name="Rectangle 33"/>
          <p:cNvSpPr>
            <a:spLocks noChangeArrowheads="1"/>
          </p:cNvSpPr>
          <p:nvPr/>
        </p:nvSpPr>
        <p:spPr bwMode="auto">
          <a:xfrm rot="-14917">
            <a:off x="4648200" y="30480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22" name="Rectangle 34"/>
          <p:cNvSpPr>
            <a:spLocks noChangeArrowheads="1"/>
          </p:cNvSpPr>
          <p:nvPr/>
        </p:nvSpPr>
        <p:spPr bwMode="auto">
          <a:xfrm>
            <a:off x="1447800" y="4191000"/>
            <a:ext cx="1143000" cy="685800"/>
          </a:xfrm>
          <a:prstGeom prst="rect">
            <a:avLst/>
          </a:prstGeom>
          <a:solidFill>
            <a:srgbClr val="9933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6323" name="Rectangle 35"/>
          <p:cNvSpPr>
            <a:spLocks noChangeArrowheads="1"/>
          </p:cNvSpPr>
          <p:nvPr/>
        </p:nvSpPr>
        <p:spPr bwMode="auto">
          <a:xfrm>
            <a:off x="1219200" y="6019800"/>
            <a:ext cx="6248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99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396324" name="Text Box 36"/>
          <p:cNvSpPr txBox="1">
            <a:spLocks noChangeArrowheads="1"/>
          </p:cNvSpPr>
          <p:nvPr/>
        </p:nvSpPr>
        <p:spPr bwMode="auto">
          <a:xfrm>
            <a:off x="1295400" y="6019800"/>
            <a:ext cx="6015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 b="1"/>
              <a:t>Stock initial     Stock final          </a:t>
            </a:r>
            <a:r>
              <a:rPr lang="fr-CH" altLang="fr-FR" sz="2000" b="1"/>
              <a:t> CAMV  </a:t>
            </a:r>
            <a:r>
              <a:rPr lang="fr-FR" altLang="fr-FR" sz="2000" b="1"/>
              <a:t>           Ventes</a:t>
            </a:r>
            <a:endParaRPr lang="fr-FR" altLang="fr-FR"/>
          </a:p>
        </p:txBody>
      </p:sp>
      <p:sp>
        <p:nvSpPr>
          <p:cNvPr id="396325" name="Rectangle 37"/>
          <p:cNvSpPr>
            <a:spLocks noChangeArrowheads="1"/>
          </p:cNvSpPr>
          <p:nvPr/>
        </p:nvSpPr>
        <p:spPr bwMode="auto">
          <a:xfrm>
            <a:off x="4648200" y="3733800"/>
            <a:ext cx="1143000" cy="2286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6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6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6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6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396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396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396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396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pTgt spid="396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8"/>
                                            </p:cond>
                                          </p:stCondLst>
                                        </p:cTn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"/>
                                            </p:cond>
                                          </p:stCondLst>
                                        </p:cTn>
                                        <p:tgtEl>
                                          <p:spTgt spid="396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396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39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39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3"/>
                                            </p:cond>
                                          </p:stCondLst>
                                        </p:cTn>
                                        <p:tgtEl>
                                          <p:spTgt spid="39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"/>
                                            </p:cond>
                                          </p:stCondLst>
                                        </p:cTn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39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2"/>
                                            </p:cond>
                                          </p:stCondLst>
                                        </p:cTn>
                                        <p:tgtEl>
                                          <p:spTgt spid="39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5"/>
                                            </p:cond>
                                          </p:stCondLst>
                                        </p:cTn>
                                        <p:tgtEl>
                                          <p:spTgt spid="39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39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1"/>
                                            </p:cond>
                                          </p:stCondLst>
                                        </p:cTn>
                                        <p:tgtEl>
                                          <p:spTgt spid="39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4"/>
                                            </p:cond>
                                          </p:stCondLst>
                                        </p:cTn>
                                        <p:tgtEl>
                                          <p:spTgt spid="39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7"/>
                                            </p:cond>
                                          </p:stCondLst>
                                        </p:cTn>
                                        <p:tgtEl>
                                          <p:spTgt spid="39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0"/>
                                            </p:cond>
                                          </p:stCondLst>
                                        </p:cTn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3"/>
                                            </p:cond>
                                          </p:stCondLst>
                                        </p:cTn>
                                        <p:tgtEl>
                                          <p:spTgt spid="39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6"/>
                                            </p:cond>
                                          </p:stCondLst>
                                        </p:cTn>
                                        <p:tgtEl>
                                          <p:spTgt spid="39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9"/>
                                            </p:cond>
                                          </p:stCondLst>
                                        </p:cTn>
                                        <p:tgtEl>
                                          <p:spTgt spid="396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7" grpId="0" animBg="1"/>
      <p:bldP spid="396298" grpId="0" animBg="1"/>
      <p:bldP spid="396299" grpId="0" animBg="1"/>
      <p:bldP spid="396300" grpId="0" animBg="1"/>
      <p:bldP spid="396301" grpId="0" animBg="1"/>
      <p:bldP spid="396302" grpId="0" animBg="1"/>
      <p:bldP spid="396303" grpId="0" animBg="1"/>
      <p:bldP spid="396304" grpId="0" animBg="1"/>
      <p:bldP spid="396305" grpId="0" animBg="1"/>
      <p:bldP spid="396306" grpId="0" animBg="1"/>
      <p:bldP spid="396307" grpId="0" animBg="1"/>
      <p:bldP spid="396308" grpId="0" animBg="1"/>
      <p:bldP spid="396309" grpId="0" animBg="1"/>
      <p:bldP spid="396310" grpId="0" animBg="1"/>
      <p:bldP spid="396311" grpId="0" animBg="1"/>
      <p:bldP spid="396312" grpId="0" animBg="1"/>
      <p:bldP spid="396313" grpId="0" animBg="1"/>
      <p:bldP spid="396314" grpId="0" animBg="1"/>
      <p:bldP spid="396315" grpId="0" animBg="1"/>
      <p:bldP spid="396316" grpId="0" animBg="1"/>
      <p:bldP spid="396317" grpId="0" animBg="1"/>
      <p:bldP spid="396318" grpId="0" animBg="1"/>
      <p:bldP spid="396319" grpId="0" animBg="1"/>
      <p:bldP spid="396320" grpId="0" animBg="1"/>
      <p:bldP spid="396321" grpId="0" animBg="1"/>
      <p:bldP spid="396323" grpId="0" animBg="1" autoUpdateAnimBg="0"/>
      <p:bldP spid="396324" grpId="0" autoUpdateAnimBg="0"/>
      <p:bldP spid="396325" grpId="0" animBg="1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981200" y="381000"/>
            <a:ext cx="525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000" b="1"/>
              <a:t>Les variations du stock</a:t>
            </a:r>
            <a:endParaRPr lang="fr-FR" altLang="fr-FR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800"/>
              <a:t>Première possibilité :</a:t>
            </a: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Quantités vendues  </a:t>
            </a:r>
            <a:r>
              <a:rPr lang="fr-FR" altLang="fr-FR" b="1"/>
              <a:t>&gt;</a:t>
            </a:r>
            <a:r>
              <a:rPr lang="fr-FR" altLang="fr-FR"/>
              <a:t> Quantités achetées  =    le stock diminue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648200" y="3733800"/>
            <a:ext cx="1143000" cy="2286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sz="2000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248400" y="3048000"/>
            <a:ext cx="1143000" cy="2971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4478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30480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1295400" y="6019800"/>
            <a:ext cx="6015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 b="1"/>
              <a:t>Stock initial     Stock final    </a:t>
            </a:r>
            <a:r>
              <a:rPr lang="fr-CH" altLang="fr-FR" sz="2000" b="1">
                <a:solidFill>
                  <a:srgbClr val="00CC00"/>
                </a:solidFill>
              </a:rPr>
              <a:t>       </a:t>
            </a:r>
            <a:r>
              <a:rPr lang="fr-CH" altLang="fr-FR" sz="2000" b="1"/>
              <a:t>C</a:t>
            </a:r>
            <a:r>
              <a:rPr lang="fr-FR" altLang="fr-FR" sz="2000" b="1"/>
              <a:t>AMV    </a:t>
            </a:r>
            <a:r>
              <a:rPr lang="fr-CH" altLang="fr-FR" sz="2000" b="1"/>
              <a:t>         </a:t>
            </a:r>
            <a:r>
              <a:rPr lang="fr-FR" altLang="fr-FR" sz="2000" b="1"/>
              <a:t>Ventes</a:t>
            </a:r>
            <a:endParaRPr lang="fr-FR" altLang="fr-FR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4648200" y="30480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 rot="928822">
            <a:off x="1524000" y="3962400"/>
            <a:ext cx="1143000" cy="6858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cxnSp>
        <p:nvCxnSpPr>
          <p:cNvPr id="16400" name="AutoShape 16"/>
          <p:cNvCxnSpPr>
            <a:cxnSpLocks noChangeShapeType="1"/>
            <a:stCxn id="16397" idx="0"/>
            <a:endCxn id="16396" idx="0"/>
          </p:cNvCxnSpPr>
          <p:nvPr/>
        </p:nvCxnSpPr>
        <p:spPr bwMode="auto">
          <a:xfrm rot="16200000">
            <a:off x="3240087" y="1993901"/>
            <a:ext cx="925513" cy="3033712"/>
          </a:xfrm>
          <a:prstGeom prst="curvedConnector3">
            <a:avLst>
              <a:gd name="adj1" fmla="val 157287"/>
            </a:avLst>
          </a:prstGeom>
          <a:noFill/>
          <a:ln w="76200">
            <a:solidFill>
              <a:srgbClr val="99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533400" y="2514600"/>
          <a:ext cx="8001000" cy="215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Feuille de calcul" r:id="rId3" imgW="8010779" imgH="2162493" progId="Excel.Sheet.8">
                  <p:embed/>
                </p:oleObj>
              </mc:Choice>
              <mc:Fallback>
                <p:oleObj name="Feuille de calcul" r:id="rId3" imgW="8010779" imgH="2162493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14600"/>
                        <a:ext cx="8001000" cy="215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57200" y="5334000"/>
            <a:ext cx="670560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/>
              <a:t>PRAMA = Prix de revient d'achat des marchandises achetées</a:t>
            </a:r>
          </a:p>
          <a:p>
            <a:pPr>
              <a:spcBef>
                <a:spcPct val="50000"/>
              </a:spcBef>
            </a:pPr>
            <a:r>
              <a:rPr lang="fr-CH" altLang="fr-FR" sz="1800"/>
              <a:t>PRAMV ou CAMV = Prix de revient (ou coût) des marchandises vendues</a:t>
            </a: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981200" y="381000"/>
            <a:ext cx="525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000" b="1"/>
              <a:t>Les variations du stock</a:t>
            </a:r>
            <a:endParaRPr lang="fr-FR" altLang="fr-FR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8001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800"/>
              <a:t>2ème possibilité :</a:t>
            </a: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Quantités achetées  </a:t>
            </a:r>
            <a:r>
              <a:rPr lang="fr-FR" altLang="fr-FR" b="1"/>
              <a:t>&gt;</a:t>
            </a:r>
            <a:r>
              <a:rPr lang="fr-FR" altLang="fr-FR"/>
              <a:t> Quantités vendues   =   le stock augmente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648200" y="3733800"/>
            <a:ext cx="1143000" cy="2286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000"/>
              <a:t>PRAMA</a:t>
            </a:r>
            <a:endParaRPr lang="fr-FR" altLang="fr-FR" sz="20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6248400" y="3733800"/>
            <a:ext cx="1143000" cy="2286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14478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30480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1295400" y="6019800"/>
            <a:ext cx="60340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 b="1"/>
              <a:t>Stock initial     Stock final           Achats              Ventes</a:t>
            </a:r>
            <a:endParaRPr lang="fr-FR" altLang="fr-FR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4648200" y="31242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H="1">
            <a:off x="4419600" y="37338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8709" name="Rectangle 37"/>
          <p:cNvSpPr>
            <a:spLocks noChangeArrowheads="1"/>
          </p:cNvSpPr>
          <p:nvPr/>
        </p:nvSpPr>
        <p:spPr bwMode="auto">
          <a:xfrm>
            <a:off x="1295400" y="6096000"/>
            <a:ext cx="6096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8708" name="Text Box 36"/>
          <p:cNvSpPr txBox="1">
            <a:spLocks noChangeArrowheads="1"/>
          </p:cNvSpPr>
          <p:nvPr/>
        </p:nvSpPr>
        <p:spPr bwMode="auto">
          <a:xfrm>
            <a:off x="1295400" y="6096000"/>
            <a:ext cx="6015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 b="1"/>
              <a:t>Stock initial     Stock final         </a:t>
            </a:r>
            <a:r>
              <a:rPr lang="fr-CH" altLang="fr-FR" sz="2000" b="1"/>
              <a:t>  C</a:t>
            </a:r>
            <a:r>
              <a:rPr lang="fr-FR" altLang="fr-FR" sz="2000" b="1"/>
              <a:t>AMV             Ventes</a:t>
            </a:r>
            <a:endParaRPr lang="fr-FR" altLang="fr-FR"/>
          </a:p>
        </p:txBody>
      </p:sp>
      <p:sp>
        <p:nvSpPr>
          <p:cNvPr id="28711" name="Rectangle 39"/>
          <p:cNvSpPr>
            <a:spLocks noChangeArrowheads="1"/>
          </p:cNvSpPr>
          <p:nvPr/>
        </p:nvSpPr>
        <p:spPr bwMode="auto">
          <a:xfrm>
            <a:off x="4648200" y="3733800"/>
            <a:ext cx="1143000" cy="2286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sz="2000"/>
          </a:p>
        </p:txBody>
      </p:sp>
      <p:sp>
        <p:nvSpPr>
          <p:cNvPr id="28713" name="Text Box 41"/>
          <p:cNvSpPr txBox="1">
            <a:spLocks noChangeArrowheads="1"/>
          </p:cNvSpPr>
          <p:nvPr/>
        </p:nvSpPr>
        <p:spPr bwMode="auto">
          <a:xfrm>
            <a:off x="5003800" y="6524625"/>
            <a:ext cx="19446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000">
                <a:solidFill>
                  <a:schemeClr val="folHlink"/>
                </a:solidFill>
                <a:hlinkClick r:id="rId2" action="ppaction://hlinksldjump"/>
              </a:rPr>
              <a:t>Ancienne version cliquez ici</a:t>
            </a:r>
            <a:endParaRPr lang="fr-FR" altLang="fr-FR" sz="10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5139 C -0.00173 -0.06181 -0.00382 -0.09722 -0.01041 -0.11389 C -0.01701 -0.13056 -0.02291 -0.14282 -0.03958 -0.15139 C -0.05625 -0.15995 -0.08611 -0.1662 -0.11041 -0.16528 C -0.13472 -0.16435 -0.16545 -0.16528 -0.18541 -0.14583 C -0.20538 -0.12639 -0.23177 -0.09259 -0.2302 -0.04861 C -0.22864 -0.00463 -0.18524 0.08218 -0.17604 0.11806 C -0.16684 0.15394 -0.17517 0.15648 -0.175 0.16667 " pathEditMode="relative" rAng="0" ptsTypes="aaaaaaaa">
                                      <p:cBhvr>
                                        <p:cTn id="16" dur="3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97" y="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animBg="1"/>
      <p:bldP spid="28709" grpId="0" animBg="1"/>
      <p:bldP spid="28708" grpId="0" autoUpdateAnimBg="0"/>
      <p:bldP spid="28711" grpId="0" animBg="1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Text Box 2"/>
          <p:cNvSpPr txBox="1">
            <a:spLocks noChangeArrowheads="1"/>
          </p:cNvSpPr>
          <p:nvPr/>
        </p:nvSpPr>
        <p:spPr bwMode="auto">
          <a:xfrm>
            <a:off x="1981200" y="381000"/>
            <a:ext cx="525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000" b="1"/>
              <a:t>Les variations du stock</a:t>
            </a:r>
            <a:endParaRPr lang="fr-FR" altLang="fr-FR"/>
          </a:p>
        </p:txBody>
      </p:sp>
      <p:sp>
        <p:nvSpPr>
          <p:cNvPr id="397315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8001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800"/>
              <a:t>2ème possibilité :</a:t>
            </a: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Quantités achetées  </a:t>
            </a:r>
            <a:r>
              <a:rPr lang="fr-FR" altLang="fr-FR" b="1"/>
              <a:t>&gt;</a:t>
            </a:r>
            <a:r>
              <a:rPr lang="fr-FR" altLang="fr-FR"/>
              <a:t> Quantités vendues   =   le stock augmente</a:t>
            </a:r>
          </a:p>
        </p:txBody>
      </p:sp>
      <p:sp>
        <p:nvSpPr>
          <p:cNvPr id="397316" name="Rectangle 4"/>
          <p:cNvSpPr>
            <a:spLocks noChangeArrowheads="1"/>
          </p:cNvSpPr>
          <p:nvPr/>
        </p:nvSpPr>
        <p:spPr bwMode="auto">
          <a:xfrm>
            <a:off x="4648200" y="3733800"/>
            <a:ext cx="1143000" cy="2286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000"/>
              <a:t>PRAMA</a:t>
            </a:r>
            <a:endParaRPr lang="fr-FR" altLang="fr-FR" sz="2000"/>
          </a:p>
        </p:txBody>
      </p:sp>
      <p:sp>
        <p:nvSpPr>
          <p:cNvPr id="397317" name="Rectangle 5"/>
          <p:cNvSpPr>
            <a:spLocks noChangeArrowheads="1"/>
          </p:cNvSpPr>
          <p:nvPr/>
        </p:nvSpPr>
        <p:spPr bwMode="auto">
          <a:xfrm>
            <a:off x="6248400" y="3733800"/>
            <a:ext cx="1143000" cy="2286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18" name="Rectangle 6"/>
          <p:cNvSpPr>
            <a:spLocks noChangeArrowheads="1"/>
          </p:cNvSpPr>
          <p:nvPr/>
        </p:nvSpPr>
        <p:spPr bwMode="auto">
          <a:xfrm>
            <a:off x="4648200" y="30480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19" name="Rectangle 7"/>
          <p:cNvSpPr>
            <a:spLocks noChangeArrowheads="1"/>
          </p:cNvSpPr>
          <p:nvPr/>
        </p:nvSpPr>
        <p:spPr bwMode="auto">
          <a:xfrm>
            <a:off x="14478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20" name="Rectangle 8"/>
          <p:cNvSpPr>
            <a:spLocks noChangeArrowheads="1"/>
          </p:cNvSpPr>
          <p:nvPr/>
        </p:nvSpPr>
        <p:spPr bwMode="auto">
          <a:xfrm>
            <a:off x="30480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21" name="Text Box 9"/>
          <p:cNvSpPr txBox="1">
            <a:spLocks noChangeArrowheads="1"/>
          </p:cNvSpPr>
          <p:nvPr/>
        </p:nvSpPr>
        <p:spPr bwMode="auto">
          <a:xfrm>
            <a:off x="1295400" y="6019800"/>
            <a:ext cx="60340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 b="1"/>
              <a:t>Stock initial     Stock final           Achats              Ventes</a:t>
            </a:r>
            <a:endParaRPr lang="fr-FR" altLang="fr-FR"/>
          </a:p>
        </p:txBody>
      </p:sp>
      <p:sp>
        <p:nvSpPr>
          <p:cNvPr id="397322" name="Rectangle 10"/>
          <p:cNvSpPr>
            <a:spLocks noChangeArrowheads="1"/>
          </p:cNvSpPr>
          <p:nvPr/>
        </p:nvSpPr>
        <p:spPr bwMode="auto">
          <a:xfrm>
            <a:off x="4648200" y="31242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23" name="Line 11"/>
          <p:cNvSpPr>
            <a:spLocks noChangeShapeType="1"/>
          </p:cNvSpPr>
          <p:nvPr/>
        </p:nvSpPr>
        <p:spPr bwMode="auto">
          <a:xfrm flipH="1">
            <a:off x="4419600" y="37338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24" name="Rectangle 12"/>
          <p:cNvSpPr>
            <a:spLocks noChangeArrowheads="1"/>
          </p:cNvSpPr>
          <p:nvPr/>
        </p:nvSpPr>
        <p:spPr bwMode="auto">
          <a:xfrm>
            <a:off x="4572000" y="29718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25" name="Rectangle 13"/>
          <p:cNvSpPr>
            <a:spLocks noChangeArrowheads="1"/>
          </p:cNvSpPr>
          <p:nvPr/>
        </p:nvSpPr>
        <p:spPr bwMode="auto">
          <a:xfrm>
            <a:off x="4495800" y="28956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26" name="Rectangle 14"/>
          <p:cNvSpPr>
            <a:spLocks noChangeArrowheads="1"/>
          </p:cNvSpPr>
          <p:nvPr/>
        </p:nvSpPr>
        <p:spPr bwMode="auto">
          <a:xfrm>
            <a:off x="4419600" y="28956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27" name="Rectangle 15"/>
          <p:cNvSpPr>
            <a:spLocks noChangeArrowheads="1"/>
          </p:cNvSpPr>
          <p:nvPr/>
        </p:nvSpPr>
        <p:spPr bwMode="auto">
          <a:xfrm>
            <a:off x="4343400" y="28956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28" name="Rectangle 16"/>
          <p:cNvSpPr>
            <a:spLocks noChangeArrowheads="1"/>
          </p:cNvSpPr>
          <p:nvPr/>
        </p:nvSpPr>
        <p:spPr bwMode="auto">
          <a:xfrm>
            <a:off x="4267200" y="29718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29" name="Rectangle 17"/>
          <p:cNvSpPr>
            <a:spLocks noChangeArrowheads="1"/>
          </p:cNvSpPr>
          <p:nvPr/>
        </p:nvSpPr>
        <p:spPr bwMode="auto">
          <a:xfrm>
            <a:off x="4191000" y="30480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30" name="Rectangle 18"/>
          <p:cNvSpPr>
            <a:spLocks noChangeArrowheads="1"/>
          </p:cNvSpPr>
          <p:nvPr/>
        </p:nvSpPr>
        <p:spPr bwMode="auto">
          <a:xfrm>
            <a:off x="4038600" y="31242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31" name="Rectangle 19"/>
          <p:cNvSpPr>
            <a:spLocks noChangeArrowheads="1"/>
          </p:cNvSpPr>
          <p:nvPr/>
        </p:nvSpPr>
        <p:spPr bwMode="auto">
          <a:xfrm>
            <a:off x="3886200" y="32004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32" name="Rectangle 20"/>
          <p:cNvSpPr>
            <a:spLocks noChangeArrowheads="1"/>
          </p:cNvSpPr>
          <p:nvPr/>
        </p:nvSpPr>
        <p:spPr bwMode="auto">
          <a:xfrm>
            <a:off x="3810000" y="32766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33" name="Rectangle 21"/>
          <p:cNvSpPr>
            <a:spLocks noChangeArrowheads="1"/>
          </p:cNvSpPr>
          <p:nvPr/>
        </p:nvSpPr>
        <p:spPr bwMode="auto">
          <a:xfrm>
            <a:off x="3733800" y="33528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34" name="Rectangle 22"/>
          <p:cNvSpPr>
            <a:spLocks noChangeArrowheads="1"/>
          </p:cNvSpPr>
          <p:nvPr/>
        </p:nvSpPr>
        <p:spPr bwMode="auto">
          <a:xfrm>
            <a:off x="3657600" y="34290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35" name="Rectangle 23"/>
          <p:cNvSpPr>
            <a:spLocks noChangeArrowheads="1"/>
          </p:cNvSpPr>
          <p:nvPr/>
        </p:nvSpPr>
        <p:spPr bwMode="auto">
          <a:xfrm>
            <a:off x="3581400" y="35052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36" name="Rectangle 24"/>
          <p:cNvSpPr>
            <a:spLocks noChangeArrowheads="1"/>
          </p:cNvSpPr>
          <p:nvPr/>
        </p:nvSpPr>
        <p:spPr bwMode="auto">
          <a:xfrm>
            <a:off x="3505200" y="35814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37" name="Rectangle 25"/>
          <p:cNvSpPr>
            <a:spLocks noChangeArrowheads="1"/>
          </p:cNvSpPr>
          <p:nvPr/>
        </p:nvSpPr>
        <p:spPr bwMode="auto">
          <a:xfrm>
            <a:off x="3429000" y="36576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38" name="Rectangle 26"/>
          <p:cNvSpPr>
            <a:spLocks noChangeArrowheads="1"/>
          </p:cNvSpPr>
          <p:nvPr/>
        </p:nvSpPr>
        <p:spPr bwMode="auto">
          <a:xfrm>
            <a:off x="3352800" y="37338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39" name="Rectangle 27"/>
          <p:cNvSpPr>
            <a:spLocks noChangeArrowheads="1"/>
          </p:cNvSpPr>
          <p:nvPr/>
        </p:nvSpPr>
        <p:spPr bwMode="auto">
          <a:xfrm>
            <a:off x="3276600" y="38100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40" name="Rectangle 28"/>
          <p:cNvSpPr>
            <a:spLocks noChangeArrowheads="1"/>
          </p:cNvSpPr>
          <p:nvPr/>
        </p:nvSpPr>
        <p:spPr bwMode="auto">
          <a:xfrm>
            <a:off x="3200400" y="38862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41" name="Rectangle 29"/>
          <p:cNvSpPr>
            <a:spLocks noChangeArrowheads="1"/>
          </p:cNvSpPr>
          <p:nvPr/>
        </p:nvSpPr>
        <p:spPr bwMode="auto">
          <a:xfrm>
            <a:off x="3124200" y="39624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42" name="Rectangle 30"/>
          <p:cNvSpPr>
            <a:spLocks noChangeArrowheads="1"/>
          </p:cNvSpPr>
          <p:nvPr/>
        </p:nvSpPr>
        <p:spPr bwMode="auto">
          <a:xfrm>
            <a:off x="3048000" y="40386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43" name="Rectangle 31"/>
          <p:cNvSpPr>
            <a:spLocks noChangeArrowheads="1"/>
          </p:cNvSpPr>
          <p:nvPr/>
        </p:nvSpPr>
        <p:spPr bwMode="auto">
          <a:xfrm>
            <a:off x="3048000" y="41148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44" name="Rectangle 32"/>
          <p:cNvSpPr>
            <a:spLocks noChangeArrowheads="1"/>
          </p:cNvSpPr>
          <p:nvPr/>
        </p:nvSpPr>
        <p:spPr bwMode="auto">
          <a:xfrm>
            <a:off x="3048000" y="41910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45" name="Rectangle 33"/>
          <p:cNvSpPr>
            <a:spLocks noChangeArrowheads="1"/>
          </p:cNvSpPr>
          <p:nvPr/>
        </p:nvSpPr>
        <p:spPr bwMode="auto">
          <a:xfrm>
            <a:off x="3048000" y="42672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46" name="Rectangle 34"/>
          <p:cNvSpPr>
            <a:spLocks noChangeArrowheads="1"/>
          </p:cNvSpPr>
          <p:nvPr/>
        </p:nvSpPr>
        <p:spPr bwMode="auto">
          <a:xfrm>
            <a:off x="1295400" y="6096000"/>
            <a:ext cx="6096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47" name="Text Box 35"/>
          <p:cNvSpPr txBox="1">
            <a:spLocks noChangeArrowheads="1"/>
          </p:cNvSpPr>
          <p:nvPr/>
        </p:nvSpPr>
        <p:spPr bwMode="auto">
          <a:xfrm>
            <a:off x="1295400" y="6096000"/>
            <a:ext cx="6015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 b="1"/>
              <a:t>Stock initial     Stock final         </a:t>
            </a:r>
            <a:r>
              <a:rPr lang="fr-CH" altLang="fr-FR" sz="2000" b="1"/>
              <a:t>  C</a:t>
            </a:r>
            <a:r>
              <a:rPr lang="fr-FR" altLang="fr-FR" sz="2000" b="1"/>
              <a:t>AMV             Ventes</a:t>
            </a:r>
            <a:endParaRPr lang="fr-FR" altLang="fr-FR"/>
          </a:p>
        </p:txBody>
      </p:sp>
      <p:sp>
        <p:nvSpPr>
          <p:cNvPr id="397348" name="Rectangle 36"/>
          <p:cNvSpPr>
            <a:spLocks noChangeArrowheads="1"/>
          </p:cNvSpPr>
          <p:nvPr/>
        </p:nvSpPr>
        <p:spPr bwMode="auto">
          <a:xfrm>
            <a:off x="4648200" y="31242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97349" name="Rectangle 37"/>
          <p:cNvSpPr>
            <a:spLocks noChangeArrowheads="1"/>
          </p:cNvSpPr>
          <p:nvPr/>
        </p:nvSpPr>
        <p:spPr bwMode="auto">
          <a:xfrm>
            <a:off x="4648200" y="3733800"/>
            <a:ext cx="1143000" cy="2286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39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39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39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397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397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397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397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397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"/>
                                            </p:cond>
                                          </p:stCondLst>
                                        </p:cTn>
                                        <p:tgtEl>
                                          <p:spTgt spid="39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39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9"/>
                                            </p:cond>
                                          </p:stCondLst>
                                        </p:cTn>
                                        <p:tgtEl>
                                          <p:spTgt spid="39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"/>
                                            </p:cond>
                                          </p:stCondLst>
                                        </p:cTn>
                                        <p:tgtEl>
                                          <p:spTgt spid="39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"/>
                                            </p:cond>
                                          </p:stCondLst>
                                        </p:cTn>
                                        <p:tgtEl>
                                          <p:spTgt spid="39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8"/>
                                            </p:cond>
                                          </p:stCondLst>
                                        </p:cTn>
                                        <p:tgtEl>
                                          <p:spTgt spid="39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1"/>
                                            </p:cond>
                                          </p:stCondLst>
                                        </p:cTn>
                                        <p:tgtEl>
                                          <p:spTgt spid="397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4"/>
                                            </p:cond>
                                          </p:stCondLst>
                                        </p:cTn>
                                        <p:tgtEl>
                                          <p:spTgt spid="39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7"/>
                                            </p:cond>
                                          </p:stCondLst>
                                        </p:cTn>
                                        <p:tgtEl>
                                          <p:spTgt spid="397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0"/>
                                            </p:cond>
                                          </p:stCondLst>
                                        </p:cTn>
                                        <p:tgtEl>
                                          <p:spTgt spid="39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3"/>
                                            </p:cond>
                                          </p:stCondLst>
                                        </p:cTn>
                                        <p:tgtEl>
                                          <p:spTgt spid="39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6"/>
                                            </p:cond>
                                          </p:stCondLst>
                                        </p:cTn>
                                        <p:tgtEl>
                                          <p:spTgt spid="397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9"/>
                                            </p:cond>
                                          </p:stCondLst>
                                        </p:cTn>
                                        <p:tgtEl>
                                          <p:spTgt spid="397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2"/>
                                            </p:cond>
                                          </p:stCondLst>
                                        </p:cTn>
                                        <p:tgtEl>
                                          <p:spTgt spid="397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5"/>
                                            </p:cond>
                                          </p:stCondLst>
                                        </p:cTn>
                                        <p:tgtEl>
                                          <p:spTgt spid="397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8" grpId="0" animBg="1"/>
      <p:bldP spid="397322" grpId="0" animBg="1"/>
      <p:bldP spid="397324" grpId="0" animBg="1"/>
      <p:bldP spid="397325" grpId="0" animBg="1"/>
      <p:bldP spid="397326" grpId="0" animBg="1"/>
      <p:bldP spid="397327" grpId="0" animBg="1"/>
      <p:bldP spid="397328" grpId="0" animBg="1"/>
      <p:bldP spid="397329" grpId="0" animBg="1"/>
      <p:bldP spid="397330" grpId="0" animBg="1"/>
      <p:bldP spid="397331" grpId="0" animBg="1"/>
      <p:bldP spid="397332" grpId="0" animBg="1"/>
      <p:bldP spid="397333" grpId="0" animBg="1"/>
      <p:bldP spid="397334" grpId="0" animBg="1"/>
      <p:bldP spid="397335" grpId="0" animBg="1"/>
      <p:bldP spid="397336" grpId="0" animBg="1"/>
      <p:bldP spid="397337" grpId="0" animBg="1"/>
      <p:bldP spid="397338" grpId="0" animBg="1"/>
      <p:bldP spid="397339" grpId="0" animBg="1"/>
      <p:bldP spid="397340" grpId="0" animBg="1"/>
      <p:bldP spid="397341" grpId="0" animBg="1"/>
      <p:bldP spid="397342" grpId="0" animBg="1"/>
      <p:bldP spid="397343" grpId="0" animBg="1"/>
      <p:bldP spid="397344" grpId="0" animBg="1"/>
      <p:bldP spid="397345" grpId="0" animBg="1"/>
      <p:bldP spid="397346" grpId="0" animBg="1"/>
      <p:bldP spid="397347" grpId="0" autoUpdateAnimBg="0"/>
      <p:bldP spid="397348" grpId="0" animBg="1"/>
      <p:bldP spid="397349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AutoShape 2"/>
          <p:cNvSpPr>
            <a:spLocks noChangeArrowheads="1"/>
          </p:cNvSpPr>
          <p:nvPr/>
        </p:nvSpPr>
        <p:spPr bwMode="auto">
          <a:xfrm>
            <a:off x="1371600" y="381000"/>
            <a:ext cx="6248400" cy="2286000"/>
          </a:xfrm>
          <a:prstGeom prst="verticalScroll">
            <a:avLst>
              <a:gd name="adj" fmla="val 12500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altLang="fr-FR"/>
              <a:t>Stock initial  	50 pièces à fr. 2.-     	100.-</a:t>
            </a:r>
          </a:p>
          <a:p>
            <a:r>
              <a:rPr lang="fr-FR" altLang="fr-FR"/>
              <a:t>Achats      	25 pièces à fr. 2.-	  50.-</a:t>
            </a:r>
          </a:p>
          <a:p>
            <a:r>
              <a:rPr lang="fr-FR" altLang="fr-FR"/>
              <a:t>Ventes		35 pièces à fr. 4.-	140.-</a:t>
            </a:r>
          </a:p>
          <a:p>
            <a:r>
              <a:rPr lang="fr-FR" altLang="fr-FR"/>
              <a:t>Stock final	40 pièces à fr. 2.-	  80.-   </a:t>
            </a:r>
          </a:p>
          <a:p>
            <a:r>
              <a:rPr lang="fr-FR" altLang="fr-FR"/>
              <a:t> </a:t>
            </a:r>
          </a:p>
        </p:txBody>
      </p:sp>
      <p:grpSp>
        <p:nvGrpSpPr>
          <p:cNvPr id="359430" name="Group 6"/>
          <p:cNvGrpSpPr>
            <a:grpSpLocks/>
          </p:cNvGrpSpPr>
          <p:nvPr/>
        </p:nvGrpSpPr>
        <p:grpSpPr bwMode="auto">
          <a:xfrm>
            <a:off x="3276600" y="2971800"/>
            <a:ext cx="5029200" cy="3505200"/>
            <a:chOff x="1296" y="1824"/>
            <a:chExt cx="3168" cy="2208"/>
          </a:xfrm>
        </p:grpSpPr>
        <p:sp>
          <p:nvSpPr>
            <p:cNvPr id="359431" name="Rectangle 7"/>
            <p:cNvSpPr>
              <a:spLocks noChangeArrowheads="1"/>
            </p:cNvSpPr>
            <p:nvPr/>
          </p:nvSpPr>
          <p:spPr bwMode="auto">
            <a:xfrm>
              <a:off x="1296" y="2448"/>
              <a:ext cx="1584" cy="12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9432" name="Rectangle 8"/>
            <p:cNvSpPr>
              <a:spLocks noChangeArrowheads="1"/>
            </p:cNvSpPr>
            <p:nvPr/>
          </p:nvSpPr>
          <p:spPr bwMode="auto">
            <a:xfrm>
              <a:off x="2880" y="2448"/>
              <a:ext cx="1584" cy="12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9433" name="Rectangle 9"/>
            <p:cNvSpPr>
              <a:spLocks noChangeArrowheads="1"/>
            </p:cNvSpPr>
            <p:nvPr/>
          </p:nvSpPr>
          <p:spPr bwMode="auto">
            <a:xfrm>
              <a:off x="1296" y="2160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fr-FR" altLang="fr-FR"/>
            </a:p>
          </p:txBody>
        </p:sp>
        <p:sp>
          <p:nvSpPr>
            <p:cNvPr id="359434" name="Rectangle 10"/>
            <p:cNvSpPr>
              <a:spLocks noChangeArrowheads="1"/>
            </p:cNvSpPr>
            <p:nvPr/>
          </p:nvSpPr>
          <p:spPr bwMode="auto">
            <a:xfrm>
              <a:off x="2880" y="2160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9435" name="Rectangle 11"/>
            <p:cNvSpPr>
              <a:spLocks noChangeArrowheads="1"/>
            </p:cNvSpPr>
            <p:nvPr/>
          </p:nvSpPr>
          <p:spPr bwMode="auto">
            <a:xfrm>
              <a:off x="1296" y="3744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9436" name="Rectangle 12"/>
            <p:cNvSpPr>
              <a:spLocks noChangeArrowheads="1"/>
            </p:cNvSpPr>
            <p:nvPr/>
          </p:nvSpPr>
          <p:spPr bwMode="auto">
            <a:xfrm>
              <a:off x="2880" y="3744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9437" name="Text Box 13"/>
            <p:cNvSpPr txBox="1">
              <a:spLocks noChangeArrowheads="1"/>
            </p:cNvSpPr>
            <p:nvPr/>
          </p:nvSpPr>
          <p:spPr bwMode="auto">
            <a:xfrm>
              <a:off x="1344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Débit</a:t>
              </a:r>
            </a:p>
          </p:txBody>
        </p:sp>
        <p:sp>
          <p:nvSpPr>
            <p:cNvPr id="359438" name="Text Box 14"/>
            <p:cNvSpPr txBox="1">
              <a:spLocks noChangeArrowheads="1"/>
            </p:cNvSpPr>
            <p:nvPr/>
          </p:nvSpPr>
          <p:spPr bwMode="auto">
            <a:xfrm>
              <a:off x="1344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Débit</a:t>
              </a:r>
            </a:p>
          </p:txBody>
        </p:sp>
        <p:sp>
          <p:nvSpPr>
            <p:cNvPr id="359439" name="Text Box 15"/>
            <p:cNvSpPr txBox="1">
              <a:spLocks noChangeArrowheads="1"/>
            </p:cNvSpPr>
            <p:nvPr/>
          </p:nvSpPr>
          <p:spPr bwMode="auto">
            <a:xfrm>
              <a:off x="2928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Crédit</a:t>
              </a:r>
            </a:p>
          </p:txBody>
        </p:sp>
        <p:sp>
          <p:nvSpPr>
            <p:cNvPr id="359440" name="Text Box 16"/>
            <p:cNvSpPr txBox="1">
              <a:spLocks noChangeArrowheads="1"/>
            </p:cNvSpPr>
            <p:nvPr/>
          </p:nvSpPr>
          <p:spPr bwMode="auto">
            <a:xfrm>
              <a:off x="1344" y="1824"/>
              <a:ext cx="30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MARCHANDISES</a:t>
              </a:r>
            </a:p>
          </p:txBody>
        </p:sp>
      </p:grpSp>
      <p:sp>
        <p:nvSpPr>
          <p:cNvPr id="359441" name="Text Box 17"/>
          <p:cNvSpPr txBox="1">
            <a:spLocks noChangeArrowheads="1"/>
          </p:cNvSpPr>
          <p:nvPr/>
        </p:nvSpPr>
        <p:spPr bwMode="auto">
          <a:xfrm>
            <a:off x="3276600" y="41148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Stock initial	100.-</a:t>
            </a:r>
            <a:r>
              <a:rPr lang="fr-FR" altLang="fr-FR"/>
              <a:t> </a:t>
            </a:r>
          </a:p>
        </p:txBody>
      </p:sp>
      <p:sp>
        <p:nvSpPr>
          <p:cNvPr id="359442" name="Text Box 18"/>
          <p:cNvSpPr txBox="1">
            <a:spLocks noChangeArrowheads="1"/>
          </p:cNvSpPr>
          <p:nvPr/>
        </p:nvSpPr>
        <p:spPr bwMode="auto">
          <a:xfrm>
            <a:off x="3276600" y="45720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Achats		  50.-</a:t>
            </a:r>
            <a:r>
              <a:rPr lang="fr-FR" altLang="fr-FR"/>
              <a:t> </a:t>
            </a:r>
          </a:p>
        </p:txBody>
      </p:sp>
      <p:sp>
        <p:nvSpPr>
          <p:cNvPr id="359443" name="Text Box 19"/>
          <p:cNvSpPr txBox="1">
            <a:spLocks noChangeArrowheads="1"/>
          </p:cNvSpPr>
          <p:nvPr/>
        </p:nvSpPr>
        <p:spPr bwMode="auto">
          <a:xfrm>
            <a:off x="5791200" y="45720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Ventes		140.-</a:t>
            </a:r>
            <a:r>
              <a:rPr lang="fr-FR" altLang="fr-FR"/>
              <a:t> </a:t>
            </a:r>
          </a:p>
        </p:txBody>
      </p:sp>
      <p:sp>
        <p:nvSpPr>
          <p:cNvPr id="359444" name="Text Box 20"/>
          <p:cNvSpPr txBox="1">
            <a:spLocks noChangeArrowheads="1"/>
          </p:cNvSpPr>
          <p:nvPr/>
        </p:nvSpPr>
        <p:spPr bwMode="auto">
          <a:xfrm>
            <a:off x="5791200" y="5181600"/>
            <a:ext cx="2617788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Solde</a:t>
            </a:r>
          </a:p>
          <a:p>
            <a:pPr>
              <a:lnSpc>
                <a:spcPct val="70000"/>
              </a:lnSpc>
            </a:pPr>
            <a:r>
              <a:rPr lang="fr-FR" altLang="fr-FR" sz="2000"/>
              <a:t>(stock final)	  80.-</a:t>
            </a:r>
            <a:r>
              <a:rPr lang="fr-FR" altLang="fr-FR"/>
              <a:t> </a:t>
            </a:r>
          </a:p>
        </p:txBody>
      </p:sp>
      <p:sp>
        <p:nvSpPr>
          <p:cNvPr id="359445" name="Text Box 21"/>
          <p:cNvSpPr txBox="1">
            <a:spLocks noChangeArrowheads="1"/>
          </p:cNvSpPr>
          <p:nvPr/>
        </p:nvSpPr>
        <p:spPr bwMode="auto">
          <a:xfrm>
            <a:off x="5791200" y="60198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		220.-</a:t>
            </a:r>
            <a:r>
              <a:rPr lang="fr-FR" altLang="fr-FR"/>
              <a:t> </a:t>
            </a:r>
          </a:p>
        </p:txBody>
      </p:sp>
      <p:sp>
        <p:nvSpPr>
          <p:cNvPr id="359446" name="Text Box 22"/>
          <p:cNvSpPr txBox="1">
            <a:spLocks noChangeArrowheads="1"/>
          </p:cNvSpPr>
          <p:nvPr/>
        </p:nvSpPr>
        <p:spPr bwMode="auto">
          <a:xfrm>
            <a:off x="3276600" y="60198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		220.-</a:t>
            </a:r>
            <a:r>
              <a:rPr lang="fr-FR" altLang="fr-FR"/>
              <a:t> </a:t>
            </a:r>
          </a:p>
        </p:txBody>
      </p:sp>
      <p:sp>
        <p:nvSpPr>
          <p:cNvPr id="359447" name="Text Box 23"/>
          <p:cNvSpPr txBox="1">
            <a:spLocks noChangeArrowheads="1"/>
          </p:cNvSpPr>
          <p:nvPr/>
        </p:nvSpPr>
        <p:spPr bwMode="auto">
          <a:xfrm>
            <a:off x="3276600" y="54102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>
                <a:solidFill>
                  <a:srgbClr val="FF0000"/>
                </a:solidFill>
              </a:rPr>
              <a:t>Bénéfice		  70.-</a:t>
            </a:r>
            <a:r>
              <a:rPr lang="fr-FR" altLang="fr-FR"/>
              <a:t> </a:t>
            </a:r>
          </a:p>
        </p:txBody>
      </p:sp>
      <p:grpSp>
        <p:nvGrpSpPr>
          <p:cNvPr id="359448" name="Group 24"/>
          <p:cNvGrpSpPr>
            <a:grpSpLocks/>
          </p:cNvGrpSpPr>
          <p:nvPr/>
        </p:nvGrpSpPr>
        <p:grpSpPr bwMode="auto">
          <a:xfrm>
            <a:off x="381000" y="2819400"/>
            <a:ext cx="2743200" cy="3370263"/>
            <a:chOff x="240" y="1776"/>
            <a:chExt cx="1728" cy="2123"/>
          </a:xfrm>
        </p:grpSpPr>
        <p:graphicFrame>
          <p:nvGraphicFramePr>
            <p:cNvPr id="359449" name="Object 25"/>
            <p:cNvGraphicFramePr>
              <a:graphicFrameLocks noChangeAspect="1"/>
            </p:cNvGraphicFramePr>
            <p:nvPr/>
          </p:nvGraphicFramePr>
          <p:xfrm flipH="1">
            <a:off x="240" y="2736"/>
            <a:ext cx="541" cy="1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9451" name="Clip" r:id="rId3" imgW="1857600" imgH="3995640" progId="MS_ClipArt_Gallery.2">
                    <p:embed/>
                  </p:oleObj>
                </mc:Choice>
                <mc:Fallback>
                  <p:oleObj name="Clip" r:id="rId3" imgW="1857600" imgH="3995640" progId="MS_ClipArt_Gallery.2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H="1">
                          <a:off x="240" y="2736"/>
                          <a:ext cx="541" cy="11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9450" name="AutoShape 26"/>
            <p:cNvSpPr>
              <a:spLocks noChangeArrowheads="1"/>
            </p:cNvSpPr>
            <p:nvPr/>
          </p:nvSpPr>
          <p:spPr bwMode="auto">
            <a:xfrm>
              <a:off x="288" y="1776"/>
              <a:ext cx="1680" cy="912"/>
            </a:xfrm>
            <a:prstGeom prst="wedgeEllipseCallout">
              <a:avLst>
                <a:gd name="adj1" fmla="val -35597"/>
                <a:gd name="adj2" fmla="val 75329"/>
              </a:avLst>
            </a:prstGeom>
            <a:gradFill rotWithShape="0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/>
                <a:t>Comptabilisons</a:t>
              </a:r>
              <a:br>
                <a:rPr lang="fr-CH" altLang="fr-FR"/>
              </a:br>
              <a:r>
                <a:rPr lang="fr-CH" altLang="fr-FR"/>
                <a:t>maintenant !</a:t>
              </a:r>
              <a:endParaRPr lang="fr-FR" alt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9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9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9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9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9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9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9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9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8" dur="500"/>
                                        <p:tgtEl>
                                          <p:spTgt spid="35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41" grpId="0" autoUpdateAnimBg="0"/>
      <p:bldP spid="359442" grpId="0" autoUpdateAnimBg="0"/>
      <p:bldP spid="359443" grpId="0" autoUpdateAnimBg="0"/>
      <p:bldP spid="359444" grpId="0" autoUpdateAnimBg="0"/>
      <p:bldP spid="359445" grpId="0" autoUpdateAnimBg="0"/>
      <p:bldP spid="359446" grpId="0" autoUpdateAnimBg="0"/>
      <p:bldP spid="359447" grpId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981200" y="381000"/>
            <a:ext cx="525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000" b="1"/>
              <a:t>Les variations du stock</a:t>
            </a:r>
            <a:endParaRPr lang="fr-FR" altLang="fr-FR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7772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800"/>
              <a:t>2ème possibilité :</a:t>
            </a: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Quantités achetées &gt; Quantités vendues  =  le stock augmente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4648200" y="3733800"/>
            <a:ext cx="1143000" cy="2286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sz="2000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6248400" y="3733800"/>
            <a:ext cx="1143000" cy="2286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cxnSp>
        <p:nvCxnSpPr>
          <p:cNvPr id="15372" name="AutoShape 12"/>
          <p:cNvCxnSpPr>
            <a:cxnSpLocks noChangeShapeType="1"/>
          </p:cNvCxnSpPr>
          <p:nvPr/>
        </p:nvCxnSpPr>
        <p:spPr bwMode="auto">
          <a:xfrm rot="5400000">
            <a:off x="3581400" y="3124200"/>
            <a:ext cx="1219200" cy="762000"/>
          </a:xfrm>
          <a:prstGeom prst="curvedConnector3">
            <a:avLst>
              <a:gd name="adj1" fmla="val -39718"/>
            </a:avLst>
          </a:prstGeom>
          <a:noFill/>
          <a:ln w="76200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374" name="Rectangle 14"/>
          <p:cNvSpPr>
            <a:spLocks noChangeArrowheads="1"/>
          </p:cNvSpPr>
          <p:nvPr/>
        </p:nvSpPr>
        <p:spPr bwMode="auto">
          <a:xfrm rot="-1277747">
            <a:off x="4495800" y="28956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3048000" y="4191000"/>
            <a:ext cx="11430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4478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3048000" y="4876800"/>
            <a:ext cx="1143000" cy="1143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1295400" y="6096000"/>
            <a:ext cx="6015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 b="1"/>
              <a:t>Stock initial     Stock final   </a:t>
            </a:r>
            <a:r>
              <a:rPr lang="fr-CH" altLang="fr-FR" sz="2000" b="1">
                <a:solidFill>
                  <a:srgbClr val="00CC00"/>
                </a:solidFill>
              </a:rPr>
              <a:t>       </a:t>
            </a:r>
            <a:r>
              <a:rPr lang="fr-CH" altLang="fr-FR" sz="2000" b="1"/>
              <a:t> C</a:t>
            </a:r>
            <a:r>
              <a:rPr lang="fr-FR" altLang="fr-FR" sz="2000" b="1"/>
              <a:t>AMV     </a:t>
            </a:r>
            <a:r>
              <a:rPr lang="fr-CH" altLang="fr-FR" sz="2000" b="1"/>
              <a:t>     </a:t>
            </a:r>
            <a:r>
              <a:rPr lang="fr-FR" altLang="fr-FR" sz="2000" b="1"/>
              <a:t> </a:t>
            </a:r>
            <a:r>
              <a:rPr lang="fr-CH" altLang="fr-FR" sz="2000" b="1"/>
              <a:t>  </a:t>
            </a:r>
            <a:r>
              <a:rPr lang="fr-FR" altLang="fr-FR" sz="2000" b="1"/>
              <a:t>Ventes</a:t>
            </a:r>
            <a:endParaRPr lang="fr-FR" alt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50000">
              <a:srgbClr val="FF9933">
                <a:gamma/>
                <a:tint val="0"/>
                <a:invGamma/>
              </a:srgbClr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533400" y="2514600"/>
          <a:ext cx="8001000" cy="215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Feuille de calcul" r:id="rId3" imgW="8010779" imgH="2162493" progId="Excel.Sheet.8">
                  <p:embed/>
                </p:oleObj>
              </mc:Choice>
              <mc:Fallback>
                <p:oleObj name="Feuille de calcul" r:id="rId3" imgW="8010779" imgH="2162493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14600"/>
                        <a:ext cx="8001000" cy="215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57200" y="5334000"/>
            <a:ext cx="670560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/>
              <a:t>PRAMA = Prix de revient d'achat des marchandises achetées</a:t>
            </a:r>
          </a:p>
          <a:p>
            <a:pPr>
              <a:spcBef>
                <a:spcPct val="50000"/>
              </a:spcBef>
            </a:pPr>
            <a:r>
              <a:rPr lang="fr-CH" altLang="fr-FR" sz="1800"/>
              <a:t>PRAMV ou CAMV = Prix de revient (ou coût) des marchandises vendues</a:t>
            </a: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4140200" y="0"/>
            <a:ext cx="4137025" cy="1844675"/>
          </a:xfrm>
          <a:prstGeom prst="wedgeEllipseCallout">
            <a:avLst>
              <a:gd name="adj1" fmla="val 49463"/>
              <a:gd name="adj2" fmla="val 72463"/>
            </a:avLst>
          </a:prstGeom>
          <a:gradFill rotWithShape="0">
            <a:gsLst>
              <a:gs pos="0">
                <a:srgbClr val="0066FF">
                  <a:gamma/>
                  <a:shade val="38039"/>
                  <a:invGamma/>
                </a:srgbClr>
              </a:gs>
              <a:gs pos="50000">
                <a:srgbClr val="0066FF"/>
              </a:gs>
              <a:gs pos="100000">
                <a:srgbClr val="0066FF">
                  <a:gamma/>
                  <a:shade val="38039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2000">
                <a:solidFill>
                  <a:schemeClr val="bg1"/>
                </a:solidFill>
              </a:rPr>
              <a:t>Vous avez compris…</a:t>
            </a:r>
          </a:p>
          <a:p>
            <a:pPr algn="ctr"/>
            <a:r>
              <a:rPr lang="fr-CH" altLang="fr-FR" sz="2000">
                <a:solidFill>
                  <a:schemeClr val="bg1"/>
                </a:solidFill>
              </a:rPr>
              <a:t>… la clé des opérations sur</a:t>
            </a:r>
          </a:p>
          <a:p>
            <a:pPr algn="ctr"/>
            <a:r>
              <a:rPr lang="fr-CH" altLang="fr-FR" sz="2000">
                <a:solidFill>
                  <a:schemeClr val="bg1"/>
                </a:solidFill>
              </a:rPr>
              <a:t>marchandises c'est le</a:t>
            </a:r>
          </a:p>
          <a:p>
            <a:pPr algn="ctr"/>
            <a:r>
              <a:rPr lang="fr-CH" altLang="fr-FR" b="1">
                <a:solidFill>
                  <a:schemeClr val="bg1"/>
                </a:solidFill>
              </a:rPr>
              <a:t>CAMV </a:t>
            </a:r>
            <a:r>
              <a:rPr lang="fr-CH" altLang="fr-FR">
                <a:solidFill>
                  <a:schemeClr val="bg1"/>
                </a:solidFill>
              </a:rPr>
              <a:t>(</a:t>
            </a:r>
            <a:r>
              <a:rPr lang="fr-CH" altLang="fr-FR" sz="1400">
                <a:solidFill>
                  <a:schemeClr val="bg1"/>
                </a:solidFill>
              </a:rPr>
              <a:t>ou</a:t>
            </a:r>
            <a:r>
              <a:rPr lang="fr-CH" altLang="fr-FR">
                <a:solidFill>
                  <a:schemeClr val="bg1"/>
                </a:solidFill>
              </a:rPr>
              <a:t> </a:t>
            </a:r>
            <a:r>
              <a:rPr lang="fr-CH" altLang="fr-FR" b="1">
                <a:solidFill>
                  <a:schemeClr val="bg1"/>
                </a:solidFill>
              </a:rPr>
              <a:t>PRAMV</a:t>
            </a:r>
            <a:r>
              <a:rPr lang="fr-CH" altLang="fr-FR">
                <a:solidFill>
                  <a:schemeClr val="bg1"/>
                </a:solidFill>
              </a:rPr>
              <a:t>)</a:t>
            </a:r>
            <a:endParaRPr lang="fr-FR" altLang="fr-FR">
              <a:solidFill>
                <a:schemeClr val="bg1"/>
              </a:solidFill>
            </a:endParaRPr>
          </a:p>
        </p:txBody>
      </p:sp>
      <p:pic>
        <p:nvPicPr>
          <p:cNvPr id="26634" name="Picture 10" descr="J00787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2349500"/>
            <a:ext cx="2690812" cy="366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252413" y="1258888"/>
            <a:ext cx="367188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2800" b="1"/>
              <a:t>Quatre méthodes pour déterminer le CAMV :</a:t>
            </a:r>
            <a:endParaRPr lang="fr-FR" altLang="fr-FR" sz="2800" b="1"/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228600" y="2276475"/>
            <a:ext cx="3124200" cy="392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fr-CH" altLang="fr-FR"/>
              <a:t> </a:t>
            </a:r>
            <a:r>
              <a:rPr lang="fr-CH" altLang="fr-FR">
                <a:hlinkClick r:id="rId4" action="ppaction://hlinksldjump"/>
              </a:rPr>
              <a:t>Méthode simple</a:t>
            </a:r>
            <a:endParaRPr lang="fr-CH" altLang="fr-FR"/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endParaRPr lang="fr-CH" altLang="fr-FR"/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fr-CH" altLang="fr-FR"/>
              <a:t> </a:t>
            </a:r>
            <a:r>
              <a:rPr lang="fr-CH" altLang="fr-FR">
                <a:hlinkClick r:id="rId5" action="ppaction://hlinksldjump"/>
              </a:rPr>
              <a:t>Méthode hybride </a:t>
            </a:r>
            <a:endParaRPr lang="fr-CH" altLang="fr-FR"/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endParaRPr lang="fr-CH" altLang="fr-FR"/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fr-CH" altLang="fr-FR"/>
              <a:t> </a:t>
            </a:r>
            <a:r>
              <a:rPr lang="fr-CH" altLang="fr-FR">
                <a:hlinkClick r:id="rId6" action="ppaction://hlinksldjump"/>
              </a:rPr>
              <a:t>Méthode structurée</a:t>
            </a:r>
            <a:endParaRPr lang="fr-CH" altLang="fr-FR"/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endParaRPr lang="fr-CH" altLang="fr-FR"/>
          </a:p>
          <a:p>
            <a:pPr>
              <a:buFont typeface="Wingdings" panose="05000000000000000000" pitchFamily="2" charset="2"/>
              <a:buChar char="q"/>
            </a:pPr>
            <a:r>
              <a:rPr lang="fr-CH" altLang="fr-FR"/>
              <a:t> </a:t>
            </a:r>
            <a:r>
              <a:rPr lang="fr-CH" altLang="fr-FR">
                <a:hlinkClick r:id="rId7" action="ppaction://hlinksldjump"/>
              </a:rPr>
              <a:t>Méthode du stock  </a:t>
            </a:r>
          </a:p>
          <a:p>
            <a:pPr>
              <a:buFont typeface="Wingdings" panose="05000000000000000000" pitchFamily="2" charset="2"/>
              <a:buNone/>
            </a:pPr>
            <a:r>
              <a:rPr lang="fr-CH" altLang="fr-FR">
                <a:hlinkClick r:id="rId7" action="ppaction://hlinksldjump"/>
              </a:rPr>
              <a:t>     permanent</a:t>
            </a:r>
            <a:endParaRPr lang="fr-FR" altLang="fr-FR"/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3124200" y="2352675"/>
            <a:ext cx="29718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800">
                <a:solidFill>
                  <a:srgbClr val="CC0000"/>
                </a:solidFill>
              </a:rPr>
              <a:t>… pour bien comprendre le mécanisme.</a:t>
            </a:r>
          </a:p>
          <a:p>
            <a:pPr>
              <a:spcBef>
                <a:spcPct val="50000"/>
              </a:spcBef>
            </a:pPr>
            <a:endParaRPr lang="fr-CH" altLang="fr-FR" sz="1800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r>
              <a:rPr lang="fr-CH" altLang="fr-FR" sz="1800">
                <a:solidFill>
                  <a:srgbClr val="CC0000"/>
                </a:solidFill>
              </a:rPr>
              <a:t>… le CAMV caché dans le compte d'Exploitation.</a:t>
            </a:r>
          </a:p>
          <a:p>
            <a:pPr>
              <a:spcBef>
                <a:spcPct val="50000"/>
              </a:spcBef>
            </a:pPr>
            <a:endParaRPr lang="fr-CH" altLang="fr-FR" sz="1800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r>
              <a:rPr lang="fr-CH" altLang="fr-FR" sz="1800">
                <a:solidFill>
                  <a:srgbClr val="CC0000"/>
                </a:solidFill>
              </a:rPr>
              <a:t>… un compte tout exprès pour trouver le CAMV.</a:t>
            </a:r>
          </a:p>
          <a:p>
            <a:pPr>
              <a:spcBef>
                <a:spcPct val="50000"/>
              </a:spcBef>
            </a:pPr>
            <a:endParaRPr lang="fr-CH" altLang="fr-FR" sz="1200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r>
              <a:rPr lang="fr-CH" altLang="fr-FR" sz="1800">
                <a:solidFill>
                  <a:srgbClr val="CC0000"/>
                </a:solidFill>
              </a:rPr>
              <a:t>… double effet des ventes</a:t>
            </a:r>
            <a:endParaRPr lang="fr-FR" altLang="fr-FR" sz="1800">
              <a:solidFill>
                <a:srgbClr val="CC0000"/>
              </a:solidFill>
            </a:endParaRP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685800" y="372427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1400">
                <a:solidFill>
                  <a:schemeClr val="folHlink"/>
                </a:solidFill>
              </a:rPr>
              <a:t>(Ecoles professionnelles)</a:t>
            </a:r>
            <a:endParaRPr lang="fr-FR" altLang="fr-FR" sz="1400">
              <a:solidFill>
                <a:schemeClr val="folHlink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1143000" y="2667000"/>
            <a:ext cx="71628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Méthode simple</a:t>
            </a:r>
          </a:p>
          <a:p>
            <a:pPr algn="ctr">
              <a:spcBef>
                <a:spcPct val="50000"/>
              </a:spcBef>
            </a:pPr>
            <a:r>
              <a:rPr lang="fr-CH" altLang="fr-FR" b="1">
                <a:solidFill>
                  <a:schemeClr val="bg1"/>
                </a:solidFill>
              </a:rPr>
              <a:t>Le CAMV est déterminé dans le compte "Achats"</a:t>
            </a:r>
            <a:endParaRPr lang="fr-FR" altLang="fr-FR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AutoShape 2"/>
          <p:cNvSpPr>
            <a:spLocks noChangeArrowheads="1"/>
          </p:cNvSpPr>
          <p:nvPr/>
        </p:nvSpPr>
        <p:spPr bwMode="auto">
          <a:xfrm>
            <a:off x="3352800" y="457200"/>
            <a:ext cx="4724400" cy="2133600"/>
          </a:xfrm>
          <a:prstGeom prst="wedgeEllipseCallout">
            <a:avLst>
              <a:gd name="adj1" fmla="val -53495"/>
              <a:gd name="adj2" fmla="val 81324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/>
              <a:t>Méthode choisie dans</a:t>
            </a:r>
          </a:p>
          <a:p>
            <a:pPr algn="ctr"/>
            <a:r>
              <a:rPr lang="fr-CH" altLang="fr-FR"/>
              <a:t>"La comptabilité un jeu d'enfant"</a:t>
            </a:r>
            <a:endParaRPr lang="fr-FR" altLang="fr-FR"/>
          </a:p>
        </p:txBody>
      </p:sp>
      <p:pic>
        <p:nvPicPr>
          <p:cNvPr id="226308" name="Picture 4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3" y="2590800"/>
            <a:ext cx="1655762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4191000" y="381000"/>
            <a:ext cx="495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Schéma de clôture simple</a:t>
            </a:r>
            <a:endParaRPr lang="fr-FR" altLang="fr-FR"/>
          </a:p>
        </p:txBody>
      </p:sp>
      <p:sp>
        <p:nvSpPr>
          <p:cNvPr id="218115" name="Oval 3"/>
          <p:cNvSpPr>
            <a:spLocks noChangeArrowheads="1"/>
          </p:cNvSpPr>
          <p:nvPr/>
        </p:nvSpPr>
        <p:spPr bwMode="auto">
          <a:xfrm>
            <a:off x="4876800" y="2667000"/>
            <a:ext cx="990600" cy="10668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grpSp>
        <p:nvGrpSpPr>
          <p:cNvPr id="218124" name="Group 12"/>
          <p:cNvGrpSpPr>
            <a:grpSpLocks/>
          </p:cNvGrpSpPr>
          <p:nvPr/>
        </p:nvGrpSpPr>
        <p:grpSpPr bwMode="auto">
          <a:xfrm>
            <a:off x="1981200" y="3505200"/>
            <a:ext cx="838200" cy="1260475"/>
            <a:chOff x="1230" y="2212"/>
            <a:chExt cx="528" cy="794"/>
          </a:xfrm>
        </p:grpSpPr>
        <p:sp>
          <p:nvSpPr>
            <p:cNvPr id="218125" name="Oval 13"/>
            <p:cNvSpPr>
              <a:spLocks noChangeArrowheads="1"/>
            </p:cNvSpPr>
            <p:nvPr/>
          </p:nvSpPr>
          <p:spPr bwMode="auto">
            <a:xfrm>
              <a:off x="1230" y="2478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4270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Frais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d'achat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218126" name="AutoShape 14"/>
            <p:cNvCxnSpPr>
              <a:cxnSpLocks noChangeShapeType="1"/>
              <a:stCxn id="218125" idx="6"/>
            </p:cNvCxnSpPr>
            <p:nvPr/>
          </p:nvCxnSpPr>
          <p:spPr bwMode="auto">
            <a:xfrm flipH="1" flipV="1">
              <a:off x="1757" y="2212"/>
              <a:ext cx="1" cy="530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18128" name="Oval 16"/>
          <p:cNvSpPr>
            <a:spLocks noChangeArrowheads="1"/>
          </p:cNvSpPr>
          <p:nvPr/>
        </p:nvSpPr>
        <p:spPr bwMode="auto">
          <a:xfrm>
            <a:off x="2743200" y="2781300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4200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Achats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nets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grpSp>
        <p:nvGrpSpPr>
          <p:cNvPr id="218132" name="Group 20"/>
          <p:cNvGrpSpPr>
            <a:grpSpLocks/>
          </p:cNvGrpSpPr>
          <p:nvPr/>
        </p:nvGrpSpPr>
        <p:grpSpPr bwMode="auto">
          <a:xfrm>
            <a:off x="2667000" y="3592513"/>
            <a:ext cx="2354263" cy="2960687"/>
            <a:chOff x="1680" y="2263"/>
            <a:chExt cx="1483" cy="1865"/>
          </a:xfrm>
        </p:grpSpPr>
        <p:sp>
          <p:nvSpPr>
            <p:cNvPr id="218133" name="Oval 21"/>
            <p:cNvSpPr>
              <a:spLocks noChangeArrowheads="1"/>
            </p:cNvSpPr>
            <p:nvPr/>
          </p:nvSpPr>
          <p:spPr bwMode="auto">
            <a:xfrm>
              <a:off x="1680" y="3600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6 . . .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A.C.E.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sp>
          <p:nvSpPr>
            <p:cNvPr id="218134" name="Oval 22"/>
            <p:cNvSpPr>
              <a:spLocks noChangeArrowheads="1"/>
            </p:cNvSpPr>
            <p:nvPr/>
          </p:nvSpPr>
          <p:spPr bwMode="auto">
            <a:xfrm>
              <a:off x="1680" y="3024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5200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Salaires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218135" name="AutoShape 23"/>
            <p:cNvCxnSpPr>
              <a:cxnSpLocks noChangeShapeType="1"/>
              <a:stCxn id="218134" idx="6"/>
              <a:endCxn id="218115" idx="3"/>
            </p:cNvCxnSpPr>
            <p:nvPr/>
          </p:nvCxnSpPr>
          <p:spPr bwMode="auto">
            <a:xfrm flipV="1">
              <a:off x="2208" y="2263"/>
              <a:ext cx="955" cy="1025"/>
            </a:xfrm>
            <a:prstGeom prst="bentConnector2">
              <a:avLst/>
            </a:prstGeom>
            <a:noFill/>
            <a:ln w="28575">
              <a:solidFill>
                <a:srgbClr val="21A50B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8136" name="AutoShape 24"/>
            <p:cNvCxnSpPr>
              <a:cxnSpLocks noChangeShapeType="1"/>
            </p:cNvCxnSpPr>
            <p:nvPr/>
          </p:nvCxnSpPr>
          <p:spPr bwMode="auto">
            <a:xfrm flipV="1">
              <a:off x="2208" y="3294"/>
              <a:ext cx="954" cy="576"/>
            </a:xfrm>
            <a:prstGeom prst="bentConnector3">
              <a:avLst>
                <a:gd name="adj1" fmla="val 100310"/>
              </a:avLst>
            </a:prstGeom>
            <a:noFill/>
            <a:ln w="28575">
              <a:solidFill>
                <a:srgbClr val="21A50B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18138" name="Rectangle 26"/>
          <p:cNvSpPr>
            <a:spLocks noChangeArrowheads="1"/>
          </p:cNvSpPr>
          <p:nvPr/>
        </p:nvSpPr>
        <p:spPr bwMode="auto">
          <a:xfrm>
            <a:off x="533400" y="533400"/>
            <a:ext cx="1524000" cy="6096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800" b="1">
                <a:solidFill>
                  <a:schemeClr val="bg1"/>
                </a:solidFill>
                <a:latin typeface="Arial" panose="020B0604020202020204" pitchFamily="34" charset="0"/>
              </a:rPr>
              <a:t>1200 Stock</a:t>
            </a:r>
            <a:endParaRPr lang="fr-FR" altLang="fr-FR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grpSp>
        <p:nvGrpSpPr>
          <p:cNvPr id="218148" name="Group 36"/>
          <p:cNvGrpSpPr>
            <a:grpSpLocks/>
          </p:cNvGrpSpPr>
          <p:nvPr/>
        </p:nvGrpSpPr>
        <p:grpSpPr bwMode="auto">
          <a:xfrm>
            <a:off x="5943600" y="2771775"/>
            <a:ext cx="2057400" cy="838200"/>
            <a:chOff x="3744" y="1746"/>
            <a:chExt cx="1296" cy="528"/>
          </a:xfrm>
        </p:grpSpPr>
        <p:cxnSp>
          <p:nvCxnSpPr>
            <p:cNvPr id="218116" name="AutoShape 4"/>
            <p:cNvCxnSpPr>
              <a:cxnSpLocks noChangeShapeType="1"/>
            </p:cNvCxnSpPr>
            <p:nvPr/>
          </p:nvCxnSpPr>
          <p:spPr bwMode="auto">
            <a:xfrm rot="10800000">
              <a:off x="3744" y="2016"/>
              <a:ext cx="711" cy="0"/>
            </a:xfrm>
            <a:prstGeom prst="straightConnector1">
              <a:avLst/>
            </a:prstGeom>
            <a:noFill/>
            <a:ln w="57150">
              <a:solidFill>
                <a:srgbClr val="BA0E37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8122" name="Oval 10"/>
            <p:cNvSpPr>
              <a:spLocks noChangeArrowheads="1"/>
            </p:cNvSpPr>
            <p:nvPr/>
          </p:nvSpPr>
          <p:spPr bwMode="auto">
            <a:xfrm>
              <a:off x="4512" y="1746"/>
              <a:ext cx="528" cy="528"/>
            </a:xfrm>
            <a:prstGeom prst="ellipse">
              <a:avLst/>
            </a:prstGeom>
            <a:solidFill>
              <a:srgbClr val="FF6D6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3200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Ventes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nettes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sp>
          <p:nvSpPr>
            <p:cNvPr id="218146" name="Text Box 34"/>
            <p:cNvSpPr txBox="1">
              <a:spLocks noChangeArrowheads="1"/>
            </p:cNvSpPr>
            <p:nvPr/>
          </p:nvSpPr>
          <p:spPr bwMode="auto">
            <a:xfrm>
              <a:off x="3840" y="1776"/>
              <a:ext cx="6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800" b="1">
                  <a:latin typeface="Arial" panose="020B0604020202020204" pitchFamily="34" charset="0"/>
                </a:rPr>
                <a:t>CAN</a:t>
              </a:r>
              <a:endParaRPr lang="fr-FR" altLang="fr-FR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218149" name="Group 37"/>
          <p:cNvGrpSpPr>
            <a:grpSpLocks/>
          </p:cNvGrpSpPr>
          <p:nvPr/>
        </p:nvGrpSpPr>
        <p:grpSpPr bwMode="auto">
          <a:xfrm>
            <a:off x="3657600" y="2819400"/>
            <a:ext cx="1130300" cy="381000"/>
            <a:chOff x="2304" y="1776"/>
            <a:chExt cx="712" cy="240"/>
          </a:xfrm>
        </p:grpSpPr>
        <p:cxnSp>
          <p:nvCxnSpPr>
            <p:cNvPr id="218142" name="AutoShape 30"/>
            <p:cNvCxnSpPr>
              <a:cxnSpLocks noChangeShapeType="1"/>
            </p:cNvCxnSpPr>
            <p:nvPr/>
          </p:nvCxnSpPr>
          <p:spPr bwMode="auto">
            <a:xfrm>
              <a:off x="2304" y="2016"/>
              <a:ext cx="712" cy="0"/>
            </a:xfrm>
            <a:prstGeom prst="straightConnector1">
              <a:avLst/>
            </a:prstGeom>
            <a:noFill/>
            <a:ln w="57150">
              <a:solidFill>
                <a:srgbClr val="00B4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8147" name="Text Box 35"/>
            <p:cNvSpPr txBox="1">
              <a:spLocks noChangeArrowheads="1"/>
            </p:cNvSpPr>
            <p:nvPr/>
          </p:nvSpPr>
          <p:spPr bwMode="auto">
            <a:xfrm>
              <a:off x="2304" y="1776"/>
              <a:ext cx="6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800" b="1">
                  <a:latin typeface="Arial" panose="020B0604020202020204" pitchFamily="34" charset="0"/>
                </a:rPr>
                <a:t>CAMV</a:t>
              </a:r>
              <a:endParaRPr lang="fr-FR" altLang="fr-FR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218151" name="Group 39"/>
          <p:cNvGrpSpPr>
            <a:grpSpLocks/>
          </p:cNvGrpSpPr>
          <p:nvPr/>
        </p:nvGrpSpPr>
        <p:grpSpPr bwMode="auto">
          <a:xfrm>
            <a:off x="1295400" y="1143000"/>
            <a:ext cx="1981200" cy="1638300"/>
            <a:chOff x="816" y="720"/>
            <a:chExt cx="1248" cy="1032"/>
          </a:xfrm>
        </p:grpSpPr>
        <p:cxnSp>
          <p:nvCxnSpPr>
            <p:cNvPr id="218141" name="AutoShape 29"/>
            <p:cNvCxnSpPr>
              <a:cxnSpLocks noChangeShapeType="1"/>
              <a:stCxn id="218138" idx="2"/>
              <a:endCxn id="218128" idx="0"/>
            </p:cNvCxnSpPr>
            <p:nvPr/>
          </p:nvCxnSpPr>
          <p:spPr bwMode="auto">
            <a:xfrm rot="16200000" flipH="1">
              <a:off x="888" y="648"/>
              <a:ext cx="1032" cy="117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008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8150" name="Text Box 38"/>
            <p:cNvSpPr txBox="1">
              <a:spLocks noChangeArrowheads="1"/>
            </p:cNvSpPr>
            <p:nvPr/>
          </p:nvSpPr>
          <p:spPr bwMode="auto">
            <a:xfrm>
              <a:off x="912" y="1056"/>
              <a:ext cx="115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CH" altLang="fr-FR" sz="1400">
                  <a:solidFill>
                    <a:srgbClr val="00B400"/>
                  </a:solidFill>
                  <a:latin typeface="Arial" panose="020B0604020202020204" pitchFamily="34" charset="0"/>
                </a:rPr>
                <a:t>variation du stock</a:t>
              </a:r>
              <a:endParaRPr lang="fr-FR" altLang="fr-FR" sz="1400">
                <a:solidFill>
                  <a:srgbClr val="00B40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18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8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8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8" grpId="0" animBg="1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44287"/>
              <a:gd name="adj2" fmla="val 71056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/>
              <a:t>Reprenons </a:t>
            </a:r>
            <a:r>
              <a:rPr lang="fr-CH" altLang="fr-FR"/>
              <a:t>l'exemple, mais</a:t>
            </a:r>
            <a:r>
              <a:rPr lang="fr-FR" altLang="fr-FR"/>
              <a:t> dans</a:t>
            </a:r>
            <a:endParaRPr lang="fr-CH" altLang="fr-FR"/>
          </a:p>
          <a:p>
            <a:pPr algn="ctr"/>
            <a:r>
              <a:rPr lang="fr-CH" altLang="fr-FR"/>
              <a:t>l'</a:t>
            </a:r>
            <a:r>
              <a:rPr lang="fr-FR" altLang="fr-FR"/>
              <a:t>ordre chronologique </a:t>
            </a:r>
            <a:r>
              <a:rPr lang="fr-CH" altLang="fr-FR"/>
              <a:t>cette fois !</a:t>
            </a:r>
            <a:endParaRPr lang="fr-FR" altLang="fr-FR"/>
          </a:p>
        </p:txBody>
      </p:sp>
      <p:graphicFrame>
        <p:nvGraphicFramePr>
          <p:cNvPr id="210947" name="Object 3"/>
          <p:cNvGraphicFramePr>
            <a:graphicFrameLocks noChangeAspect="1"/>
          </p:cNvGraphicFramePr>
          <p:nvPr/>
        </p:nvGraphicFramePr>
        <p:xfrm>
          <a:off x="5791200" y="2895600"/>
          <a:ext cx="2301875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48" name="Clip" r:id="rId3" imgW="3209040" imgH="3932280" progId="MS_ClipArt_Gallery.2">
                  <p:embed/>
                </p:oleObj>
              </mc:Choice>
              <mc:Fallback>
                <p:oleObj name="Clip" r:id="rId3" imgW="3209040" imgH="3932280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895600"/>
                        <a:ext cx="2301875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1970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74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1749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1) Ouverture</a:t>
            </a:r>
          </a:p>
        </p:txBody>
      </p:sp>
      <p:sp>
        <p:nvSpPr>
          <p:cNvPr id="211973" name="Line 5"/>
          <p:cNvSpPr>
            <a:spLocks noChangeShapeType="1"/>
          </p:cNvSpPr>
          <p:nvPr/>
        </p:nvSpPr>
        <p:spPr bwMode="auto">
          <a:xfrm>
            <a:off x="4724400" y="40005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2994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00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2995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12996" name="Text Box 4"/>
          <p:cNvSpPr txBox="1">
            <a:spLocks noChangeArrowheads="1"/>
          </p:cNvSpPr>
          <p:nvPr/>
        </p:nvSpPr>
        <p:spPr bwMode="auto">
          <a:xfrm>
            <a:off x="381000" y="381000"/>
            <a:ext cx="3094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2) Opérations courantes</a:t>
            </a:r>
          </a:p>
        </p:txBody>
      </p:sp>
      <p:sp>
        <p:nvSpPr>
          <p:cNvPr id="212998" name="Line 6"/>
          <p:cNvSpPr>
            <a:spLocks noChangeShapeType="1"/>
          </p:cNvSpPr>
          <p:nvPr/>
        </p:nvSpPr>
        <p:spPr bwMode="auto">
          <a:xfrm>
            <a:off x="4724400" y="68580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12999" name="Line 7"/>
          <p:cNvSpPr>
            <a:spLocks noChangeShapeType="1"/>
          </p:cNvSpPr>
          <p:nvPr/>
        </p:nvSpPr>
        <p:spPr bwMode="auto">
          <a:xfrm>
            <a:off x="4724400" y="97155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018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22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19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42338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3) Opérations de clôture</a:t>
            </a:r>
          </a:p>
          <a:p>
            <a:r>
              <a:rPr lang="fr-FR" altLang="fr-FR"/>
              <a:t>    a) inventaire des marchandises</a:t>
            </a:r>
          </a:p>
        </p:txBody>
      </p:sp>
      <p:sp>
        <p:nvSpPr>
          <p:cNvPr id="214021" name="Line 5"/>
          <p:cNvSpPr>
            <a:spLocks noChangeShapeType="1"/>
          </p:cNvSpPr>
          <p:nvPr/>
        </p:nvSpPr>
        <p:spPr bwMode="auto">
          <a:xfrm>
            <a:off x="4724400" y="123825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AutoShape 2"/>
          <p:cNvSpPr>
            <a:spLocks noChangeArrowheads="1"/>
          </p:cNvSpPr>
          <p:nvPr/>
        </p:nvSpPr>
        <p:spPr bwMode="auto">
          <a:xfrm>
            <a:off x="1371600" y="381000"/>
            <a:ext cx="6248400" cy="2286000"/>
          </a:xfrm>
          <a:prstGeom prst="verticalScroll">
            <a:avLst>
              <a:gd name="adj" fmla="val 12500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altLang="fr-FR"/>
              <a:t>Stock initial  	50 pièces à fr. 2.-     	100.-</a:t>
            </a:r>
          </a:p>
          <a:p>
            <a:r>
              <a:rPr lang="fr-FR" altLang="fr-FR"/>
              <a:t>Achats      	25 pièces à fr. 2.-	  50.-</a:t>
            </a:r>
          </a:p>
          <a:p>
            <a:r>
              <a:rPr lang="fr-FR" altLang="fr-FR"/>
              <a:t>Ventes		35 pièces à fr. 4.-	140.-</a:t>
            </a:r>
          </a:p>
          <a:p>
            <a:r>
              <a:rPr lang="fr-FR" altLang="fr-FR"/>
              <a:t>Stock final	40 pièces à fr. 2.-	  80.-   </a:t>
            </a:r>
          </a:p>
          <a:p>
            <a:r>
              <a:rPr lang="fr-FR" altLang="fr-FR"/>
              <a:t> </a:t>
            </a:r>
          </a:p>
        </p:txBody>
      </p:sp>
      <p:grpSp>
        <p:nvGrpSpPr>
          <p:cNvPr id="355334" name="Group 6"/>
          <p:cNvGrpSpPr>
            <a:grpSpLocks/>
          </p:cNvGrpSpPr>
          <p:nvPr/>
        </p:nvGrpSpPr>
        <p:grpSpPr bwMode="auto">
          <a:xfrm>
            <a:off x="3276600" y="2971800"/>
            <a:ext cx="5029200" cy="3505200"/>
            <a:chOff x="1296" y="1824"/>
            <a:chExt cx="3168" cy="2208"/>
          </a:xfrm>
        </p:grpSpPr>
        <p:sp>
          <p:nvSpPr>
            <p:cNvPr id="355335" name="Rectangle 7"/>
            <p:cNvSpPr>
              <a:spLocks noChangeArrowheads="1"/>
            </p:cNvSpPr>
            <p:nvPr/>
          </p:nvSpPr>
          <p:spPr bwMode="auto">
            <a:xfrm>
              <a:off x="1296" y="2448"/>
              <a:ext cx="1584" cy="12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5336" name="Rectangle 8"/>
            <p:cNvSpPr>
              <a:spLocks noChangeArrowheads="1"/>
            </p:cNvSpPr>
            <p:nvPr/>
          </p:nvSpPr>
          <p:spPr bwMode="auto">
            <a:xfrm>
              <a:off x="2880" y="2448"/>
              <a:ext cx="1584" cy="12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5337" name="Rectangle 9"/>
            <p:cNvSpPr>
              <a:spLocks noChangeArrowheads="1"/>
            </p:cNvSpPr>
            <p:nvPr/>
          </p:nvSpPr>
          <p:spPr bwMode="auto">
            <a:xfrm>
              <a:off x="1296" y="2160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fr-FR" altLang="fr-FR"/>
            </a:p>
          </p:txBody>
        </p:sp>
        <p:sp>
          <p:nvSpPr>
            <p:cNvPr id="355338" name="Rectangle 10"/>
            <p:cNvSpPr>
              <a:spLocks noChangeArrowheads="1"/>
            </p:cNvSpPr>
            <p:nvPr/>
          </p:nvSpPr>
          <p:spPr bwMode="auto">
            <a:xfrm>
              <a:off x="2880" y="2160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5339" name="Rectangle 11"/>
            <p:cNvSpPr>
              <a:spLocks noChangeArrowheads="1"/>
            </p:cNvSpPr>
            <p:nvPr/>
          </p:nvSpPr>
          <p:spPr bwMode="auto">
            <a:xfrm>
              <a:off x="1296" y="3744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5340" name="Rectangle 12"/>
            <p:cNvSpPr>
              <a:spLocks noChangeArrowheads="1"/>
            </p:cNvSpPr>
            <p:nvPr/>
          </p:nvSpPr>
          <p:spPr bwMode="auto">
            <a:xfrm>
              <a:off x="2880" y="3744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5341" name="Text Box 13"/>
            <p:cNvSpPr txBox="1">
              <a:spLocks noChangeArrowheads="1"/>
            </p:cNvSpPr>
            <p:nvPr/>
          </p:nvSpPr>
          <p:spPr bwMode="auto">
            <a:xfrm>
              <a:off x="1344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Débit</a:t>
              </a:r>
            </a:p>
          </p:txBody>
        </p:sp>
        <p:sp>
          <p:nvSpPr>
            <p:cNvPr id="355342" name="Text Box 14"/>
            <p:cNvSpPr txBox="1">
              <a:spLocks noChangeArrowheads="1"/>
            </p:cNvSpPr>
            <p:nvPr/>
          </p:nvSpPr>
          <p:spPr bwMode="auto">
            <a:xfrm>
              <a:off x="1344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Débit</a:t>
              </a:r>
            </a:p>
          </p:txBody>
        </p:sp>
        <p:sp>
          <p:nvSpPr>
            <p:cNvPr id="355343" name="Text Box 15"/>
            <p:cNvSpPr txBox="1">
              <a:spLocks noChangeArrowheads="1"/>
            </p:cNvSpPr>
            <p:nvPr/>
          </p:nvSpPr>
          <p:spPr bwMode="auto">
            <a:xfrm>
              <a:off x="2928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Crédit</a:t>
              </a:r>
            </a:p>
          </p:txBody>
        </p:sp>
        <p:sp>
          <p:nvSpPr>
            <p:cNvPr id="355344" name="Text Box 16"/>
            <p:cNvSpPr txBox="1">
              <a:spLocks noChangeArrowheads="1"/>
            </p:cNvSpPr>
            <p:nvPr/>
          </p:nvSpPr>
          <p:spPr bwMode="auto">
            <a:xfrm>
              <a:off x="1344" y="1824"/>
              <a:ext cx="30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MARCHANDISES</a:t>
              </a:r>
            </a:p>
          </p:txBody>
        </p:sp>
      </p:grpSp>
      <p:sp>
        <p:nvSpPr>
          <p:cNvPr id="355345" name="Text Box 17"/>
          <p:cNvSpPr txBox="1">
            <a:spLocks noChangeArrowheads="1"/>
          </p:cNvSpPr>
          <p:nvPr/>
        </p:nvSpPr>
        <p:spPr bwMode="auto">
          <a:xfrm>
            <a:off x="3276600" y="41148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Stock initial	100.-</a:t>
            </a:r>
            <a:r>
              <a:rPr lang="fr-FR" altLang="fr-FR"/>
              <a:t> </a:t>
            </a:r>
          </a:p>
        </p:txBody>
      </p:sp>
      <p:sp>
        <p:nvSpPr>
          <p:cNvPr id="355346" name="Text Box 18"/>
          <p:cNvSpPr txBox="1">
            <a:spLocks noChangeArrowheads="1"/>
          </p:cNvSpPr>
          <p:nvPr/>
        </p:nvSpPr>
        <p:spPr bwMode="auto">
          <a:xfrm>
            <a:off x="3276600" y="45720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Achats		  50.-</a:t>
            </a:r>
            <a:r>
              <a:rPr lang="fr-FR" altLang="fr-FR"/>
              <a:t> </a:t>
            </a:r>
          </a:p>
        </p:txBody>
      </p:sp>
      <p:sp>
        <p:nvSpPr>
          <p:cNvPr id="355347" name="Text Box 19"/>
          <p:cNvSpPr txBox="1">
            <a:spLocks noChangeArrowheads="1"/>
          </p:cNvSpPr>
          <p:nvPr/>
        </p:nvSpPr>
        <p:spPr bwMode="auto">
          <a:xfrm>
            <a:off x="5791200" y="45720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Ventes		140.-</a:t>
            </a:r>
            <a:r>
              <a:rPr lang="fr-FR" altLang="fr-FR"/>
              <a:t> </a:t>
            </a:r>
          </a:p>
        </p:txBody>
      </p:sp>
      <p:sp>
        <p:nvSpPr>
          <p:cNvPr id="355348" name="Text Box 20"/>
          <p:cNvSpPr txBox="1">
            <a:spLocks noChangeArrowheads="1"/>
          </p:cNvSpPr>
          <p:nvPr/>
        </p:nvSpPr>
        <p:spPr bwMode="auto">
          <a:xfrm>
            <a:off x="5791200" y="5181600"/>
            <a:ext cx="2617788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Solde</a:t>
            </a:r>
          </a:p>
          <a:p>
            <a:pPr>
              <a:lnSpc>
                <a:spcPct val="70000"/>
              </a:lnSpc>
            </a:pPr>
            <a:r>
              <a:rPr lang="fr-FR" altLang="fr-FR" sz="2000"/>
              <a:t>(stock final)	  80.-</a:t>
            </a:r>
            <a:r>
              <a:rPr lang="fr-FR" altLang="fr-FR"/>
              <a:t> </a:t>
            </a:r>
          </a:p>
        </p:txBody>
      </p:sp>
      <p:sp>
        <p:nvSpPr>
          <p:cNvPr id="355349" name="Text Box 21"/>
          <p:cNvSpPr txBox="1">
            <a:spLocks noChangeArrowheads="1"/>
          </p:cNvSpPr>
          <p:nvPr/>
        </p:nvSpPr>
        <p:spPr bwMode="auto">
          <a:xfrm>
            <a:off x="5791200" y="60198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		220.-</a:t>
            </a:r>
            <a:r>
              <a:rPr lang="fr-FR" altLang="fr-FR"/>
              <a:t> </a:t>
            </a:r>
          </a:p>
        </p:txBody>
      </p:sp>
      <p:sp>
        <p:nvSpPr>
          <p:cNvPr id="355350" name="Text Box 22"/>
          <p:cNvSpPr txBox="1">
            <a:spLocks noChangeArrowheads="1"/>
          </p:cNvSpPr>
          <p:nvPr/>
        </p:nvSpPr>
        <p:spPr bwMode="auto">
          <a:xfrm>
            <a:off x="3276600" y="60198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		220.-</a:t>
            </a:r>
            <a:r>
              <a:rPr lang="fr-FR" altLang="fr-FR"/>
              <a:t> </a:t>
            </a:r>
          </a:p>
        </p:txBody>
      </p:sp>
      <p:sp>
        <p:nvSpPr>
          <p:cNvPr id="355351" name="Text Box 23"/>
          <p:cNvSpPr txBox="1">
            <a:spLocks noChangeArrowheads="1"/>
          </p:cNvSpPr>
          <p:nvPr/>
        </p:nvSpPr>
        <p:spPr bwMode="auto">
          <a:xfrm>
            <a:off x="3276600" y="54102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>
                <a:solidFill>
                  <a:srgbClr val="FF0000"/>
                </a:solidFill>
              </a:rPr>
              <a:t>Bénéfice		  70.-</a:t>
            </a:r>
            <a:r>
              <a:rPr lang="fr-FR" altLang="fr-FR"/>
              <a:t> </a:t>
            </a:r>
          </a:p>
        </p:txBody>
      </p:sp>
      <p:grpSp>
        <p:nvGrpSpPr>
          <p:cNvPr id="355352" name="Group 24"/>
          <p:cNvGrpSpPr>
            <a:grpSpLocks/>
          </p:cNvGrpSpPr>
          <p:nvPr/>
        </p:nvGrpSpPr>
        <p:grpSpPr bwMode="auto">
          <a:xfrm>
            <a:off x="381000" y="2819400"/>
            <a:ext cx="2743200" cy="3370263"/>
            <a:chOff x="240" y="1776"/>
            <a:chExt cx="1728" cy="2123"/>
          </a:xfrm>
        </p:grpSpPr>
        <p:graphicFrame>
          <p:nvGraphicFramePr>
            <p:cNvPr id="355353" name="Object 25"/>
            <p:cNvGraphicFramePr>
              <a:graphicFrameLocks noChangeAspect="1"/>
            </p:cNvGraphicFramePr>
            <p:nvPr/>
          </p:nvGraphicFramePr>
          <p:xfrm flipH="1">
            <a:off x="240" y="2736"/>
            <a:ext cx="541" cy="1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5384" name="Clip" r:id="rId3" imgW="1857600" imgH="3995640" progId="MS_ClipArt_Gallery.2">
                    <p:embed/>
                  </p:oleObj>
                </mc:Choice>
                <mc:Fallback>
                  <p:oleObj name="Clip" r:id="rId3" imgW="1857600" imgH="3995640" progId="MS_ClipArt_Gallery.2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H="1">
                          <a:off x="240" y="2736"/>
                          <a:ext cx="541" cy="11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5354" name="AutoShape 26"/>
            <p:cNvSpPr>
              <a:spLocks noChangeArrowheads="1"/>
            </p:cNvSpPr>
            <p:nvPr/>
          </p:nvSpPr>
          <p:spPr bwMode="auto">
            <a:xfrm>
              <a:off x="288" y="1776"/>
              <a:ext cx="1680" cy="912"/>
            </a:xfrm>
            <a:prstGeom prst="wedgeEllipseCallout">
              <a:avLst>
                <a:gd name="adj1" fmla="val -35597"/>
                <a:gd name="adj2" fmla="val 75329"/>
              </a:avLst>
            </a:prstGeom>
            <a:gradFill rotWithShape="0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FR" altLang="fr-FR"/>
                <a:t>De quelle nature</a:t>
              </a:r>
            </a:p>
            <a:p>
              <a:pPr algn="ctr"/>
              <a:r>
                <a:rPr lang="fr-FR" altLang="fr-FR"/>
                <a:t>est ce compte ?</a:t>
              </a:r>
            </a:p>
          </p:txBody>
        </p:sp>
      </p:grpSp>
      <p:grpSp>
        <p:nvGrpSpPr>
          <p:cNvPr id="355383" name="Group 55"/>
          <p:cNvGrpSpPr>
            <a:grpSpLocks/>
          </p:cNvGrpSpPr>
          <p:nvPr/>
        </p:nvGrpSpPr>
        <p:grpSpPr bwMode="auto">
          <a:xfrm>
            <a:off x="1524000" y="5029200"/>
            <a:ext cx="1676400" cy="1250950"/>
            <a:chOff x="960" y="3024"/>
            <a:chExt cx="1056" cy="788"/>
          </a:xfrm>
        </p:grpSpPr>
        <p:sp>
          <p:nvSpPr>
            <p:cNvPr id="355355" name="Text Box 27"/>
            <p:cNvSpPr txBox="1">
              <a:spLocks noChangeArrowheads="1"/>
            </p:cNvSpPr>
            <p:nvPr/>
          </p:nvSpPr>
          <p:spPr bwMode="auto">
            <a:xfrm>
              <a:off x="960" y="3024"/>
              <a:ext cx="10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CH" altLang="fr-FR" sz="1600">
                  <a:latin typeface="Arial" panose="020B0604020202020204" pitchFamily="34" charset="0"/>
                </a:rPr>
                <a:t>Actif</a:t>
              </a:r>
            </a:p>
          </p:txBody>
        </p:sp>
        <p:sp>
          <p:nvSpPr>
            <p:cNvPr id="355363" name="Text Box 35"/>
            <p:cNvSpPr txBox="1">
              <a:spLocks noChangeArrowheads="1"/>
            </p:cNvSpPr>
            <p:nvPr/>
          </p:nvSpPr>
          <p:spPr bwMode="auto">
            <a:xfrm>
              <a:off x="960" y="3168"/>
              <a:ext cx="10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CH" altLang="fr-FR" sz="1600">
                  <a:latin typeface="Arial" panose="020B0604020202020204" pitchFamily="34" charset="0"/>
                </a:rPr>
                <a:t>Passif</a:t>
              </a:r>
            </a:p>
          </p:txBody>
        </p:sp>
        <p:sp>
          <p:nvSpPr>
            <p:cNvPr id="355364" name="Text Box 36"/>
            <p:cNvSpPr txBox="1">
              <a:spLocks noChangeArrowheads="1"/>
            </p:cNvSpPr>
            <p:nvPr/>
          </p:nvSpPr>
          <p:spPr bwMode="auto">
            <a:xfrm>
              <a:off x="960" y="3312"/>
              <a:ext cx="10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CH" altLang="fr-FR" sz="1600">
                  <a:latin typeface="Arial" panose="020B0604020202020204" pitchFamily="34" charset="0"/>
                </a:rPr>
                <a:t>Charges</a:t>
              </a:r>
            </a:p>
          </p:txBody>
        </p:sp>
        <p:sp>
          <p:nvSpPr>
            <p:cNvPr id="355365" name="Text Box 37"/>
            <p:cNvSpPr txBox="1">
              <a:spLocks noChangeArrowheads="1"/>
            </p:cNvSpPr>
            <p:nvPr/>
          </p:nvSpPr>
          <p:spPr bwMode="auto">
            <a:xfrm>
              <a:off x="960" y="3456"/>
              <a:ext cx="10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CH" altLang="fr-FR" sz="1600">
                  <a:latin typeface="Arial" panose="020B0604020202020204" pitchFamily="34" charset="0"/>
                </a:rPr>
                <a:t>Produits</a:t>
              </a:r>
            </a:p>
          </p:txBody>
        </p:sp>
        <p:sp>
          <p:nvSpPr>
            <p:cNvPr id="355366" name="Text Box 38"/>
            <p:cNvSpPr txBox="1">
              <a:spLocks noChangeArrowheads="1"/>
            </p:cNvSpPr>
            <p:nvPr/>
          </p:nvSpPr>
          <p:spPr bwMode="auto">
            <a:xfrm>
              <a:off x="960" y="3600"/>
              <a:ext cx="10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CH" altLang="fr-FR" sz="1600">
                  <a:latin typeface="Arial" panose="020B0604020202020204" pitchFamily="34" charset="0"/>
                </a:rPr>
                <a:t>Résultat</a:t>
              </a:r>
            </a:p>
          </p:txBody>
        </p:sp>
      </p:grpSp>
      <p:graphicFrame>
        <p:nvGraphicFramePr>
          <p:cNvPr id="355367" name="Object 39"/>
          <p:cNvGraphicFramePr>
            <a:graphicFrameLocks noChangeAspect="1"/>
          </p:cNvGraphicFramePr>
          <p:nvPr/>
        </p:nvGraphicFramePr>
        <p:xfrm>
          <a:off x="2438400" y="5029200"/>
          <a:ext cx="334963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85" name="Image Bitmap" r:id="rId5" imgW="335167" imgH="274344" progId="Paint.Picture">
                  <p:embed/>
                </p:oleObj>
              </mc:Choice>
              <mc:Fallback>
                <p:oleObj name="Image Bitmap" r:id="rId5" imgW="335167" imgH="274344" progId="Paint.Picture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029200"/>
                        <a:ext cx="334963" cy="274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70" name="Object 42"/>
          <p:cNvGraphicFramePr>
            <a:graphicFrameLocks noChangeAspect="1"/>
          </p:cNvGraphicFramePr>
          <p:nvPr/>
        </p:nvGraphicFramePr>
        <p:xfrm>
          <a:off x="2438400" y="5486400"/>
          <a:ext cx="334963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86" name="Image Bitmap" r:id="rId7" imgW="335167" imgH="274344" progId="Paint.Picture">
                  <p:embed/>
                </p:oleObj>
              </mc:Choice>
              <mc:Fallback>
                <p:oleObj name="Image Bitmap" r:id="rId7" imgW="335167" imgH="274344" progId="Paint.Picture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486400"/>
                        <a:ext cx="334963" cy="274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71" name="Object 43"/>
          <p:cNvGraphicFramePr>
            <a:graphicFrameLocks noChangeAspect="1"/>
          </p:cNvGraphicFramePr>
          <p:nvPr/>
        </p:nvGraphicFramePr>
        <p:xfrm>
          <a:off x="2438400" y="5715000"/>
          <a:ext cx="334963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87" name="Image Bitmap" r:id="rId8" imgW="335167" imgH="274344" progId="Paint.Picture">
                  <p:embed/>
                </p:oleObj>
              </mc:Choice>
              <mc:Fallback>
                <p:oleObj name="Image Bitmap" r:id="rId8" imgW="335167" imgH="274344" progId="Paint.Picture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715000"/>
                        <a:ext cx="334963" cy="274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72" name="Object 44"/>
          <p:cNvGraphicFramePr>
            <a:graphicFrameLocks noChangeAspect="1"/>
          </p:cNvGraphicFramePr>
          <p:nvPr/>
        </p:nvGraphicFramePr>
        <p:xfrm>
          <a:off x="2438400" y="5943600"/>
          <a:ext cx="334963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88" name="Image Bitmap" r:id="rId9" imgW="335167" imgH="274344" progId="Paint.Picture">
                  <p:embed/>
                </p:oleObj>
              </mc:Choice>
              <mc:Fallback>
                <p:oleObj name="Image Bitmap" r:id="rId9" imgW="335167" imgH="274344" progId="Paint.Picture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943600"/>
                        <a:ext cx="334963" cy="274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76" name="Object 48"/>
          <p:cNvGraphicFramePr>
            <a:graphicFrameLocks noChangeAspect="1"/>
          </p:cNvGraphicFramePr>
          <p:nvPr/>
        </p:nvGraphicFramePr>
        <p:xfrm>
          <a:off x="2482850" y="5265738"/>
          <a:ext cx="258763" cy="25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89" name="Image Bitmap" r:id="rId10" imgW="259212" imgH="259212" progId="Paint.Picture">
                  <p:embed/>
                </p:oleObj>
              </mc:Choice>
              <mc:Fallback>
                <p:oleObj name="Image Bitmap" r:id="rId10" imgW="259212" imgH="259212" progId="Paint.Picture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2850" y="5265738"/>
                        <a:ext cx="258763" cy="258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42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45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43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32734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3) Opérations de clôture</a:t>
            </a:r>
          </a:p>
          <a:p>
            <a:r>
              <a:rPr lang="fr-FR" altLang="fr-FR"/>
              <a:t>    b) virement du CAMV</a:t>
            </a:r>
          </a:p>
          <a:p>
            <a:r>
              <a:rPr lang="fr-FR" altLang="fr-FR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066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69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6067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16068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31353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3) Opérations de clôture</a:t>
            </a:r>
          </a:p>
          <a:p>
            <a:r>
              <a:rPr lang="fr-FR" altLang="fr-FR"/>
              <a:t>    c) virement du CAN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7090" name="Object 2"/>
          <p:cNvGraphicFramePr>
            <a:graphicFrameLocks noChangeAspect="1"/>
          </p:cNvGraphicFramePr>
          <p:nvPr/>
        </p:nvGraphicFramePr>
        <p:xfrm>
          <a:off x="533400" y="2133600"/>
          <a:ext cx="801211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3" name="Feuille de calcul" r:id="rId3" imgW="8010904" imgH="4248596" progId="Excel.Sheet.8">
                  <p:embed/>
                </p:oleObj>
              </mc:Choice>
              <mc:Fallback>
                <p:oleObj name="Feuille de calcul" r:id="rId3" imgW="8010904" imgH="4248596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133600"/>
                        <a:ext cx="8012113" cy="424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3860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3) Opérations de clôture</a:t>
            </a:r>
          </a:p>
          <a:p>
            <a:r>
              <a:rPr lang="fr-FR" altLang="fr-FR"/>
              <a:t>    d) détermination du résultat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2"/>
          <p:cNvSpPr txBox="1">
            <a:spLocks noChangeArrowheads="1"/>
          </p:cNvSpPr>
          <p:nvPr/>
        </p:nvSpPr>
        <p:spPr bwMode="auto">
          <a:xfrm>
            <a:off x="1143000" y="2667000"/>
            <a:ext cx="7162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Fin de la méthode simple </a:t>
            </a:r>
            <a:r>
              <a:rPr lang="fr-CH" altLang="fr-FR" sz="2000" b="1">
                <a:solidFill>
                  <a:schemeClr val="bg1"/>
                </a:solidFill>
              </a:rPr>
              <a:t>(cas 1)</a:t>
            </a:r>
            <a:endParaRPr lang="fr-FR" altLang="fr-FR" sz="2000" b="1">
              <a:solidFill>
                <a:schemeClr val="bg1"/>
              </a:solidFill>
            </a:endParaRPr>
          </a:p>
        </p:txBody>
      </p:sp>
      <p:grpSp>
        <p:nvGrpSpPr>
          <p:cNvPr id="209932" name="Group 12"/>
          <p:cNvGrpSpPr>
            <a:grpSpLocks/>
          </p:cNvGrpSpPr>
          <p:nvPr/>
        </p:nvGrpSpPr>
        <p:grpSpPr bwMode="auto">
          <a:xfrm>
            <a:off x="3924300" y="4572000"/>
            <a:ext cx="1371600" cy="1676400"/>
            <a:chOff x="4560" y="2880"/>
            <a:chExt cx="864" cy="1056"/>
          </a:xfrm>
        </p:grpSpPr>
        <p:pic>
          <p:nvPicPr>
            <p:cNvPr id="209933" name="Picture 13" descr="J00787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" y="2880"/>
              <a:ext cx="529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9934" name="Text Box 14"/>
            <p:cNvSpPr txBox="1">
              <a:spLocks noChangeArrowheads="1"/>
            </p:cNvSpPr>
            <p:nvPr/>
          </p:nvSpPr>
          <p:spPr bwMode="auto">
            <a:xfrm>
              <a:off x="4560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200">
                  <a:latin typeface="Arial" panose="020B0604020202020204" pitchFamily="34" charset="0"/>
                </a:rPr>
                <a:t>Retour au menu</a:t>
              </a:r>
              <a:br>
                <a:rPr lang="fr-CH" altLang="fr-FR" sz="1200">
                  <a:latin typeface="Arial" panose="020B0604020202020204" pitchFamily="34" charset="0"/>
                </a:rPr>
              </a:br>
              <a:r>
                <a:rPr lang="fr-CH" altLang="fr-FR" sz="1200">
                  <a:latin typeface="Arial" panose="020B0604020202020204" pitchFamily="34" charset="0"/>
                </a:rPr>
                <a:t>Trois méthodes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graphicFrame>
        <p:nvGraphicFramePr>
          <p:cNvPr id="209935" name="Object 15"/>
          <p:cNvGraphicFramePr>
            <a:graphicFrameLocks noChangeAspect="1"/>
          </p:cNvGraphicFramePr>
          <p:nvPr/>
        </p:nvGraphicFramePr>
        <p:xfrm>
          <a:off x="685800" y="4648200"/>
          <a:ext cx="12954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43" name="Clip" r:id="rId4" imgW="4582440" imgH="3105360" progId="MS_ClipArt_Gallery.2">
                  <p:embed/>
                </p:oleObj>
              </mc:Choice>
              <mc:Fallback>
                <p:oleObj name="Clip" r:id="rId4" imgW="4582440" imgH="3105360" progId="MS_ClipArt_Gallery.2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648200"/>
                        <a:ext cx="12954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9936" name="Text Box 16"/>
          <p:cNvSpPr txBox="1">
            <a:spLocks noChangeArrowheads="1"/>
          </p:cNvSpPr>
          <p:nvPr/>
        </p:nvSpPr>
        <p:spPr bwMode="auto">
          <a:xfrm>
            <a:off x="609600" y="5791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200">
                <a:latin typeface="Arial" panose="020B0604020202020204" pitchFamily="34" charset="0"/>
              </a:rPr>
              <a:t>Menu</a:t>
            </a:r>
            <a:br>
              <a:rPr lang="fr-CH" altLang="fr-FR" sz="1200">
                <a:latin typeface="Arial" panose="020B0604020202020204" pitchFamily="34" charset="0"/>
              </a:rPr>
            </a:br>
            <a:r>
              <a:rPr lang="fr-CH" altLang="fr-FR" sz="1200">
                <a:latin typeface="Arial" panose="020B0604020202020204" pitchFamily="34" charset="0"/>
              </a:rPr>
              <a:t>général</a:t>
            </a:r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209937" name="Rectangle 1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334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209938" name="Group 18"/>
          <p:cNvGrpSpPr>
            <a:grpSpLocks/>
          </p:cNvGrpSpPr>
          <p:nvPr/>
        </p:nvGrpSpPr>
        <p:grpSpPr bwMode="auto">
          <a:xfrm>
            <a:off x="7277100" y="4508500"/>
            <a:ext cx="1371600" cy="1858963"/>
            <a:chOff x="4584" y="2880"/>
            <a:chExt cx="864" cy="1171"/>
          </a:xfrm>
        </p:grpSpPr>
        <p:pic>
          <p:nvPicPr>
            <p:cNvPr id="209939" name="Picture 19" descr="J007879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8" y="2880"/>
              <a:ext cx="339" cy="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9940" name="Text Box 20"/>
            <p:cNvSpPr txBox="1">
              <a:spLocks noChangeArrowheads="1"/>
            </p:cNvSpPr>
            <p:nvPr/>
          </p:nvSpPr>
          <p:spPr bwMode="auto">
            <a:xfrm>
              <a:off x="4584" y="3648"/>
              <a:ext cx="864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Suite méthode</a:t>
              </a:r>
            </a:p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simple</a:t>
              </a:r>
              <a:br>
                <a:rPr lang="fr-CH" altLang="fr-FR" sz="1200">
                  <a:latin typeface="Arial" panose="020B0604020202020204" pitchFamily="34" charset="0"/>
                </a:rPr>
              </a:br>
              <a:r>
                <a:rPr lang="fr-CH" altLang="fr-FR" sz="1200">
                  <a:latin typeface="Arial" panose="020B0604020202020204" pitchFamily="34" charset="0"/>
                </a:rPr>
                <a:t>Cas no 2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sp>
        <p:nvSpPr>
          <p:cNvPr id="209941" name="Rectangle 21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851275" y="4437063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09942" name="Rectangle 22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235825" y="4437063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/>
          <p:cNvSpPr txBox="1">
            <a:spLocks noChangeArrowheads="1"/>
          </p:cNvSpPr>
          <p:nvPr/>
        </p:nvSpPr>
        <p:spPr bwMode="auto">
          <a:xfrm>
            <a:off x="685800" y="2667000"/>
            <a:ext cx="7848600" cy="179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Méthode hybride</a:t>
            </a:r>
          </a:p>
          <a:p>
            <a:pPr algn="ctr">
              <a:spcBef>
                <a:spcPct val="50000"/>
              </a:spcBef>
            </a:pPr>
            <a:r>
              <a:rPr lang="fr-CH" altLang="fr-FR" b="1">
                <a:solidFill>
                  <a:schemeClr val="bg1"/>
                </a:solidFill>
              </a:rPr>
              <a:t>La variation du stock n'est pas virée dans « Achats » </a:t>
            </a:r>
          </a:p>
          <a:p>
            <a:pPr algn="ctr">
              <a:spcBef>
                <a:spcPct val="50000"/>
              </a:spcBef>
            </a:pPr>
            <a:r>
              <a:rPr lang="fr-CH" altLang="fr-FR" b="1">
                <a:solidFill>
                  <a:schemeClr val="bg1"/>
                </a:solidFill>
              </a:rPr>
              <a:t>mais dans un compte spécifique.</a:t>
            </a:r>
            <a:endParaRPr lang="fr-FR" altLang="fr-FR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AutoShape 2"/>
          <p:cNvSpPr>
            <a:spLocks noChangeArrowheads="1"/>
          </p:cNvSpPr>
          <p:nvPr/>
        </p:nvSpPr>
        <p:spPr bwMode="auto">
          <a:xfrm>
            <a:off x="3352800" y="457200"/>
            <a:ext cx="4748213" cy="2395538"/>
          </a:xfrm>
          <a:prstGeom prst="wedgeEllipseCallout">
            <a:avLst>
              <a:gd name="adj1" fmla="val -53477"/>
              <a:gd name="adj2" fmla="val 6696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/>
              <a:t>Méthode choisie par</a:t>
            </a:r>
          </a:p>
          <a:p>
            <a:pPr algn="ctr"/>
            <a:r>
              <a:rPr lang="fr-CH" altLang="fr-FR" sz="2800" b="1"/>
              <a:t>MM. Schumacher et Donze</a:t>
            </a:r>
            <a:r>
              <a:rPr lang="fr-CH" altLang="fr-FR"/>
              <a:t/>
            </a:r>
            <a:br>
              <a:rPr lang="fr-CH" altLang="fr-FR"/>
            </a:br>
            <a:r>
              <a:rPr lang="fr-CH" altLang="fr-FR"/>
              <a:t>"TQG« </a:t>
            </a:r>
          </a:p>
          <a:p>
            <a:pPr algn="ctr"/>
            <a:r>
              <a:rPr lang="fr-CH" altLang="fr-FR"/>
              <a:t>et dans</a:t>
            </a:r>
          </a:p>
          <a:p>
            <a:pPr algn="ctr"/>
            <a:r>
              <a:rPr lang="fr-CH" altLang="fr-FR"/>
              <a:t>« Vivre l’entreprise »</a:t>
            </a:r>
            <a:endParaRPr lang="fr-FR" altLang="fr-FR"/>
          </a:p>
        </p:txBody>
      </p:sp>
      <p:pic>
        <p:nvPicPr>
          <p:cNvPr id="228355" name="Picture 3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3" y="2590800"/>
            <a:ext cx="1655762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AutoShape 2"/>
          <p:cNvSpPr>
            <a:spLocks noChangeArrowheads="1"/>
          </p:cNvSpPr>
          <p:nvPr/>
        </p:nvSpPr>
        <p:spPr bwMode="auto">
          <a:xfrm>
            <a:off x="533400" y="304800"/>
            <a:ext cx="4953000" cy="2286000"/>
          </a:xfrm>
          <a:prstGeom prst="wedgeEllipseCallout">
            <a:avLst>
              <a:gd name="adj1" fmla="val 44551"/>
              <a:gd name="adj2" fmla="val 6965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3200"/>
              <a:t>Et si l'on ouvrait un</a:t>
            </a:r>
          </a:p>
          <a:p>
            <a:pPr algn="ctr"/>
            <a:r>
              <a:rPr lang="fr-CH" altLang="fr-FR" sz="3200"/>
              <a:t>compte pour la variation</a:t>
            </a:r>
          </a:p>
          <a:p>
            <a:pPr algn="ctr"/>
            <a:r>
              <a:rPr lang="fr-CH" altLang="fr-FR" sz="3200"/>
              <a:t>du stock …</a:t>
            </a:r>
            <a:endParaRPr lang="fr-FR" altLang="fr-FR" sz="3200"/>
          </a:p>
        </p:txBody>
      </p:sp>
      <p:pic>
        <p:nvPicPr>
          <p:cNvPr id="185347" name="Picture 3" descr="J00788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743200"/>
            <a:ext cx="3762375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609600" y="914400"/>
          <a:ext cx="596900" cy="181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09" name="Clip" r:id="rId3" imgW="1295640" imgH="3934080" progId="MS_ClipArt_Gallery.2">
                  <p:embed/>
                </p:oleObj>
              </mc:Choice>
              <mc:Fallback>
                <p:oleObj name="Clip" r:id="rId3" imgW="1295640" imgH="393408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914400"/>
                        <a:ext cx="596900" cy="181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828800" y="1143000"/>
            <a:ext cx="28194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/>
              <a:t>Pour le stock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les achats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les ventes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 résultat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343400" y="1143000"/>
            <a:ext cx="2398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>
                <a:solidFill>
                  <a:srgbClr val="006600"/>
                </a:solidFill>
              </a:rPr>
              <a:t>Un compte d’actif</a:t>
            </a:r>
            <a:endParaRPr lang="fr-FR" altLang="fr-FR">
              <a:solidFill>
                <a:srgbClr val="003300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343400" y="22098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808000"/>
                </a:solidFill>
              </a:rPr>
              <a:t>Un compte de charges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343400" y="33528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FF0000"/>
                </a:solidFill>
              </a:rPr>
              <a:t>Un compte de produits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343400" y="44196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0000FF"/>
                </a:solidFill>
              </a:rPr>
              <a:t>Un compte de résultat</a:t>
            </a: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7772400" y="1219200"/>
            <a:ext cx="914400" cy="3810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4113" name="Group 17"/>
          <p:cNvGrpSpPr>
            <a:grpSpLocks/>
          </p:cNvGrpSpPr>
          <p:nvPr/>
        </p:nvGrpSpPr>
        <p:grpSpPr bwMode="auto">
          <a:xfrm>
            <a:off x="7924800" y="2133600"/>
            <a:ext cx="609600" cy="609600"/>
            <a:chOff x="4992" y="1488"/>
            <a:chExt cx="384" cy="384"/>
          </a:xfrm>
        </p:grpSpPr>
        <p:sp>
          <p:nvSpPr>
            <p:cNvPr id="4107" name="Oval 11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108" name="Line 12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4118" name="Group 22"/>
          <p:cNvGrpSpPr>
            <a:grpSpLocks/>
          </p:cNvGrpSpPr>
          <p:nvPr/>
        </p:nvGrpSpPr>
        <p:grpSpPr bwMode="auto">
          <a:xfrm>
            <a:off x="7924800" y="3276600"/>
            <a:ext cx="609600" cy="609600"/>
            <a:chOff x="5040" y="2112"/>
            <a:chExt cx="384" cy="384"/>
          </a:xfrm>
        </p:grpSpPr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4117" name="Group 21"/>
          <p:cNvGrpSpPr>
            <a:grpSpLocks/>
          </p:cNvGrpSpPr>
          <p:nvPr/>
        </p:nvGrpSpPr>
        <p:grpSpPr bwMode="auto">
          <a:xfrm>
            <a:off x="7924800" y="4343400"/>
            <a:ext cx="609600" cy="609600"/>
            <a:chOff x="5088" y="2976"/>
            <a:chExt cx="384" cy="384"/>
          </a:xfrm>
        </p:grpSpPr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5088" y="2976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112" name="Line 16"/>
            <p:cNvSpPr>
              <a:spLocks noChangeShapeType="1"/>
            </p:cNvSpPr>
            <p:nvPr/>
          </p:nvSpPr>
          <p:spPr bwMode="auto">
            <a:xfrm flipH="1">
              <a:off x="5136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116" name="Line 20"/>
            <p:cNvSpPr>
              <a:spLocks noChangeShapeType="1"/>
            </p:cNvSpPr>
            <p:nvPr/>
          </p:nvSpPr>
          <p:spPr bwMode="auto">
            <a:xfrm>
              <a:off x="5280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4133" name="Group 37"/>
          <p:cNvGrpSpPr>
            <a:grpSpLocks/>
          </p:cNvGrpSpPr>
          <p:nvPr/>
        </p:nvGrpSpPr>
        <p:grpSpPr bwMode="auto">
          <a:xfrm>
            <a:off x="342900" y="5019675"/>
            <a:ext cx="8191500" cy="1000125"/>
            <a:chOff x="216" y="3162"/>
            <a:chExt cx="5160" cy="630"/>
          </a:xfrm>
        </p:grpSpPr>
        <p:sp>
          <p:nvSpPr>
            <p:cNvPr id="4119" name="Text Box 23"/>
            <p:cNvSpPr txBox="1">
              <a:spLocks noChangeArrowheads="1"/>
            </p:cNvSpPr>
            <p:nvPr/>
          </p:nvSpPr>
          <p:spPr bwMode="auto">
            <a:xfrm>
              <a:off x="216" y="3162"/>
              <a:ext cx="2592" cy="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CH" altLang="fr-FR" sz="3200" b="1"/>
                <a:t>+</a:t>
              </a:r>
            </a:p>
            <a:p>
              <a:r>
                <a:rPr lang="fr-CH" altLang="fr-FR"/>
                <a:t>Pour les variations du stock</a:t>
              </a:r>
              <a:endParaRPr lang="fr-FR" altLang="fr-FR"/>
            </a:p>
          </p:txBody>
        </p:sp>
        <p:sp>
          <p:nvSpPr>
            <p:cNvPr id="4124" name="Text Box 28"/>
            <p:cNvSpPr txBox="1">
              <a:spLocks noChangeArrowheads="1"/>
            </p:cNvSpPr>
            <p:nvPr/>
          </p:nvSpPr>
          <p:spPr bwMode="auto">
            <a:xfrm>
              <a:off x="2736" y="3456"/>
              <a:ext cx="196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altLang="fr-FR">
                  <a:solidFill>
                    <a:srgbClr val="808000"/>
                  </a:solidFill>
                </a:rPr>
                <a:t>Un compte de charges</a:t>
              </a:r>
            </a:p>
          </p:txBody>
        </p:sp>
        <p:grpSp>
          <p:nvGrpSpPr>
            <p:cNvPr id="4125" name="Group 29"/>
            <p:cNvGrpSpPr>
              <a:grpSpLocks/>
            </p:cNvGrpSpPr>
            <p:nvPr/>
          </p:nvGrpSpPr>
          <p:grpSpPr bwMode="auto">
            <a:xfrm>
              <a:off x="4992" y="3408"/>
              <a:ext cx="384" cy="384"/>
              <a:chOff x="4992" y="1488"/>
              <a:chExt cx="384" cy="384"/>
            </a:xfrm>
          </p:grpSpPr>
          <p:sp>
            <p:nvSpPr>
              <p:cNvPr id="4126" name="Oval 30"/>
              <p:cNvSpPr>
                <a:spLocks noChangeArrowheads="1"/>
              </p:cNvSpPr>
              <p:nvPr/>
            </p:nvSpPr>
            <p:spPr bwMode="auto">
              <a:xfrm>
                <a:off x="4992" y="1488"/>
                <a:ext cx="384" cy="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  <p:sp>
            <p:nvSpPr>
              <p:cNvPr id="4127" name="Line 31"/>
              <p:cNvSpPr>
                <a:spLocks noChangeShapeType="1"/>
              </p:cNvSpPr>
              <p:nvPr/>
            </p:nvSpPr>
            <p:spPr bwMode="auto">
              <a:xfrm flipH="1">
                <a:off x="5040" y="1680"/>
                <a:ext cx="144" cy="144"/>
              </a:xfrm>
              <a:prstGeom prst="line">
                <a:avLst/>
              </a:prstGeom>
              <a:noFill/>
              <a:ln w="38100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utoUpdateAnimBg="0"/>
      <p:bldP spid="4102" grpId="0" autoUpdateAnimBg="0"/>
      <p:bldP spid="4104" grpId="0" autoUpdateAnimBg="0"/>
      <p:bldP spid="4105" grpId="0" autoUpdateAnimBg="0"/>
      <p:bldP spid="4106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ext Box 2"/>
          <p:cNvSpPr txBox="1">
            <a:spLocks noChangeArrowheads="1"/>
          </p:cNvSpPr>
          <p:nvPr/>
        </p:nvSpPr>
        <p:spPr bwMode="auto">
          <a:xfrm>
            <a:off x="4191000" y="381000"/>
            <a:ext cx="495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Schéma de clôture TQG</a:t>
            </a:r>
            <a:endParaRPr lang="fr-FR" altLang="fr-FR"/>
          </a:p>
        </p:txBody>
      </p:sp>
      <p:sp>
        <p:nvSpPr>
          <p:cNvPr id="208899" name="Oval 3"/>
          <p:cNvSpPr>
            <a:spLocks noChangeArrowheads="1"/>
          </p:cNvSpPr>
          <p:nvPr/>
        </p:nvSpPr>
        <p:spPr bwMode="auto">
          <a:xfrm>
            <a:off x="4876800" y="2667000"/>
            <a:ext cx="990600" cy="10668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grpSp>
        <p:nvGrpSpPr>
          <p:cNvPr id="208931" name="Group 35"/>
          <p:cNvGrpSpPr>
            <a:grpSpLocks/>
          </p:cNvGrpSpPr>
          <p:nvPr/>
        </p:nvGrpSpPr>
        <p:grpSpPr bwMode="auto">
          <a:xfrm>
            <a:off x="5881688" y="3200400"/>
            <a:ext cx="2938462" cy="1365250"/>
            <a:chOff x="3705" y="2016"/>
            <a:chExt cx="1851" cy="860"/>
          </a:xfrm>
        </p:grpSpPr>
        <p:cxnSp>
          <p:nvCxnSpPr>
            <p:cNvPr id="208902" name="AutoShape 6"/>
            <p:cNvCxnSpPr>
              <a:cxnSpLocks noChangeShapeType="1"/>
              <a:endCxn id="208899" idx="6"/>
            </p:cNvCxnSpPr>
            <p:nvPr/>
          </p:nvCxnSpPr>
          <p:spPr bwMode="auto">
            <a:xfrm rot="10800000">
              <a:off x="3705" y="2016"/>
              <a:ext cx="1431" cy="0"/>
            </a:xfrm>
            <a:prstGeom prst="straightConnector1">
              <a:avLst/>
            </a:prstGeom>
            <a:noFill/>
            <a:ln w="57150">
              <a:solidFill>
                <a:srgbClr val="BA0E37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08907" name="Group 11"/>
            <p:cNvGrpSpPr>
              <a:grpSpLocks/>
            </p:cNvGrpSpPr>
            <p:nvPr/>
          </p:nvGrpSpPr>
          <p:grpSpPr bwMode="auto">
            <a:xfrm>
              <a:off x="4128" y="2064"/>
              <a:ext cx="528" cy="812"/>
              <a:chOff x="4014" y="2212"/>
              <a:chExt cx="528" cy="812"/>
            </a:xfrm>
          </p:grpSpPr>
          <p:sp>
            <p:nvSpPr>
              <p:cNvPr id="208908" name="Oval 12"/>
              <p:cNvSpPr>
                <a:spLocks noChangeArrowheads="1"/>
              </p:cNvSpPr>
              <p:nvPr/>
            </p:nvSpPr>
            <p:spPr bwMode="auto">
              <a:xfrm>
                <a:off x="4014" y="2496"/>
                <a:ext cx="528" cy="528"/>
              </a:xfrm>
              <a:prstGeom prst="ellipse">
                <a:avLst/>
              </a:prstGeom>
              <a:solidFill>
                <a:srgbClr val="FF6D6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3290</a:t>
                </a:r>
              </a:p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Déd. acc.</a:t>
                </a:r>
                <a:br>
                  <a:rPr lang="fr-CH" altLang="fr-FR" sz="1400">
                    <a:latin typeface="Arial" panose="020B0604020202020204" pitchFamily="34" charset="0"/>
                  </a:rPr>
                </a:br>
                <a:r>
                  <a:rPr lang="fr-CH" altLang="fr-FR" sz="1400">
                    <a:latin typeface="Arial" panose="020B0604020202020204" pitchFamily="34" charset="0"/>
                  </a:rPr>
                  <a:t>/ventes</a:t>
                </a:r>
                <a:endParaRPr lang="fr-FR" altLang="fr-FR" sz="1400">
                  <a:latin typeface="Arial" panose="020B0604020202020204" pitchFamily="34" charset="0"/>
                </a:endParaRPr>
              </a:p>
            </p:txBody>
          </p:sp>
          <p:cxnSp>
            <p:nvCxnSpPr>
              <p:cNvPr id="208909" name="AutoShape 13"/>
              <p:cNvCxnSpPr>
                <a:cxnSpLocks noChangeShapeType="1"/>
                <a:stCxn id="208908" idx="6"/>
              </p:cNvCxnSpPr>
              <p:nvPr/>
            </p:nvCxnSpPr>
            <p:spPr bwMode="auto">
              <a:xfrm flipH="1" flipV="1">
                <a:off x="4541" y="2212"/>
                <a:ext cx="1" cy="548"/>
              </a:xfrm>
              <a:prstGeom prst="straightConnector1">
                <a:avLst/>
              </a:prstGeom>
              <a:noFill/>
              <a:ln w="28575">
                <a:solidFill>
                  <a:srgbClr val="BA0E37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08910" name="Group 14"/>
            <p:cNvGrpSpPr>
              <a:grpSpLocks/>
            </p:cNvGrpSpPr>
            <p:nvPr/>
          </p:nvGrpSpPr>
          <p:grpSpPr bwMode="auto">
            <a:xfrm>
              <a:off x="5028" y="2064"/>
              <a:ext cx="528" cy="806"/>
              <a:chOff x="4914" y="2212"/>
              <a:chExt cx="528" cy="806"/>
            </a:xfrm>
          </p:grpSpPr>
          <p:sp>
            <p:nvSpPr>
              <p:cNvPr id="208911" name="Oval 15"/>
              <p:cNvSpPr>
                <a:spLocks noChangeArrowheads="1"/>
              </p:cNvSpPr>
              <p:nvPr/>
            </p:nvSpPr>
            <p:spPr bwMode="auto">
              <a:xfrm>
                <a:off x="4914" y="2490"/>
                <a:ext cx="528" cy="528"/>
              </a:xfrm>
              <a:prstGeom prst="ellipse">
                <a:avLst/>
              </a:prstGeom>
              <a:solidFill>
                <a:srgbClr val="FF6D6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3200</a:t>
                </a:r>
              </a:p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Ventes</a:t>
                </a:r>
                <a:br>
                  <a:rPr lang="fr-CH" altLang="fr-FR" sz="1400">
                    <a:latin typeface="Arial" panose="020B0604020202020204" pitchFamily="34" charset="0"/>
                  </a:rPr>
                </a:br>
                <a:r>
                  <a:rPr lang="fr-CH" altLang="fr-FR" sz="1400">
                    <a:latin typeface="Arial" panose="020B0604020202020204" pitchFamily="34" charset="0"/>
                  </a:rPr>
                  <a:t>brutes</a:t>
                </a:r>
                <a:endParaRPr lang="fr-FR" altLang="fr-FR" sz="1400">
                  <a:latin typeface="Arial" panose="020B0604020202020204" pitchFamily="34" charset="0"/>
                </a:endParaRPr>
              </a:p>
            </p:txBody>
          </p:sp>
          <p:cxnSp>
            <p:nvCxnSpPr>
              <p:cNvPr id="208912" name="AutoShape 16"/>
              <p:cNvCxnSpPr>
                <a:cxnSpLocks noChangeShapeType="1"/>
                <a:stCxn id="208911" idx="2"/>
              </p:cNvCxnSpPr>
              <p:nvPr/>
            </p:nvCxnSpPr>
            <p:spPr bwMode="auto">
              <a:xfrm flipV="1">
                <a:off x="4914" y="2212"/>
                <a:ext cx="1" cy="542"/>
              </a:xfrm>
              <a:prstGeom prst="straightConnector1">
                <a:avLst/>
              </a:prstGeom>
              <a:noFill/>
              <a:ln w="28575">
                <a:solidFill>
                  <a:srgbClr val="BA0E37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08913" name="Group 17"/>
          <p:cNvGrpSpPr>
            <a:grpSpLocks/>
          </p:cNvGrpSpPr>
          <p:nvPr/>
        </p:nvGrpSpPr>
        <p:grpSpPr bwMode="auto">
          <a:xfrm>
            <a:off x="1981200" y="3276600"/>
            <a:ext cx="838200" cy="1260475"/>
            <a:chOff x="1230" y="2212"/>
            <a:chExt cx="528" cy="794"/>
          </a:xfrm>
        </p:grpSpPr>
        <p:sp>
          <p:nvSpPr>
            <p:cNvPr id="208914" name="Oval 18"/>
            <p:cNvSpPr>
              <a:spLocks noChangeArrowheads="1"/>
            </p:cNvSpPr>
            <p:nvPr/>
          </p:nvSpPr>
          <p:spPr bwMode="auto">
            <a:xfrm>
              <a:off x="1230" y="2478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4270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Frais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d'achat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208915" name="AutoShape 19"/>
            <p:cNvCxnSpPr>
              <a:cxnSpLocks noChangeShapeType="1"/>
              <a:stCxn id="208914" idx="6"/>
            </p:cNvCxnSpPr>
            <p:nvPr/>
          </p:nvCxnSpPr>
          <p:spPr bwMode="auto">
            <a:xfrm flipH="1" flipV="1">
              <a:off x="1757" y="2212"/>
              <a:ext cx="1" cy="530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08934" name="Group 38"/>
          <p:cNvGrpSpPr>
            <a:grpSpLocks/>
          </p:cNvGrpSpPr>
          <p:nvPr/>
        </p:nvGrpSpPr>
        <p:grpSpPr bwMode="auto">
          <a:xfrm>
            <a:off x="1981200" y="1828800"/>
            <a:ext cx="2881313" cy="1371600"/>
            <a:chOff x="1248" y="1152"/>
            <a:chExt cx="1815" cy="864"/>
          </a:xfrm>
        </p:grpSpPr>
        <p:cxnSp>
          <p:nvCxnSpPr>
            <p:cNvPr id="208905" name="AutoShape 9"/>
            <p:cNvCxnSpPr>
              <a:cxnSpLocks noChangeShapeType="1"/>
              <a:endCxn id="208899" idx="2"/>
            </p:cNvCxnSpPr>
            <p:nvPr/>
          </p:nvCxnSpPr>
          <p:spPr bwMode="auto">
            <a:xfrm>
              <a:off x="1440" y="2016"/>
              <a:ext cx="1623" cy="0"/>
            </a:xfrm>
            <a:prstGeom prst="straightConnector1">
              <a:avLst/>
            </a:prstGeom>
            <a:noFill/>
            <a:ln w="57150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08916" name="Group 20"/>
            <p:cNvGrpSpPr>
              <a:grpSpLocks/>
            </p:cNvGrpSpPr>
            <p:nvPr/>
          </p:nvGrpSpPr>
          <p:grpSpPr bwMode="auto">
            <a:xfrm>
              <a:off x="1248" y="1152"/>
              <a:ext cx="1428" cy="812"/>
              <a:chOff x="1230" y="1008"/>
              <a:chExt cx="1428" cy="812"/>
            </a:xfrm>
          </p:grpSpPr>
          <p:sp>
            <p:nvSpPr>
              <p:cNvPr id="208917" name="Oval 21"/>
              <p:cNvSpPr>
                <a:spLocks noChangeArrowheads="1"/>
              </p:cNvSpPr>
              <p:nvPr/>
            </p:nvSpPr>
            <p:spPr bwMode="auto">
              <a:xfrm>
                <a:off x="1230" y="1008"/>
                <a:ext cx="528" cy="528"/>
              </a:xfrm>
              <a:prstGeom prst="ellipse">
                <a:avLst/>
              </a:prstGeom>
              <a:solidFill>
                <a:srgbClr val="67EB7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4200</a:t>
                </a:r>
              </a:p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Achats</a:t>
                </a:r>
                <a:br>
                  <a:rPr lang="fr-CH" altLang="fr-FR" sz="1400">
                    <a:latin typeface="Arial" panose="020B0604020202020204" pitchFamily="34" charset="0"/>
                  </a:rPr>
                </a:br>
                <a:r>
                  <a:rPr lang="fr-CH" altLang="fr-FR" sz="1400">
                    <a:latin typeface="Arial" panose="020B0604020202020204" pitchFamily="34" charset="0"/>
                  </a:rPr>
                  <a:t>bruts</a:t>
                </a:r>
                <a:endParaRPr lang="fr-FR" altLang="fr-FR" sz="1400">
                  <a:latin typeface="Arial" panose="020B0604020202020204" pitchFamily="34" charset="0"/>
                </a:endParaRPr>
              </a:p>
            </p:txBody>
          </p:sp>
          <p:sp>
            <p:nvSpPr>
              <p:cNvPr id="208918" name="Oval 22"/>
              <p:cNvSpPr>
                <a:spLocks noChangeArrowheads="1"/>
              </p:cNvSpPr>
              <p:nvPr/>
            </p:nvSpPr>
            <p:spPr bwMode="auto">
              <a:xfrm>
                <a:off x="2130" y="1008"/>
                <a:ext cx="528" cy="528"/>
              </a:xfrm>
              <a:prstGeom prst="ellipse">
                <a:avLst/>
              </a:prstGeom>
              <a:solidFill>
                <a:srgbClr val="67EB7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4290</a:t>
                </a:r>
              </a:p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Déd. obt.</a:t>
                </a:r>
              </a:p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/achats</a:t>
                </a:r>
                <a:endParaRPr lang="fr-FR" altLang="fr-FR" sz="1400">
                  <a:latin typeface="Arial" panose="020B0604020202020204" pitchFamily="34" charset="0"/>
                </a:endParaRPr>
              </a:p>
            </p:txBody>
          </p:sp>
          <p:cxnSp>
            <p:nvCxnSpPr>
              <p:cNvPr id="208919" name="AutoShape 23"/>
              <p:cNvCxnSpPr>
                <a:cxnSpLocks noChangeShapeType="1"/>
                <a:stCxn id="208918" idx="2"/>
              </p:cNvCxnSpPr>
              <p:nvPr/>
            </p:nvCxnSpPr>
            <p:spPr bwMode="auto">
              <a:xfrm>
                <a:off x="2130" y="1272"/>
                <a:ext cx="1" cy="548"/>
              </a:xfrm>
              <a:prstGeom prst="straightConnector1">
                <a:avLst/>
              </a:prstGeom>
              <a:noFill/>
              <a:ln w="28575">
                <a:solidFill>
                  <a:srgbClr val="21A50B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8920" name="AutoShape 24"/>
              <p:cNvCxnSpPr>
                <a:cxnSpLocks noChangeShapeType="1"/>
                <a:stCxn id="208917" idx="6"/>
              </p:cNvCxnSpPr>
              <p:nvPr/>
            </p:nvCxnSpPr>
            <p:spPr bwMode="auto">
              <a:xfrm flipH="1">
                <a:off x="1757" y="1272"/>
                <a:ext cx="1" cy="548"/>
              </a:xfrm>
              <a:prstGeom prst="straightConnector1">
                <a:avLst/>
              </a:prstGeom>
              <a:noFill/>
              <a:ln w="28575">
                <a:solidFill>
                  <a:srgbClr val="21A50B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08921" name="Group 25"/>
          <p:cNvGrpSpPr>
            <a:grpSpLocks/>
          </p:cNvGrpSpPr>
          <p:nvPr/>
        </p:nvGrpSpPr>
        <p:grpSpPr bwMode="auto">
          <a:xfrm>
            <a:off x="2667000" y="3592513"/>
            <a:ext cx="2354263" cy="2960687"/>
            <a:chOff x="1680" y="2263"/>
            <a:chExt cx="1483" cy="1865"/>
          </a:xfrm>
        </p:grpSpPr>
        <p:sp>
          <p:nvSpPr>
            <p:cNvPr id="208922" name="Oval 26"/>
            <p:cNvSpPr>
              <a:spLocks noChangeArrowheads="1"/>
            </p:cNvSpPr>
            <p:nvPr/>
          </p:nvSpPr>
          <p:spPr bwMode="auto">
            <a:xfrm>
              <a:off x="1680" y="3600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6 . . .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A.C.E.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sp>
          <p:nvSpPr>
            <p:cNvPr id="208923" name="Oval 27"/>
            <p:cNvSpPr>
              <a:spLocks noChangeArrowheads="1"/>
            </p:cNvSpPr>
            <p:nvPr/>
          </p:nvSpPr>
          <p:spPr bwMode="auto">
            <a:xfrm>
              <a:off x="1680" y="3024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5200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Salaires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208924" name="AutoShape 28"/>
            <p:cNvCxnSpPr>
              <a:cxnSpLocks noChangeShapeType="1"/>
              <a:stCxn id="208923" idx="6"/>
              <a:endCxn id="208899" idx="3"/>
            </p:cNvCxnSpPr>
            <p:nvPr/>
          </p:nvCxnSpPr>
          <p:spPr bwMode="auto">
            <a:xfrm flipV="1">
              <a:off x="2208" y="2263"/>
              <a:ext cx="955" cy="1025"/>
            </a:xfrm>
            <a:prstGeom prst="bentConnector2">
              <a:avLst/>
            </a:prstGeom>
            <a:noFill/>
            <a:ln w="28575">
              <a:solidFill>
                <a:srgbClr val="21A50B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8925" name="AutoShape 29"/>
            <p:cNvCxnSpPr>
              <a:cxnSpLocks noChangeShapeType="1"/>
            </p:cNvCxnSpPr>
            <p:nvPr/>
          </p:nvCxnSpPr>
          <p:spPr bwMode="auto">
            <a:xfrm flipV="1">
              <a:off x="2208" y="3294"/>
              <a:ext cx="954" cy="576"/>
            </a:xfrm>
            <a:prstGeom prst="bentConnector3">
              <a:avLst>
                <a:gd name="adj1" fmla="val 100310"/>
              </a:avLst>
            </a:prstGeom>
            <a:noFill/>
            <a:ln w="28575">
              <a:solidFill>
                <a:srgbClr val="21A50B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08927" name="Rectangle 31"/>
          <p:cNvSpPr>
            <a:spLocks noChangeArrowheads="1"/>
          </p:cNvSpPr>
          <p:nvPr/>
        </p:nvSpPr>
        <p:spPr bwMode="auto">
          <a:xfrm>
            <a:off x="333375" y="733425"/>
            <a:ext cx="1524000" cy="6096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800" b="1">
                <a:solidFill>
                  <a:schemeClr val="bg1"/>
                </a:solidFill>
                <a:latin typeface="Arial" panose="020B0604020202020204" pitchFamily="34" charset="0"/>
              </a:rPr>
              <a:t>1200 Stock</a:t>
            </a:r>
            <a:endParaRPr lang="fr-FR" altLang="fr-FR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08928" name="Oval 32"/>
          <p:cNvSpPr>
            <a:spLocks noChangeArrowheads="1"/>
          </p:cNvSpPr>
          <p:nvPr/>
        </p:nvSpPr>
        <p:spPr bwMode="auto">
          <a:xfrm>
            <a:off x="2695575" y="781050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/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4280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Variation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de stock</a:t>
            </a:r>
          </a:p>
          <a:p>
            <a:pPr algn="ctr"/>
            <a:endParaRPr lang="fr-FR" altLang="fr-FR" sz="1400">
              <a:latin typeface="Arial" panose="020B0604020202020204" pitchFamily="34" charset="0"/>
            </a:endParaRPr>
          </a:p>
        </p:txBody>
      </p:sp>
      <p:grpSp>
        <p:nvGrpSpPr>
          <p:cNvPr id="208935" name="Group 39"/>
          <p:cNvGrpSpPr>
            <a:grpSpLocks/>
          </p:cNvGrpSpPr>
          <p:nvPr/>
        </p:nvGrpSpPr>
        <p:grpSpPr bwMode="auto">
          <a:xfrm>
            <a:off x="1095375" y="304800"/>
            <a:ext cx="2181225" cy="2814638"/>
            <a:chOff x="690" y="192"/>
            <a:chExt cx="1374" cy="1773"/>
          </a:xfrm>
        </p:grpSpPr>
        <p:cxnSp>
          <p:nvCxnSpPr>
            <p:cNvPr id="208929" name="AutoShape 33"/>
            <p:cNvCxnSpPr>
              <a:cxnSpLocks noChangeShapeType="1"/>
              <a:stCxn id="208928" idx="4"/>
            </p:cNvCxnSpPr>
            <p:nvPr/>
          </p:nvCxnSpPr>
          <p:spPr bwMode="auto">
            <a:xfrm>
              <a:off x="1962" y="1020"/>
              <a:ext cx="0" cy="945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08933" name="Group 37"/>
            <p:cNvGrpSpPr>
              <a:grpSpLocks/>
            </p:cNvGrpSpPr>
            <p:nvPr/>
          </p:nvGrpSpPr>
          <p:grpSpPr bwMode="auto">
            <a:xfrm>
              <a:off x="690" y="192"/>
              <a:ext cx="1374" cy="654"/>
              <a:chOff x="690" y="192"/>
              <a:chExt cx="1374" cy="654"/>
            </a:xfrm>
          </p:grpSpPr>
          <p:cxnSp>
            <p:nvCxnSpPr>
              <p:cNvPr id="208930" name="AutoShape 34"/>
              <p:cNvCxnSpPr>
                <a:cxnSpLocks noChangeShapeType="1"/>
                <a:stCxn id="208927" idx="2"/>
                <a:endCxn id="208928" idx="0"/>
              </p:cNvCxnSpPr>
              <p:nvPr/>
            </p:nvCxnSpPr>
            <p:spPr bwMode="auto">
              <a:xfrm rot="5400000" flipH="1" flipV="1">
                <a:off x="1149" y="33"/>
                <a:ext cx="354" cy="1272"/>
              </a:xfrm>
              <a:prstGeom prst="bentConnector5">
                <a:avLst>
                  <a:gd name="adj1" fmla="val -40676"/>
                  <a:gd name="adj2" fmla="val 58491"/>
                  <a:gd name="adj3" fmla="val 140676"/>
                </a:avLst>
              </a:prstGeom>
              <a:noFill/>
              <a:ln w="28575">
                <a:solidFill>
                  <a:srgbClr val="008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8932" name="Text Box 36"/>
              <p:cNvSpPr txBox="1">
                <a:spLocks noChangeArrowheads="1"/>
              </p:cNvSpPr>
              <p:nvPr/>
            </p:nvSpPr>
            <p:spPr bwMode="auto">
              <a:xfrm>
                <a:off x="1344" y="192"/>
                <a:ext cx="72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CH" altLang="fr-FR" sz="1200">
                    <a:solidFill>
                      <a:srgbClr val="00B400"/>
                    </a:solidFill>
                    <a:latin typeface="Arial" panose="020B0604020202020204" pitchFamily="34" charset="0"/>
                  </a:rPr>
                  <a:t>variation</a:t>
                </a:r>
                <a:endParaRPr lang="fr-FR" altLang="fr-FR" sz="1200">
                  <a:solidFill>
                    <a:srgbClr val="00B400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8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8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8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28" grpId="0" animBg="1" autoUpdateAnimBg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Text Box 2"/>
          <p:cNvSpPr txBox="1">
            <a:spLocks noChangeArrowheads="1"/>
          </p:cNvSpPr>
          <p:nvPr/>
        </p:nvSpPr>
        <p:spPr bwMode="auto">
          <a:xfrm>
            <a:off x="3924300" y="0"/>
            <a:ext cx="5219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Schéma de clôture </a:t>
            </a:r>
            <a:r>
              <a:rPr lang="fr-CH" altLang="fr-FR" sz="1400"/>
              <a:t>(Version « Vivre l’entreprise)</a:t>
            </a:r>
            <a:endParaRPr lang="fr-FR" altLang="fr-FR" sz="1400"/>
          </a:p>
        </p:txBody>
      </p:sp>
      <p:grpSp>
        <p:nvGrpSpPr>
          <p:cNvPr id="365632" name="Group 64"/>
          <p:cNvGrpSpPr>
            <a:grpSpLocks/>
          </p:cNvGrpSpPr>
          <p:nvPr/>
        </p:nvGrpSpPr>
        <p:grpSpPr bwMode="auto">
          <a:xfrm>
            <a:off x="1738313" y="3271838"/>
            <a:ext cx="838200" cy="1260475"/>
            <a:chOff x="1095" y="2061"/>
            <a:chExt cx="528" cy="794"/>
          </a:xfrm>
        </p:grpSpPr>
        <p:sp>
          <p:nvSpPr>
            <p:cNvPr id="365581" name="Oval 13"/>
            <p:cNvSpPr>
              <a:spLocks noChangeArrowheads="1"/>
            </p:cNvSpPr>
            <p:nvPr/>
          </p:nvSpPr>
          <p:spPr bwMode="auto">
            <a:xfrm>
              <a:off x="1095" y="2327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4270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Frais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d'achat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365582" name="AutoShape 14"/>
            <p:cNvCxnSpPr>
              <a:cxnSpLocks noChangeShapeType="1"/>
              <a:stCxn id="365581" idx="6"/>
            </p:cNvCxnSpPr>
            <p:nvPr/>
          </p:nvCxnSpPr>
          <p:spPr bwMode="auto">
            <a:xfrm flipH="1" flipV="1">
              <a:off x="1622" y="2061"/>
              <a:ext cx="1" cy="530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65571" name="Oval 3"/>
          <p:cNvSpPr>
            <a:spLocks noChangeArrowheads="1"/>
          </p:cNvSpPr>
          <p:nvPr/>
        </p:nvSpPr>
        <p:spPr bwMode="auto">
          <a:xfrm>
            <a:off x="4876800" y="2667000"/>
            <a:ext cx="990600" cy="10668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</p:txBody>
      </p:sp>
      <p:grpSp>
        <p:nvGrpSpPr>
          <p:cNvPr id="365638" name="Group 70"/>
          <p:cNvGrpSpPr>
            <a:grpSpLocks/>
          </p:cNvGrpSpPr>
          <p:nvPr/>
        </p:nvGrpSpPr>
        <p:grpSpPr bwMode="auto">
          <a:xfrm>
            <a:off x="5881688" y="3200400"/>
            <a:ext cx="2938462" cy="1355725"/>
            <a:chOff x="3705" y="2016"/>
            <a:chExt cx="1851" cy="854"/>
          </a:xfrm>
        </p:grpSpPr>
        <p:grpSp>
          <p:nvGrpSpPr>
            <p:cNvPr id="365636" name="Group 68"/>
            <p:cNvGrpSpPr>
              <a:grpSpLocks/>
            </p:cNvGrpSpPr>
            <p:nvPr/>
          </p:nvGrpSpPr>
          <p:grpSpPr bwMode="auto">
            <a:xfrm>
              <a:off x="5028" y="2064"/>
              <a:ext cx="528" cy="806"/>
              <a:chOff x="5028" y="2064"/>
              <a:chExt cx="528" cy="806"/>
            </a:xfrm>
          </p:grpSpPr>
          <p:sp>
            <p:nvSpPr>
              <p:cNvPr id="365578" name="Oval 10"/>
              <p:cNvSpPr>
                <a:spLocks noChangeArrowheads="1"/>
              </p:cNvSpPr>
              <p:nvPr/>
            </p:nvSpPr>
            <p:spPr bwMode="auto">
              <a:xfrm>
                <a:off x="5028" y="2342"/>
                <a:ext cx="528" cy="528"/>
              </a:xfrm>
              <a:prstGeom prst="ellipse">
                <a:avLst/>
              </a:prstGeom>
              <a:solidFill>
                <a:srgbClr val="FF6D6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3200</a:t>
                </a:r>
              </a:p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Ventes</a:t>
                </a:r>
                <a:br>
                  <a:rPr lang="fr-CH" altLang="fr-FR" sz="1400">
                    <a:latin typeface="Arial" panose="020B0604020202020204" pitchFamily="34" charset="0"/>
                  </a:rPr>
                </a:br>
                <a:r>
                  <a:rPr lang="fr-CH" altLang="fr-FR" sz="1400">
                    <a:latin typeface="Arial" panose="020B0604020202020204" pitchFamily="34" charset="0"/>
                  </a:rPr>
                  <a:t>brutes</a:t>
                </a:r>
                <a:endParaRPr lang="fr-FR" altLang="fr-FR" sz="1400">
                  <a:latin typeface="Arial" panose="020B0604020202020204" pitchFamily="34" charset="0"/>
                </a:endParaRPr>
              </a:p>
            </p:txBody>
          </p:sp>
          <p:cxnSp>
            <p:nvCxnSpPr>
              <p:cNvPr id="365579" name="AutoShape 11"/>
              <p:cNvCxnSpPr>
                <a:cxnSpLocks noChangeShapeType="1"/>
                <a:stCxn id="365578" idx="2"/>
              </p:cNvCxnSpPr>
              <p:nvPr/>
            </p:nvCxnSpPr>
            <p:spPr bwMode="auto">
              <a:xfrm flipV="1">
                <a:off x="5028" y="2064"/>
                <a:ext cx="1" cy="542"/>
              </a:xfrm>
              <a:prstGeom prst="straightConnector1">
                <a:avLst/>
              </a:prstGeom>
              <a:noFill/>
              <a:ln w="28575">
                <a:solidFill>
                  <a:srgbClr val="BA0E37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365573" name="AutoShape 5"/>
            <p:cNvCxnSpPr>
              <a:cxnSpLocks noChangeShapeType="1"/>
            </p:cNvCxnSpPr>
            <p:nvPr/>
          </p:nvCxnSpPr>
          <p:spPr bwMode="auto">
            <a:xfrm rot="10800000">
              <a:off x="3705" y="2016"/>
              <a:ext cx="1431" cy="0"/>
            </a:xfrm>
            <a:prstGeom prst="straightConnector1">
              <a:avLst/>
            </a:prstGeom>
            <a:noFill/>
            <a:ln w="57150">
              <a:solidFill>
                <a:srgbClr val="BA0E37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5639" name="Group 71"/>
          <p:cNvGrpSpPr>
            <a:grpSpLocks/>
          </p:cNvGrpSpPr>
          <p:nvPr/>
        </p:nvGrpSpPr>
        <p:grpSpPr bwMode="auto">
          <a:xfrm>
            <a:off x="1738313" y="1824038"/>
            <a:ext cx="3124200" cy="1376362"/>
            <a:chOff x="1095" y="1149"/>
            <a:chExt cx="1968" cy="867"/>
          </a:xfrm>
        </p:grpSpPr>
        <p:cxnSp>
          <p:nvCxnSpPr>
            <p:cNvPr id="365584" name="AutoShape 16"/>
            <p:cNvCxnSpPr>
              <a:cxnSpLocks noChangeShapeType="1"/>
            </p:cNvCxnSpPr>
            <p:nvPr/>
          </p:nvCxnSpPr>
          <p:spPr bwMode="auto">
            <a:xfrm>
              <a:off x="1440" y="2016"/>
              <a:ext cx="1623" cy="0"/>
            </a:xfrm>
            <a:prstGeom prst="straightConnector1">
              <a:avLst/>
            </a:prstGeom>
            <a:noFill/>
            <a:ln w="57150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65631" name="Group 63"/>
            <p:cNvGrpSpPr>
              <a:grpSpLocks/>
            </p:cNvGrpSpPr>
            <p:nvPr/>
          </p:nvGrpSpPr>
          <p:grpSpPr bwMode="auto">
            <a:xfrm>
              <a:off x="1095" y="1149"/>
              <a:ext cx="528" cy="812"/>
              <a:chOff x="1095" y="1149"/>
              <a:chExt cx="528" cy="812"/>
            </a:xfrm>
          </p:grpSpPr>
          <p:sp>
            <p:nvSpPr>
              <p:cNvPr id="365586" name="Oval 18"/>
              <p:cNvSpPr>
                <a:spLocks noChangeArrowheads="1"/>
              </p:cNvSpPr>
              <p:nvPr/>
            </p:nvSpPr>
            <p:spPr bwMode="auto">
              <a:xfrm>
                <a:off x="1095" y="1149"/>
                <a:ext cx="528" cy="528"/>
              </a:xfrm>
              <a:prstGeom prst="ellipse">
                <a:avLst/>
              </a:prstGeom>
              <a:solidFill>
                <a:srgbClr val="67EB7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4200</a:t>
                </a:r>
              </a:p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Achats</a:t>
                </a:r>
                <a:br>
                  <a:rPr lang="fr-CH" altLang="fr-FR" sz="1400">
                    <a:latin typeface="Arial" panose="020B0604020202020204" pitchFamily="34" charset="0"/>
                  </a:rPr>
                </a:br>
                <a:r>
                  <a:rPr lang="fr-CH" altLang="fr-FR" sz="1400">
                    <a:latin typeface="Arial" panose="020B0604020202020204" pitchFamily="34" charset="0"/>
                  </a:rPr>
                  <a:t>bruts</a:t>
                </a:r>
                <a:endParaRPr lang="fr-FR" altLang="fr-FR" sz="1400">
                  <a:latin typeface="Arial" panose="020B0604020202020204" pitchFamily="34" charset="0"/>
                </a:endParaRPr>
              </a:p>
            </p:txBody>
          </p:sp>
          <p:cxnSp>
            <p:nvCxnSpPr>
              <p:cNvPr id="365589" name="AutoShape 21"/>
              <p:cNvCxnSpPr>
                <a:cxnSpLocks noChangeShapeType="1"/>
                <a:stCxn id="365586" idx="6"/>
              </p:cNvCxnSpPr>
              <p:nvPr/>
            </p:nvCxnSpPr>
            <p:spPr bwMode="auto">
              <a:xfrm flipH="1">
                <a:off x="1622" y="1413"/>
                <a:ext cx="1" cy="548"/>
              </a:xfrm>
              <a:prstGeom prst="straightConnector1">
                <a:avLst/>
              </a:prstGeom>
              <a:noFill/>
              <a:ln w="28575">
                <a:solidFill>
                  <a:srgbClr val="21A50B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365595" name="Rectangle 27"/>
          <p:cNvSpPr>
            <a:spLocks noChangeArrowheads="1"/>
          </p:cNvSpPr>
          <p:nvPr/>
        </p:nvSpPr>
        <p:spPr bwMode="auto">
          <a:xfrm>
            <a:off x="333375" y="733425"/>
            <a:ext cx="1524000" cy="6096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800" b="1">
                <a:solidFill>
                  <a:schemeClr val="bg1"/>
                </a:solidFill>
                <a:latin typeface="Arial" panose="020B0604020202020204" pitchFamily="34" charset="0"/>
              </a:rPr>
              <a:t>1200 Stock</a:t>
            </a:r>
            <a:endParaRPr lang="fr-FR" altLang="fr-FR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grpSp>
        <p:nvGrpSpPr>
          <p:cNvPr id="365640" name="Group 72"/>
          <p:cNvGrpSpPr>
            <a:grpSpLocks/>
          </p:cNvGrpSpPr>
          <p:nvPr/>
        </p:nvGrpSpPr>
        <p:grpSpPr bwMode="auto">
          <a:xfrm>
            <a:off x="2916238" y="3276600"/>
            <a:ext cx="1558925" cy="1854200"/>
            <a:chOff x="1837" y="2064"/>
            <a:chExt cx="982" cy="1168"/>
          </a:xfrm>
        </p:grpSpPr>
        <p:sp>
          <p:nvSpPr>
            <p:cNvPr id="365575" name="Oval 7"/>
            <p:cNvSpPr>
              <a:spLocks noChangeArrowheads="1"/>
            </p:cNvSpPr>
            <p:nvPr/>
          </p:nvSpPr>
          <p:spPr bwMode="auto">
            <a:xfrm>
              <a:off x="1837" y="2353"/>
              <a:ext cx="528" cy="528"/>
            </a:xfrm>
            <a:prstGeom prst="ellipse">
              <a:avLst/>
            </a:prstGeom>
            <a:solidFill>
              <a:srgbClr val="FF6D6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3900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Déd. acc.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/ventes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365576" name="AutoShape 8"/>
            <p:cNvCxnSpPr>
              <a:cxnSpLocks noChangeShapeType="1"/>
              <a:stCxn id="365575" idx="6"/>
            </p:cNvCxnSpPr>
            <p:nvPr/>
          </p:nvCxnSpPr>
          <p:spPr bwMode="auto">
            <a:xfrm flipH="1" flipV="1">
              <a:off x="2364" y="2069"/>
              <a:ext cx="1" cy="548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5606" name="Oval 38"/>
            <p:cNvSpPr>
              <a:spLocks noChangeArrowheads="1"/>
            </p:cNvSpPr>
            <p:nvPr/>
          </p:nvSpPr>
          <p:spPr bwMode="auto">
            <a:xfrm>
              <a:off x="2290" y="2704"/>
              <a:ext cx="528" cy="528"/>
            </a:xfrm>
            <a:prstGeom prst="ellipse">
              <a:avLst/>
            </a:prstGeom>
            <a:solidFill>
              <a:srgbClr val="FF6D6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3905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Pertes/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clients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365607" name="AutoShape 39"/>
            <p:cNvCxnSpPr>
              <a:cxnSpLocks noChangeShapeType="1"/>
              <a:stCxn id="365606" idx="6"/>
            </p:cNvCxnSpPr>
            <p:nvPr/>
          </p:nvCxnSpPr>
          <p:spPr bwMode="auto">
            <a:xfrm flipV="1">
              <a:off x="2818" y="2064"/>
              <a:ext cx="1" cy="904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5635" name="Group 67"/>
          <p:cNvGrpSpPr>
            <a:grpSpLocks/>
          </p:cNvGrpSpPr>
          <p:nvPr/>
        </p:nvGrpSpPr>
        <p:grpSpPr bwMode="auto">
          <a:xfrm>
            <a:off x="6443663" y="1825625"/>
            <a:ext cx="838200" cy="1285875"/>
            <a:chOff x="4059" y="1150"/>
            <a:chExt cx="528" cy="810"/>
          </a:xfrm>
        </p:grpSpPr>
        <p:sp>
          <p:nvSpPr>
            <p:cNvPr id="365587" name="Oval 19"/>
            <p:cNvSpPr>
              <a:spLocks noChangeArrowheads="1"/>
            </p:cNvSpPr>
            <p:nvPr/>
          </p:nvSpPr>
          <p:spPr bwMode="auto">
            <a:xfrm>
              <a:off x="4059" y="1150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4900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Déd. obt.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/achats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365627" name="AutoShape 59"/>
            <p:cNvCxnSpPr>
              <a:cxnSpLocks noChangeShapeType="1"/>
            </p:cNvCxnSpPr>
            <p:nvPr/>
          </p:nvCxnSpPr>
          <p:spPr bwMode="auto">
            <a:xfrm>
              <a:off x="4059" y="1434"/>
              <a:ext cx="0" cy="526"/>
            </a:xfrm>
            <a:prstGeom prst="straightConnector1">
              <a:avLst/>
            </a:prstGeom>
            <a:noFill/>
            <a:ln w="28575">
              <a:solidFill>
                <a:srgbClr val="BA0E37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5641" name="Group 73"/>
          <p:cNvGrpSpPr>
            <a:grpSpLocks/>
          </p:cNvGrpSpPr>
          <p:nvPr/>
        </p:nvGrpSpPr>
        <p:grpSpPr bwMode="auto">
          <a:xfrm>
            <a:off x="1095375" y="765175"/>
            <a:ext cx="4675188" cy="838200"/>
            <a:chOff x="690" y="482"/>
            <a:chExt cx="2945" cy="528"/>
          </a:xfrm>
        </p:grpSpPr>
        <p:sp>
          <p:nvSpPr>
            <p:cNvPr id="365601" name="Text Box 33"/>
            <p:cNvSpPr txBox="1">
              <a:spLocks noChangeArrowheads="1"/>
            </p:cNvSpPr>
            <p:nvPr/>
          </p:nvSpPr>
          <p:spPr bwMode="auto">
            <a:xfrm>
              <a:off x="1202" y="618"/>
              <a:ext cx="72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200">
                  <a:solidFill>
                    <a:srgbClr val="00B400"/>
                  </a:solidFill>
                  <a:latin typeface="Arial" panose="020B0604020202020204" pitchFamily="34" charset="0"/>
                </a:rPr>
                <a:t>variation</a:t>
              </a:r>
              <a:endParaRPr lang="fr-FR" altLang="fr-FR" sz="1200">
                <a:solidFill>
                  <a:srgbClr val="00B4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65596" name="Oval 28"/>
            <p:cNvSpPr>
              <a:spLocks noChangeArrowheads="1"/>
            </p:cNvSpPr>
            <p:nvPr/>
          </p:nvSpPr>
          <p:spPr bwMode="auto">
            <a:xfrm>
              <a:off x="3107" y="482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/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4280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Variation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de stock</a:t>
              </a:r>
            </a:p>
            <a:p>
              <a:pPr algn="ctr"/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365600" name="AutoShape 32"/>
            <p:cNvCxnSpPr>
              <a:cxnSpLocks noChangeShapeType="1"/>
              <a:endCxn id="365596" idx="0"/>
            </p:cNvCxnSpPr>
            <p:nvPr/>
          </p:nvCxnSpPr>
          <p:spPr bwMode="auto">
            <a:xfrm flipV="1">
              <a:off x="690" y="482"/>
              <a:ext cx="2681" cy="364"/>
            </a:xfrm>
            <a:prstGeom prst="bentConnector4">
              <a:avLst>
                <a:gd name="adj1" fmla="val 45056"/>
                <a:gd name="adj2" fmla="val 139560"/>
              </a:avLst>
            </a:prstGeom>
            <a:noFill/>
            <a:ln w="28575">
              <a:solidFill>
                <a:srgbClr val="008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5643" name="Group 75"/>
          <p:cNvGrpSpPr>
            <a:grpSpLocks/>
          </p:cNvGrpSpPr>
          <p:nvPr/>
        </p:nvGrpSpPr>
        <p:grpSpPr bwMode="auto">
          <a:xfrm>
            <a:off x="4679950" y="1628775"/>
            <a:ext cx="612775" cy="936625"/>
            <a:chOff x="2948" y="1026"/>
            <a:chExt cx="386" cy="590"/>
          </a:xfrm>
        </p:grpSpPr>
        <p:sp>
          <p:nvSpPr>
            <p:cNvPr id="365622" name="Line 54"/>
            <p:cNvSpPr>
              <a:spLocks noChangeShapeType="1"/>
            </p:cNvSpPr>
            <p:nvPr/>
          </p:nvSpPr>
          <p:spPr bwMode="auto">
            <a:xfrm>
              <a:off x="3198" y="1253"/>
              <a:ext cx="9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cxnSp>
          <p:nvCxnSpPr>
            <p:cNvPr id="365626" name="AutoShape 58"/>
            <p:cNvCxnSpPr>
              <a:cxnSpLocks noChangeShapeType="1"/>
            </p:cNvCxnSpPr>
            <p:nvPr/>
          </p:nvCxnSpPr>
          <p:spPr bwMode="auto">
            <a:xfrm>
              <a:off x="3334" y="1026"/>
              <a:ext cx="0" cy="590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5628" name="Text Box 60"/>
            <p:cNvSpPr txBox="1">
              <a:spLocks noChangeArrowheads="1"/>
            </p:cNvSpPr>
            <p:nvPr/>
          </p:nvSpPr>
          <p:spPr bwMode="auto">
            <a:xfrm>
              <a:off x="2948" y="1228"/>
              <a:ext cx="31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CH" altLang="fr-FR" sz="1000">
                  <a:latin typeface="Arial" panose="020B0604020202020204" pitchFamily="34" charset="0"/>
                </a:rPr>
                <a:t>stock</a:t>
              </a:r>
              <a:endParaRPr lang="fr-FR" altLang="fr-FR" sz="1000">
                <a:latin typeface="Arial" panose="020B0604020202020204" pitchFamily="34" charset="0"/>
              </a:endParaRPr>
            </a:p>
          </p:txBody>
        </p:sp>
      </p:grpSp>
      <p:grpSp>
        <p:nvGrpSpPr>
          <p:cNvPr id="365644" name="Group 76"/>
          <p:cNvGrpSpPr>
            <a:grpSpLocks/>
          </p:cNvGrpSpPr>
          <p:nvPr/>
        </p:nvGrpSpPr>
        <p:grpSpPr bwMode="auto">
          <a:xfrm>
            <a:off x="5435600" y="1628775"/>
            <a:ext cx="622300" cy="936625"/>
            <a:chOff x="3424" y="1026"/>
            <a:chExt cx="392" cy="590"/>
          </a:xfrm>
        </p:grpSpPr>
        <p:sp>
          <p:nvSpPr>
            <p:cNvPr id="365624" name="Line 56"/>
            <p:cNvSpPr>
              <a:spLocks noChangeShapeType="1"/>
            </p:cNvSpPr>
            <p:nvPr/>
          </p:nvSpPr>
          <p:spPr bwMode="auto">
            <a:xfrm flipV="1">
              <a:off x="3470" y="1253"/>
              <a:ext cx="9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  <p:cxnSp>
          <p:nvCxnSpPr>
            <p:cNvPr id="365588" name="AutoShape 20"/>
            <p:cNvCxnSpPr>
              <a:cxnSpLocks noChangeShapeType="1"/>
            </p:cNvCxnSpPr>
            <p:nvPr/>
          </p:nvCxnSpPr>
          <p:spPr bwMode="auto">
            <a:xfrm>
              <a:off x="3424" y="1026"/>
              <a:ext cx="0" cy="590"/>
            </a:xfrm>
            <a:prstGeom prst="straightConnector1">
              <a:avLst/>
            </a:prstGeom>
            <a:noFill/>
            <a:ln w="28575">
              <a:solidFill>
                <a:srgbClr val="BA0E37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5629" name="Text Box 61"/>
            <p:cNvSpPr txBox="1">
              <a:spLocks noChangeArrowheads="1"/>
            </p:cNvSpPr>
            <p:nvPr/>
          </p:nvSpPr>
          <p:spPr bwMode="auto">
            <a:xfrm>
              <a:off x="3499" y="1232"/>
              <a:ext cx="31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CH" altLang="fr-FR" sz="1000">
                  <a:latin typeface="Arial" panose="020B0604020202020204" pitchFamily="34" charset="0"/>
                </a:rPr>
                <a:t>stock</a:t>
              </a:r>
              <a:endParaRPr lang="fr-FR" altLang="fr-FR" sz="1000">
                <a:latin typeface="Arial" panose="020B0604020202020204" pitchFamily="34" charset="0"/>
              </a:endParaRPr>
            </a:p>
          </p:txBody>
        </p:sp>
      </p:grpSp>
      <p:grpSp>
        <p:nvGrpSpPr>
          <p:cNvPr id="365647" name="Group 79"/>
          <p:cNvGrpSpPr>
            <a:grpSpLocks/>
          </p:cNvGrpSpPr>
          <p:nvPr/>
        </p:nvGrpSpPr>
        <p:grpSpPr bwMode="auto">
          <a:xfrm>
            <a:off x="1116013" y="3438525"/>
            <a:ext cx="4699000" cy="3114675"/>
            <a:chOff x="703" y="2166"/>
            <a:chExt cx="2960" cy="1962"/>
          </a:xfrm>
        </p:grpSpPr>
        <p:sp>
          <p:nvSpPr>
            <p:cNvPr id="365591" name="Oval 23"/>
            <p:cNvSpPr>
              <a:spLocks noChangeArrowheads="1"/>
            </p:cNvSpPr>
            <p:nvPr/>
          </p:nvSpPr>
          <p:spPr bwMode="auto">
            <a:xfrm>
              <a:off x="703" y="3600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6 . . .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A.C.E.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sp>
          <p:nvSpPr>
            <p:cNvPr id="365592" name="Oval 24"/>
            <p:cNvSpPr>
              <a:spLocks noChangeArrowheads="1"/>
            </p:cNvSpPr>
            <p:nvPr/>
          </p:nvSpPr>
          <p:spPr bwMode="auto">
            <a:xfrm>
              <a:off x="703" y="3024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5200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Salaires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365593" name="AutoShape 25"/>
            <p:cNvCxnSpPr>
              <a:cxnSpLocks noChangeShapeType="1"/>
              <a:stCxn id="365592" idx="6"/>
              <a:endCxn id="365571" idx="3"/>
            </p:cNvCxnSpPr>
            <p:nvPr/>
          </p:nvCxnSpPr>
          <p:spPr bwMode="auto">
            <a:xfrm flipV="1">
              <a:off x="1231" y="2263"/>
              <a:ext cx="1932" cy="1025"/>
            </a:xfrm>
            <a:prstGeom prst="bentConnector2">
              <a:avLst/>
            </a:prstGeom>
            <a:noFill/>
            <a:ln w="28575">
              <a:solidFill>
                <a:srgbClr val="21A50B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5594" name="AutoShape 26"/>
            <p:cNvCxnSpPr>
              <a:cxnSpLocks noChangeShapeType="1"/>
              <a:stCxn id="365591" idx="6"/>
            </p:cNvCxnSpPr>
            <p:nvPr/>
          </p:nvCxnSpPr>
          <p:spPr bwMode="auto">
            <a:xfrm flipV="1">
              <a:off x="1231" y="3294"/>
              <a:ext cx="1931" cy="570"/>
            </a:xfrm>
            <a:prstGeom prst="bentConnector3">
              <a:avLst>
                <a:gd name="adj1" fmla="val 100204"/>
              </a:avLst>
            </a:prstGeom>
            <a:noFill/>
            <a:ln w="28575">
              <a:solidFill>
                <a:srgbClr val="21A50B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5645" name="Line 77"/>
            <p:cNvSpPr>
              <a:spLocks noChangeShapeType="1"/>
            </p:cNvSpPr>
            <p:nvPr/>
          </p:nvSpPr>
          <p:spPr bwMode="auto">
            <a:xfrm flipV="1">
              <a:off x="3107" y="2166"/>
              <a:ext cx="556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H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6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6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6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6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65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36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6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65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65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AutoShape 2"/>
          <p:cNvSpPr>
            <a:spLocks noChangeArrowheads="1"/>
          </p:cNvSpPr>
          <p:nvPr/>
        </p:nvSpPr>
        <p:spPr bwMode="auto">
          <a:xfrm>
            <a:off x="1371600" y="381000"/>
            <a:ext cx="6248400" cy="2286000"/>
          </a:xfrm>
          <a:prstGeom prst="verticalScroll">
            <a:avLst>
              <a:gd name="adj" fmla="val 12500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altLang="fr-FR"/>
              <a:t>Stock initial  	50 pièces à fr. 2.-     	100.-</a:t>
            </a:r>
          </a:p>
          <a:p>
            <a:r>
              <a:rPr lang="fr-FR" altLang="fr-FR"/>
              <a:t>Achats      	25 pièces à fr. 2.-	  50.-</a:t>
            </a:r>
          </a:p>
          <a:p>
            <a:r>
              <a:rPr lang="fr-FR" altLang="fr-FR"/>
              <a:t>Ventes		35 pièces à fr. 4.-	140.-</a:t>
            </a:r>
          </a:p>
          <a:p>
            <a:r>
              <a:rPr lang="fr-FR" altLang="fr-FR"/>
              <a:t>Stock final	40 pièces à fr. 2.-	  80.-   </a:t>
            </a:r>
          </a:p>
          <a:p>
            <a:r>
              <a:rPr lang="fr-FR" altLang="fr-FR"/>
              <a:t> </a:t>
            </a:r>
          </a:p>
        </p:txBody>
      </p:sp>
      <p:grpSp>
        <p:nvGrpSpPr>
          <p:cNvPr id="354310" name="Group 6"/>
          <p:cNvGrpSpPr>
            <a:grpSpLocks/>
          </p:cNvGrpSpPr>
          <p:nvPr/>
        </p:nvGrpSpPr>
        <p:grpSpPr bwMode="auto">
          <a:xfrm>
            <a:off x="3276600" y="2971800"/>
            <a:ext cx="5029200" cy="3505200"/>
            <a:chOff x="1296" y="1824"/>
            <a:chExt cx="3168" cy="2208"/>
          </a:xfrm>
        </p:grpSpPr>
        <p:sp>
          <p:nvSpPr>
            <p:cNvPr id="354311" name="Rectangle 7"/>
            <p:cNvSpPr>
              <a:spLocks noChangeArrowheads="1"/>
            </p:cNvSpPr>
            <p:nvPr/>
          </p:nvSpPr>
          <p:spPr bwMode="auto">
            <a:xfrm>
              <a:off x="1296" y="2448"/>
              <a:ext cx="1584" cy="12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4312" name="Rectangle 8"/>
            <p:cNvSpPr>
              <a:spLocks noChangeArrowheads="1"/>
            </p:cNvSpPr>
            <p:nvPr/>
          </p:nvSpPr>
          <p:spPr bwMode="auto">
            <a:xfrm>
              <a:off x="2880" y="2448"/>
              <a:ext cx="1584" cy="12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4313" name="Rectangle 9"/>
            <p:cNvSpPr>
              <a:spLocks noChangeArrowheads="1"/>
            </p:cNvSpPr>
            <p:nvPr/>
          </p:nvSpPr>
          <p:spPr bwMode="auto">
            <a:xfrm>
              <a:off x="1296" y="2160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fr-FR" altLang="fr-FR"/>
            </a:p>
          </p:txBody>
        </p:sp>
        <p:sp>
          <p:nvSpPr>
            <p:cNvPr id="354314" name="Rectangle 10"/>
            <p:cNvSpPr>
              <a:spLocks noChangeArrowheads="1"/>
            </p:cNvSpPr>
            <p:nvPr/>
          </p:nvSpPr>
          <p:spPr bwMode="auto">
            <a:xfrm>
              <a:off x="2880" y="2160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4315" name="Rectangle 11"/>
            <p:cNvSpPr>
              <a:spLocks noChangeArrowheads="1"/>
            </p:cNvSpPr>
            <p:nvPr/>
          </p:nvSpPr>
          <p:spPr bwMode="auto">
            <a:xfrm>
              <a:off x="1296" y="3744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4316" name="Rectangle 12"/>
            <p:cNvSpPr>
              <a:spLocks noChangeArrowheads="1"/>
            </p:cNvSpPr>
            <p:nvPr/>
          </p:nvSpPr>
          <p:spPr bwMode="auto">
            <a:xfrm>
              <a:off x="2880" y="3744"/>
              <a:ext cx="1584" cy="2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54317" name="Text Box 13"/>
            <p:cNvSpPr txBox="1">
              <a:spLocks noChangeArrowheads="1"/>
            </p:cNvSpPr>
            <p:nvPr/>
          </p:nvSpPr>
          <p:spPr bwMode="auto">
            <a:xfrm>
              <a:off x="1344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Débit</a:t>
              </a:r>
            </a:p>
          </p:txBody>
        </p:sp>
        <p:sp>
          <p:nvSpPr>
            <p:cNvPr id="354318" name="Text Box 14"/>
            <p:cNvSpPr txBox="1">
              <a:spLocks noChangeArrowheads="1"/>
            </p:cNvSpPr>
            <p:nvPr/>
          </p:nvSpPr>
          <p:spPr bwMode="auto">
            <a:xfrm>
              <a:off x="1344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Débit</a:t>
              </a:r>
            </a:p>
          </p:txBody>
        </p:sp>
        <p:sp>
          <p:nvSpPr>
            <p:cNvPr id="354319" name="Text Box 15"/>
            <p:cNvSpPr txBox="1">
              <a:spLocks noChangeArrowheads="1"/>
            </p:cNvSpPr>
            <p:nvPr/>
          </p:nvSpPr>
          <p:spPr bwMode="auto">
            <a:xfrm>
              <a:off x="2928" y="2160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Crédit</a:t>
              </a:r>
            </a:p>
          </p:txBody>
        </p:sp>
        <p:sp>
          <p:nvSpPr>
            <p:cNvPr id="354320" name="Text Box 16"/>
            <p:cNvSpPr txBox="1">
              <a:spLocks noChangeArrowheads="1"/>
            </p:cNvSpPr>
            <p:nvPr/>
          </p:nvSpPr>
          <p:spPr bwMode="auto">
            <a:xfrm>
              <a:off x="1344" y="1824"/>
              <a:ext cx="30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/>
                <a:t>MARCHANDISES</a:t>
              </a:r>
            </a:p>
          </p:txBody>
        </p:sp>
      </p:grpSp>
      <p:sp>
        <p:nvSpPr>
          <p:cNvPr id="354321" name="Text Box 17"/>
          <p:cNvSpPr txBox="1">
            <a:spLocks noChangeArrowheads="1"/>
          </p:cNvSpPr>
          <p:nvPr/>
        </p:nvSpPr>
        <p:spPr bwMode="auto">
          <a:xfrm>
            <a:off x="3276600" y="41148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Stock initial	100.-</a:t>
            </a:r>
            <a:r>
              <a:rPr lang="fr-FR" altLang="fr-FR"/>
              <a:t> </a:t>
            </a:r>
          </a:p>
        </p:txBody>
      </p:sp>
      <p:sp>
        <p:nvSpPr>
          <p:cNvPr id="354322" name="Text Box 18"/>
          <p:cNvSpPr txBox="1">
            <a:spLocks noChangeArrowheads="1"/>
          </p:cNvSpPr>
          <p:nvPr/>
        </p:nvSpPr>
        <p:spPr bwMode="auto">
          <a:xfrm>
            <a:off x="3276600" y="45720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Achats		  50.-</a:t>
            </a:r>
            <a:r>
              <a:rPr lang="fr-FR" altLang="fr-FR"/>
              <a:t> </a:t>
            </a:r>
          </a:p>
        </p:txBody>
      </p:sp>
      <p:sp>
        <p:nvSpPr>
          <p:cNvPr id="354323" name="Text Box 19"/>
          <p:cNvSpPr txBox="1">
            <a:spLocks noChangeArrowheads="1"/>
          </p:cNvSpPr>
          <p:nvPr/>
        </p:nvSpPr>
        <p:spPr bwMode="auto">
          <a:xfrm>
            <a:off x="5791200" y="45720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Ventes		140.-</a:t>
            </a:r>
            <a:r>
              <a:rPr lang="fr-FR" altLang="fr-FR"/>
              <a:t> </a:t>
            </a:r>
          </a:p>
        </p:txBody>
      </p:sp>
      <p:sp>
        <p:nvSpPr>
          <p:cNvPr id="354324" name="Text Box 20"/>
          <p:cNvSpPr txBox="1">
            <a:spLocks noChangeArrowheads="1"/>
          </p:cNvSpPr>
          <p:nvPr/>
        </p:nvSpPr>
        <p:spPr bwMode="auto">
          <a:xfrm>
            <a:off x="5791200" y="5181600"/>
            <a:ext cx="2617788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Solde</a:t>
            </a:r>
          </a:p>
          <a:p>
            <a:pPr>
              <a:lnSpc>
                <a:spcPct val="70000"/>
              </a:lnSpc>
            </a:pPr>
            <a:r>
              <a:rPr lang="fr-FR" altLang="fr-FR" sz="2000"/>
              <a:t>(stock final)	  80.-</a:t>
            </a:r>
            <a:r>
              <a:rPr lang="fr-FR" altLang="fr-FR"/>
              <a:t> </a:t>
            </a:r>
          </a:p>
        </p:txBody>
      </p:sp>
      <p:sp>
        <p:nvSpPr>
          <p:cNvPr id="354325" name="Text Box 21"/>
          <p:cNvSpPr txBox="1">
            <a:spLocks noChangeArrowheads="1"/>
          </p:cNvSpPr>
          <p:nvPr/>
        </p:nvSpPr>
        <p:spPr bwMode="auto">
          <a:xfrm>
            <a:off x="5791200" y="60198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		220.-</a:t>
            </a:r>
            <a:r>
              <a:rPr lang="fr-FR" altLang="fr-FR"/>
              <a:t> </a:t>
            </a:r>
          </a:p>
        </p:txBody>
      </p:sp>
      <p:sp>
        <p:nvSpPr>
          <p:cNvPr id="354326" name="Text Box 22"/>
          <p:cNvSpPr txBox="1">
            <a:spLocks noChangeArrowheads="1"/>
          </p:cNvSpPr>
          <p:nvPr/>
        </p:nvSpPr>
        <p:spPr bwMode="auto">
          <a:xfrm>
            <a:off x="3276600" y="60198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/>
              <a:t>		220.-</a:t>
            </a:r>
            <a:r>
              <a:rPr lang="fr-FR" altLang="fr-FR"/>
              <a:t> </a:t>
            </a:r>
          </a:p>
        </p:txBody>
      </p:sp>
      <p:sp>
        <p:nvSpPr>
          <p:cNvPr id="354327" name="Text Box 23"/>
          <p:cNvSpPr txBox="1">
            <a:spLocks noChangeArrowheads="1"/>
          </p:cNvSpPr>
          <p:nvPr/>
        </p:nvSpPr>
        <p:spPr bwMode="auto">
          <a:xfrm>
            <a:off x="3276600" y="5410200"/>
            <a:ext cx="261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000">
                <a:solidFill>
                  <a:srgbClr val="FF0000"/>
                </a:solidFill>
              </a:rPr>
              <a:t>Bénéfice		  70.-</a:t>
            </a:r>
            <a:r>
              <a:rPr lang="fr-FR" altLang="fr-FR"/>
              <a:t> </a:t>
            </a:r>
          </a:p>
        </p:txBody>
      </p:sp>
      <p:sp>
        <p:nvSpPr>
          <p:cNvPr id="354328" name="Line 24"/>
          <p:cNvSpPr>
            <a:spLocks noChangeShapeType="1"/>
          </p:cNvSpPr>
          <p:nvPr/>
        </p:nvSpPr>
        <p:spPr bwMode="auto">
          <a:xfrm flipV="1">
            <a:off x="3124200" y="3352800"/>
            <a:ext cx="5334000" cy="3200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54329" name="Line 25"/>
          <p:cNvSpPr>
            <a:spLocks noChangeShapeType="1"/>
          </p:cNvSpPr>
          <p:nvPr/>
        </p:nvSpPr>
        <p:spPr bwMode="auto">
          <a:xfrm>
            <a:off x="3200400" y="3505200"/>
            <a:ext cx="5334000" cy="2895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354330" name="Object 26"/>
          <p:cNvGraphicFramePr>
            <a:graphicFrameLocks noChangeAspect="1"/>
          </p:cNvGraphicFramePr>
          <p:nvPr/>
        </p:nvGraphicFramePr>
        <p:xfrm>
          <a:off x="533400" y="4038600"/>
          <a:ext cx="2514600" cy="191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334" name="Clip" r:id="rId3" imgW="5154120" imgH="3928680" progId="MS_ClipArt_Gallery.2">
                  <p:embed/>
                </p:oleObj>
              </mc:Choice>
              <mc:Fallback>
                <p:oleObj name="Clip" r:id="rId3" imgW="5154120" imgH="3928680" progId="MS_ClipArt_Gallery.2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038600"/>
                        <a:ext cx="2514600" cy="191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4333" name="AutoShape 29"/>
          <p:cNvSpPr>
            <a:spLocks noChangeArrowheads="1"/>
          </p:cNvSpPr>
          <p:nvPr/>
        </p:nvSpPr>
        <p:spPr bwMode="auto">
          <a:xfrm>
            <a:off x="457200" y="2819400"/>
            <a:ext cx="2667000" cy="1447800"/>
          </a:xfrm>
          <a:prstGeom prst="wedgeEllipseCallout">
            <a:avLst>
              <a:gd name="adj1" fmla="val 32620"/>
              <a:gd name="adj2" fmla="val 62829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/>
              <a:t>Au secours !!!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4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4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54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354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54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28" grpId="0" animBg="1"/>
      <p:bldP spid="354329" grpId="0" animBg="1"/>
      <p:bldP spid="354333" grpId="0" animBg="1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194" name="Object 1026"/>
          <p:cNvGraphicFramePr>
            <a:graphicFrameLocks noChangeAspect="1"/>
          </p:cNvGraphicFramePr>
          <p:nvPr/>
        </p:nvGraphicFramePr>
        <p:xfrm>
          <a:off x="1143000" y="1600200"/>
          <a:ext cx="6858000" cy="499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31" name="Feuille de calcul" r:id="rId3" imgW="6867678" imgH="5000707" progId="Excel.Sheet.8">
                  <p:embed/>
                </p:oleObj>
              </mc:Choice>
              <mc:Fallback>
                <p:oleObj name="Feuille de calcul" r:id="rId3" imgW="6867678" imgH="5000707" progId="Excel.Shee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58000" cy="499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195" name="Rectangle 1027"/>
          <p:cNvSpPr>
            <a:spLocks noChangeArrowheads="1"/>
          </p:cNvSpPr>
          <p:nvPr/>
        </p:nvSpPr>
        <p:spPr bwMode="auto">
          <a:xfrm>
            <a:off x="2352675" y="1417638"/>
            <a:ext cx="700088" cy="1905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136196" name="Group 1028"/>
          <p:cNvGrpSpPr>
            <a:grpSpLocks/>
          </p:cNvGrpSpPr>
          <p:nvPr/>
        </p:nvGrpSpPr>
        <p:grpSpPr bwMode="auto">
          <a:xfrm>
            <a:off x="3200400" y="5334000"/>
            <a:ext cx="320675" cy="304800"/>
            <a:chOff x="5040" y="2112"/>
            <a:chExt cx="384" cy="384"/>
          </a:xfrm>
        </p:grpSpPr>
        <p:sp>
          <p:nvSpPr>
            <p:cNvPr id="136197" name="Oval 1029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36198" name="Line 1030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36199" name="Group 1031"/>
          <p:cNvGrpSpPr>
            <a:grpSpLocks/>
          </p:cNvGrpSpPr>
          <p:nvPr/>
        </p:nvGrpSpPr>
        <p:grpSpPr bwMode="auto">
          <a:xfrm>
            <a:off x="3962400" y="3733800"/>
            <a:ext cx="312738" cy="319088"/>
            <a:chOff x="4992" y="1488"/>
            <a:chExt cx="384" cy="384"/>
          </a:xfrm>
        </p:grpSpPr>
        <p:sp>
          <p:nvSpPr>
            <p:cNvPr id="136200" name="Oval 1032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36201" name="Line 1033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36202" name="Group 1034"/>
          <p:cNvGrpSpPr>
            <a:grpSpLocks/>
          </p:cNvGrpSpPr>
          <p:nvPr/>
        </p:nvGrpSpPr>
        <p:grpSpPr bwMode="auto">
          <a:xfrm>
            <a:off x="7032625" y="1570038"/>
            <a:ext cx="312738" cy="319087"/>
            <a:chOff x="4992" y="1488"/>
            <a:chExt cx="384" cy="384"/>
          </a:xfrm>
        </p:grpSpPr>
        <p:sp>
          <p:nvSpPr>
            <p:cNvPr id="136203" name="Oval 1035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36204" name="Line 1036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36205" name="Group 1037"/>
          <p:cNvGrpSpPr>
            <a:grpSpLocks/>
          </p:cNvGrpSpPr>
          <p:nvPr/>
        </p:nvGrpSpPr>
        <p:grpSpPr bwMode="auto">
          <a:xfrm>
            <a:off x="7391400" y="4648200"/>
            <a:ext cx="312738" cy="319088"/>
            <a:chOff x="4992" y="2928"/>
            <a:chExt cx="197" cy="201"/>
          </a:xfrm>
        </p:grpSpPr>
        <p:sp>
          <p:nvSpPr>
            <p:cNvPr id="136206" name="Oval 1038"/>
            <p:cNvSpPr>
              <a:spLocks noChangeArrowheads="1"/>
            </p:cNvSpPr>
            <p:nvPr/>
          </p:nvSpPr>
          <p:spPr bwMode="auto">
            <a:xfrm>
              <a:off x="4992" y="2928"/>
              <a:ext cx="197" cy="20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36207" name="Line 1039"/>
            <p:cNvSpPr>
              <a:spLocks noChangeShapeType="1"/>
            </p:cNvSpPr>
            <p:nvPr/>
          </p:nvSpPr>
          <p:spPr bwMode="auto">
            <a:xfrm flipH="1">
              <a:off x="5017" y="3029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36208" name="Line 1040"/>
            <p:cNvSpPr>
              <a:spLocks noChangeShapeType="1"/>
            </p:cNvSpPr>
            <p:nvPr/>
          </p:nvSpPr>
          <p:spPr bwMode="auto">
            <a:xfrm>
              <a:off x="5088" y="3024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6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6" name="Object 4"/>
          <p:cNvGraphicFramePr>
            <a:graphicFrameLocks noChangeAspect="1"/>
          </p:cNvGraphicFramePr>
          <p:nvPr/>
        </p:nvGraphicFramePr>
        <p:xfrm>
          <a:off x="1143000" y="1600200"/>
          <a:ext cx="6867525" cy="500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8" name="Feuille de calcul" r:id="rId3" imgW="6867678" imgH="5000707" progId="Excel.Sheet.8">
                  <p:embed/>
                </p:oleObj>
              </mc:Choice>
              <mc:Fallback>
                <p:oleObj name="Feuille de calcul" r:id="rId3" imgW="6867678" imgH="5000707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67525" cy="500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2352675" y="1417638"/>
            <a:ext cx="700088" cy="1905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85003" name="Group 11"/>
          <p:cNvGrpSpPr>
            <a:grpSpLocks/>
          </p:cNvGrpSpPr>
          <p:nvPr/>
        </p:nvGrpSpPr>
        <p:grpSpPr bwMode="auto">
          <a:xfrm>
            <a:off x="3200400" y="5334000"/>
            <a:ext cx="320675" cy="304800"/>
            <a:chOff x="5040" y="2112"/>
            <a:chExt cx="384" cy="384"/>
          </a:xfrm>
        </p:grpSpPr>
        <p:sp>
          <p:nvSpPr>
            <p:cNvPr id="85004" name="Oval 12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85005" name="Line 13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85010" name="Group 18"/>
          <p:cNvGrpSpPr>
            <a:grpSpLocks/>
          </p:cNvGrpSpPr>
          <p:nvPr/>
        </p:nvGrpSpPr>
        <p:grpSpPr bwMode="auto">
          <a:xfrm>
            <a:off x="3962400" y="3733800"/>
            <a:ext cx="312738" cy="319088"/>
            <a:chOff x="4992" y="1488"/>
            <a:chExt cx="384" cy="384"/>
          </a:xfrm>
        </p:grpSpPr>
        <p:sp>
          <p:nvSpPr>
            <p:cNvPr id="85011" name="Oval 19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85012" name="Line 20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85013" name="Group 21"/>
          <p:cNvGrpSpPr>
            <a:grpSpLocks/>
          </p:cNvGrpSpPr>
          <p:nvPr/>
        </p:nvGrpSpPr>
        <p:grpSpPr bwMode="auto">
          <a:xfrm>
            <a:off x="7032625" y="1570038"/>
            <a:ext cx="312738" cy="319087"/>
            <a:chOff x="4992" y="1488"/>
            <a:chExt cx="384" cy="384"/>
          </a:xfrm>
        </p:grpSpPr>
        <p:sp>
          <p:nvSpPr>
            <p:cNvPr id="85014" name="Oval 22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85015" name="Line 23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85021" name="Group 29"/>
          <p:cNvGrpSpPr>
            <a:grpSpLocks/>
          </p:cNvGrpSpPr>
          <p:nvPr/>
        </p:nvGrpSpPr>
        <p:grpSpPr bwMode="auto">
          <a:xfrm>
            <a:off x="7391400" y="4648200"/>
            <a:ext cx="312738" cy="319088"/>
            <a:chOff x="4992" y="2928"/>
            <a:chExt cx="197" cy="201"/>
          </a:xfrm>
        </p:grpSpPr>
        <p:sp>
          <p:nvSpPr>
            <p:cNvPr id="85017" name="Oval 25"/>
            <p:cNvSpPr>
              <a:spLocks noChangeArrowheads="1"/>
            </p:cNvSpPr>
            <p:nvPr/>
          </p:nvSpPr>
          <p:spPr bwMode="auto">
            <a:xfrm>
              <a:off x="4992" y="2928"/>
              <a:ext cx="197" cy="20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85018" name="Line 26"/>
            <p:cNvSpPr>
              <a:spLocks noChangeShapeType="1"/>
            </p:cNvSpPr>
            <p:nvPr/>
          </p:nvSpPr>
          <p:spPr bwMode="auto">
            <a:xfrm flipH="1">
              <a:off x="5017" y="3029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85020" name="Line 28"/>
            <p:cNvSpPr>
              <a:spLocks noChangeShapeType="1"/>
            </p:cNvSpPr>
            <p:nvPr/>
          </p:nvSpPr>
          <p:spPr bwMode="auto">
            <a:xfrm>
              <a:off x="5088" y="3024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522" name="Object 2"/>
          <p:cNvGraphicFramePr>
            <a:graphicFrameLocks noChangeAspect="1"/>
          </p:cNvGraphicFramePr>
          <p:nvPr/>
        </p:nvGraphicFramePr>
        <p:xfrm>
          <a:off x="1143000" y="1600200"/>
          <a:ext cx="6867525" cy="500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682" name="Feuille de calcul" r:id="rId3" imgW="6867678" imgH="5000707" progId="Excel.Sheet.8">
                  <p:embed/>
                </p:oleObj>
              </mc:Choice>
              <mc:Fallback>
                <p:oleObj name="Feuille de calcul" r:id="rId3" imgW="6867678" imgH="5000707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67525" cy="500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2352675" y="1417638"/>
            <a:ext cx="700088" cy="1905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107524" name="Group 4"/>
          <p:cNvGrpSpPr>
            <a:grpSpLocks/>
          </p:cNvGrpSpPr>
          <p:nvPr/>
        </p:nvGrpSpPr>
        <p:grpSpPr bwMode="auto">
          <a:xfrm>
            <a:off x="3200400" y="5334000"/>
            <a:ext cx="320675" cy="304800"/>
            <a:chOff x="5040" y="2112"/>
            <a:chExt cx="384" cy="384"/>
          </a:xfrm>
        </p:grpSpPr>
        <p:sp>
          <p:nvSpPr>
            <p:cNvPr id="107525" name="Oval 5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07526" name="Line 6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07527" name="Group 7"/>
          <p:cNvGrpSpPr>
            <a:grpSpLocks/>
          </p:cNvGrpSpPr>
          <p:nvPr/>
        </p:nvGrpSpPr>
        <p:grpSpPr bwMode="auto">
          <a:xfrm>
            <a:off x="3962400" y="3733800"/>
            <a:ext cx="312738" cy="319088"/>
            <a:chOff x="4992" y="1488"/>
            <a:chExt cx="384" cy="384"/>
          </a:xfrm>
        </p:grpSpPr>
        <p:sp>
          <p:nvSpPr>
            <p:cNvPr id="107528" name="Oval 8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07529" name="Line 9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07530" name="Group 10"/>
          <p:cNvGrpSpPr>
            <a:grpSpLocks/>
          </p:cNvGrpSpPr>
          <p:nvPr/>
        </p:nvGrpSpPr>
        <p:grpSpPr bwMode="auto">
          <a:xfrm>
            <a:off x="7032625" y="1570038"/>
            <a:ext cx="312738" cy="319087"/>
            <a:chOff x="4992" y="1488"/>
            <a:chExt cx="384" cy="384"/>
          </a:xfrm>
        </p:grpSpPr>
        <p:sp>
          <p:nvSpPr>
            <p:cNvPr id="107531" name="Oval 11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07532" name="Line 12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07533" name="Group 13"/>
          <p:cNvGrpSpPr>
            <a:grpSpLocks/>
          </p:cNvGrpSpPr>
          <p:nvPr/>
        </p:nvGrpSpPr>
        <p:grpSpPr bwMode="auto">
          <a:xfrm>
            <a:off x="7391400" y="4648200"/>
            <a:ext cx="312738" cy="319088"/>
            <a:chOff x="4992" y="2928"/>
            <a:chExt cx="197" cy="201"/>
          </a:xfrm>
        </p:grpSpPr>
        <p:sp>
          <p:nvSpPr>
            <p:cNvPr id="107534" name="Oval 14"/>
            <p:cNvSpPr>
              <a:spLocks noChangeArrowheads="1"/>
            </p:cNvSpPr>
            <p:nvPr/>
          </p:nvSpPr>
          <p:spPr bwMode="auto">
            <a:xfrm>
              <a:off x="4992" y="2928"/>
              <a:ext cx="197" cy="20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07535" name="Line 15"/>
            <p:cNvSpPr>
              <a:spLocks noChangeShapeType="1"/>
            </p:cNvSpPr>
            <p:nvPr/>
          </p:nvSpPr>
          <p:spPr bwMode="auto">
            <a:xfrm flipH="1">
              <a:off x="5017" y="3029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07536" name="Line 16"/>
            <p:cNvSpPr>
              <a:spLocks noChangeShapeType="1"/>
            </p:cNvSpPr>
            <p:nvPr/>
          </p:nvSpPr>
          <p:spPr bwMode="auto">
            <a:xfrm>
              <a:off x="5088" y="3024"/>
              <a:ext cx="74" cy="75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sp>
        <p:nvSpPr>
          <p:cNvPr id="107537" name="Text Box 17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ext Box 1026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graphicFrame>
        <p:nvGraphicFramePr>
          <p:cNvPr id="140291" name="Object 1027"/>
          <p:cNvGraphicFramePr>
            <a:graphicFrameLocks noChangeAspect="1"/>
          </p:cNvGraphicFramePr>
          <p:nvPr/>
        </p:nvGraphicFramePr>
        <p:xfrm>
          <a:off x="990600" y="1644650"/>
          <a:ext cx="7015163" cy="510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4" name="Feuille de calcul" r:id="rId3" imgW="6867678" imgH="5000707" progId="Excel.Sheet.8">
                  <p:embed/>
                </p:oleObj>
              </mc:Choice>
              <mc:Fallback>
                <p:oleObj name="Feuille de calcul" r:id="rId3" imgW="6867678" imgH="5000707" progId="Excel.Sheet.8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44650"/>
                        <a:ext cx="7015163" cy="510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2" name="Rectangle 1028"/>
          <p:cNvSpPr>
            <a:spLocks noChangeArrowheads="1"/>
          </p:cNvSpPr>
          <p:nvPr/>
        </p:nvSpPr>
        <p:spPr bwMode="auto">
          <a:xfrm rot="-5400000">
            <a:off x="4362450" y="5343525"/>
            <a:ext cx="685800" cy="3048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PRAMV</a:t>
            </a:r>
            <a:endParaRPr lang="fr-FR" altLang="fr-FR" sz="1400" b="1">
              <a:latin typeface="Arial" panose="020B0604020202020204" pitchFamily="34" charset="0"/>
            </a:endParaRPr>
          </a:p>
        </p:txBody>
      </p:sp>
      <p:sp>
        <p:nvSpPr>
          <p:cNvPr id="140293" name="AutoShape 1029"/>
          <p:cNvSpPr>
            <a:spLocks noChangeArrowheads="1"/>
          </p:cNvSpPr>
          <p:nvPr/>
        </p:nvSpPr>
        <p:spPr bwMode="auto">
          <a:xfrm>
            <a:off x="685800" y="5213350"/>
            <a:ext cx="3505200" cy="1568450"/>
          </a:xfrm>
          <a:prstGeom prst="wedgeRoundRectCallout">
            <a:avLst>
              <a:gd name="adj1" fmla="val 59736"/>
              <a:gd name="adj2" fmla="val -33602"/>
              <a:gd name="adj3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>
                <a:solidFill>
                  <a:srgbClr val="FF0000"/>
                </a:solidFill>
              </a:rPr>
              <a:t>P</a:t>
            </a:r>
            <a:r>
              <a:rPr lang="fr-FR" altLang="fr-FR"/>
              <a:t>rix de </a:t>
            </a:r>
            <a:r>
              <a:rPr lang="fr-FR" altLang="fr-FR">
                <a:solidFill>
                  <a:srgbClr val="FF0000"/>
                </a:solidFill>
              </a:rPr>
              <a:t>R</a:t>
            </a:r>
            <a:r>
              <a:rPr lang="fr-FR" altLang="fr-FR"/>
              <a:t>evient d’</a:t>
            </a:r>
            <a:r>
              <a:rPr lang="fr-FR" altLang="fr-FR">
                <a:solidFill>
                  <a:srgbClr val="FF0000"/>
                </a:solidFill>
              </a:rPr>
              <a:t>A</a:t>
            </a:r>
            <a:r>
              <a:rPr lang="fr-FR" altLang="fr-FR"/>
              <a:t>chat</a:t>
            </a:r>
          </a:p>
          <a:p>
            <a:pPr algn="ctr"/>
            <a:r>
              <a:rPr lang="fr-FR" altLang="fr-FR"/>
              <a:t>des </a:t>
            </a:r>
            <a:r>
              <a:rPr lang="fr-FR" altLang="fr-FR">
                <a:solidFill>
                  <a:srgbClr val="FF0000"/>
                </a:solidFill>
              </a:rPr>
              <a:t>M</a:t>
            </a:r>
            <a:r>
              <a:rPr lang="fr-FR" altLang="fr-FR"/>
              <a:t>archandises</a:t>
            </a:r>
          </a:p>
          <a:p>
            <a:pPr algn="ctr"/>
            <a:r>
              <a:rPr lang="fr-FR" altLang="fr-FR">
                <a:solidFill>
                  <a:srgbClr val="FF0000"/>
                </a:solidFill>
              </a:rPr>
              <a:t>V</a:t>
            </a:r>
            <a:r>
              <a:rPr lang="fr-FR" altLang="fr-FR"/>
              <a:t>endues</a:t>
            </a:r>
            <a:r>
              <a:rPr lang="fr-CH" altLang="fr-FR"/>
              <a:t> : </a:t>
            </a:r>
            <a:r>
              <a:rPr lang="fr-FR" altLang="fr-FR" sz="1800">
                <a:solidFill>
                  <a:srgbClr val="009900"/>
                </a:solidFill>
              </a:rPr>
              <a:t>CHF 70.-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44287"/>
              <a:gd name="adj2" fmla="val 71056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/>
              <a:t>Reprenons tout ça dans un</a:t>
            </a:r>
          </a:p>
          <a:p>
            <a:pPr algn="ctr"/>
            <a:r>
              <a:rPr lang="fr-FR" altLang="fr-FR"/>
              <a:t>ordre chronologique !</a:t>
            </a:r>
          </a:p>
        </p:txBody>
      </p: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5791200" y="2895600"/>
          <a:ext cx="2301875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2" name="Clip" r:id="rId3" imgW="3209040" imgH="3932280" progId="MS_ClipArt_Gallery.2">
                  <p:embed/>
                </p:oleObj>
              </mc:Choice>
              <mc:Fallback>
                <p:oleObj name="Clip" r:id="rId3" imgW="3209040" imgH="3932280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895600"/>
                        <a:ext cx="2301875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1749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1) Ouverture</a:t>
            </a:r>
          </a:p>
        </p:txBody>
      </p:sp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1143000" y="1600200"/>
          <a:ext cx="6858000" cy="499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Feuille de calcul" r:id="rId3" imgW="6867678" imgH="5000707" progId="Excel.Sheet.8">
                  <p:embed/>
                </p:oleObj>
              </mc:Choice>
              <mc:Fallback>
                <p:oleObj name="Feuille de calcul" r:id="rId3" imgW="6867678" imgH="5000707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58000" cy="499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724400" y="45720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81000" y="381000"/>
            <a:ext cx="3094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2) Opérations courantes</a:t>
            </a:r>
          </a:p>
        </p:txBody>
      </p:sp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1143000" y="1600200"/>
          <a:ext cx="6867525" cy="500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Feuille de calcul" r:id="rId3" imgW="6867678" imgH="5000707" progId="Excel.Sheet.8">
                  <p:embed/>
                </p:oleObj>
              </mc:Choice>
              <mc:Fallback>
                <p:oleObj name="Feuille de calcul" r:id="rId3" imgW="6867678" imgH="5000707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67525" cy="500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724400" y="68580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4724400" y="97155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42338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3) Opérations de clôture</a:t>
            </a:r>
          </a:p>
          <a:p>
            <a:r>
              <a:rPr lang="fr-FR" altLang="fr-FR"/>
              <a:t>    a) inventaire des marchandises</a:t>
            </a:r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1143000" y="1600200"/>
          <a:ext cx="6867525" cy="500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Feuille de calcul" r:id="rId3" imgW="6867678" imgH="5000707" progId="Excel.Sheet.8">
                  <p:embed/>
                </p:oleObj>
              </mc:Choice>
              <mc:Fallback>
                <p:oleObj name="Feuille de calcul" r:id="rId3" imgW="6867678" imgH="5000707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67525" cy="500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4724400" y="1247775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3716338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3) Opérations de clôture</a:t>
            </a:r>
          </a:p>
          <a:p>
            <a:r>
              <a:rPr lang="fr-FR" altLang="fr-FR"/>
              <a:t>    </a:t>
            </a:r>
            <a:r>
              <a:rPr lang="fr-CH" altLang="fr-FR"/>
              <a:t>b</a:t>
            </a:r>
            <a:r>
              <a:rPr lang="fr-FR" altLang="fr-FR"/>
              <a:t>) virement </a:t>
            </a:r>
            <a:r>
              <a:rPr lang="fr-CH" altLang="fr-FR"/>
              <a:t>de la variation</a:t>
            </a:r>
          </a:p>
          <a:p>
            <a:r>
              <a:rPr lang="fr-CH" altLang="fr-FR"/>
              <a:t>        du stock</a:t>
            </a:r>
            <a:endParaRPr lang="fr-FR" altLang="fr-FR"/>
          </a:p>
          <a:p>
            <a:r>
              <a:rPr lang="fr-FR" altLang="fr-FR"/>
              <a:t>   </a:t>
            </a:r>
          </a:p>
        </p:txBody>
      </p:sp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1143000" y="1600200"/>
          <a:ext cx="6867525" cy="500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4" name="Feuille de calcul" r:id="rId3" imgW="6867678" imgH="5000707" progId="Excel.Sheet.8">
                  <p:embed/>
                </p:oleObj>
              </mc:Choice>
              <mc:Fallback>
                <p:oleObj name="Feuille de calcul" r:id="rId3" imgW="6867678" imgH="5000707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67525" cy="500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34258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3) Opérations de clôture</a:t>
            </a:r>
          </a:p>
          <a:p>
            <a:r>
              <a:rPr lang="fr-FR" altLang="fr-FR"/>
              <a:t>    </a:t>
            </a:r>
            <a:r>
              <a:rPr lang="fr-CH" altLang="fr-FR"/>
              <a:t>c</a:t>
            </a:r>
            <a:r>
              <a:rPr lang="fr-FR" altLang="fr-FR"/>
              <a:t>) virement du PRAMV</a:t>
            </a:r>
          </a:p>
          <a:p>
            <a:r>
              <a:rPr lang="fr-FR" altLang="fr-FR"/>
              <a:t>   </a:t>
            </a:r>
          </a:p>
        </p:txBody>
      </p:sp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1143000" y="1600200"/>
          <a:ext cx="6867525" cy="500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Feuille de calcul" r:id="rId3" imgW="6867678" imgH="5000707" progId="Excel.Sheet.8">
                  <p:embed/>
                </p:oleObj>
              </mc:Choice>
              <mc:Fallback>
                <p:oleObj name="Feuille de calcul" r:id="rId3" imgW="6867678" imgH="5000707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67525" cy="500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Rectangle 8"/>
          <p:cNvSpPr>
            <a:spLocks noChangeArrowheads="1"/>
          </p:cNvSpPr>
          <p:nvPr/>
        </p:nvSpPr>
        <p:spPr bwMode="auto">
          <a:xfrm rot="-5400000">
            <a:off x="4381500" y="5219700"/>
            <a:ext cx="685800" cy="3048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PRAMV</a:t>
            </a:r>
            <a:endParaRPr lang="fr-FR" altLang="fr-FR" sz="1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1026"/>
          <p:cNvGraphicFramePr>
            <a:graphicFrameLocks noChangeAspect="1"/>
          </p:cNvGraphicFramePr>
          <p:nvPr/>
        </p:nvGraphicFramePr>
        <p:xfrm>
          <a:off x="1600200" y="2362200"/>
          <a:ext cx="1425575" cy="306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Clip" r:id="rId3" imgW="1857600" imgH="3995640" progId="MS_ClipArt_Gallery.2">
                  <p:embed/>
                </p:oleObj>
              </mc:Choice>
              <mc:Fallback>
                <p:oleObj name="Clip" r:id="rId3" imgW="1857600" imgH="3995640" progId="MS_ClipArt_Gallery.2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362200"/>
                        <a:ext cx="1425575" cy="306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AutoShape 1027"/>
          <p:cNvSpPr>
            <a:spLocks noChangeArrowheads="1"/>
          </p:cNvSpPr>
          <p:nvPr/>
        </p:nvSpPr>
        <p:spPr bwMode="auto">
          <a:xfrm>
            <a:off x="1295400" y="533400"/>
            <a:ext cx="6248400" cy="1905000"/>
          </a:xfrm>
          <a:prstGeom prst="wedgeEllipseCallout">
            <a:avLst>
              <a:gd name="adj1" fmla="val -32366"/>
              <a:gd name="adj2" fmla="val 6758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/>
              <a:t>Un compte unique, qui serait à la fois</a:t>
            </a:r>
            <a:br>
              <a:rPr lang="fr-CH" altLang="fr-FR"/>
            </a:br>
            <a:r>
              <a:rPr lang="fr-CH" altLang="fr-FR"/>
              <a:t>un compte d'actif, de charges, de produits</a:t>
            </a:r>
            <a:br>
              <a:rPr lang="fr-CH" altLang="fr-FR"/>
            </a:br>
            <a:r>
              <a:rPr lang="fr-CH" altLang="fr-FR"/>
              <a:t>et de résultat, n'est pas gérable…</a:t>
            </a:r>
            <a:endParaRPr lang="fr-FR" altLang="fr-FR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1143000" y="1600200"/>
          <a:ext cx="6867525" cy="500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name="Feuille de calcul" r:id="rId3" imgW="6867678" imgH="5000707" progId="Excel.Sheet.8">
                  <p:embed/>
                </p:oleObj>
              </mc:Choice>
              <mc:Fallback>
                <p:oleObj name="Feuille de calcul" r:id="rId3" imgW="6867678" imgH="5000707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867525" cy="500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31353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3) Opérations de clôture</a:t>
            </a:r>
          </a:p>
          <a:p>
            <a:r>
              <a:rPr lang="fr-FR" altLang="fr-FR"/>
              <a:t>    </a:t>
            </a:r>
            <a:r>
              <a:rPr lang="fr-CH" altLang="fr-FR"/>
              <a:t>d</a:t>
            </a:r>
            <a:r>
              <a:rPr lang="fr-FR" altLang="fr-FR"/>
              <a:t>) virement du CAN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 rot="-5400000">
            <a:off x="4381500" y="5219700"/>
            <a:ext cx="685800" cy="3048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PRAMV</a:t>
            </a:r>
            <a:endParaRPr lang="fr-FR" altLang="fr-FR" sz="1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1143000" y="1447800"/>
          <a:ext cx="6867525" cy="516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Feuille de calcul" r:id="rId3" imgW="6867678" imgH="5162544" progId="Excel.Sheet.8">
                  <p:embed/>
                </p:oleObj>
              </mc:Choice>
              <mc:Fallback>
                <p:oleObj name="Feuille de calcul" r:id="rId3" imgW="6867678" imgH="5162544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6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3860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3) Opérations de clôture</a:t>
            </a:r>
          </a:p>
          <a:p>
            <a:r>
              <a:rPr lang="fr-FR" altLang="fr-FR"/>
              <a:t>    d) détermination du résultat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 rot="-5400000">
            <a:off x="4381500" y="5219700"/>
            <a:ext cx="685800" cy="3048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PRAMV</a:t>
            </a:r>
            <a:endParaRPr lang="fr-FR" altLang="fr-FR" sz="1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/>
          <p:cNvSpPr txBox="1">
            <a:spLocks noChangeArrowheads="1"/>
          </p:cNvSpPr>
          <p:nvPr/>
        </p:nvSpPr>
        <p:spPr bwMode="auto">
          <a:xfrm>
            <a:off x="1143000" y="2667000"/>
            <a:ext cx="7162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Fin de la méthode hybride </a:t>
            </a:r>
            <a:r>
              <a:rPr lang="fr-CH" altLang="fr-FR" sz="2000" b="1">
                <a:solidFill>
                  <a:schemeClr val="bg1"/>
                </a:solidFill>
              </a:rPr>
              <a:t>(cas 1)</a:t>
            </a:r>
            <a:endParaRPr lang="fr-FR" altLang="fr-FR" sz="2000" b="1">
              <a:solidFill>
                <a:schemeClr val="bg1"/>
              </a:solidFill>
            </a:endParaRPr>
          </a:p>
        </p:txBody>
      </p:sp>
      <p:grpSp>
        <p:nvGrpSpPr>
          <p:cNvPr id="221205" name="Group 21"/>
          <p:cNvGrpSpPr>
            <a:grpSpLocks/>
          </p:cNvGrpSpPr>
          <p:nvPr/>
        </p:nvGrpSpPr>
        <p:grpSpPr bwMode="auto">
          <a:xfrm>
            <a:off x="3924300" y="4572000"/>
            <a:ext cx="1371600" cy="1676400"/>
            <a:chOff x="4560" y="2880"/>
            <a:chExt cx="864" cy="1056"/>
          </a:xfrm>
        </p:grpSpPr>
        <p:pic>
          <p:nvPicPr>
            <p:cNvPr id="221206" name="Picture 22" descr="J00787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" y="2880"/>
              <a:ext cx="529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1207" name="Text Box 23"/>
            <p:cNvSpPr txBox="1">
              <a:spLocks noChangeArrowheads="1"/>
            </p:cNvSpPr>
            <p:nvPr/>
          </p:nvSpPr>
          <p:spPr bwMode="auto">
            <a:xfrm>
              <a:off x="4560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200">
                  <a:latin typeface="Arial" panose="020B0604020202020204" pitchFamily="34" charset="0"/>
                </a:rPr>
                <a:t>Retour au menu</a:t>
              </a:r>
              <a:br>
                <a:rPr lang="fr-CH" altLang="fr-FR" sz="1200">
                  <a:latin typeface="Arial" panose="020B0604020202020204" pitchFamily="34" charset="0"/>
                </a:rPr>
              </a:br>
              <a:r>
                <a:rPr lang="fr-CH" altLang="fr-FR" sz="1200">
                  <a:latin typeface="Arial" panose="020B0604020202020204" pitchFamily="34" charset="0"/>
                </a:rPr>
                <a:t>Trois méthodes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graphicFrame>
        <p:nvGraphicFramePr>
          <p:cNvPr id="221209" name="Object 25"/>
          <p:cNvGraphicFramePr>
            <a:graphicFrameLocks noChangeAspect="1"/>
          </p:cNvGraphicFramePr>
          <p:nvPr/>
        </p:nvGraphicFramePr>
        <p:xfrm>
          <a:off x="685800" y="4648200"/>
          <a:ext cx="12954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16" name="Clip" r:id="rId4" imgW="4582440" imgH="3105360" progId="MS_ClipArt_Gallery.2">
                  <p:embed/>
                </p:oleObj>
              </mc:Choice>
              <mc:Fallback>
                <p:oleObj name="Clip" r:id="rId4" imgW="4582440" imgH="3105360" progId="MS_ClipArt_Gallery.2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648200"/>
                        <a:ext cx="12954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210" name="Text Box 26"/>
          <p:cNvSpPr txBox="1">
            <a:spLocks noChangeArrowheads="1"/>
          </p:cNvSpPr>
          <p:nvPr/>
        </p:nvSpPr>
        <p:spPr bwMode="auto">
          <a:xfrm>
            <a:off x="609600" y="5791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200">
                <a:latin typeface="Arial" panose="020B0604020202020204" pitchFamily="34" charset="0"/>
              </a:rPr>
              <a:t>Menu</a:t>
            </a:r>
            <a:br>
              <a:rPr lang="fr-CH" altLang="fr-FR" sz="1200">
                <a:latin typeface="Arial" panose="020B0604020202020204" pitchFamily="34" charset="0"/>
              </a:rPr>
            </a:br>
            <a:r>
              <a:rPr lang="fr-CH" altLang="fr-FR" sz="1200">
                <a:latin typeface="Arial" panose="020B0604020202020204" pitchFamily="34" charset="0"/>
              </a:rPr>
              <a:t>général</a:t>
            </a:r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221211" name="Rectangle 2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334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221212" name="Group 28"/>
          <p:cNvGrpSpPr>
            <a:grpSpLocks/>
          </p:cNvGrpSpPr>
          <p:nvPr/>
        </p:nvGrpSpPr>
        <p:grpSpPr bwMode="auto">
          <a:xfrm>
            <a:off x="7277100" y="4508500"/>
            <a:ext cx="1371600" cy="1858963"/>
            <a:chOff x="4584" y="2880"/>
            <a:chExt cx="864" cy="1171"/>
          </a:xfrm>
        </p:grpSpPr>
        <p:pic>
          <p:nvPicPr>
            <p:cNvPr id="221213" name="Picture 29" descr="J007879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8" y="2880"/>
              <a:ext cx="339" cy="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1214" name="Text Box 30"/>
            <p:cNvSpPr txBox="1">
              <a:spLocks noChangeArrowheads="1"/>
            </p:cNvSpPr>
            <p:nvPr/>
          </p:nvSpPr>
          <p:spPr bwMode="auto">
            <a:xfrm>
              <a:off x="4584" y="3648"/>
              <a:ext cx="864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Suite méthode</a:t>
              </a:r>
            </a:p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hybride</a:t>
              </a:r>
              <a:br>
                <a:rPr lang="fr-CH" altLang="fr-FR" sz="1200">
                  <a:latin typeface="Arial" panose="020B0604020202020204" pitchFamily="34" charset="0"/>
                </a:rPr>
              </a:br>
              <a:r>
                <a:rPr lang="fr-CH" altLang="fr-FR" sz="1200">
                  <a:latin typeface="Arial" panose="020B0604020202020204" pitchFamily="34" charset="0"/>
                </a:rPr>
                <a:t>Cas no 2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sp>
        <p:nvSpPr>
          <p:cNvPr id="221208" name="Rectangle 2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924300" y="4437063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21215" name="Rectangle 31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308850" y="45085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Text Box 2"/>
          <p:cNvSpPr txBox="1">
            <a:spLocks noChangeArrowheads="1"/>
          </p:cNvSpPr>
          <p:nvPr/>
        </p:nvSpPr>
        <p:spPr bwMode="auto">
          <a:xfrm>
            <a:off x="685800" y="2667000"/>
            <a:ext cx="7848600" cy="161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Méthode structurée</a:t>
            </a:r>
          </a:p>
          <a:p>
            <a:pPr algn="ctr">
              <a:spcBef>
                <a:spcPct val="50000"/>
              </a:spcBef>
            </a:pPr>
            <a:r>
              <a:rPr lang="fr-CH" altLang="fr-FR" b="1">
                <a:solidFill>
                  <a:schemeClr val="bg1"/>
                </a:solidFill>
              </a:rPr>
              <a:t>Le CAMV et le CAN sont déterminés expressément</a:t>
            </a:r>
            <a:br>
              <a:rPr lang="fr-CH" altLang="fr-FR" b="1">
                <a:solidFill>
                  <a:schemeClr val="bg1"/>
                </a:solidFill>
              </a:rPr>
            </a:br>
            <a:r>
              <a:rPr lang="fr-CH" altLang="fr-FR" b="1">
                <a:solidFill>
                  <a:schemeClr val="bg1"/>
                </a:solidFill>
              </a:rPr>
              <a:t>dans des comptes de groupement ad hoc.</a:t>
            </a:r>
            <a:endParaRPr lang="fr-FR" altLang="fr-FR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AutoShape 2"/>
          <p:cNvSpPr>
            <a:spLocks noChangeArrowheads="1"/>
          </p:cNvSpPr>
          <p:nvPr/>
        </p:nvSpPr>
        <p:spPr bwMode="auto">
          <a:xfrm>
            <a:off x="3352800" y="457200"/>
            <a:ext cx="4724400" cy="2133600"/>
          </a:xfrm>
          <a:prstGeom prst="wedgeEllipseCallout">
            <a:avLst>
              <a:gd name="adj1" fmla="val -53495"/>
              <a:gd name="adj2" fmla="val 81324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/>
              <a:t>Méthode choisie par</a:t>
            </a:r>
          </a:p>
          <a:p>
            <a:pPr algn="ctr"/>
            <a:r>
              <a:rPr lang="fr-CH" altLang="fr-FR" sz="2800" b="1"/>
              <a:t>Michel Calderara</a:t>
            </a:r>
            <a:r>
              <a:rPr lang="fr-CH" altLang="fr-FR"/>
              <a:t/>
            </a:r>
            <a:br>
              <a:rPr lang="fr-CH" altLang="fr-FR"/>
            </a:br>
            <a:r>
              <a:rPr lang="fr-CH" altLang="fr-FR"/>
              <a:t>"Comptabilité Générale"</a:t>
            </a:r>
            <a:endParaRPr lang="fr-FR" altLang="fr-FR"/>
          </a:p>
        </p:txBody>
      </p:sp>
      <p:pic>
        <p:nvPicPr>
          <p:cNvPr id="227331" name="Picture 3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3" y="2590800"/>
            <a:ext cx="1655762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8418" name="Object 2"/>
          <p:cNvGraphicFramePr>
            <a:graphicFrameLocks noChangeAspect="1"/>
          </p:cNvGraphicFramePr>
          <p:nvPr/>
        </p:nvGraphicFramePr>
        <p:xfrm>
          <a:off x="609600" y="914400"/>
          <a:ext cx="596900" cy="181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63" name="Clip" r:id="rId3" imgW="1295640" imgH="3934080" progId="MS_ClipArt_Gallery.2">
                  <p:embed/>
                </p:oleObj>
              </mc:Choice>
              <mc:Fallback>
                <p:oleObj name="Clip" r:id="rId3" imgW="1295640" imgH="393408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914400"/>
                        <a:ext cx="596900" cy="181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19" name="Text Box 3"/>
          <p:cNvSpPr txBox="1">
            <a:spLocks noChangeArrowheads="1"/>
          </p:cNvSpPr>
          <p:nvPr/>
        </p:nvSpPr>
        <p:spPr bwMode="auto">
          <a:xfrm>
            <a:off x="1828800" y="1143000"/>
            <a:ext cx="28194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/>
              <a:t>Pour le stock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les achats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les ventes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 résultat</a:t>
            </a:r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4343400" y="1143000"/>
            <a:ext cx="2398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>
                <a:solidFill>
                  <a:srgbClr val="006600"/>
                </a:solidFill>
              </a:rPr>
              <a:t>Un compte d’actif</a:t>
            </a:r>
            <a:endParaRPr lang="fr-FR" altLang="fr-FR">
              <a:solidFill>
                <a:srgbClr val="003300"/>
              </a:solidFill>
            </a:endParaRPr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343400" y="22098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>
                <a:solidFill>
                  <a:srgbClr val="00FF00"/>
                </a:solidFill>
              </a:rPr>
              <a:t>Des</a:t>
            </a:r>
            <a:r>
              <a:rPr lang="fr-FR" altLang="fr-FR">
                <a:solidFill>
                  <a:srgbClr val="00FF00"/>
                </a:solidFill>
              </a:rPr>
              <a:t> compte</a:t>
            </a:r>
            <a:r>
              <a:rPr lang="fr-CH" altLang="fr-FR">
                <a:solidFill>
                  <a:srgbClr val="00FF00"/>
                </a:solidFill>
              </a:rPr>
              <a:t>s</a:t>
            </a:r>
            <a:r>
              <a:rPr lang="fr-FR" altLang="fr-FR">
                <a:solidFill>
                  <a:srgbClr val="00FF00"/>
                </a:solidFill>
              </a:rPr>
              <a:t> de charges</a:t>
            </a: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4343400" y="33528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>
                <a:solidFill>
                  <a:srgbClr val="FF0000"/>
                </a:solidFill>
              </a:rPr>
              <a:t>Des</a:t>
            </a:r>
            <a:r>
              <a:rPr lang="fr-FR" altLang="fr-FR">
                <a:solidFill>
                  <a:srgbClr val="FF0000"/>
                </a:solidFill>
              </a:rPr>
              <a:t> compte</a:t>
            </a:r>
            <a:r>
              <a:rPr lang="fr-CH" altLang="fr-FR">
                <a:solidFill>
                  <a:srgbClr val="FF0000"/>
                </a:solidFill>
              </a:rPr>
              <a:t>s</a:t>
            </a:r>
            <a:r>
              <a:rPr lang="fr-FR" altLang="fr-FR">
                <a:solidFill>
                  <a:srgbClr val="FF0000"/>
                </a:solidFill>
              </a:rPr>
              <a:t> de produits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4343400" y="4419600"/>
            <a:ext cx="3657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0000FF"/>
                </a:solidFill>
              </a:rPr>
              <a:t>Un compte résultat d’exploitation</a:t>
            </a: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188424" name="Rectangle 8"/>
          <p:cNvSpPr>
            <a:spLocks noChangeArrowheads="1"/>
          </p:cNvSpPr>
          <p:nvPr/>
        </p:nvSpPr>
        <p:spPr bwMode="auto">
          <a:xfrm>
            <a:off x="7772400" y="1219200"/>
            <a:ext cx="914400" cy="3810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188425" name="Group 9"/>
          <p:cNvGrpSpPr>
            <a:grpSpLocks/>
          </p:cNvGrpSpPr>
          <p:nvPr/>
        </p:nvGrpSpPr>
        <p:grpSpPr bwMode="auto">
          <a:xfrm>
            <a:off x="7924800" y="2133600"/>
            <a:ext cx="609600" cy="609600"/>
            <a:chOff x="4992" y="1488"/>
            <a:chExt cx="384" cy="384"/>
          </a:xfrm>
        </p:grpSpPr>
        <p:sp>
          <p:nvSpPr>
            <p:cNvPr id="188426" name="Oval 10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88427" name="Line 11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88428" name="Group 12"/>
          <p:cNvGrpSpPr>
            <a:grpSpLocks/>
          </p:cNvGrpSpPr>
          <p:nvPr/>
        </p:nvGrpSpPr>
        <p:grpSpPr bwMode="auto">
          <a:xfrm>
            <a:off x="7924800" y="3276600"/>
            <a:ext cx="609600" cy="609600"/>
            <a:chOff x="5040" y="2112"/>
            <a:chExt cx="384" cy="384"/>
          </a:xfrm>
        </p:grpSpPr>
        <p:sp>
          <p:nvSpPr>
            <p:cNvPr id="188429" name="Oval 13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88430" name="Line 14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88431" name="Group 15"/>
          <p:cNvGrpSpPr>
            <a:grpSpLocks/>
          </p:cNvGrpSpPr>
          <p:nvPr/>
        </p:nvGrpSpPr>
        <p:grpSpPr bwMode="auto">
          <a:xfrm>
            <a:off x="7924800" y="4343400"/>
            <a:ext cx="609600" cy="609600"/>
            <a:chOff x="5088" y="2976"/>
            <a:chExt cx="384" cy="384"/>
          </a:xfrm>
        </p:grpSpPr>
        <p:sp>
          <p:nvSpPr>
            <p:cNvPr id="188432" name="Oval 16"/>
            <p:cNvSpPr>
              <a:spLocks noChangeArrowheads="1"/>
            </p:cNvSpPr>
            <p:nvPr/>
          </p:nvSpPr>
          <p:spPr bwMode="auto">
            <a:xfrm>
              <a:off x="5088" y="2976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88433" name="Line 17"/>
            <p:cNvSpPr>
              <a:spLocks noChangeShapeType="1"/>
            </p:cNvSpPr>
            <p:nvPr/>
          </p:nvSpPr>
          <p:spPr bwMode="auto">
            <a:xfrm flipH="1">
              <a:off x="5136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88434" name="Line 18"/>
            <p:cNvSpPr>
              <a:spLocks noChangeShapeType="1"/>
            </p:cNvSpPr>
            <p:nvPr/>
          </p:nvSpPr>
          <p:spPr bwMode="auto">
            <a:xfrm>
              <a:off x="5280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88446" name="Group 30"/>
          <p:cNvGrpSpPr>
            <a:grpSpLocks/>
          </p:cNvGrpSpPr>
          <p:nvPr/>
        </p:nvGrpSpPr>
        <p:grpSpPr bwMode="auto">
          <a:xfrm>
            <a:off x="8153400" y="2133600"/>
            <a:ext cx="609600" cy="609600"/>
            <a:chOff x="4992" y="1488"/>
            <a:chExt cx="384" cy="384"/>
          </a:xfrm>
        </p:grpSpPr>
        <p:sp>
          <p:nvSpPr>
            <p:cNvPr id="188447" name="Oval 31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88448" name="Line 32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88449" name="Group 33"/>
          <p:cNvGrpSpPr>
            <a:grpSpLocks/>
          </p:cNvGrpSpPr>
          <p:nvPr/>
        </p:nvGrpSpPr>
        <p:grpSpPr bwMode="auto">
          <a:xfrm>
            <a:off x="8382000" y="2133600"/>
            <a:ext cx="609600" cy="609600"/>
            <a:chOff x="4992" y="1488"/>
            <a:chExt cx="384" cy="384"/>
          </a:xfrm>
        </p:grpSpPr>
        <p:sp>
          <p:nvSpPr>
            <p:cNvPr id="188450" name="Oval 34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88451" name="Line 35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88452" name="Group 36"/>
          <p:cNvGrpSpPr>
            <a:grpSpLocks/>
          </p:cNvGrpSpPr>
          <p:nvPr/>
        </p:nvGrpSpPr>
        <p:grpSpPr bwMode="auto">
          <a:xfrm>
            <a:off x="8153400" y="3276600"/>
            <a:ext cx="609600" cy="609600"/>
            <a:chOff x="5040" y="2112"/>
            <a:chExt cx="384" cy="384"/>
          </a:xfrm>
        </p:grpSpPr>
        <p:sp>
          <p:nvSpPr>
            <p:cNvPr id="188453" name="Oval 37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88454" name="Line 38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188462" name="Group 46"/>
          <p:cNvGrpSpPr>
            <a:grpSpLocks/>
          </p:cNvGrpSpPr>
          <p:nvPr/>
        </p:nvGrpSpPr>
        <p:grpSpPr bwMode="auto">
          <a:xfrm>
            <a:off x="1828800" y="5029200"/>
            <a:ext cx="6934200" cy="990600"/>
            <a:chOff x="1152" y="3168"/>
            <a:chExt cx="4368" cy="624"/>
          </a:xfrm>
        </p:grpSpPr>
        <p:sp>
          <p:nvSpPr>
            <p:cNvPr id="188436" name="Text Box 20"/>
            <p:cNvSpPr txBox="1">
              <a:spLocks noChangeArrowheads="1"/>
            </p:cNvSpPr>
            <p:nvPr/>
          </p:nvSpPr>
          <p:spPr bwMode="auto">
            <a:xfrm>
              <a:off x="1152" y="3168"/>
              <a:ext cx="2592" cy="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CH" altLang="fr-FR" sz="3200" b="1"/>
                <a:t>+</a:t>
              </a:r>
            </a:p>
            <a:p>
              <a:r>
                <a:rPr lang="fr-CH" altLang="fr-FR"/>
                <a:t>Des comptes de groupement</a:t>
              </a:r>
              <a:endParaRPr lang="fr-FR" altLang="fr-FR"/>
            </a:p>
          </p:txBody>
        </p:sp>
        <p:sp>
          <p:nvSpPr>
            <p:cNvPr id="188456" name="Oval 40"/>
            <p:cNvSpPr>
              <a:spLocks noChangeArrowheads="1"/>
            </p:cNvSpPr>
            <p:nvPr/>
          </p:nvSpPr>
          <p:spPr bwMode="auto">
            <a:xfrm>
              <a:off x="5136" y="340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88459" name="Oval 43"/>
            <p:cNvSpPr>
              <a:spLocks noChangeArrowheads="1"/>
            </p:cNvSpPr>
            <p:nvPr/>
          </p:nvSpPr>
          <p:spPr bwMode="auto">
            <a:xfrm>
              <a:off x="4848" y="340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8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8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8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8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8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8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88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0" grpId="0" autoUpdateAnimBg="0"/>
      <p:bldP spid="188421" grpId="0" autoUpdateAnimBg="0"/>
      <p:bldP spid="188422" grpId="0" autoUpdateAnimBg="0"/>
      <p:bldP spid="188423" grpId="0" autoUpdateAnimBg="0"/>
      <p:bldP spid="188424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4191000" y="381000"/>
            <a:ext cx="495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Schéma de clôture structurée</a:t>
            </a:r>
            <a:endParaRPr lang="fr-FR" altLang="fr-FR"/>
          </a:p>
        </p:txBody>
      </p:sp>
      <p:sp>
        <p:nvSpPr>
          <p:cNvPr id="154630" name="Oval 6"/>
          <p:cNvSpPr>
            <a:spLocks noChangeArrowheads="1"/>
          </p:cNvSpPr>
          <p:nvPr/>
        </p:nvSpPr>
        <p:spPr bwMode="auto">
          <a:xfrm>
            <a:off x="4876800" y="2667000"/>
            <a:ext cx="990600" cy="10668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grpSp>
        <p:nvGrpSpPr>
          <p:cNvPr id="154705" name="Group 81"/>
          <p:cNvGrpSpPr>
            <a:grpSpLocks/>
          </p:cNvGrpSpPr>
          <p:nvPr/>
        </p:nvGrpSpPr>
        <p:grpSpPr bwMode="auto">
          <a:xfrm>
            <a:off x="2667000" y="2781300"/>
            <a:ext cx="5448300" cy="841375"/>
            <a:chOff x="1680" y="1752"/>
            <a:chExt cx="3432" cy="530"/>
          </a:xfrm>
        </p:grpSpPr>
        <p:sp>
          <p:nvSpPr>
            <p:cNvPr id="154632" name="Oval 8"/>
            <p:cNvSpPr>
              <a:spLocks noChangeArrowheads="1"/>
            </p:cNvSpPr>
            <p:nvPr/>
          </p:nvSpPr>
          <p:spPr bwMode="auto">
            <a:xfrm>
              <a:off x="4584" y="1754"/>
              <a:ext cx="528" cy="528"/>
            </a:xfrm>
            <a:prstGeom prst="ellipse">
              <a:avLst/>
            </a:prstGeom>
            <a:solidFill>
              <a:srgbClr val="FF6D6D"/>
            </a:solidFill>
            <a:ln w="28575">
              <a:solidFill>
                <a:srgbClr val="F2386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 b="1">
                  <a:latin typeface="Arial" panose="020B0604020202020204" pitchFamily="34" charset="0"/>
                </a:rPr>
                <a:t>32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Ventes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march.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sp>
          <p:nvSpPr>
            <p:cNvPr id="154633" name="Oval 9"/>
            <p:cNvSpPr>
              <a:spLocks noChangeArrowheads="1"/>
            </p:cNvSpPr>
            <p:nvPr/>
          </p:nvSpPr>
          <p:spPr bwMode="auto">
            <a:xfrm>
              <a:off x="1680" y="1752"/>
              <a:ext cx="528" cy="528"/>
            </a:xfrm>
            <a:prstGeom prst="ellipse">
              <a:avLst/>
            </a:prstGeom>
            <a:solidFill>
              <a:srgbClr val="67EB7D"/>
            </a:solidFill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 b="1">
                  <a:latin typeface="Arial" panose="020B0604020202020204" pitchFamily="34" charset="0"/>
                </a:rPr>
                <a:t>42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Charges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march.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</p:grpSp>
      <p:grpSp>
        <p:nvGrpSpPr>
          <p:cNvPr id="154693" name="Group 69"/>
          <p:cNvGrpSpPr>
            <a:grpSpLocks/>
          </p:cNvGrpSpPr>
          <p:nvPr/>
        </p:nvGrpSpPr>
        <p:grpSpPr bwMode="auto">
          <a:xfrm>
            <a:off x="6562725" y="3514725"/>
            <a:ext cx="2266950" cy="1289050"/>
            <a:chOff x="4014" y="2212"/>
            <a:chExt cx="1428" cy="812"/>
          </a:xfrm>
        </p:grpSpPr>
        <p:grpSp>
          <p:nvGrpSpPr>
            <p:cNvPr id="154687" name="Group 63"/>
            <p:cNvGrpSpPr>
              <a:grpSpLocks/>
            </p:cNvGrpSpPr>
            <p:nvPr/>
          </p:nvGrpSpPr>
          <p:grpSpPr bwMode="auto">
            <a:xfrm>
              <a:off x="4014" y="2212"/>
              <a:ext cx="528" cy="812"/>
              <a:chOff x="4014" y="2212"/>
              <a:chExt cx="528" cy="812"/>
            </a:xfrm>
          </p:grpSpPr>
          <p:sp>
            <p:nvSpPr>
              <p:cNvPr id="154637" name="Oval 13"/>
              <p:cNvSpPr>
                <a:spLocks noChangeArrowheads="1"/>
              </p:cNvSpPr>
              <p:nvPr/>
            </p:nvSpPr>
            <p:spPr bwMode="auto">
              <a:xfrm>
                <a:off x="4014" y="2496"/>
                <a:ext cx="528" cy="528"/>
              </a:xfrm>
              <a:prstGeom prst="ellipse">
                <a:avLst/>
              </a:prstGeom>
              <a:solidFill>
                <a:srgbClr val="FF6D6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3290</a:t>
                </a:r>
              </a:p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Déd. sur</a:t>
                </a:r>
                <a:br>
                  <a:rPr lang="fr-CH" altLang="fr-FR" sz="1400">
                    <a:latin typeface="Arial" panose="020B0604020202020204" pitchFamily="34" charset="0"/>
                  </a:rPr>
                </a:br>
                <a:r>
                  <a:rPr lang="fr-CH" altLang="fr-FR" sz="1400">
                    <a:latin typeface="Arial" panose="020B0604020202020204" pitchFamily="34" charset="0"/>
                  </a:rPr>
                  <a:t>ventes</a:t>
                </a:r>
                <a:endParaRPr lang="fr-FR" altLang="fr-FR" sz="1400">
                  <a:latin typeface="Arial" panose="020B0604020202020204" pitchFamily="34" charset="0"/>
                </a:endParaRPr>
              </a:p>
            </p:txBody>
          </p:sp>
          <p:cxnSp>
            <p:nvCxnSpPr>
              <p:cNvPr id="154674" name="AutoShape 50"/>
              <p:cNvCxnSpPr>
                <a:cxnSpLocks noChangeShapeType="1"/>
                <a:stCxn id="154637" idx="6"/>
                <a:endCxn id="154632" idx="3"/>
              </p:cNvCxnSpPr>
              <p:nvPr/>
            </p:nvCxnSpPr>
            <p:spPr bwMode="auto">
              <a:xfrm flipH="1" flipV="1">
                <a:off x="4541" y="2212"/>
                <a:ext cx="1" cy="548"/>
              </a:xfrm>
              <a:prstGeom prst="straightConnector1">
                <a:avLst/>
              </a:prstGeom>
              <a:noFill/>
              <a:ln w="28575">
                <a:solidFill>
                  <a:srgbClr val="BA0E37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54686" name="Group 62"/>
            <p:cNvGrpSpPr>
              <a:grpSpLocks/>
            </p:cNvGrpSpPr>
            <p:nvPr/>
          </p:nvGrpSpPr>
          <p:grpSpPr bwMode="auto">
            <a:xfrm>
              <a:off x="4914" y="2212"/>
              <a:ext cx="528" cy="806"/>
              <a:chOff x="4914" y="2212"/>
              <a:chExt cx="528" cy="806"/>
            </a:xfrm>
          </p:grpSpPr>
          <p:sp>
            <p:nvSpPr>
              <p:cNvPr id="154638" name="Oval 14"/>
              <p:cNvSpPr>
                <a:spLocks noChangeArrowheads="1"/>
              </p:cNvSpPr>
              <p:nvPr/>
            </p:nvSpPr>
            <p:spPr bwMode="auto">
              <a:xfrm>
                <a:off x="4914" y="2490"/>
                <a:ext cx="528" cy="528"/>
              </a:xfrm>
              <a:prstGeom prst="ellipse">
                <a:avLst/>
              </a:prstGeom>
              <a:solidFill>
                <a:srgbClr val="FF6D6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3200</a:t>
                </a:r>
              </a:p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Ventes</a:t>
                </a:r>
                <a:br>
                  <a:rPr lang="fr-CH" altLang="fr-FR" sz="1400">
                    <a:latin typeface="Arial" panose="020B0604020202020204" pitchFamily="34" charset="0"/>
                  </a:rPr>
                </a:br>
                <a:r>
                  <a:rPr lang="fr-CH" altLang="fr-FR" sz="1400">
                    <a:latin typeface="Arial" panose="020B0604020202020204" pitchFamily="34" charset="0"/>
                  </a:rPr>
                  <a:t>brutes</a:t>
                </a:r>
                <a:endParaRPr lang="fr-FR" altLang="fr-FR" sz="1400">
                  <a:latin typeface="Arial" panose="020B0604020202020204" pitchFamily="34" charset="0"/>
                </a:endParaRPr>
              </a:p>
            </p:txBody>
          </p:sp>
          <p:cxnSp>
            <p:nvCxnSpPr>
              <p:cNvPr id="154675" name="AutoShape 51"/>
              <p:cNvCxnSpPr>
                <a:cxnSpLocks noChangeShapeType="1"/>
                <a:stCxn id="154638" idx="2"/>
                <a:endCxn id="154632" idx="5"/>
              </p:cNvCxnSpPr>
              <p:nvPr/>
            </p:nvCxnSpPr>
            <p:spPr bwMode="auto">
              <a:xfrm flipV="1">
                <a:off x="4914" y="2212"/>
                <a:ext cx="1" cy="542"/>
              </a:xfrm>
              <a:prstGeom prst="straightConnector1">
                <a:avLst/>
              </a:prstGeom>
              <a:noFill/>
              <a:ln w="28575">
                <a:solidFill>
                  <a:srgbClr val="BA0E37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54695" name="Group 71"/>
          <p:cNvGrpSpPr>
            <a:grpSpLocks/>
          </p:cNvGrpSpPr>
          <p:nvPr/>
        </p:nvGrpSpPr>
        <p:grpSpPr bwMode="auto">
          <a:xfrm>
            <a:off x="1952625" y="3511550"/>
            <a:ext cx="838200" cy="1260475"/>
            <a:chOff x="1230" y="2212"/>
            <a:chExt cx="528" cy="794"/>
          </a:xfrm>
        </p:grpSpPr>
        <p:sp>
          <p:nvSpPr>
            <p:cNvPr id="154636" name="Oval 12"/>
            <p:cNvSpPr>
              <a:spLocks noChangeArrowheads="1"/>
            </p:cNvSpPr>
            <p:nvPr/>
          </p:nvSpPr>
          <p:spPr bwMode="auto">
            <a:xfrm>
              <a:off x="1230" y="2478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4270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Frais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d'achat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154671" name="AutoShape 47"/>
            <p:cNvCxnSpPr>
              <a:cxnSpLocks noChangeShapeType="1"/>
              <a:stCxn id="154636" idx="6"/>
              <a:endCxn id="154633" idx="3"/>
            </p:cNvCxnSpPr>
            <p:nvPr/>
          </p:nvCxnSpPr>
          <p:spPr bwMode="auto">
            <a:xfrm flipH="1" flipV="1">
              <a:off x="1757" y="2212"/>
              <a:ext cx="1" cy="530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4694" name="Group 70"/>
          <p:cNvGrpSpPr>
            <a:grpSpLocks/>
          </p:cNvGrpSpPr>
          <p:nvPr/>
        </p:nvGrpSpPr>
        <p:grpSpPr bwMode="auto">
          <a:xfrm>
            <a:off x="1952625" y="1600200"/>
            <a:ext cx="2266950" cy="1289050"/>
            <a:chOff x="1230" y="1008"/>
            <a:chExt cx="1428" cy="812"/>
          </a:xfrm>
        </p:grpSpPr>
        <p:sp>
          <p:nvSpPr>
            <p:cNvPr id="154634" name="Oval 10"/>
            <p:cNvSpPr>
              <a:spLocks noChangeArrowheads="1"/>
            </p:cNvSpPr>
            <p:nvPr/>
          </p:nvSpPr>
          <p:spPr bwMode="auto">
            <a:xfrm>
              <a:off x="1230" y="1008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4200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Achats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bruts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sp>
          <p:nvSpPr>
            <p:cNvPr id="154635" name="Oval 11"/>
            <p:cNvSpPr>
              <a:spLocks noChangeArrowheads="1"/>
            </p:cNvSpPr>
            <p:nvPr/>
          </p:nvSpPr>
          <p:spPr bwMode="auto">
            <a:xfrm>
              <a:off x="2130" y="1008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4290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Déd. obt.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/achats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154670" name="AutoShape 46"/>
            <p:cNvCxnSpPr>
              <a:cxnSpLocks noChangeShapeType="1"/>
              <a:stCxn id="154635" idx="2"/>
              <a:endCxn id="154633" idx="7"/>
            </p:cNvCxnSpPr>
            <p:nvPr/>
          </p:nvCxnSpPr>
          <p:spPr bwMode="auto">
            <a:xfrm>
              <a:off x="2130" y="1272"/>
              <a:ext cx="1" cy="548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4677" name="AutoShape 53"/>
            <p:cNvCxnSpPr>
              <a:cxnSpLocks noChangeShapeType="1"/>
              <a:stCxn id="154634" idx="6"/>
              <a:endCxn id="154633" idx="1"/>
            </p:cNvCxnSpPr>
            <p:nvPr/>
          </p:nvCxnSpPr>
          <p:spPr bwMode="auto">
            <a:xfrm flipH="1">
              <a:off x="1757" y="1272"/>
              <a:ext cx="1" cy="548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4692" name="Group 68"/>
          <p:cNvGrpSpPr>
            <a:grpSpLocks/>
          </p:cNvGrpSpPr>
          <p:nvPr/>
        </p:nvGrpSpPr>
        <p:grpSpPr bwMode="auto">
          <a:xfrm>
            <a:off x="2667000" y="3592513"/>
            <a:ext cx="2354263" cy="2960687"/>
            <a:chOff x="1680" y="2263"/>
            <a:chExt cx="1483" cy="1865"/>
          </a:xfrm>
        </p:grpSpPr>
        <p:sp>
          <p:nvSpPr>
            <p:cNvPr id="154628" name="Oval 4"/>
            <p:cNvSpPr>
              <a:spLocks noChangeArrowheads="1"/>
            </p:cNvSpPr>
            <p:nvPr/>
          </p:nvSpPr>
          <p:spPr bwMode="auto">
            <a:xfrm>
              <a:off x="1680" y="3600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6 . . .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A.C.E.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sp>
          <p:nvSpPr>
            <p:cNvPr id="154631" name="Oval 7"/>
            <p:cNvSpPr>
              <a:spLocks noChangeArrowheads="1"/>
            </p:cNvSpPr>
            <p:nvPr/>
          </p:nvSpPr>
          <p:spPr bwMode="auto">
            <a:xfrm>
              <a:off x="1680" y="3024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5200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Salaires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154681" name="AutoShape 57"/>
            <p:cNvCxnSpPr>
              <a:cxnSpLocks noChangeShapeType="1"/>
              <a:stCxn id="154631" idx="6"/>
              <a:endCxn id="154630" idx="3"/>
            </p:cNvCxnSpPr>
            <p:nvPr/>
          </p:nvCxnSpPr>
          <p:spPr bwMode="auto">
            <a:xfrm flipV="1">
              <a:off x="2208" y="2263"/>
              <a:ext cx="955" cy="1025"/>
            </a:xfrm>
            <a:prstGeom prst="bentConnector2">
              <a:avLst/>
            </a:prstGeom>
            <a:noFill/>
            <a:ln w="28575">
              <a:solidFill>
                <a:srgbClr val="21A50B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4683" name="AutoShape 59"/>
            <p:cNvCxnSpPr>
              <a:cxnSpLocks noChangeShapeType="1"/>
            </p:cNvCxnSpPr>
            <p:nvPr/>
          </p:nvCxnSpPr>
          <p:spPr bwMode="auto">
            <a:xfrm flipV="1">
              <a:off x="2208" y="3294"/>
              <a:ext cx="954" cy="576"/>
            </a:xfrm>
            <a:prstGeom prst="bentConnector3">
              <a:avLst>
                <a:gd name="adj1" fmla="val 100310"/>
              </a:avLst>
            </a:prstGeom>
            <a:noFill/>
            <a:ln w="28575">
              <a:solidFill>
                <a:srgbClr val="21A50B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304800" y="381000"/>
            <a:ext cx="1524000" cy="6096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800" b="1">
                <a:solidFill>
                  <a:schemeClr val="bg1"/>
                </a:solidFill>
                <a:latin typeface="Arial" panose="020B0604020202020204" pitchFamily="34" charset="0"/>
              </a:rPr>
              <a:t>1200 Stock</a:t>
            </a:r>
            <a:endParaRPr lang="fr-FR" altLang="fr-FR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54629" name="Oval 5"/>
          <p:cNvSpPr>
            <a:spLocks noChangeArrowheads="1"/>
          </p:cNvSpPr>
          <p:nvPr/>
        </p:nvSpPr>
        <p:spPr bwMode="auto">
          <a:xfrm>
            <a:off x="2667000" y="428625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/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4280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Variation</a:t>
            </a:r>
            <a:br>
              <a:rPr lang="fr-CH" altLang="fr-FR" sz="1400">
                <a:latin typeface="Arial" panose="020B0604020202020204" pitchFamily="34" charset="0"/>
              </a:rPr>
            </a:br>
            <a:r>
              <a:rPr lang="fr-CH" altLang="fr-FR" sz="1400">
                <a:latin typeface="Arial" panose="020B0604020202020204" pitchFamily="34" charset="0"/>
              </a:rPr>
              <a:t>de stock</a:t>
            </a:r>
          </a:p>
          <a:p>
            <a:pPr algn="ctr"/>
            <a:endParaRPr lang="fr-FR" altLang="fr-FR" sz="1400">
              <a:latin typeface="Arial" panose="020B0604020202020204" pitchFamily="34" charset="0"/>
            </a:endParaRPr>
          </a:p>
        </p:txBody>
      </p:sp>
      <p:grpSp>
        <p:nvGrpSpPr>
          <p:cNvPr id="154706" name="Group 82"/>
          <p:cNvGrpSpPr>
            <a:grpSpLocks/>
          </p:cNvGrpSpPr>
          <p:nvPr/>
        </p:nvGrpSpPr>
        <p:grpSpPr bwMode="auto">
          <a:xfrm>
            <a:off x="1066800" y="428625"/>
            <a:ext cx="2019300" cy="2338388"/>
            <a:chOff x="672" y="270"/>
            <a:chExt cx="1272" cy="1473"/>
          </a:xfrm>
        </p:grpSpPr>
        <p:cxnSp>
          <p:nvCxnSpPr>
            <p:cNvPr id="154679" name="AutoShape 55"/>
            <p:cNvCxnSpPr>
              <a:cxnSpLocks noChangeShapeType="1"/>
              <a:stCxn id="154629" idx="4"/>
              <a:endCxn id="154633" idx="0"/>
            </p:cNvCxnSpPr>
            <p:nvPr/>
          </p:nvCxnSpPr>
          <p:spPr bwMode="auto">
            <a:xfrm>
              <a:off x="1944" y="798"/>
              <a:ext cx="0" cy="945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4684" name="AutoShape 60"/>
            <p:cNvCxnSpPr>
              <a:cxnSpLocks noChangeShapeType="1"/>
              <a:stCxn id="154627" idx="2"/>
              <a:endCxn id="154629" idx="0"/>
            </p:cNvCxnSpPr>
            <p:nvPr/>
          </p:nvCxnSpPr>
          <p:spPr bwMode="auto">
            <a:xfrm rot="5400000" flipH="1" flipV="1">
              <a:off x="1131" y="-189"/>
              <a:ext cx="354" cy="1272"/>
            </a:xfrm>
            <a:prstGeom prst="bentConnector5">
              <a:avLst>
                <a:gd name="adj1" fmla="val -40676"/>
                <a:gd name="adj2" fmla="val 58491"/>
                <a:gd name="adj3" fmla="val 140676"/>
              </a:avLst>
            </a:prstGeom>
            <a:noFill/>
            <a:ln w="28575">
              <a:solidFill>
                <a:srgbClr val="008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4708" name="Group 84"/>
          <p:cNvGrpSpPr>
            <a:grpSpLocks/>
          </p:cNvGrpSpPr>
          <p:nvPr/>
        </p:nvGrpSpPr>
        <p:grpSpPr bwMode="auto">
          <a:xfrm>
            <a:off x="5881688" y="2819400"/>
            <a:ext cx="1381125" cy="384175"/>
            <a:chOff x="3705" y="1776"/>
            <a:chExt cx="870" cy="242"/>
          </a:xfrm>
        </p:grpSpPr>
        <p:cxnSp>
          <p:nvCxnSpPr>
            <p:cNvPr id="154667" name="AutoShape 43"/>
            <p:cNvCxnSpPr>
              <a:cxnSpLocks noChangeShapeType="1"/>
              <a:stCxn id="154632" idx="2"/>
              <a:endCxn id="154630" idx="6"/>
            </p:cNvCxnSpPr>
            <p:nvPr/>
          </p:nvCxnSpPr>
          <p:spPr bwMode="auto">
            <a:xfrm rot="10800000">
              <a:off x="3705" y="2016"/>
              <a:ext cx="870" cy="2"/>
            </a:xfrm>
            <a:prstGeom prst="bentConnector3">
              <a:avLst>
                <a:gd name="adj1" fmla="val 50000"/>
              </a:avLst>
            </a:prstGeom>
            <a:noFill/>
            <a:ln w="57150">
              <a:solidFill>
                <a:srgbClr val="BA0E37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4701" name="Text Box 77"/>
            <p:cNvSpPr txBox="1">
              <a:spLocks noChangeArrowheads="1"/>
            </p:cNvSpPr>
            <p:nvPr/>
          </p:nvSpPr>
          <p:spPr bwMode="auto">
            <a:xfrm>
              <a:off x="3888" y="1776"/>
              <a:ext cx="6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800" b="1">
                  <a:latin typeface="Arial" panose="020B0604020202020204" pitchFamily="34" charset="0"/>
                </a:rPr>
                <a:t>CAN</a:t>
              </a:r>
              <a:endParaRPr lang="fr-FR" altLang="fr-FR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54707" name="Group 83"/>
          <p:cNvGrpSpPr>
            <a:grpSpLocks/>
          </p:cNvGrpSpPr>
          <p:nvPr/>
        </p:nvGrpSpPr>
        <p:grpSpPr bwMode="auto">
          <a:xfrm>
            <a:off x="3519488" y="2819400"/>
            <a:ext cx="1343025" cy="381000"/>
            <a:chOff x="2217" y="1776"/>
            <a:chExt cx="846" cy="240"/>
          </a:xfrm>
        </p:grpSpPr>
        <p:cxnSp>
          <p:nvCxnSpPr>
            <p:cNvPr id="154668" name="AutoShape 44"/>
            <p:cNvCxnSpPr>
              <a:cxnSpLocks noChangeShapeType="1"/>
              <a:stCxn id="154633" idx="6"/>
              <a:endCxn id="154630" idx="2"/>
            </p:cNvCxnSpPr>
            <p:nvPr/>
          </p:nvCxnSpPr>
          <p:spPr bwMode="auto">
            <a:xfrm>
              <a:off x="2217" y="2016"/>
              <a:ext cx="846" cy="0"/>
            </a:xfrm>
            <a:prstGeom prst="straightConnector1">
              <a:avLst/>
            </a:prstGeom>
            <a:noFill/>
            <a:ln w="57150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4704" name="Text Box 80"/>
            <p:cNvSpPr txBox="1">
              <a:spLocks noChangeArrowheads="1"/>
            </p:cNvSpPr>
            <p:nvPr/>
          </p:nvSpPr>
          <p:spPr bwMode="auto">
            <a:xfrm>
              <a:off x="2256" y="1776"/>
              <a:ext cx="6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800" b="1">
                  <a:latin typeface="Arial" panose="020B0604020202020204" pitchFamily="34" charset="0"/>
                </a:rPr>
                <a:t>CAMV</a:t>
              </a:r>
              <a:endParaRPr lang="fr-FR" altLang="fr-FR" sz="1800" b="1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54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4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4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9" grpId="0" animBg="1" autoUpdateAnimBg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44287"/>
              <a:gd name="adj2" fmla="val 71056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/>
              <a:t>Reprenons tout ça dans un</a:t>
            </a:r>
          </a:p>
          <a:p>
            <a:pPr algn="ctr"/>
            <a:r>
              <a:rPr lang="fr-FR" altLang="fr-FR"/>
              <a:t>ordre chronologique !</a:t>
            </a:r>
          </a:p>
        </p:txBody>
      </p:sp>
      <p:graphicFrame>
        <p:nvGraphicFramePr>
          <p:cNvPr id="206851" name="Object 3"/>
          <p:cNvGraphicFramePr>
            <a:graphicFrameLocks noChangeAspect="1"/>
          </p:cNvGraphicFramePr>
          <p:nvPr/>
        </p:nvGraphicFramePr>
        <p:xfrm>
          <a:off x="5791200" y="2895600"/>
          <a:ext cx="2301875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52" name="Clip" r:id="rId3" imgW="3209040" imgH="3932280" progId="MS_ClipArt_Gallery.2">
                  <p:embed/>
                </p:oleObj>
              </mc:Choice>
              <mc:Fallback>
                <p:oleObj name="Clip" r:id="rId3" imgW="3209040" imgH="3932280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895600"/>
                        <a:ext cx="2301875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1426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30" name="Feuille de calcul" r:id="rId3" imgW="6867970" imgH="5125085" progId="Excel.Sheet.8">
                  <p:embed/>
                </p:oleObj>
              </mc:Choice>
              <mc:Fallback>
                <p:oleObj name="Feuille de calcul" r:id="rId3" imgW="6867970" imgH="512508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1427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3622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arenR"/>
            </a:pPr>
            <a:r>
              <a:rPr lang="fr-CH" altLang="fr-FR"/>
              <a:t>Ouverture </a:t>
            </a:r>
            <a:r>
              <a:rPr lang="fr-CH" altLang="fr-FR" sz="1800"/>
              <a:t>(Inventaire initial)</a:t>
            </a:r>
            <a:endParaRPr lang="fr-FR" altLang="fr-FR" sz="1800"/>
          </a:p>
        </p:txBody>
      </p:sp>
      <p:sp>
        <p:nvSpPr>
          <p:cNvPr id="231429" name="Line 5"/>
          <p:cNvSpPr>
            <a:spLocks noChangeShapeType="1"/>
          </p:cNvSpPr>
          <p:nvPr/>
        </p:nvSpPr>
        <p:spPr bwMode="auto">
          <a:xfrm>
            <a:off x="4724400" y="428625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3714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19" name="Feuille de calcul" r:id="rId3" imgW="6867970" imgH="5125085" progId="Excel.Sheet.8">
                  <p:embed/>
                </p:oleObj>
              </mc:Choice>
              <mc:Fallback>
                <p:oleObj name="Feuille de calcul" r:id="rId3" imgW="6867970" imgH="512508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43716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2509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H" altLang="fr-FR"/>
              <a:t>2) Achats et ventes</a:t>
            </a:r>
            <a:endParaRPr lang="fr-FR" altLang="fr-FR"/>
          </a:p>
        </p:txBody>
      </p:sp>
      <p:sp>
        <p:nvSpPr>
          <p:cNvPr id="243717" name="Line 5"/>
          <p:cNvSpPr>
            <a:spLocks noChangeShapeType="1"/>
          </p:cNvSpPr>
          <p:nvPr/>
        </p:nvSpPr>
        <p:spPr bwMode="auto">
          <a:xfrm>
            <a:off x="4724400" y="68580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43718" name="Line 6"/>
          <p:cNvSpPr>
            <a:spLocks noChangeShapeType="1"/>
          </p:cNvSpPr>
          <p:nvPr/>
        </p:nvSpPr>
        <p:spPr bwMode="auto">
          <a:xfrm>
            <a:off x="4724400" y="962025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8050" name="Object 2"/>
          <p:cNvGraphicFramePr>
            <a:graphicFrameLocks noChangeAspect="1"/>
          </p:cNvGraphicFramePr>
          <p:nvPr/>
        </p:nvGraphicFramePr>
        <p:xfrm>
          <a:off x="1600200" y="2362200"/>
          <a:ext cx="1425575" cy="306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52" name="Clip" r:id="rId3" imgW="1857600" imgH="3995640" progId="MS_ClipArt_Gallery.2">
                  <p:embed/>
                </p:oleObj>
              </mc:Choice>
              <mc:Fallback>
                <p:oleObj name="Clip" r:id="rId3" imgW="1857600" imgH="399564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362200"/>
                        <a:ext cx="1425575" cy="306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8051" name="AutoShape 3"/>
          <p:cNvSpPr>
            <a:spLocks noChangeArrowheads="1"/>
          </p:cNvSpPr>
          <p:nvPr/>
        </p:nvSpPr>
        <p:spPr bwMode="auto">
          <a:xfrm>
            <a:off x="1295400" y="533400"/>
            <a:ext cx="6248400" cy="1905000"/>
          </a:xfrm>
          <a:prstGeom prst="wedgeEllipseCallout">
            <a:avLst>
              <a:gd name="adj1" fmla="val -32366"/>
              <a:gd name="adj2" fmla="val 67583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3200" b="1"/>
              <a:t>Alors de quels comptes</a:t>
            </a:r>
          </a:p>
          <a:p>
            <a:pPr algn="ctr"/>
            <a:r>
              <a:rPr lang="fr-FR" altLang="fr-FR" sz="3200" b="1"/>
              <a:t>avons-nous besoin ?</a:t>
            </a:r>
            <a:endParaRPr lang="fr-FR" altLang="fr-FR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4738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43" name="Feuille de calcul" r:id="rId3" imgW="6867970" imgH="5125085" progId="Excel.Sheet.8">
                  <p:embed/>
                </p:oleObj>
              </mc:Choice>
              <mc:Fallback>
                <p:oleObj name="Feuille de calcul" r:id="rId3" imgW="6867970" imgH="512508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4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44418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/>
              <a:t>3) </a:t>
            </a:r>
            <a:r>
              <a:rPr lang="fr-CH" altLang="fr-FR"/>
              <a:t>Inventaire final et détermination</a:t>
            </a:r>
          </a:p>
          <a:p>
            <a:r>
              <a:rPr lang="fr-CH" altLang="fr-FR"/>
              <a:t>    de la variation du stock</a:t>
            </a:r>
            <a:endParaRPr lang="fr-FR" altLang="fr-FR"/>
          </a:p>
        </p:txBody>
      </p:sp>
      <p:sp>
        <p:nvSpPr>
          <p:cNvPr id="244741" name="Line 5"/>
          <p:cNvSpPr>
            <a:spLocks noChangeShapeType="1"/>
          </p:cNvSpPr>
          <p:nvPr/>
        </p:nvSpPr>
        <p:spPr bwMode="auto">
          <a:xfrm>
            <a:off x="4724400" y="1247775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62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66" name="Feuille de calcul" r:id="rId3" imgW="6867970" imgH="5125085" progId="Excel.Sheet.8">
                  <p:embed/>
                </p:oleObj>
              </mc:Choice>
              <mc:Fallback>
                <p:oleObj name="Feuille de calcul" r:id="rId3" imgW="6867970" imgH="512508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63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41671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H" altLang="fr-FR"/>
              <a:t>4) Virement dans les comptes de</a:t>
            </a:r>
          </a:p>
          <a:p>
            <a:r>
              <a:rPr lang="fr-CH" altLang="fr-FR"/>
              <a:t>     groupement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0882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85" name="Feuille de calcul" r:id="rId3" imgW="6868039" imgH="5124975" progId="Excel.Sheet.8">
                  <p:embed/>
                </p:oleObj>
              </mc:Choice>
              <mc:Fallback>
                <p:oleObj name="Feuille de calcul" r:id="rId3" imgW="6868039" imgH="512497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0883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50884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33639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H" altLang="fr-FR"/>
              <a:t>5) Clôture des comptes de</a:t>
            </a:r>
          </a:p>
          <a:p>
            <a:r>
              <a:rPr lang="fr-CH" altLang="fr-FR"/>
              <a:t>     groupement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1906" name="Object 2"/>
          <p:cNvGraphicFramePr>
            <a:graphicFrameLocks noChangeAspect="1"/>
          </p:cNvGraphicFramePr>
          <p:nvPr/>
        </p:nvGraphicFramePr>
        <p:xfrm>
          <a:off x="1143000" y="1447800"/>
          <a:ext cx="686752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09" name="Feuille de calcul" r:id="rId3" imgW="6868039" imgH="5077291" progId="Excel.Sheet.8">
                  <p:embed/>
                </p:oleObj>
              </mc:Choice>
              <mc:Fallback>
                <p:oleObj name="Feuille de calcul" r:id="rId3" imgW="6868039" imgH="5077291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47800"/>
                        <a:ext cx="6867525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5257800" y="228600"/>
            <a:ext cx="3644900" cy="11906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495300"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>
                <a:solidFill>
                  <a:schemeClr val="bg1"/>
                </a:solidFill>
              </a:rPr>
              <a:t>Stock initial  	50 pièces à  2.-   100.-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Achats      	25 pièces à  2.-	  50.-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Ventes	35 pièces à  4.-	140.-</a:t>
            </a:r>
          </a:p>
          <a:p>
            <a:r>
              <a:rPr lang="fr-FR" altLang="fr-FR" sz="1800">
                <a:solidFill>
                  <a:schemeClr val="bg1"/>
                </a:solidFill>
              </a:rPr>
              <a:t>Stock final	40 pièces à  2.-	  80.-</a:t>
            </a:r>
            <a:endParaRPr lang="fr-FR" altLang="fr-FR"/>
          </a:p>
        </p:txBody>
      </p:sp>
      <p:sp>
        <p:nvSpPr>
          <p:cNvPr id="251908" name="Text Box 4"/>
          <p:cNvSpPr txBox="1">
            <a:spLocks noChangeArrowheads="1"/>
          </p:cNvSpPr>
          <p:nvPr/>
        </p:nvSpPr>
        <p:spPr bwMode="auto">
          <a:xfrm>
            <a:off x="441325" y="422275"/>
            <a:ext cx="42338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H" altLang="fr-FR"/>
              <a:t>6) Virement des comptes de</a:t>
            </a:r>
          </a:p>
          <a:p>
            <a:r>
              <a:rPr lang="fr-CH" altLang="fr-FR"/>
              <a:t>     groupement dans Exploitation</a:t>
            </a:r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900113" y="2667000"/>
            <a:ext cx="74056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Fin de la méthode structurée </a:t>
            </a:r>
            <a:r>
              <a:rPr lang="fr-CH" altLang="fr-FR" sz="2000" b="1">
                <a:solidFill>
                  <a:schemeClr val="bg1"/>
                </a:solidFill>
              </a:rPr>
              <a:t>(cas 1)</a:t>
            </a:r>
            <a:endParaRPr lang="fr-FR" altLang="fr-FR" sz="2000" b="1">
              <a:solidFill>
                <a:schemeClr val="bg1"/>
              </a:solidFill>
            </a:endParaRPr>
          </a:p>
        </p:txBody>
      </p:sp>
      <p:grpSp>
        <p:nvGrpSpPr>
          <p:cNvPr id="222211" name="Group 3"/>
          <p:cNvGrpSpPr>
            <a:grpSpLocks/>
          </p:cNvGrpSpPr>
          <p:nvPr/>
        </p:nvGrpSpPr>
        <p:grpSpPr bwMode="auto">
          <a:xfrm>
            <a:off x="3924300" y="4572000"/>
            <a:ext cx="1371600" cy="1676400"/>
            <a:chOff x="4560" y="2880"/>
            <a:chExt cx="864" cy="1056"/>
          </a:xfrm>
        </p:grpSpPr>
        <p:pic>
          <p:nvPicPr>
            <p:cNvPr id="222212" name="Picture 4" descr="J00787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" y="2880"/>
              <a:ext cx="529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2213" name="Text Box 5"/>
            <p:cNvSpPr txBox="1">
              <a:spLocks noChangeArrowheads="1"/>
            </p:cNvSpPr>
            <p:nvPr/>
          </p:nvSpPr>
          <p:spPr bwMode="auto">
            <a:xfrm>
              <a:off x="4560" y="3648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altLang="fr-FR" sz="1200">
                  <a:latin typeface="Arial" panose="020B0604020202020204" pitchFamily="34" charset="0"/>
                </a:rPr>
                <a:t>Menu</a:t>
              </a:r>
              <a:br>
                <a:rPr lang="fr-CH" altLang="fr-FR" sz="1200">
                  <a:latin typeface="Arial" panose="020B0604020202020204" pitchFamily="34" charset="0"/>
                </a:rPr>
              </a:br>
              <a:r>
                <a:rPr lang="fr-CH" altLang="fr-FR" sz="1200">
                  <a:latin typeface="Arial" panose="020B0604020202020204" pitchFamily="34" charset="0"/>
                </a:rPr>
                <a:t>Trois méthodes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sp>
        <p:nvSpPr>
          <p:cNvPr id="222214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862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222215" name="Object 7"/>
          <p:cNvGraphicFramePr>
            <a:graphicFrameLocks noChangeAspect="1"/>
          </p:cNvGraphicFramePr>
          <p:nvPr/>
        </p:nvGraphicFramePr>
        <p:xfrm>
          <a:off x="685800" y="4648200"/>
          <a:ext cx="12954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24" name="Clip" r:id="rId5" imgW="4582440" imgH="3105360" progId="MS_ClipArt_Gallery.2">
                  <p:embed/>
                </p:oleObj>
              </mc:Choice>
              <mc:Fallback>
                <p:oleObj name="Clip" r:id="rId5" imgW="4582440" imgH="3105360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648200"/>
                        <a:ext cx="12954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2216" name="Text Box 8"/>
          <p:cNvSpPr txBox="1">
            <a:spLocks noChangeArrowheads="1"/>
          </p:cNvSpPr>
          <p:nvPr/>
        </p:nvSpPr>
        <p:spPr bwMode="auto">
          <a:xfrm>
            <a:off x="609600" y="5791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200">
                <a:latin typeface="Arial" panose="020B0604020202020204" pitchFamily="34" charset="0"/>
              </a:rPr>
              <a:t>Menu</a:t>
            </a:r>
            <a:br>
              <a:rPr lang="fr-CH" altLang="fr-FR" sz="1200">
                <a:latin typeface="Arial" panose="020B0604020202020204" pitchFamily="34" charset="0"/>
              </a:rPr>
            </a:br>
            <a:r>
              <a:rPr lang="fr-CH" altLang="fr-FR" sz="1200">
                <a:latin typeface="Arial" panose="020B0604020202020204" pitchFamily="34" charset="0"/>
              </a:rPr>
              <a:t>général</a:t>
            </a:r>
            <a:endParaRPr lang="fr-FR" altLang="fr-FR" sz="1200">
              <a:latin typeface="Arial" panose="020B0604020202020204" pitchFamily="34" charset="0"/>
            </a:endParaRPr>
          </a:p>
        </p:txBody>
      </p:sp>
      <p:sp>
        <p:nvSpPr>
          <p:cNvPr id="222217" name="Rectangle 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33400" y="4419600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222223" name="Group 15"/>
          <p:cNvGrpSpPr>
            <a:grpSpLocks/>
          </p:cNvGrpSpPr>
          <p:nvPr/>
        </p:nvGrpSpPr>
        <p:grpSpPr bwMode="auto">
          <a:xfrm>
            <a:off x="7308850" y="4437063"/>
            <a:ext cx="1371600" cy="1858962"/>
            <a:chOff x="4584" y="2880"/>
            <a:chExt cx="864" cy="1171"/>
          </a:xfrm>
        </p:grpSpPr>
        <p:pic>
          <p:nvPicPr>
            <p:cNvPr id="222218" name="Picture 10" descr="J007879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8" y="2880"/>
              <a:ext cx="339" cy="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2221" name="Text Box 13"/>
            <p:cNvSpPr txBox="1">
              <a:spLocks noChangeArrowheads="1"/>
            </p:cNvSpPr>
            <p:nvPr/>
          </p:nvSpPr>
          <p:spPr bwMode="auto">
            <a:xfrm>
              <a:off x="4584" y="3648"/>
              <a:ext cx="864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Suite méthode</a:t>
              </a:r>
            </a:p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structurée</a:t>
              </a:r>
            </a:p>
            <a:p>
              <a:pPr algn="ctr"/>
              <a:r>
                <a:rPr lang="fr-CH" altLang="fr-FR" sz="1200">
                  <a:latin typeface="Arial" panose="020B0604020202020204" pitchFamily="34" charset="0"/>
                </a:rPr>
                <a:t>Cas no 2</a:t>
              </a:r>
              <a:endParaRPr lang="fr-FR" altLang="fr-FR" sz="1200">
                <a:latin typeface="Arial" panose="020B0604020202020204" pitchFamily="34" charset="0"/>
              </a:endParaRPr>
            </a:p>
          </p:txBody>
        </p:sp>
      </p:grpSp>
      <p:sp>
        <p:nvSpPr>
          <p:cNvPr id="222222" name="Rectangle 1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235825" y="4437063"/>
            <a:ext cx="1447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FA8F9"/>
            </a:gs>
            <a:gs pos="50000">
              <a:srgbClr val="7FA8F9">
                <a:gamma/>
                <a:shade val="46275"/>
                <a:invGamma/>
              </a:srgbClr>
            </a:gs>
            <a:gs pos="100000">
              <a:srgbClr val="7FA8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Text Box 2"/>
          <p:cNvSpPr txBox="1">
            <a:spLocks noChangeArrowheads="1"/>
          </p:cNvSpPr>
          <p:nvPr/>
        </p:nvSpPr>
        <p:spPr bwMode="auto">
          <a:xfrm>
            <a:off x="684213" y="1844675"/>
            <a:ext cx="7848600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4000" b="1">
                <a:solidFill>
                  <a:schemeClr val="bg1"/>
                </a:solidFill>
              </a:rPr>
              <a:t>Méthode du stock permanent</a:t>
            </a:r>
          </a:p>
          <a:p>
            <a:pPr algn="ctr">
              <a:spcBef>
                <a:spcPct val="50000"/>
              </a:spcBef>
            </a:pPr>
            <a:endParaRPr lang="fr-CH" altLang="fr-FR" sz="40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fr-CH" altLang="fr-FR" b="1">
                <a:solidFill>
                  <a:schemeClr val="bg1"/>
                </a:solidFill>
              </a:rPr>
              <a:t>Nouvelle méthode possible lorsque les ventes sont saisies électroniquement.</a:t>
            </a:r>
          </a:p>
          <a:p>
            <a:pPr algn="ctr">
              <a:spcBef>
                <a:spcPct val="50000"/>
              </a:spcBef>
            </a:pPr>
            <a:r>
              <a:rPr lang="fr-CH" altLang="fr-FR" b="1">
                <a:solidFill>
                  <a:schemeClr val="bg1"/>
                </a:solidFill>
              </a:rPr>
              <a:t>Le système informatique contient les prix de revient d’achat et les prix de vente pour chaque article.</a:t>
            </a:r>
            <a:endParaRPr lang="fr-FR" altLang="fr-FR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AutoShape 2"/>
          <p:cNvSpPr>
            <a:spLocks noChangeArrowheads="1"/>
          </p:cNvSpPr>
          <p:nvPr/>
        </p:nvSpPr>
        <p:spPr bwMode="auto">
          <a:xfrm>
            <a:off x="2590800" y="260350"/>
            <a:ext cx="4724400" cy="2133600"/>
          </a:xfrm>
          <a:prstGeom prst="wedgeEllipseCallout">
            <a:avLst>
              <a:gd name="adj1" fmla="val -53495"/>
              <a:gd name="adj2" fmla="val 81324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/>
              <a:t>Méthode choisie par</a:t>
            </a:r>
          </a:p>
          <a:p>
            <a:pPr algn="ctr"/>
            <a:r>
              <a:rPr lang="fr-CH" altLang="fr-FR" b="1"/>
              <a:t>Jürg Leimgruber / Urs Prochinig</a:t>
            </a:r>
            <a:r>
              <a:rPr lang="fr-CH" altLang="fr-FR"/>
              <a:t/>
            </a:r>
            <a:br>
              <a:rPr lang="fr-CH" altLang="fr-FR"/>
            </a:br>
            <a:r>
              <a:rPr lang="fr-CH" altLang="fr-FR"/>
              <a:t>TQG 3 </a:t>
            </a:r>
            <a:r>
              <a:rPr lang="fr-CH" altLang="fr-FR" sz="1600"/>
              <a:t> « Comme un poisson dans l’eau"</a:t>
            </a:r>
            <a:endParaRPr lang="fr-FR" altLang="fr-FR" sz="1600"/>
          </a:p>
        </p:txBody>
      </p:sp>
      <p:pic>
        <p:nvPicPr>
          <p:cNvPr id="440323" name="Picture 3" descr="J00787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393950"/>
            <a:ext cx="1655762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24" name="Text Box 4"/>
          <p:cNvSpPr txBox="1">
            <a:spLocks noChangeArrowheads="1"/>
          </p:cNvSpPr>
          <p:nvPr/>
        </p:nvSpPr>
        <p:spPr bwMode="auto">
          <a:xfrm>
            <a:off x="3059113" y="2924175"/>
            <a:ext cx="5400675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 sz="3200" b="1">
                <a:solidFill>
                  <a:srgbClr val="A50021"/>
                </a:solidFill>
              </a:rPr>
              <a:t>Particularité :</a:t>
            </a:r>
          </a:p>
          <a:p>
            <a:pPr>
              <a:spcBef>
                <a:spcPct val="50000"/>
              </a:spcBef>
            </a:pPr>
            <a:r>
              <a:rPr lang="fr-CH" altLang="fr-FR" b="1">
                <a:solidFill>
                  <a:srgbClr val="A50021"/>
                </a:solidFill>
              </a:rPr>
              <a:t>La vente de marchandises a un effet double dans la comptabilité :</a:t>
            </a:r>
            <a:endParaRPr lang="fr-FR" altLang="fr-FR" b="1">
              <a:solidFill>
                <a:srgbClr val="A50021"/>
              </a:solidFill>
            </a:endParaRPr>
          </a:p>
        </p:txBody>
      </p:sp>
      <p:sp>
        <p:nvSpPr>
          <p:cNvPr id="440325" name="Text Box 5"/>
          <p:cNvSpPr txBox="1">
            <a:spLocks noChangeArrowheads="1"/>
          </p:cNvSpPr>
          <p:nvPr/>
        </p:nvSpPr>
        <p:spPr bwMode="auto">
          <a:xfrm>
            <a:off x="3708400" y="4724400"/>
            <a:ext cx="4968875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180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/>
              <a:t>La vente augmente les liquidités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CH" altLang="fr-FR"/>
              <a:t>La vente diminue le stock</a:t>
            </a:r>
            <a:endParaRPr lang="fr-FR" altLang="fr-FR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1346" name="Object 2"/>
          <p:cNvGraphicFramePr>
            <a:graphicFrameLocks noChangeAspect="1"/>
          </p:cNvGraphicFramePr>
          <p:nvPr/>
        </p:nvGraphicFramePr>
        <p:xfrm>
          <a:off x="468313" y="914400"/>
          <a:ext cx="596900" cy="181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77" name="Clip" r:id="rId3" imgW="1295640" imgH="3934080" progId="MS_ClipArt_Gallery.2">
                  <p:embed/>
                </p:oleObj>
              </mc:Choice>
              <mc:Fallback>
                <p:oleObj name="Clip" r:id="rId3" imgW="1295640" imgH="393408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914400"/>
                        <a:ext cx="596900" cy="181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1347" name="Text Box 3"/>
          <p:cNvSpPr txBox="1">
            <a:spLocks noChangeArrowheads="1"/>
          </p:cNvSpPr>
          <p:nvPr/>
        </p:nvSpPr>
        <p:spPr bwMode="auto">
          <a:xfrm>
            <a:off x="1406525" y="765175"/>
            <a:ext cx="303530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/>
              <a:t>Pour le stock, les achats et les ventes au PRA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les charges sur marchandises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les ventes au PV</a:t>
            </a:r>
          </a:p>
          <a:p>
            <a:pPr>
              <a:spcBef>
                <a:spcPct val="50000"/>
              </a:spcBef>
            </a:pPr>
            <a:endParaRPr lang="fr-FR" altLang="fr-FR"/>
          </a:p>
          <a:p>
            <a:pPr>
              <a:spcBef>
                <a:spcPct val="50000"/>
              </a:spcBef>
            </a:pPr>
            <a:r>
              <a:rPr lang="fr-FR" altLang="fr-FR"/>
              <a:t>Pour le résultat</a:t>
            </a:r>
          </a:p>
        </p:txBody>
      </p:sp>
      <p:sp>
        <p:nvSpPr>
          <p:cNvPr id="441348" name="Text Box 4"/>
          <p:cNvSpPr txBox="1">
            <a:spLocks noChangeArrowheads="1"/>
          </p:cNvSpPr>
          <p:nvPr/>
        </p:nvSpPr>
        <p:spPr bwMode="auto">
          <a:xfrm>
            <a:off x="4586288" y="1125538"/>
            <a:ext cx="2398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>
                <a:solidFill>
                  <a:srgbClr val="006600"/>
                </a:solidFill>
              </a:rPr>
              <a:t>Un compte d’actif</a:t>
            </a:r>
            <a:endParaRPr lang="fr-FR" altLang="fr-FR">
              <a:solidFill>
                <a:srgbClr val="003300"/>
              </a:solidFill>
            </a:endParaRPr>
          </a:p>
        </p:txBody>
      </p:sp>
      <p:sp>
        <p:nvSpPr>
          <p:cNvPr id="441349" name="Text Box 5"/>
          <p:cNvSpPr txBox="1">
            <a:spLocks noChangeArrowheads="1"/>
          </p:cNvSpPr>
          <p:nvPr/>
        </p:nvSpPr>
        <p:spPr bwMode="auto">
          <a:xfrm>
            <a:off x="4586288" y="2751138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>
                <a:solidFill>
                  <a:srgbClr val="00FF00"/>
                </a:solidFill>
              </a:rPr>
              <a:t>Un compte de charges</a:t>
            </a: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441350" name="Text Box 6"/>
          <p:cNvSpPr txBox="1">
            <a:spLocks noChangeArrowheads="1"/>
          </p:cNvSpPr>
          <p:nvPr/>
        </p:nvSpPr>
        <p:spPr bwMode="auto">
          <a:xfrm>
            <a:off x="4586288" y="4060825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fr-FR">
                <a:solidFill>
                  <a:srgbClr val="FF0000"/>
                </a:solidFill>
              </a:rPr>
              <a:t>Un compte de produits</a:t>
            </a: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441351" name="Text Box 7"/>
          <p:cNvSpPr txBox="1">
            <a:spLocks noChangeArrowheads="1"/>
          </p:cNvSpPr>
          <p:nvPr/>
        </p:nvSpPr>
        <p:spPr bwMode="auto">
          <a:xfrm>
            <a:off x="4586288" y="5127625"/>
            <a:ext cx="3657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0000FF"/>
                </a:solidFill>
              </a:rPr>
              <a:t>Un compte résultat d’exploitation</a:t>
            </a:r>
            <a:endParaRPr lang="fr-FR" altLang="fr-FR">
              <a:solidFill>
                <a:srgbClr val="FF0000"/>
              </a:solidFill>
            </a:endParaRPr>
          </a:p>
        </p:txBody>
      </p:sp>
      <p:sp>
        <p:nvSpPr>
          <p:cNvPr id="441352" name="Rectangle 8"/>
          <p:cNvSpPr>
            <a:spLocks noChangeArrowheads="1"/>
          </p:cNvSpPr>
          <p:nvPr/>
        </p:nvSpPr>
        <p:spPr bwMode="auto">
          <a:xfrm>
            <a:off x="7772400" y="1201738"/>
            <a:ext cx="914400" cy="3810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grpSp>
        <p:nvGrpSpPr>
          <p:cNvPr id="441353" name="Group 9"/>
          <p:cNvGrpSpPr>
            <a:grpSpLocks/>
          </p:cNvGrpSpPr>
          <p:nvPr/>
        </p:nvGrpSpPr>
        <p:grpSpPr bwMode="auto">
          <a:xfrm>
            <a:off x="7924800" y="2674938"/>
            <a:ext cx="609600" cy="609600"/>
            <a:chOff x="4992" y="1488"/>
            <a:chExt cx="384" cy="384"/>
          </a:xfrm>
        </p:grpSpPr>
        <p:sp>
          <p:nvSpPr>
            <p:cNvPr id="441354" name="Oval 10"/>
            <p:cNvSpPr>
              <a:spLocks noChangeArrowheads="1"/>
            </p:cNvSpPr>
            <p:nvPr/>
          </p:nvSpPr>
          <p:spPr bwMode="auto">
            <a:xfrm>
              <a:off x="4992" y="1488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41355" name="Line 11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441356" name="Group 12"/>
          <p:cNvGrpSpPr>
            <a:grpSpLocks/>
          </p:cNvGrpSpPr>
          <p:nvPr/>
        </p:nvGrpSpPr>
        <p:grpSpPr bwMode="auto">
          <a:xfrm>
            <a:off x="7924800" y="3984625"/>
            <a:ext cx="609600" cy="609600"/>
            <a:chOff x="5040" y="2112"/>
            <a:chExt cx="384" cy="384"/>
          </a:xfrm>
        </p:grpSpPr>
        <p:sp>
          <p:nvSpPr>
            <p:cNvPr id="441357" name="Oval 13"/>
            <p:cNvSpPr>
              <a:spLocks noChangeArrowheads="1"/>
            </p:cNvSpPr>
            <p:nvPr/>
          </p:nvSpPr>
          <p:spPr bwMode="auto">
            <a:xfrm>
              <a:off x="5040" y="2112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41358" name="Line 14"/>
            <p:cNvSpPr>
              <a:spLocks noChangeShapeType="1"/>
            </p:cNvSpPr>
            <p:nvPr/>
          </p:nvSpPr>
          <p:spPr bwMode="auto">
            <a:xfrm>
              <a:off x="5232" y="2304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grpSp>
        <p:nvGrpSpPr>
          <p:cNvPr id="441359" name="Group 15"/>
          <p:cNvGrpSpPr>
            <a:grpSpLocks/>
          </p:cNvGrpSpPr>
          <p:nvPr/>
        </p:nvGrpSpPr>
        <p:grpSpPr bwMode="auto">
          <a:xfrm>
            <a:off x="7924800" y="5051425"/>
            <a:ext cx="609600" cy="609600"/>
            <a:chOff x="5088" y="2976"/>
            <a:chExt cx="384" cy="384"/>
          </a:xfrm>
        </p:grpSpPr>
        <p:sp>
          <p:nvSpPr>
            <p:cNvPr id="441360" name="Oval 16"/>
            <p:cNvSpPr>
              <a:spLocks noChangeArrowheads="1"/>
            </p:cNvSpPr>
            <p:nvPr/>
          </p:nvSpPr>
          <p:spPr bwMode="auto">
            <a:xfrm>
              <a:off x="5088" y="2976"/>
              <a:ext cx="384" cy="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41361" name="Line 17"/>
            <p:cNvSpPr>
              <a:spLocks noChangeShapeType="1"/>
            </p:cNvSpPr>
            <p:nvPr/>
          </p:nvSpPr>
          <p:spPr bwMode="auto">
            <a:xfrm flipH="1">
              <a:off x="5136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441362" name="Line 18"/>
            <p:cNvSpPr>
              <a:spLocks noChangeShapeType="1"/>
            </p:cNvSpPr>
            <p:nvPr/>
          </p:nvSpPr>
          <p:spPr bwMode="auto">
            <a:xfrm>
              <a:off x="5280" y="3168"/>
              <a:ext cx="144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1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41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41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41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41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41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41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41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348" grpId="0" autoUpdateAnimBg="0"/>
      <p:bldP spid="441349" grpId="0" autoUpdateAnimBg="0"/>
      <p:bldP spid="441350" grpId="0" autoUpdateAnimBg="0"/>
      <p:bldP spid="441351" grpId="0" autoUpdateAnimBg="0"/>
      <p:bldP spid="441352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Text Box 2"/>
          <p:cNvSpPr txBox="1">
            <a:spLocks noChangeArrowheads="1"/>
          </p:cNvSpPr>
          <p:nvPr/>
        </p:nvSpPr>
        <p:spPr bwMode="auto">
          <a:xfrm>
            <a:off x="4191000" y="381000"/>
            <a:ext cx="495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/>
              <a:t>Schéma de clôture TQG </a:t>
            </a:r>
            <a:r>
              <a:rPr lang="fr-CH" altLang="fr-FR" sz="1800"/>
              <a:t>(Leimgruber)</a:t>
            </a:r>
            <a:endParaRPr lang="fr-FR" altLang="fr-FR" sz="1800"/>
          </a:p>
        </p:txBody>
      </p:sp>
      <p:sp>
        <p:nvSpPr>
          <p:cNvPr id="461827" name="Oval 3"/>
          <p:cNvSpPr>
            <a:spLocks noChangeArrowheads="1"/>
          </p:cNvSpPr>
          <p:nvPr/>
        </p:nvSpPr>
        <p:spPr bwMode="auto">
          <a:xfrm>
            <a:off x="4876800" y="2667000"/>
            <a:ext cx="990600" cy="10668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77777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 b="1">
                <a:latin typeface="Arial" panose="020B0604020202020204" pitchFamily="34" charset="0"/>
              </a:rPr>
              <a:t>9000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Résultat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d'exp.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grpSp>
        <p:nvGrpSpPr>
          <p:cNvPr id="461828" name="Group 4"/>
          <p:cNvGrpSpPr>
            <a:grpSpLocks/>
          </p:cNvGrpSpPr>
          <p:nvPr/>
        </p:nvGrpSpPr>
        <p:grpSpPr bwMode="auto">
          <a:xfrm>
            <a:off x="5881688" y="3200400"/>
            <a:ext cx="2938462" cy="1365250"/>
            <a:chOff x="3705" y="2016"/>
            <a:chExt cx="1851" cy="860"/>
          </a:xfrm>
        </p:grpSpPr>
        <p:cxnSp>
          <p:nvCxnSpPr>
            <p:cNvPr id="461829" name="AutoShape 5"/>
            <p:cNvCxnSpPr>
              <a:cxnSpLocks noChangeShapeType="1"/>
              <a:endCxn id="461827" idx="6"/>
            </p:cNvCxnSpPr>
            <p:nvPr/>
          </p:nvCxnSpPr>
          <p:spPr bwMode="auto">
            <a:xfrm rot="10800000">
              <a:off x="3705" y="2016"/>
              <a:ext cx="1431" cy="0"/>
            </a:xfrm>
            <a:prstGeom prst="straightConnector1">
              <a:avLst/>
            </a:prstGeom>
            <a:noFill/>
            <a:ln w="57150">
              <a:solidFill>
                <a:srgbClr val="BA0E37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61830" name="Group 6"/>
            <p:cNvGrpSpPr>
              <a:grpSpLocks/>
            </p:cNvGrpSpPr>
            <p:nvPr/>
          </p:nvGrpSpPr>
          <p:grpSpPr bwMode="auto">
            <a:xfrm>
              <a:off x="4128" y="2064"/>
              <a:ext cx="528" cy="812"/>
              <a:chOff x="4014" y="2212"/>
              <a:chExt cx="528" cy="812"/>
            </a:xfrm>
          </p:grpSpPr>
          <p:sp>
            <p:nvSpPr>
              <p:cNvPr id="461831" name="Oval 7"/>
              <p:cNvSpPr>
                <a:spLocks noChangeArrowheads="1"/>
              </p:cNvSpPr>
              <p:nvPr/>
            </p:nvSpPr>
            <p:spPr bwMode="auto">
              <a:xfrm>
                <a:off x="4014" y="2496"/>
                <a:ext cx="528" cy="528"/>
              </a:xfrm>
              <a:prstGeom prst="ellipse">
                <a:avLst/>
              </a:prstGeom>
              <a:solidFill>
                <a:srgbClr val="FF6D6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3290</a:t>
                </a:r>
              </a:p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Déd. acc.</a:t>
                </a:r>
                <a:br>
                  <a:rPr lang="fr-CH" altLang="fr-FR" sz="1400">
                    <a:latin typeface="Arial" panose="020B0604020202020204" pitchFamily="34" charset="0"/>
                  </a:rPr>
                </a:br>
                <a:r>
                  <a:rPr lang="fr-CH" altLang="fr-FR" sz="1400">
                    <a:latin typeface="Arial" panose="020B0604020202020204" pitchFamily="34" charset="0"/>
                  </a:rPr>
                  <a:t>/ventes</a:t>
                </a:r>
                <a:endParaRPr lang="fr-FR" altLang="fr-FR" sz="1400">
                  <a:latin typeface="Arial" panose="020B0604020202020204" pitchFamily="34" charset="0"/>
                </a:endParaRPr>
              </a:p>
            </p:txBody>
          </p:sp>
          <p:cxnSp>
            <p:nvCxnSpPr>
              <p:cNvPr id="461832" name="AutoShape 8"/>
              <p:cNvCxnSpPr>
                <a:cxnSpLocks noChangeShapeType="1"/>
                <a:stCxn id="461831" idx="6"/>
              </p:cNvCxnSpPr>
              <p:nvPr/>
            </p:nvCxnSpPr>
            <p:spPr bwMode="auto">
              <a:xfrm flipH="1" flipV="1">
                <a:off x="4541" y="2212"/>
                <a:ext cx="1" cy="548"/>
              </a:xfrm>
              <a:prstGeom prst="straightConnector1">
                <a:avLst/>
              </a:prstGeom>
              <a:noFill/>
              <a:ln w="28575">
                <a:solidFill>
                  <a:srgbClr val="BA0E37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61833" name="Group 9"/>
            <p:cNvGrpSpPr>
              <a:grpSpLocks/>
            </p:cNvGrpSpPr>
            <p:nvPr/>
          </p:nvGrpSpPr>
          <p:grpSpPr bwMode="auto">
            <a:xfrm>
              <a:off x="5028" y="2064"/>
              <a:ext cx="528" cy="806"/>
              <a:chOff x="4914" y="2212"/>
              <a:chExt cx="528" cy="806"/>
            </a:xfrm>
          </p:grpSpPr>
          <p:sp>
            <p:nvSpPr>
              <p:cNvPr id="461834" name="Oval 10"/>
              <p:cNvSpPr>
                <a:spLocks noChangeArrowheads="1"/>
              </p:cNvSpPr>
              <p:nvPr/>
            </p:nvSpPr>
            <p:spPr bwMode="auto">
              <a:xfrm>
                <a:off x="4914" y="2490"/>
                <a:ext cx="528" cy="528"/>
              </a:xfrm>
              <a:prstGeom prst="ellipse">
                <a:avLst/>
              </a:prstGeom>
              <a:solidFill>
                <a:srgbClr val="FF6D6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3200</a:t>
                </a:r>
              </a:p>
              <a:p>
                <a:pPr algn="ctr"/>
                <a:r>
                  <a:rPr lang="fr-CH" altLang="fr-FR" sz="1400">
                    <a:latin typeface="Arial" panose="020B0604020202020204" pitchFamily="34" charset="0"/>
                  </a:rPr>
                  <a:t>Ventes</a:t>
                </a:r>
                <a:br>
                  <a:rPr lang="fr-CH" altLang="fr-FR" sz="1400">
                    <a:latin typeface="Arial" panose="020B0604020202020204" pitchFamily="34" charset="0"/>
                  </a:rPr>
                </a:br>
                <a:r>
                  <a:rPr lang="fr-CH" altLang="fr-FR" sz="1400">
                    <a:latin typeface="Arial" panose="020B0604020202020204" pitchFamily="34" charset="0"/>
                  </a:rPr>
                  <a:t>brutes</a:t>
                </a:r>
                <a:endParaRPr lang="fr-FR" altLang="fr-FR" sz="1400">
                  <a:latin typeface="Arial" panose="020B0604020202020204" pitchFamily="34" charset="0"/>
                </a:endParaRPr>
              </a:p>
            </p:txBody>
          </p:sp>
          <p:cxnSp>
            <p:nvCxnSpPr>
              <p:cNvPr id="461835" name="AutoShape 11"/>
              <p:cNvCxnSpPr>
                <a:cxnSpLocks noChangeShapeType="1"/>
                <a:stCxn id="461834" idx="2"/>
              </p:cNvCxnSpPr>
              <p:nvPr/>
            </p:nvCxnSpPr>
            <p:spPr bwMode="auto">
              <a:xfrm flipV="1">
                <a:off x="4914" y="2212"/>
                <a:ext cx="1" cy="542"/>
              </a:xfrm>
              <a:prstGeom prst="straightConnector1">
                <a:avLst/>
              </a:prstGeom>
              <a:noFill/>
              <a:ln w="28575">
                <a:solidFill>
                  <a:srgbClr val="BA0E37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461836" name="Group 12"/>
          <p:cNvGrpSpPr>
            <a:grpSpLocks/>
          </p:cNvGrpSpPr>
          <p:nvPr/>
        </p:nvGrpSpPr>
        <p:grpSpPr bwMode="auto">
          <a:xfrm>
            <a:off x="2293938" y="3276600"/>
            <a:ext cx="838200" cy="1260475"/>
            <a:chOff x="1230" y="2212"/>
            <a:chExt cx="528" cy="794"/>
          </a:xfrm>
        </p:grpSpPr>
        <p:sp>
          <p:nvSpPr>
            <p:cNvPr id="461837" name="Oval 13"/>
            <p:cNvSpPr>
              <a:spLocks noChangeArrowheads="1"/>
            </p:cNvSpPr>
            <p:nvPr/>
          </p:nvSpPr>
          <p:spPr bwMode="auto">
            <a:xfrm>
              <a:off x="1230" y="2478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4270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Frais</a:t>
              </a:r>
              <a:br>
                <a:rPr lang="fr-CH" altLang="fr-FR" sz="1400">
                  <a:latin typeface="Arial" panose="020B0604020202020204" pitchFamily="34" charset="0"/>
                </a:rPr>
              </a:br>
              <a:r>
                <a:rPr lang="fr-CH" altLang="fr-FR" sz="1400">
                  <a:latin typeface="Arial" panose="020B0604020202020204" pitchFamily="34" charset="0"/>
                </a:rPr>
                <a:t>d'achat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461838" name="AutoShape 14"/>
            <p:cNvCxnSpPr>
              <a:cxnSpLocks noChangeShapeType="1"/>
              <a:stCxn id="461837" idx="6"/>
            </p:cNvCxnSpPr>
            <p:nvPr/>
          </p:nvCxnSpPr>
          <p:spPr bwMode="auto">
            <a:xfrm flipH="1" flipV="1">
              <a:off x="1757" y="2212"/>
              <a:ext cx="1" cy="530"/>
            </a:xfrm>
            <a:prstGeom prst="straightConnector1">
              <a:avLst/>
            </a:prstGeom>
            <a:noFill/>
            <a:ln w="28575">
              <a:solidFill>
                <a:srgbClr val="21A5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461840" name="AutoShape 16"/>
          <p:cNvCxnSpPr>
            <a:cxnSpLocks noChangeShapeType="1"/>
          </p:cNvCxnSpPr>
          <p:nvPr/>
        </p:nvCxnSpPr>
        <p:spPr bwMode="auto">
          <a:xfrm>
            <a:off x="2286000" y="3200400"/>
            <a:ext cx="2576513" cy="0"/>
          </a:xfrm>
          <a:prstGeom prst="straightConnector1">
            <a:avLst/>
          </a:prstGeom>
          <a:noFill/>
          <a:ln w="57150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1842" name="Oval 18"/>
          <p:cNvSpPr>
            <a:spLocks noChangeArrowheads="1"/>
          </p:cNvSpPr>
          <p:nvPr/>
        </p:nvSpPr>
        <p:spPr bwMode="auto">
          <a:xfrm>
            <a:off x="2465388" y="1412875"/>
            <a:ext cx="1271587" cy="11684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4200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Charges de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marchandises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461843" name="Oval 19"/>
          <p:cNvSpPr>
            <a:spLocks noChangeArrowheads="1"/>
          </p:cNvSpPr>
          <p:nvPr/>
        </p:nvSpPr>
        <p:spPr bwMode="auto">
          <a:xfrm>
            <a:off x="3949700" y="1873250"/>
            <a:ext cx="838200" cy="838200"/>
          </a:xfrm>
          <a:prstGeom prst="ellipse">
            <a:avLst/>
          </a:prstGeom>
          <a:solidFill>
            <a:srgbClr val="67EB7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4290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Déd. obt.</a:t>
            </a:r>
          </a:p>
          <a:p>
            <a:pPr algn="ctr"/>
            <a:r>
              <a:rPr lang="fr-CH" altLang="fr-FR" sz="1400">
                <a:latin typeface="Arial" panose="020B0604020202020204" pitchFamily="34" charset="0"/>
              </a:rPr>
              <a:t>/achats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cxnSp>
        <p:nvCxnSpPr>
          <p:cNvPr id="461844" name="AutoShape 20"/>
          <p:cNvCxnSpPr>
            <a:cxnSpLocks noChangeShapeType="1"/>
            <a:stCxn id="461843" idx="2"/>
          </p:cNvCxnSpPr>
          <p:nvPr/>
        </p:nvCxnSpPr>
        <p:spPr bwMode="auto">
          <a:xfrm>
            <a:off x="3949700" y="2292350"/>
            <a:ext cx="1588" cy="841375"/>
          </a:xfrm>
          <a:prstGeom prst="straightConnector1">
            <a:avLst/>
          </a:prstGeom>
          <a:noFill/>
          <a:ln w="28575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1845" name="AutoShape 21"/>
          <p:cNvCxnSpPr>
            <a:cxnSpLocks noChangeShapeType="1"/>
          </p:cNvCxnSpPr>
          <p:nvPr/>
        </p:nvCxnSpPr>
        <p:spPr bwMode="auto">
          <a:xfrm flipH="1">
            <a:off x="3740150" y="1987550"/>
            <a:ext cx="6350" cy="1147763"/>
          </a:xfrm>
          <a:prstGeom prst="straightConnector1">
            <a:avLst/>
          </a:prstGeom>
          <a:noFill/>
          <a:ln w="28575">
            <a:solidFill>
              <a:srgbClr val="21A50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61846" name="Group 22"/>
          <p:cNvGrpSpPr>
            <a:grpSpLocks/>
          </p:cNvGrpSpPr>
          <p:nvPr/>
        </p:nvGrpSpPr>
        <p:grpSpPr bwMode="auto">
          <a:xfrm>
            <a:off x="2667000" y="3573463"/>
            <a:ext cx="2354263" cy="2960687"/>
            <a:chOff x="1680" y="2263"/>
            <a:chExt cx="1483" cy="1865"/>
          </a:xfrm>
        </p:grpSpPr>
        <p:sp>
          <p:nvSpPr>
            <p:cNvPr id="461847" name="Oval 23"/>
            <p:cNvSpPr>
              <a:spLocks noChangeArrowheads="1"/>
            </p:cNvSpPr>
            <p:nvPr/>
          </p:nvSpPr>
          <p:spPr bwMode="auto">
            <a:xfrm>
              <a:off x="1680" y="3600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6 . . .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A.C.E.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sp>
          <p:nvSpPr>
            <p:cNvPr id="461848" name="Oval 24"/>
            <p:cNvSpPr>
              <a:spLocks noChangeArrowheads="1"/>
            </p:cNvSpPr>
            <p:nvPr/>
          </p:nvSpPr>
          <p:spPr bwMode="auto">
            <a:xfrm>
              <a:off x="1680" y="3024"/>
              <a:ext cx="528" cy="528"/>
            </a:xfrm>
            <a:prstGeom prst="ellipse">
              <a:avLst/>
            </a:prstGeom>
            <a:solidFill>
              <a:srgbClr val="67EB7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5200</a:t>
              </a:r>
            </a:p>
            <a:p>
              <a:pPr algn="ctr"/>
              <a:r>
                <a:rPr lang="fr-CH" altLang="fr-FR" sz="1400">
                  <a:latin typeface="Arial" panose="020B0604020202020204" pitchFamily="34" charset="0"/>
                </a:rPr>
                <a:t>Salaires</a:t>
              </a:r>
              <a:endParaRPr lang="fr-FR" altLang="fr-FR" sz="1400">
                <a:latin typeface="Arial" panose="020B0604020202020204" pitchFamily="34" charset="0"/>
              </a:endParaRPr>
            </a:p>
          </p:txBody>
        </p:sp>
        <p:cxnSp>
          <p:nvCxnSpPr>
            <p:cNvPr id="461849" name="AutoShape 25"/>
            <p:cNvCxnSpPr>
              <a:cxnSpLocks noChangeShapeType="1"/>
              <a:stCxn id="461848" idx="6"/>
              <a:endCxn id="461827" idx="3"/>
            </p:cNvCxnSpPr>
            <p:nvPr/>
          </p:nvCxnSpPr>
          <p:spPr bwMode="auto">
            <a:xfrm flipV="1">
              <a:off x="2208" y="2263"/>
              <a:ext cx="955" cy="1025"/>
            </a:xfrm>
            <a:prstGeom prst="bentConnector2">
              <a:avLst/>
            </a:prstGeom>
            <a:noFill/>
            <a:ln w="28575">
              <a:solidFill>
                <a:srgbClr val="21A50B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1850" name="AutoShape 26"/>
            <p:cNvCxnSpPr>
              <a:cxnSpLocks noChangeShapeType="1"/>
            </p:cNvCxnSpPr>
            <p:nvPr/>
          </p:nvCxnSpPr>
          <p:spPr bwMode="auto">
            <a:xfrm flipV="1">
              <a:off x="2208" y="3294"/>
              <a:ext cx="954" cy="576"/>
            </a:xfrm>
            <a:prstGeom prst="bentConnector3">
              <a:avLst>
                <a:gd name="adj1" fmla="val 100310"/>
              </a:avLst>
            </a:prstGeom>
            <a:noFill/>
            <a:ln w="28575">
              <a:solidFill>
                <a:srgbClr val="21A50B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61851" name="Rectangle 27"/>
          <p:cNvSpPr>
            <a:spLocks noChangeArrowheads="1"/>
          </p:cNvSpPr>
          <p:nvPr/>
        </p:nvSpPr>
        <p:spPr bwMode="auto">
          <a:xfrm>
            <a:off x="333375" y="733425"/>
            <a:ext cx="1524000" cy="6096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800" b="1">
                <a:solidFill>
                  <a:schemeClr val="bg1"/>
                </a:solidFill>
                <a:latin typeface="Arial" panose="020B0604020202020204" pitchFamily="34" charset="0"/>
              </a:rPr>
              <a:t>1200 Stock</a:t>
            </a:r>
            <a:endParaRPr lang="fr-FR" altLang="fr-FR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461856" name="AutoShape 32"/>
          <p:cNvCxnSpPr>
            <a:cxnSpLocks noChangeShapeType="1"/>
            <a:stCxn id="461851" idx="0"/>
            <a:endCxn id="461842" idx="0"/>
          </p:cNvCxnSpPr>
          <p:nvPr/>
        </p:nvCxnSpPr>
        <p:spPr bwMode="auto">
          <a:xfrm rot="5400000" flipV="1">
            <a:off x="1758950" y="69850"/>
            <a:ext cx="679450" cy="2006600"/>
          </a:xfrm>
          <a:prstGeom prst="bentConnector3">
            <a:avLst>
              <a:gd name="adj1" fmla="val -33644"/>
            </a:avLst>
          </a:prstGeom>
          <a:noFill/>
          <a:ln w="28575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1857" name="Text Box 33"/>
          <p:cNvSpPr txBox="1">
            <a:spLocks noChangeArrowheads="1"/>
          </p:cNvSpPr>
          <p:nvPr/>
        </p:nvSpPr>
        <p:spPr bwMode="auto">
          <a:xfrm>
            <a:off x="1547813" y="260350"/>
            <a:ext cx="1143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altLang="fr-FR" sz="1200">
                <a:solidFill>
                  <a:srgbClr val="00B400"/>
                </a:solidFill>
                <a:latin typeface="Arial" panose="020B0604020202020204" pitchFamily="34" charset="0"/>
              </a:rPr>
              <a:t>variation</a:t>
            </a:r>
            <a:endParaRPr lang="fr-FR" altLang="fr-FR" sz="1200">
              <a:solidFill>
                <a:srgbClr val="00B400"/>
              </a:solidFill>
              <a:latin typeface="Arial" panose="020B0604020202020204" pitchFamily="34" charset="0"/>
            </a:endParaRPr>
          </a:p>
        </p:txBody>
      </p:sp>
      <p:sp>
        <p:nvSpPr>
          <p:cNvPr id="461858" name="Rectangle 34"/>
          <p:cNvSpPr>
            <a:spLocks noChangeArrowheads="1"/>
          </p:cNvSpPr>
          <p:nvPr/>
        </p:nvSpPr>
        <p:spPr bwMode="auto">
          <a:xfrm>
            <a:off x="34925" y="1590675"/>
            <a:ext cx="1368425" cy="2540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Achats 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461859" name="Rectangle 35"/>
          <p:cNvSpPr>
            <a:spLocks noChangeArrowheads="1"/>
          </p:cNvSpPr>
          <p:nvPr/>
        </p:nvSpPr>
        <p:spPr bwMode="auto">
          <a:xfrm>
            <a:off x="855663" y="1944688"/>
            <a:ext cx="1368425" cy="254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solidFill>
                  <a:schemeClr val="bg1"/>
                </a:solidFill>
                <a:latin typeface="Arial" panose="020B0604020202020204" pitchFamily="34" charset="0"/>
              </a:rPr>
              <a:t>Ventes au PRA</a:t>
            </a:r>
            <a:endParaRPr lang="fr-FR" altLang="fr-FR" sz="1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61860" name="Line 36"/>
          <p:cNvSpPr>
            <a:spLocks noChangeShapeType="1"/>
          </p:cNvSpPr>
          <p:nvPr/>
        </p:nvSpPr>
        <p:spPr bwMode="auto">
          <a:xfrm flipV="1">
            <a:off x="727075" y="1350963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61862" name="Line 38"/>
          <p:cNvSpPr>
            <a:spLocks noChangeShapeType="1"/>
          </p:cNvSpPr>
          <p:nvPr/>
        </p:nvSpPr>
        <p:spPr bwMode="auto">
          <a:xfrm flipV="1">
            <a:off x="1547813" y="1341438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61863" name="Rectangle 39"/>
          <p:cNvSpPr>
            <a:spLocks noChangeArrowheads="1"/>
          </p:cNvSpPr>
          <p:nvPr/>
        </p:nvSpPr>
        <p:spPr bwMode="auto">
          <a:xfrm>
            <a:off x="7596188" y="5229225"/>
            <a:ext cx="1368425" cy="254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CH" altLang="fr-FR" sz="1400">
                <a:solidFill>
                  <a:schemeClr val="bg1"/>
                </a:solidFill>
                <a:latin typeface="Arial" panose="020B0604020202020204" pitchFamily="34" charset="0"/>
              </a:rPr>
              <a:t>Ventes au PVB</a:t>
            </a:r>
            <a:endParaRPr lang="fr-FR" altLang="fr-FR" sz="1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61864" name="Line 40"/>
          <p:cNvSpPr>
            <a:spLocks noChangeShapeType="1"/>
          </p:cNvSpPr>
          <p:nvPr/>
        </p:nvSpPr>
        <p:spPr bwMode="auto">
          <a:xfrm flipV="1">
            <a:off x="8440738" y="4581525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61865" name="AutoShape 41"/>
          <p:cNvSpPr>
            <a:spLocks noChangeArrowheads="1"/>
          </p:cNvSpPr>
          <p:nvPr/>
        </p:nvSpPr>
        <p:spPr bwMode="auto">
          <a:xfrm>
            <a:off x="5003800" y="1125538"/>
            <a:ext cx="1655763" cy="1008062"/>
          </a:xfrm>
          <a:prstGeom prst="cloudCallout">
            <a:avLst>
              <a:gd name="adj1" fmla="val -63134"/>
              <a:gd name="adj2" fmla="val 3220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fr-CH" altLang="fr-FR" sz="1400">
                <a:latin typeface="Arial" panose="020B0604020202020204" pitchFamily="34" charset="0"/>
              </a:rPr>
              <a:t>Si pas enregistrés dans Stock</a:t>
            </a:r>
            <a:endParaRPr lang="fr-FR" altLang="fr-FR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61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61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1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AutoShape 2"/>
          <p:cNvSpPr>
            <a:spLocks noChangeArrowheads="1"/>
          </p:cNvSpPr>
          <p:nvPr/>
        </p:nvSpPr>
        <p:spPr bwMode="auto">
          <a:xfrm>
            <a:off x="1143000" y="685800"/>
            <a:ext cx="4724400" cy="2133600"/>
          </a:xfrm>
          <a:prstGeom prst="wedgeEllipseCallout">
            <a:avLst>
              <a:gd name="adj1" fmla="val 44287"/>
              <a:gd name="adj2" fmla="val 71056"/>
            </a:avLst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/>
              <a:t>Reprenons tout ça dans un</a:t>
            </a:r>
          </a:p>
          <a:p>
            <a:pPr algn="ctr"/>
            <a:r>
              <a:rPr lang="fr-FR" altLang="fr-FR"/>
              <a:t>ordre chronologique !</a:t>
            </a:r>
          </a:p>
        </p:txBody>
      </p:sp>
      <p:graphicFrame>
        <p:nvGraphicFramePr>
          <p:cNvPr id="443395" name="Object 3"/>
          <p:cNvGraphicFramePr>
            <a:graphicFrameLocks noChangeAspect="1"/>
          </p:cNvGraphicFramePr>
          <p:nvPr/>
        </p:nvGraphicFramePr>
        <p:xfrm>
          <a:off x="5791200" y="2895600"/>
          <a:ext cx="2301875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396" name="Clip" r:id="rId3" imgW="3209040" imgH="3932280" progId="MS_ClipArt_Gallery.2">
                  <p:embed/>
                </p:oleObj>
              </mc:Choice>
              <mc:Fallback>
                <p:oleObj name="Clip" r:id="rId3" imgW="3209040" imgH="3932280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895600"/>
                        <a:ext cx="2301875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dèle par défaut">
  <a:themeElements>
    <a:clrScheme name="1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Modèle par défaut">
  <a:themeElements>
    <a:clrScheme name="2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2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66"/>
    </a:hlink>
    <a:folHlink>
      <a:srgbClr val="000066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00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3750</TotalTime>
  <Words>3065</Words>
  <Application>Microsoft Office PowerPoint</Application>
  <PresentationFormat>Affichage à l'écran (4:3)</PresentationFormat>
  <Paragraphs>1329</Paragraphs>
  <Slides>230</Slides>
  <Notes>0</Notes>
  <HiddenSlides>12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3</vt:i4>
      </vt:variant>
      <vt:variant>
        <vt:lpstr>Serveurs OLE incorporés</vt:lpstr>
      </vt:variant>
      <vt:variant>
        <vt:i4>4</vt:i4>
      </vt:variant>
      <vt:variant>
        <vt:lpstr>Titres des diapositives</vt:lpstr>
      </vt:variant>
      <vt:variant>
        <vt:i4>230</vt:i4>
      </vt:variant>
    </vt:vector>
  </HeadingPairs>
  <TitlesOfParts>
    <vt:vector size="241" baseType="lpstr">
      <vt:lpstr>Times New Roman</vt:lpstr>
      <vt:lpstr>MS Shell Dlg</vt:lpstr>
      <vt:lpstr>Arial</vt:lpstr>
      <vt:lpstr>Wingdings</vt:lpstr>
      <vt:lpstr>Modèle par défaut</vt:lpstr>
      <vt:lpstr>1_Modèle par défaut</vt:lpstr>
      <vt:lpstr>2_Modèle par défaut</vt:lpstr>
      <vt:lpstr>Microsoft Clip Gallery</vt:lpstr>
      <vt:lpstr>Image Bitmap</vt:lpstr>
      <vt:lpstr>Feuille de calcul Microsoft Excel</vt:lpstr>
      <vt:lpstr>Feuille de calcul Microsoft Office Excel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Lausanne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SPES</dc:creator>
  <cp:lastModifiedBy>Yvan Péguiron</cp:lastModifiedBy>
  <cp:revision>170</cp:revision>
  <cp:lastPrinted>2000-01-13T10:23:38Z</cp:lastPrinted>
  <dcterms:created xsi:type="dcterms:W3CDTF">2000-01-12T22:03:37Z</dcterms:created>
  <dcterms:modified xsi:type="dcterms:W3CDTF">2014-12-07T17:38:59Z</dcterms:modified>
</cp:coreProperties>
</file>