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256" r:id="rId3"/>
    <p:sldId id="302" r:id="rId4"/>
    <p:sldId id="305" r:id="rId5"/>
    <p:sldId id="271" r:id="rId6"/>
    <p:sldId id="280" r:id="rId7"/>
    <p:sldId id="270" r:id="rId8"/>
    <p:sldId id="272" r:id="rId9"/>
    <p:sldId id="267" r:id="rId10"/>
    <p:sldId id="269" r:id="rId11"/>
    <p:sldId id="258" r:id="rId12"/>
    <p:sldId id="261" r:id="rId13"/>
    <p:sldId id="263" r:id="rId14"/>
    <p:sldId id="264" r:id="rId15"/>
    <p:sldId id="276" r:id="rId16"/>
    <p:sldId id="277" r:id="rId17"/>
    <p:sldId id="275" r:id="rId18"/>
    <p:sldId id="278" r:id="rId19"/>
    <p:sldId id="279" r:id="rId20"/>
    <p:sldId id="274" r:id="rId21"/>
    <p:sldId id="306" r:id="rId22"/>
    <p:sldId id="307" r:id="rId23"/>
    <p:sldId id="303" r:id="rId24"/>
    <p:sldId id="281" r:id="rId25"/>
    <p:sldId id="304" r:id="rId26"/>
    <p:sldId id="282" r:id="rId27"/>
    <p:sldId id="283" r:id="rId28"/>
    <p:sldId id="284" r:id="rId29"/>
    <p:sldId id="298" r:id="rId30"/>
    <p:sldId id="309" r:id="rId31"/>
    <p:sldId id="296" r:id="rId32"/>
    <p:sldId id="297" r:id="rId33"/>
    <p:sldId id="299" r:id="rId34"/>
    <p:sldId id="300" r:id="rId35"/>
    <p:sldId id="317" r:id="rId36"/>
    <p:sldId id="311" r:id="rId37"/>
    <p:sldId id="312" r:id="rId38"/>
    <p:sldId id="313" r:id="rId39"/>
    <p:sldId id="314" r:id="rId40"/>
    <p:sldId id="315" r:id="rId41"/>
    <p:sldId id="324" r:id="rId42"/>
    <p:sldId id="318" r:id="rId43"/>
    <p:sldId id="319" r:id="rId44"/>
    <p:sldId id="320" r:id="rId45"/>
    <p:sldId id="325" r:id="rId46"/>
    <p:sldId id="326" r:id="rId47"/>
    <p:sldId id="323" r:id="rId48"/>
    <p:sldId id="316" r:id="rId4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  <a:srgbClr val="EE4230"/>
    <a:srgbClr val="FFFF66"/>
    <a:srgbClr val="003399"/>
    <a:srgbClr val="0033CC"/>
    <a:srgbClr val="6D0963"/>
    <a:srgbClr val="993300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2" autoAdjust="0"/>
    <p:restoredTop sz="94698" autoAdjust="0"/>
  </p:normalViewPr>
  <p:slideViewPr>
    <p:cSldViewPr showGuides="1">
      <p:cViewPr varScale="1">
        <p:scale>
          <a:sx n="66" d="100"/>
          <a:sy n="66" d="100"/>
        </p:scale>
        <p:origin x="468" y="72"/>
      </p:cViewPr>
      <p:guideLst>
        <p:guide orient="horz" pos="278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0530D2-E45B-494C-8B29-4F24EEBA286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1266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5B3B86-65E9-4A87-A20E-D03004B993F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8727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F621B1-3836-4D25-B9F7-A085500D28B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16409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E9072-ABCB-4F17-8645-E443421484F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69109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A0172-25BD-481A-AB99-FF5928A7225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22744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D9AE1A-409F-4D05-B6B1-1CF7D311034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3869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EC4A6-2D8D-42B2-B95A-8DE1C06CB5A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65879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CBB064-307A-4884-B3A7-D64B2E2C4DC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9480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F4FB9E-53E2-4268-93B7-76755982074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62323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0E1BBE-4201-4DD2-AA85-D07236A3901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13380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534BE-5C6E-4877-B10E-A4A7B451BF9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11854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7C0FC59-1121-4089-B0BA-E6E9826DA4DE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1031" name="AutoShape 7">
            <a:hlinkClick r:id="" action="ppaction://hlinkshowjump?jump=lastslide" highlightClick="1"/>
          </p:cNvPr>
          <p:cNvSpPr>
            <a:spLocks noChangeArrowheads="1"/>
          </p:cNvSpPr>
          <p:nvPr userDrawn="1"/>
        </p:nvSpPr>
        <p:spPr bwMode="auto">
          <a:xfrm>
            <a:off x="8848725" y="6629400"/>
            <a:ext cx="200025" cy="123825"/>
          </a:xfrm>
          <a:prstGeom prst="actionButtonEnd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32" name="AutoShape 8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>
            <a:off x="8686800" y="6629400"/>
            <a:ext cx="122238" cy="122238"/>
          </a:xfrm>
          <a:prstGeom prst="actionButtonForwardNex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42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6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7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8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7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7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Relationship Id="rId5" Type="http://schemas.openxmlformats.org/officeDocument/2006/relationships/slide" Target="slide42.xml"/><Relationship Id="rId4" Type="http://schemas.openxmlformats.org/officeDocument/2006/relationships/slide" Target="slide2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Relationship Id="rId6" Type="http://schemas.openxmlformats.org/officeDocument/2006/relationships/slide" Target="slide42.xml"/><Relationship Id="rId5" Type="http://schemas.openxmlformats.org/officeDocument/2006/relationships/slide" Target="slide20.xml"/><Relationship Id="rId4" Type="http://schemas.openxmlformats.org/officeDocument/2006/relationships/slide" Target="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74" name="Group 26"/>
          <p:cNvGrpSpPr>
            <a:grpSpLocks/>
          </p:cNvGrpSpPr>
          <p:nvPr/>
        </p:nvGrpSpPr>
        <p:grpSpPr bwMode="auto">
          <a:xfrm>
            <a:off x="3562350" y="2438400"/>
            <a:ext cx="2000250" cy="1981200"/>
            <a:chOff x="2244" y="1536"/>
            <a:chExt cx="1260" cy="1248"/>
          </a:xfrm>
        </p:grpSpPr>
        <p:grpSp>
          <p:nvGrpSpPr>
            <p:cNvPr id="53272" name="Group 24"/>
            <p:cNvGrpSpPr>
              <a:grpSpLocks/>
            </p:cNvGrpSpPr>
            <p:nvPr/>
          </p:nvGrpSpPr>
          <p:grpSpPr bwMode="auto">
            <a:xfrm>
              <a:off x="2244" y="1536"/>
              <a:ext cx="1260" cy="1248"/>
              <a:chOff x="2244" y="1536"/>
              <a:chExt cx="1260" cy="1248"/>
            </a:xfrm>
          </p:grpSpPr>
          <p:sp>
            <p:nvSpPr>
              <p:cNvPr id="53261" name="AutoShape 13"/>
              <p:cNvSpPr>
                <a:spLocks noChangeArrowheads="1"/>
              </p:cNvSpPr>
              <p:nvPr/>
            </p:nvSpPr>
            <p:spPr bwMode="auto">
              <a:xfrm>
                <a:off x="2393" y="2451"/>
                <a:ext cx="177" cy="333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414141"/>
                  </a:gs>
                  <a:gs pos="100000">
                    <a:srgbClr val="414141">
                      <a:gamma/>
                      <a:shade val="34902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3262" name="AutoShape 14"/>
              <p:cNvSpPr>
                <a:spLocks noChangeArrowheads="1"/>
              </p:cNvSpPr>
              <p:nvPr/>
            </p:nvSpPr>
            <p:spPr bwMode="auto">
              <a:xfrm>
                <a:off x="3190" y="2451"/>
                <a:ext cx="177" cy="333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414141"/>
                  </a:gs>
                  <a:gs pos="100000">
                    <a:srgbClr val="414141">
                      <a:gamma/>
                      <a:shade val="34902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3259" name="Rectangle 11"/>
              <p:cNvSpPr>
                <a:spLocks noChangeArrowheads="1"/>
              </p:cNvSpPr>
              <p:nvPr/>
            </p:nvSpPr>
            <p:spPr bwMode="auto">
              <a:xfrm>
                <a:off x="2304" y="2035"/>
                <a:ext cx="1152" cy="58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3263" name="Oval 15"/>
              <p:cNvSpPr>
                <a:spLocks noChangeArrowheads="1"/>
              </p:cNvSpPr>
              <p:nvPr/>
            </p:nvSpPr>
            <p:spPr bwMode="auto">
              <a:xfrm>
                <a:off x="2481" y="2368"/>
                <a:ext cx="177" cy="16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3264" name="Oval 16"/>
              <p:cNvSpPr>
                <a:spLocks noChangeArrowheads="1"/>
              </p:cNvSpPr>
              <p:nvPr/>
            </p:nvSpPr>
            <p:spPr bwMode="auto">
              <a:xfrm>
                <a:off x="3102" y="2368"/>
                <a:ext cx="177" cy="16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3265" name="AutoShape 17"/>
              <p:cNvSpPr>
                <a:spLocks noChangeArrowheads="1"/>
              </p:cNvSpPr>
              <p:nvPr/>
            </p:nvSpPr>
            <p:spPr bwMode="auto">
              <a:xfrm flipV="1">
                <a:off x="2304" y="1536"/>
                <a:ext cx="1142" cy="489"/>
              </a:xfrm>
              <a:custGeom>
                <a:avLst/>
                <a:gdLst>
                  <a:gd name="G0" fmla="+- 1488 0 0"/>
                  <a:gd name="G1" fmla="+- 21600 0 1488"/>
                  <a:gd name="G2" fmla="*/ 1488 1 2"/>
                  <a:gd name="G3" fmla="+- 21600 0 G2"/>
                  <a:gd name="G4" fmla="+/ 1488 21600 2"/>
                  <a:gd name="G5" fmla="+/ G1 0 2"/>
                  <a:gd name="G6" fmla="*/ 21600 21600 1488"/>
                  <a:gd name="G7" fmla="*/ G6 1 2"/>
                  <a:gd name="G8" fmla="+- 21600 0 G7"/>
                  <a:gd name="G9" fmla="*/ 21600 1 2"/>
                  <a:gd name="G10" fmla="+- 1488 0 G9"/>
                  <a:gd name="G11" fmla="?: G10 G8 0"/>
                  <a:gd name="G12" fmla="?: G10 G7 21600"/>
                  <a:gd name="T0" fmla="*/ 20856 w 21600"/>
                  <a:gd name="T1" fmla="*/ 10800 h 21600"/>
                  <a:gd name="T2" fmla="*/ 10800 w 21600"/>
                  <a:gd name="T3" fmla="*/ 21600 h 21600"/>
                  <a:gd name="T4" fmla="*/ 744 w 21600"/>
                  <a:gd name="T5" fmla="*/ 10800 h 21600"/>
                  <a:gd name="T6" fmla="*/ 10800 w 21600"/>
                  <a:gd name="T7" fmla="*/ 0 h 21600"/>
                  <a:gd name="T8" fmla="*/ 2544 w 21600"/>
                  <a:gd name="T9" fmla="*/ 2544 h 21600"/>
                  <a:gd name="T10" fmla="*/ 19056 w 21600"/>
                  <a:gd name="T11" fmla="*/ 1905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488" y="21600"/>
                    </a:lnTo>
                    <a:lnTo>
                      <a:pt x="20112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3266" name="AutoShape 18"/>
              <p:cNvSpPr>
                <a:spLocks noChangeArrowheads="1"/>
              </p:cNvSpPr>
              <p:nvPr/>
            </p:nvSpPr>
            <p:spPr bwMode="auto">
              <a:xfrm flipV="1">
                <a:off x="2370" y="1588"/>
                <a:ext cx="1009" cy="406"/>
              </a:xfrm>
              <a:custGeom>
                <a:avLst/>
                <a:gdLst>
                  <a:gd name="G0" fmla="+- 1488 0 0"/>
                  <a:gd name="G1" fmla="+- 21600 0 1488"/>
                  <a:gd name="G2" fmla="*/ 1488 1 2"/>
                  <a:gd name="G3" fmla="+- 21600 0 G2"/>
                  <a:gd name="G4" fmla="+/ 1488 21600 2"/>
                  <a:gd name="G5" fmla="+/ G1 0 2"/>
                  <a:gd name="G6" fmla="*/ 21600 21600 1488"/>
                  <a:gd name="G7" fmla="*/ G6 1 2"/>
                  <a:gd name="G8" fmla="+- 21600 0 G7"/>
                  <a:gd name="G9" fmla="*/ 21600 1 2"/>
                  <a:gd name="G10" fmla="+- 1488 0 G9"/>
                  <a:gd name="G11" fmla="?: G10 G8 0"/>
                  <a:gd name="G12" fmla="?: G10 G7 21600"/>
                  <a:gd name="T0" fmla="*/ 20856 w 21600"/>
                  <a:gd name="T1" fmla="*/ 10800 h 21600"/>
                  <a:gd name="T2" fmla="*/ 10800 w 21600"/>
                  <a:gd name="T3" fmla="*/ 21600 h 21600"/>
                  <a:gd name="T4" fmla="*/ 744 w 21600"/>
                  <a:gd name="T5" fmla="*/ 10800 h 21600"/>
                  <a:gd name="T6" fmla="*/ 10800 w 21600"/>
                  <a:gd name="T7" fmla="*/ 0 h 21600"/>
                  <a:gd name="T8" fmla="*/ 2544 w 21600"/>
                  <a:gd name="T9" fmla="*/ 2544 h 21600"/>
                  <a:gd name="T10" fmla="*/ 19056 w 21600"/>
                  <a:gd name="T11" fmla="*/ 1905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488" y="21600"/>
                    </a:lnTo>
                    <a:lnTo>
                      <a:pt x="20112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3268" name="Line 20"/>
              <p:cNvSpPr>
                <a:spLocks noChangeShapeType="1"/>
              </p:cNvSpPr>
              <p:nvPr/>
            </p:nvSpPr>
            <p:spPr bwMode="auto">
              <a:xfrm flipV="1">
                <a:off x="2874" y="1944"/>
                <a:ext cx="384" cy="6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53269" name="AutoShape 21"/>
              <p:cNvSpPr>
                <a:spLocks noChangeArrowheads="1"/>
              </p:cNvSpPr>
              <p:nvPr/>
            </p:nvSpPr>
            <p:spPr bwMode="auto">
              <a:xfrm>
                <a:off x="2244" y="1638"/>
                <a:ext cx="102" cy="144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3271" name="AutoShape 23"/>
              <p:cNvSpPr>
                <a:spLocks noChangeArrowheads="1"/>
              </p:cNvSpPr>
              <p:nvPr/>
            </p:nvSpPr>
            <p:spPr bwMode="auto">
              <a:xfrm>
                <a:off x="3402" y="1638"/>
                <a:ext cx="102" cy="144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  <p:sp>
          <p:nvSpPr>
            <p:cNvPr id="53273" name="AutoShape 25"/>
            <p:cNvSpPr>
              <a:spLocks noChangeArrowheads="1"/>
            </p:cNvSpPr>
            <p:nvPr/>
          </p:nvSpPr>
          <p:spPr bwMode="auto">
            <a:xfrm>
              <a:off x="2256" y="2544"/>
              <a:ext cx="1248" cy="48"/>
            </a:xfrm>
            <a:prstGeom prst="roundRect">
              <a:avLst>
                <a:gd name="adj" fmla="val 16667"/>
              </a:avLst>
            </a:prstGeom>
            <a:solidFill>
              <a:srgbClr val="C0BBB4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53275" name="AutoShape 27"/>
          <p:cNvSpPr>
            <a:spLocks noChangeArrowheads="1"/>
          </p:cNvSpPr>
          <p:nvPr/>
        </p:nvSpPr>
        <p:spPr bwMode="auto">
          <a:xfrm>
            <a:off x="6172200" y="3733800"/>
            <a:ext cx="457200" cy="685800"/>
          </a:xfrm>
          <a:prstGeom prst="can">
            <a:avLst>
              <a:gd name="adj" fmla="val 27271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3277" name="AutoShape 29"/>
          <p:cNvSpPr>
            <a:spLocks noChangeArrowheads="1"/>
          </p:cNvSpPr>
          <p:nvPr/>
        </p:nvSpPr>
        <p:spPr bwMode="auto">
          <a:xfrm>
            <a:off x="6705600" y="3733800"/>
            <a:ext cx="457200" cy="685800"/>
          </a:xfrm>
          <a:prstGeom prst="can">
            <a:avLst>
              <a:gd name="adj" fmla="val 27271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3280" name="AutoShape 32"/>
          <p:cNvSpPr>
            <a:spLocks noChangeArrowheads="1"/>
          </p:cNvSpPr>
          <p:nvPr/>
        </p:nvSpPr>
        <p:spPr bwMode="auto">
          <a:xfrm>
            <a:off x="6400800" y="3200400"/>
            <a:ext cx="457200" cy="685800"/>
          </a:xfrm>
          <a:prstGeom prst="can">
            <a:avLst>
              <a:gd name="adj" fmla="val 27271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3282" name="AutoShape 34"/>
          <p:cNvSpPr>
            <a:spLocks noChangeArrowheads="1"/>
          </p:cNvSpPr>
          <p:nvPr/>
        </p:nvSpPr>
        <p:spPr bwMode="auto">
          <a:xfrm>
            <a:off x="7239000" y="3733800"/>
            <a:ext cx="457200" cy="685800"/>
          </a:xfrm>
          <a:prstGeom prst="can">
            <a:avLst>
              <a:gd name="adj" fmla="val 27271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3279" name="AutoShape 31"/>
          <p:cNvSpPr>
            <a:spLocks noChangeArrowheads="1"/>
          </p:cNvSpPr>
          <p:nvPr/>
        </p:nvSpPr>
        <p:spPr bwMode="auto">
          <a:xfrm rot="5400000">
            <a:off x="7886700" y="3848100"/>
            <a:ext cx="457200" cy="685800"/>
          </a:xfrm>
          <a:prstGeom prst="can">
            <a:avLst>
              <a:gd name="adj" fmla="val 27271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3283" name="Text Box 35"/>
          <p:cNvSpPr txBox="1">
            <a:spLocks noChangeArrowheads="1"/>
          </p:cNvSpPr>
          <p:nvPr/>
        </p:nvSpPr>
        <p:spPr bwMode="auto">
          <a:xfrm>
            <a:off x="1219200" y="838200"/>
            <a:ext cx="678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3200" b="1">
                <a:solidFill>
                  <a:srgbClr val="4E2F18"/>
                </a:solidFill>
              </a:rPr>
              <a:t>VARIATION DU STOCK</a:t>
            </a:r>
            <a:endParaRPr lang="fr-FR" altLang="fr-FR" sz="3200" b="1">
              <a:solidFill>
                <a:srgbClr val="4E2F18"/>
              </a:solidFill>
            </a:endParaRPr>
          </a:p>
        </p:txBody>
      </p:sp>
      <p:sp>
        <p:nvSpPr>
          <p:cNvPr id="53284" name="Text Box 36"/>
          <p:cNvSpPr txBox="1">
            <a:spLocks noChangeArrowheads="1"/>
          </p:cNvSpPr>
          <p:nvPr/>
        </p:nvSpPr>
        <p:spPr bwMode="auto">
          <a:xfrm>
            <a:off x="1981200" y="50292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/>
              <a:t>Comprendre le </a:t>
            </a:r>
            <a:r>
              <a:rPr lang="fr-CH" altLang="fr-FR" b="1"/>
              <a:t>PRAMV …</a:t>
            </a:r>
            <a:endParaRPr lang="fr-FR" altLang="fr-FR" b="1"/>
          </a:p>
        </p:txBody>
      </p:sp>
      <p:sp>
        <p:nvSpPr>
          <p:cNvPr id="53285" name="Text Box 37"/>
          <p:cNvSpPr txBox="1">
            <a:spLocks noChangeArrowheads="1"/>
          </p:cNvSpPr>
          <p:nvPr/>
        </p:nvSpPr>
        <p:spPr bwMode="auto">
          <a:xfrm>
            <a:off x="304800" y="6400800"/>
            <a:ext cx="22860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800">
                <a:cs typeface="Times New Roman" panose="02020603050405020304" pitchFamily="18" charset="0"/>
              </a:rPr>
              <a:t>©</a:t>
            </a:r>
            <a:r>
              <a:rPr lang="fr-CH" altLang="fr-FR" sz="800"/>
              <a:t> Yvan Péguiron – HEP Lausanne – nov. 2005</a:t>
            </a:r>
            <a:endParaRPr lang="fr-FR" altLang="fr-FR" sz="800"/>
          </a:p>
        </p:txBody>
      </p:sp>
      <p:sp>
        <p:nvSpPr>
          <p:cNvPr id="53287" name="AutoShape 3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68313" y="5589588"/>
            <a:ext cx="1524000" cy="3810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rgbClr val="FFFF66"/>
                </a:solidFill>
              </a:rPr>
              <a:t>Résumé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80" grpId="0" animBg="1"/>
      <p:bldP spid="5327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2058" name="Group 10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2054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2097" name="AutoShape 49"/>
          <p:cNvSpPr>
            <a:spLocks noChangeArrowheads="1"/>
          </p:cNvSpPr>
          <p:nvPr/>
        </p:nvSpPr>
        <p:spPr bwMode="auto">
          <a:xfrm>
            <a:off x="1447800" y="1524000"/>
            <a:ext cx="6248400" cy="19812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3200" b="1">
                <a:solidFill>
                  <a:srgbClr val="FFFF66"/>
                </a:solidFill>
              </a:rPr>
              <a:t>Commerce d'engrais liquide</a:t>
            </a:r>
          </a:p>
          <a:p>
            <a:pPr algn="ctr"/>
            <a:endParaRPr lang="fr-CH" altLang="fr-FR" sz="2800" b="1">
              <a:solidFill>
                <a:srgbClr val="FFFF66"/>
              </a:solidFill>
            </a:endParaRPr>
          </a:p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Cas 1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54275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54276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5427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54280" name="Freeform 8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54281" name="Rectangle 9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54282" name="AutoShape 10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Je fais le commerce</a:t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d'un engrais liquide…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pic>
        <p:nvPicPr>
          <p:cNvPr id="54283" name="Picture 11" descr="IN0038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88" y="3062288"/>
            <a:ext cx="1824037" cy="135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57347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57348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5734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57352" name="Freeform 8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57353" name="Rectangle 9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57354" name="AutoShape 10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J'achète des fûts à 100.-</a:t>
            </a:r>
          </a:p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et les revends à 150.-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17412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1741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17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19" name="AutoShape 11"/>
          <p:cNvSpPr>
            <a:spLocks noChangeArrowheads="1"/>
          </p:cNvSpPr>
          <p:nvPr/>
        </p:nvSpPr>
        <p:spPr bwMode="auto">
          <a:xfrm>
            <a:off x="1447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20" name="AutoShape 12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21" name="AutoShape 13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22" name="AutoShape 14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17424" name="Rectangle 16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17425" name="AutoShape 17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J'ai déjà 4 fûts en stock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30723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3072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3072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30728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0729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0730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0731" name="AutoShape 11"/>
          <p:cNvSpPr>
            <a:spLocks noChangeArrowheads="1"/>
          </p:cNvSpPr>
          <p:nvPr/>
        </p:nvSpPr>
        <p:spPr bwMode="auto">
          <a:xfrm>
            <a:off x="1447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0732" name="AutoShape 12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0733" name="AutoShape 13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0734" name="AutoShape 14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0735" name="Rectangle 15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30736" name="Rectangle 16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30737" name="AutoShape 17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J'achète 3 fûts…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16387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16388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1638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393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394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395" name="AutoShape 11"/>
          <p:cNvSpPr>
            <a:spLocks noChangeArrowheads="1"/>
          </p:cNvSpPr>
          <p:nvPr/>
        </p:nvSpPr>
        <p:spPr bwMode="auto">
          <a:xfrm>
            <a:off x="1447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396" name="AutoShape 12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397" name="AutoShape 13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398" name="AutoShape 14"/>
          <p:cNvSpPr>
            <a:spLocks noChangeArrowheads="1"/>
          </p:cNvSpPr>
          <p:nvPr/>
        </p:nvSpPr>
        <p:spPr bwMode="auto">
          <a:xfrm>
            <a:off x="7772400" y="22098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399" name="AutoShape 15"/>
          <p:cNvSpPr>
            <a:spLocks noChangeArrowheads="1"/>
          </p:cNvSpPr>
          <p:nvPr/>
        </p:nvSpPr>
        <p:spPr bwMode="auto">
          <a:xfrm>
            <a:off x="7391400" y="23622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400" name="AutoShape 16"/>
          <p:cNvSpPr>
            <a:spLocks noChangeArrowheads="1"/>
          </p:cNvSpPr>
          <p:nvPr/>
        </p:nvSpPr>
        <p:spPr bwMode="auto">
          <a:xfrm>
            <a:off x="7010400" y="2286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401" name="AutoShape 17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16403" name="Rectangle 19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16404" name="AutoShape 20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/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Livraison…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graphicFrame>
        <p:nvGraphicFramePr>
          <p:cNvPr id="16405" name="Object 21"/>
          <p:cNvGraphicFramePr>
            <a:graphicFrameLocks noChangeAspect="1"/>
          </p:cNvGraphicFramePr>
          <p:nvPr/>
        </p:nvGraphicFramePr>
        <p:xfrm>
          <a:off x="2419350" y="4800600"/>
          <a:ext cx="430530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7" name="Feuille de calcul" r:id="rId4" imgW="4305872" imgH="1914906" progId="Excel.Sheet.8">
                  <p:embed/>
                </p:oleObj>
              </mc:Choice>
              <mc:Fallback>
                <p:oleObj name="Feuille de calcul" r:id="rId4" imgW="4305872" imgH="1914906" progId="Excel.Sheet.8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4800600"/>
                        <a:ext cx="4305300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8" grpId="0" animBg="1"/>
      <p:bldP spid="16399" grpId="0" animBg="1"/>
      <p:bldP spid="1640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22531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22532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2253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22536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2537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2538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2539" name="AutoShape 11"/>
          <p:cNvSpPr>
            <a:spLocks noChangeArrowheads="1"/>
          </p:cNvSpPr>
          <p:nvPr/>
        </p:nvSpPr>
        <p:spPr bwMode="auto">
          <a:xfrm>
            <a:off x="1447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2540" name="AutoShape 12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2541" name="AutoShape 13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2542" name="AutoShape 14"/>
          <p:cNvSpPr>
            <a:spLocks noChangeArrowheads="1"/>
          </p:cNvSpPr>
          <p:nvPr/>
        </p:nvSpPr>
        <p:spPr bwMode="auto">
          <a:xfrm>
            <a:off x="7772400" y="22098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2543" name="AutoShape 15"/>
          <p:cNvSpPr>
            <a:spLocks noChangeArrowheads="1"/>
          </p:cNvSpPr>
          <p:nvPr/>
        </p:nvSpPr>
        <p:spPr bwMode="auto">
          <a:xfrm>
            <a:off x="7391400" y="23622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2544" name="AutoShape 16"/>
          <p:cNvSpPr>
            <a:spLocks noChangeArrowheads="1"/>
          </p:cNvSpPr>
          <p:nvPr/>
        </p:nvSpPr>
        <p:spPr bwMode="auto">
          <a:xfrm>
            <a:off x="7010400" y="2286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2545" name="AutoShape 17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22547" name="Rectangle 19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22548" name="AutoShape 20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Un client veut acheter</a:t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5 fûts…</a:t>
            </a:r>
            <a:br>
              <a:rPr lang="fr-CH" altLang="fr-FR" sz="2800" b="1">
                <a:solidFill>
                  <a:srgbClr val="FFFF66"/>
                </a:solidFill>
              </a:rPr>
            </a:br>
            <a:endParaRPr lang="fr-FR" altLang="fr-FR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13315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13316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1331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13329" name="AutoShape 17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30" name="Freeform 18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331" name="AutoShape 19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32" name="AutoShape 20"/>
          <p:cNvSpPr>
            <a:spLocks noChangeArrowheads="1"/>
          </p:cNvSpPr>
          <p:nvPr/>
        </p:nvSpPr>
        <p:spPr bwMode="auto">
          <a:xfrm>
            <a:off x="1447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33" name="AutoShape 21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34" name="AutoShape 22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35" name="AutoShape 23"/>
          <p:cNvSpPr>
            <a:spLocks noChangeArrowheads="1"/>
          </p:cNvSpPr>
          <p:nvPr/>
        </p:nvSpPr>
        <p:spPr bwMode="auto">
          <a:xfrm>
            <a:off x="7772400" y="22098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36" name="AutoShape 24"/>
          <p:cNvSpPr>
            <a:spLocks noChangeArrowheads="1"/>
          </p:cNvSpPr>
          <p:nvPr/>
        </p:nvSpPr>
        <p:spPr bwMode="auto">
          <a:xfrm>
            <a:off x="7391400" y="23622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37" name="AutoShape 25"/>
          <p:cNvSpPr>
            <a:spLocks noChangeArrowheads="1"/>
          </p:cNvSpPr>
          <p:nvPr/>
        </p:nvSpPr>
        <p:spPr bwMode="auto">
          <a:xfrm>
            <a:off x="7010400" y="2286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38" name="AutoShape 26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39" name="Rectangle 27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13340" name="Rectangle 28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13341" name="AutoShape 29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? ? ?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15363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1536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1536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15368" name="Group 8"/>
          <p:cNvGrpSpPr>
            <a:grpSpLocks/>
          </p:cNvGrpSpPr>
          <p:nvPr/>
        </p:nvGrpSpPr>
        <p:grpSpPr bwMode="auto">
          <a:xfrm flipH="1">
            <a:off x="609600" y="3505200"/>
            <a:ext cx="2085975" cy="1066800"/>
            <a:chOff x="2016" y="2352"/>
            <a:chExt cx="1314" cy="672"/>
          </a:xfrm>
        </p:grpSpPr>
        <p:sp>
          <p:nvSpPr>
            <p:cNvPr id="15369" name="Freeform 9"/>
            <p:cNvSpPr>
              <a:spLocks/>
            </p:cNvSpPr>
            <p:nvPr/>
          </p:nvSpPr>
          <p:spPr bwMode="auto">
            <a:xfrm>
              <a:off x="2020" y="2352"/>
              <a:ext cx="1301" cy="584"/>
            </a:xfrm>
            <a:custGeom>
              <a:avLst/>
              <a:gdLst>
                <a:gd name="T0" fmla="*/ 0 w 1776"/>
                <a:gd name="T1" fmla="*/ 960 h 960"/>
                <a:gd name="T2" fmla="*/ 0 w 1776"/>
                <a:gd name="T3" fmla="*/ 432 h 960"/>
                <a:gd name="T4" fmla="*/ 144 w 1776"/>
                <a:gd name="T5" fmla="*/ 0 h 960"/>
                <a:gd name="T6" fmla="*/ 624 w 1776"/>
                <a:gd name="T7" fmla="*/ 0 h 960"/>
                <a:gd name="T8" fmla="*/ 720 w 1776"/>
                <a:gd name="T9" fmla="*/ 432 h 960"/>
                <a:gd name="T10" fmla="*/ 1776 w 1776"/>
                <a:gd name="T11" fmla="*/ 432 h 960"/>
                <a:gd name="T12" fmla="*/ 1776 w 1776"/>
                <a:gd name="T13" fmla="*/ 960 h 960"/>
                <a:gd name="T14" fmla="*/ 0 w 1776"/>
                <a:gd name="T15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6" h="960">
                  <a:moveTo>
                    <a:pt x="0" y="960"/>
                  </a:moveTo>
                  <a:lnTo>
                    <a:pt x="0" y="432"/>
                  </a:lnTo>
                  <a:lnTo>
                    <a:pt x="144" y="0"/>
                  </a:lnTo>
                  <a:lnTo>
                    <a:pt x="624" y="0"/>
                  </a:lnTo>
                  <a:lnTo>
                    <a:pt x="720" y="432"/>
                  </a:lnTo>
                  <a:lnTo>
                    <a:pt x="1776" y="432"/>
                  </a:lnTo>
                  <a:lnTo>
                    <a:pt x="1776" y="960"/>
                  </a:lnTo>
                  <a:lnTo>
                    <a:pt x="0" y="9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5370" name="Freeform 10"/>
            <p:cNvSpPr>
              <a:spLocks/>
            </p:cNvSpPr>
            <p:nvPr/>
          </p:nvSpPr>
          <p:spPr bwMode="auto">
            <a:xfrm>
              <a:off x="2074" y="2383"/>
              <a:ext cx="232" cy="206"/>
            </a:xfrm>
            <a:custGeom>
              <a:avLst/>
              <a:gdLst>
                <a:gd name="T0" fmla="*/ 317 w 317"/>
                <a:gd name="T1" fmla="*/ 339 h 339"/>
                <a:gd name="T2" fmla="*/ 317 w 317"/>
                <a:gd name="T3" fmla="*/ 0 h 339"/>
                <a:gd name="T4" fmla="*/ 102 w 317"/>
                <a:gd name="T5" fmla="*/ 0 h 339"/>
                <a:gd name="T6" fmla="*/ 0 w 317"/>
                <a:gd name="T7" fmla="*/ 339 h 339"/>
                <a:gd name="T8" fmla="*/ 317 w 317"/>
                <a:gd name="T9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39">
                  <a:moveTo>
                    <a:pt x="317" y="339"/>
                  </a:moveTo>
                  <a:lnTo>
                    <a:pt x="317" y="0"/>
                  </a:lnTo>
                  <a:lnTo>
                    <a:pt x="102" y="0"/>
                  </a:lnTo>
                  <a:lnTo>
                    <a:pt x="0" y="339"/>
                  </a:lnTo>
                  <a:lnTo>
                    <a:pt x="317" y="339"/>
                  </a:lnTo>
                  <a:close/>
                </a:path>
              </a:pathLst>
            </a:custGeom>
            <a:solidFill>
              <a:srgbClr val="C0C6F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5371" name="Freeform 11"/>
            <p:cNvSpPr>
              <a:spLocks/>
            </p:cNvSpPr>
            <p:nvPr/>
          </p:nvSpPr>
          <p:spPr bwMode="auto">
            <a:xfrm>
              <a:off x="2334" y="2387"/>
              <a:ext cx="161" cy="199"/>
            </a:xfrm>
            <a:custGeom>
              <a:avLst/>
              <a:gdLst>
                <a:gd name="T0" fmla="*/ 3 w 243"/>
                <a:gd name="T1" fmla="*/ 316 h 316"/>
                <a:gd name="T2" fmla="*/ 243 w 243"/>
                <a:gd name="T3" fmla="*/ 316 h 316"/>
                <a:gd name="T4" fmla="*/ 170 w 243"/>
                <a:gd name="T5" fmla="*/ 0 h 316"/>
                <a:gd name="T6" fmla="*/ 0 w 243"/>
                <a:gd name="T7" fmla="*/ 0 h 316"/>
                <a:gd name="T8" fmla="*/ 3 w 243"/>
                <a:gd name="T9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316">
                  <a:moveTo>
                    <a:pt x="3" y="316"/>
                  </a:moveTo>
                  <a:lnTo>
                    <a:pt x="243" y="316"/>
                  </a:lnTo>
                  <a:lnTo>
                    <a:pt x="170" y="0"/>
                  </a:lnTo>
                  <a:lnTo>
                    <a:pt x="0" y="0"/>
                  </a:lnTo>
                  <a:lnTo>
                    <a:pt x="3" y="316"/>
                  </a:lnTo>
                  <a:close/>
                </a:path>
              </a:pathLst>
            </a:custGeom>
            <a:solidFill>
              <a:srgbClr val="C0C6F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5372" name="AutoShape 12"/>
            <p:cNvSpPr>
              <a:spLocks noChangeArrowheads="1"/>
            </p:cNvSpPr>
            <p:nvPr/>
          </p:nvSpPr>
          <p:spPr bwMode="auto">
            <a:xfrm flipH="1">
              <a:off x="2016" y="2761"/>
              <a:ext cx="35" cy="117"/>
            </a:xfrm>
            <a:prstGeom prst="moon">
              <a:avLst>
                <a:gd name="adj" fmla="val 875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5373" name="Oval 13"/>
            <p:cNvSpPr>
              <a:spLocks noChangeArrowheads="1"/>
            </p:cNvSpPr>
            <p:nvPr/>
          </p:nvSpPr>
          <p:spPr bwMode="auto">
            <a:xfrm>
              <a:off x="3295" y="2735"/>
              <a:ext cx="35" cy="14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5374" name="Oval 14"/>
            <p:cNvSpPr>
              <a:spLocks noChangeArrowheads="1"/>
            </p:cNvSpPr>
            <p:nvPr/>
          </p:nvSpPr>
          <p:spPr bwMode="auto">
            <a:xfrm>
              <a:off x="2196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5375" name="Oval 15"/>
            <p:cNvSpPr>
              <a:spLocks noChangeArrowheads="1"/>
            </p:cNvSpPr>
            <p:nvPr/>
          </p:nvSpPr>
          <p:spPr bwMode="auto">
            <a:xfrm>
              <a:off x="2880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5376" name="Oval 16"/>
            <p:cNvSpPr>
              <a:spLocks noChangeArrowheads="1"/>
            </p:cNvSpPr>
            <p:nvPr/>
          </p:nvSpPr>
          <p:spPr bwMode="auto">
            <a:xfrm>
              <a:off x="3072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15377" name="AutoShape 17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378" name="Freeform 18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5379" name="AutoShape 19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380" name="AutoShape 20"/>
          <p:cNvSpPr>
            <a:spLocks noChangeArrowheads="1"/>
          </p:cNvSpPr>
          <p:nvPr/>
        </p:nvSpPr>
        <p:spPr bwMode="auto">
          <a:xfrm>
            <a:off x="1447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381" name="AutoShape 21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382" name="AutoShape 22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383" name="AutoShape 23"/>
          <p:cNvSpPr>
            <a:spLocks noChangeArrowheads="1"/>
          </p:cNvSpPr>
          <p:nvPr/>
        </p:nvSpPr>
        <p:spPr bwMode="auto">
          <a:xfrm>
            <a:off x="7772400" y="22098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384" name="AutoShape 24"/>
          <p:cNvSpPr>
            <a:spLocks noChangeArrowheads="1"/>
          </p:cNvSpPr>
          <p:nvPr/>
        </p:nvSpPr>
        <p:spPr bwMode="auto">
          <a:xfrm>
            <a:off x="7391400" y="23622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385" name="AutoShape 25"/>
          <p:cNvSpPr>
            <a:spLocks noChangeArrowheads="1"/>
          </p:cNvSpPr>
          <p:nvPr/>
        </p:nvSpPr>
        <p:spPr bwMode="auto">
          <a:xfrm>
            <a:off x="7010400" y="2286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386" name="AutoShape 26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387" name="Rectangle 27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15388" name="Rectangle 28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15389" name="AutoShape 29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Il me manque 2 fûts…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4099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4100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4104" name="Group 8"/>
          <p:cNvGrpSpPr>
            <a:grpSpLocks/>
          </p:cNvGrpSpPr>
          <p:nvPr/>
        </p:nvGrpSpPr>
        <p:grpSpPr bwMode="auto">
          <a:xfrm flipH="1">
            <a:off x="609600" y="3505200"/>
            <a:ext cx="2085975" cy="1066800"/>
            <a:chOff x="2016" y="2352"/>
            <a:chExt cx="1314" cy="672"/>
          </a:xfrm>
        </p:grpSpPr>
        <p:sp>
          <p:nvSpPr>
            <p:cNvPr id="4105" name="Freeform 9"/>
            <p:cNvSpPr>
              <a:spLocks/>
            </p:cNvSpPr>
            <p:nvPr/>
          </p:nvSpPr>
          <p:spPr bwMode="auto">
            <a:xfrm>
              <a:off x="2020" y="2352"/>
              <a:ext cx="1301" cy="584"/>
            </a:xfrm>
            <a:custGeom>
              <a:avLst/>
              <a:gdLst>
                <a:gd name="T0" fmla="*/ 0 w 1776"/>
                <a:gd name="T1" fmla="*/ 960 h 960"/>
                <a:gd name="T2" fmla="*/ 0 w 1776"/>
                <a:gd name="T3" fmla="*/ 432 h 960"/>
                <a:gd name="T4" fmla="*/ 144 w 1776"/>
                <a:gd name="T5" fmla="*/ 0 h 960"/>
                <a:gd name="T6" fmla="*/ 624 w 1776"/>
                <a:gd name="T7" fmla="*/ 0 h 960"/>
                <a:gd name="T8" fmla="*/ 720 w 1776"/>
                <a:gd name="T9" fmla="*/ 432 h 960"/>
                <a:gd name="T10" fmla="*/ 1776 w 1776"/>
                <a:gd name="T11" fmla="*/ 432 h 960"/>
                <a:gd name="T12" fmla="*/ 1776 w 1776"/>
                <a:gd name="T13" fmla="*/ 960 h 960"/>
                <a:gd name="T14" fmla="*/ 0 w 1776"/>
                <a:gd name="T15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6" h="960">
                  <a:moveTo>
                    <a:pt x="0" y="960"/>
                  </a:moveTo>
                  <a:lnTo>
                    <a:pt x="0" y="432"/>
                  </a:lnTo>
                  <a:lnTo>
                    <a:pt x="144" y="0"/>
                  </a:lnTo>
                  <a:lnTo>
                    <a:pt x="624" y="0"/>
                  </a:lnTo>
                  <a:lnTo>
                    <a:pt x="720" y="432"/>
                  </a:lnTo>
                  <a:lnTo>
                    <a:pt x="1776" y="432"/>
                  </a:lnTo>
                  <a:lnTo>
                    <a:pt x="1776" y="960"/>
                  </a:lnTo>
                  <a:lnTo>
                    <a:pt x="0" y="9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auto">
            <a:xfrm>
              <a:off x="2074" y="2383"/>
              <a:ext cx="232" cy="206"/>
            </a:xfrm>
            <a:custGeom>
              <a:avLst/>
              <a:gdLst>
                <a:gd name="T0" fmla="*/ 317 w 317"/>
                <a:gd name="T1" fmla="*/ 339 h 339"/>
                <a:gd name="T2" fmla="*/ 317 w 317"/>
                <a:gd name="T3" fmla="*/ 0 h 339"/>
                <a:gd name="T4" fmla="*/ 102 w 317"/>
                <a:gd name="T5" fmla="*/ 0 h 339"/>
                <a:gd name="T6" fmla="*/ 0 w 317"/>
                <a:gd name="T7" fmla="*/ 339 h 339"/>
                <a:gd name="T8" fmla="*/ 317 w 317"/>
                <a:gd name="T9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39">
                  <a:moveTo>
                    <a:pt x="317" y="339"/>
                  </a:moveTo>
                  <a:lnTo>
                    <a:pt x="317" y="0"/>
                  </a:lnTo>
                  <a:lnTo>
                    <a:pt x="102" y="0"/>
                  </a:lnTo>
                  <a:lnTo>
                    <a:pt x="0" y="339"/>
                  </a:lnTo>
                  <a:lnTo>
                    <a:pt x="317" y="339"/>
                  </a:lnTo>
                  <a:close/>
                </a:path>
              </a:pathLst>
            </a:custGeom>
            <a:solidFill>
              <a:srgbClr val="C0C6F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auto">
            <a:xfrm>
              <a:off x="2334" y="2387"/>
              <a:ext cx="161" cy="199"/>
            </a:xfrm>
            <a:custGeom>
              <a:avLst/>
              <a:gdLst>
                <a:gd name="T0" fmla="*/ 3 w 243"/>
                <a:gd name="T1" fmla="*/ 316 h 316"/>
                <a:gd name="T2" fmla="*/ 243 w 243"/>
                <a:gd name="T3" fmla="*/ 316 h 316"/>
                <a:gd name="T4" fmla="*/ 170 w 243"/>
                <a:gd name="T5" fmla="*/ 0 h 316"/>
                <a:gd name="T6" fmla="*/ 0 w 243"/>
                <a:gd name="T7" fmla="*/ 0 h 316"/>
                <a:gd name="T8" fmla="*/ 3 w 243"/>
                <a:gd name="T9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316">
                  <a:moveTo>
                    <a:pt x="3" y="316"/>
                  </a:moveTo>
                  <a:lnTo>
                    <a:pt x="243" y="316"/>
                  </a:lnTo>
                  <a:lnTo>
                    <a:pt x="170" y="0"/>
                  </a:lnTo>
                  <a:lnTo>
                    <a:pt x="0" y="0"/>
                  </a:lnTo>
                  <a:lnTo>
                    <a:pt x="3" y="316"/>
                  </a:lnTo>
                  <a:close/>
                </a:path>
              </a:pathLst>
            </a:custGeom>
            <a:solidFill>
              <a:srgbClr val="C0C6F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108" name="AutoShape 12"/>
            <p:cNvSpPr>
              <a:spLocks noChangeArrowheads="1"/>
            </p:cNvSpPr>
            <p:nvPr/>
          </p:nvSpPr>
          <p:spPr bwMode="auto">
            <a:xfrm flipH="1">
              <a:off x="2016" y="2761"/>
              <a:ext cx="35" cy="117"/>
            </a:xfrm>
            <a:prstGeom prst="moon">
              <a:avLst>
                <a:gd name="adj" fmla="val 875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109" name="Oval 13"/>
            <p:cNvSpPr>
              <a:spLocks noChangeArrowheads="1"/>
            </p:cNvSpPr>
            <p:nvPr/>
          </p:nvSpPr>
          <p:spPr bwMode="auto">
            <a:xfrm>
              <a:off x="3295" y="2735"/>
              <a:ext cx="35" cy="14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110" name="Oval 14"/>
            <p:cNvSpPr>
              <a:spLocks noChangeArrowheads="1"/>
            </p:cNvSpPr>
            <p:nvPr/>
          </p:nvSpPr>
          <p:spPr bwMode="auto">
            <a:xfrm>
              <a:off x="2196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111" name="Oval 15"/>
            <p:cNvSpPr>
              <a:spLocks noChangeArrowheads="1"/>
            </p:cNvSpPr>
            <p:nvPr/>
          </p:nvSpPr>
          <p:spPr bwMode="auto">
            <a:xfrm>
              <a:off x="2880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112" name="Oval 16"/>
            <p:cNvSpPr>
              <a:spLocks noChangeArrowheads="1"/>
            </p:cNvSpPr>
            <p:nvPr/>
          </p:nvSpPr>
          <p:spPr bwMode="auto">
            <a:xfrm>
              <a:off x="3072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4114" name="Freeform 18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4115" name="AutoShape 19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17" name="AutoShape 21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18" name="AutoShape 22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19" name="AutoShape 23"/>
          <p:cNvSpPr>
            <a:spLocks noChangeArrowheads="1"/>
          </p:cNvSpPr>
          <p:nvPr/>
        </p:nvSpPr>
        <p:spPr bwMode="auto">
          <a:xfrm>
            <a:off x="7772400" y="22098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20" name="AutoShape 24"/>
          <p:cNvSpPr>
            <a:spLocks noChangeArrowheads="1"/>
          </p:cNvSpPr>
          <p:nvPr/>
        </p:nvSpPr>
        <p:spPr bwMode="auto">
          <a:xfrm>
            <a:off x="7391400" y="23622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21" name="AutoShape 25"/>
          <p:cNvSpPr>
            <a:spLocks noChangeArrowheads="1"/>
          </p:cNvSpPr>
          <p:nvPr/>
        </p:nvSpPr>
        <p:spPr bwMode="auto">
          <a:xfrm>
            <a:off x="7010400" y="2286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4142" name="Group 46"/>
          <p:cNvGrpSpPr>
            <a:grpSpLocks/>
          </p:cNvGrpSpPr>
          <p:nvPr/>
        </p:nvGrpSpPr>
        <p:grpSpPr bwMode="auto">
          <a:xfrm>
            <a:off x="1447800" y="2133600"/>
            <a:ext cx="685800" cy="533400"/>
            <a:chOff x="912" y="1344"/>
            <a:chExt cx="432" cy="336"/>
          </a:xfrm>
        </p:grpSpPr>
        <p:sp>
          <p:nvSpPr>
            <p:cNvPr id="4113" name="AutoShape 17"/>
            <p:cNvSpPr>
              <a:spLocks noChangeArrowheads="1"/>
            </p:cNvSpPr>
            <p:nvPr/>
          </p:nvSpPr>
          <p:spPr bwMode="auto">
            <a:xfrm>
              <a:off x="1152" y="1344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116" name="AutoShape 20"/>
            <p:cNvSpPr>
              <a:spLocks noChangeArrowheads="1"/>
            </p:cNvSpPr>
            <p:nvPr/>
          </p:nvSpPr>
          <p:spPr bwMode="auto">
            <a:xfrm>
              <a:off x="912" y="1344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122" name="AutoShape 26"/>
            <p:cNvSpPr>
              <a:spLocks noChangeArrowheads="1"/>
            </p:cNvSpPr>
            <p:nvPr/>
          </p:nvSpPr>
          <p:spPr bwMode="auto">
            <a:xfrm>
              <a:off x="1152" y="1344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4163" name="Rectangle 67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4165" name="Rectangle 69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40741E-7 L -0.05521 0.17847 " pathEditMode="relative" ptsTypes="AA">
                                      <p:cBhvr>
                                        <p:cTn id="6" dur="20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7171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7172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717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7216" name="Group 48"/>
          <p:cNvGrpSpPr>
            <a:grpSpLocks/>
          </p:cNvGrpSpPr>
          <p:nvPr/>
        </p:nvGrpSpPr>
        <p:grpSpPr bwMode="auto">
          <a:xfrm>
            <a:off x="609600" y="3505200"/>
            <a:ext cx="2085975" cy="1066800"/>
            <a:chOff x="384" y="2208"/>
            <a:chExt cx="1314" cy="672"/>
          </a:xfrm>
        </p:grpSpPr>
        <p:grpSp>
          <p:nvGrpSpPr>
            <p:cNvPr id="7212" name="Group 44"/>
            <p:cNvGrpSpPr>
              <a:grpSpLocks/>
            </p:cNvGrpSpPr>
            <p:nvPr/>
          </p:nvGrpSpPr>
          <p:grpSpPr bwMode="auto">
            <a:xfrm>
              <a:off x="480" y="2256"/>
              <a:ext cx="432" cy="336"/>
              <a:chOff x="912" y="1344"/>
              <a:chExt cx="432" cy="336"/>
            </a:xfrm>
          </p:grpSpPr>
          <p:sp>
            <p:nvSpPr>
              <p:cNvPr id="7213" name="AutoShape 45"/>
              <p:cNvSpPr>
                <a:spLocks noChangeArrowheads="1"/>
              </p:cNvSpPr>
              <p:nvPr/>
            </p:nvSpPr>
            <p:spPr bwMode="auto">
              <a:xfrm>
                <a:off x="1152" y="1344"/>
                <a:ext cx="192" cy="336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A1A45C">
                      <a:gamma/>
                      <a:shade val="46275"/>
                      <a:invGamma/>
                    </a:srgbClr>
                  </a:gs>
                  <a:gs pos="50000">
                    <a:srgbClr val="A1A45C"/>
                  </a:gs>
                  <a:gs pos="100000">
                    <a:srgbClr val="A1A45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7214" name="AutoShape 46"/>
              <p:cNvSpPr>
                <a:spLocks noChangeArrowheads="1"/>
              </p:cNvSpPr>
              <p:nvPr/>
            </p:nvSpPr>
            <p:spPr bwMode="auto">
              <a:xfrm>
                <a:off x="912" y="1344"/>
                <a:ext cx="192" cy="336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A1A45C">
                      <a:gamma/>
                      <a:shade val="46275"/>
                      <a:invGamma/>
                    </a:srgbClr>
                  </a:gs>
                  <a:gs pos="50000">
                    <a:srgbClr val="A1A45C"/>
                  </a:gs>
                  <a:gs pos="100000">
                    <a:srgbClr val="A1A45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7215" name="AutoShape 47"/>
              <p:cNvSpPr>
                <a:spLocks noChangeArrowheads="1"/>
              </p:cNvSpPr>
              <p:nvPr/>
            </p:nvSpPr>
            <p:spPr bwMode="auto">
              <a:xfrm>
                <a:off x="1152" y="1344"/>
                <a:ext cx="192" cy="336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A1A45C">
                      <a:gamma/>
                      <a:shade val="46275"/>
                      <a:invGamma/>
                    </a:srgbClr>
                  </a:gs>
                  <a:gs pos="50000">
                    <a:srgbClr val="A1A45C"/>
                  </a:gs>
                  <a:gs pos="100000">
                    <a:srgbClr val="A1A45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  <p:grpSp>
          <p:nvGrpSpPr>
            <p:cNvPr id="7176" name="Group 8"/>
            <p:cNvGrpSpPr>
              <a:grpSpLocks/>
            </p:cNvGrpSpPr>
            <p:nvPr/>
          </p:nvGrpSpPr>
          <p:grpSpPr bwMode="auto">
            <a:xfrm flipH="1">
              <a:off x="384" y="2208"/>
              <a:ext cx="1314" cy="672"/>
              <a:chOff x="2016" y="2352"/>
              <a:chExt cx="1314" cy="672"/>
            </a:xfrm>
          </p:grpSpPr>
          <p:sp>
            <p:nvSpPr>
              <p:cNvPr id="7177" name="Freeform 9"/>
              <p:cNvSpPr>
                <a:spLocks/>
              </p:cNvSpPr>
              <p:nvPr/>
            </p:nvSpPr>
            <p:spPr bwMode="auto">
              <a:xfrm>
                <a:off x="2020" y="2352"/>
                <a:ext cx="1301" cy="584"/>
              </a:xfrm>
              <a:custGeom>
                <a:avLst/>
                <a:gdLst>
                  <a:gd name="T0" fmla="*/ 0 w 1776"/>
                  <a:gd name="T1" fmla="*/ 960 h 960"/>
                  <a:gd name="T2" fmla="*/ 0 w 1776"/>
                  <a:gd name="T3" fmla="*/ 432 h 960"/>
                  <a:gd name="T4" fmla="*/ 144 w 1776"/>
                  <a:gd name="T5" fmla="*/ 0 h 960"/>
                  <a:gd name="T6" fmla="*/ 624 w 1776"/>
                  <a:gd name="T7" fmla="*/ 0 h 960"/>
                  <a:gd name="T8" fmla="*/ 720 w 1776"/>
                  <a:gd name="T9" fmla="*/ 432 h 960"/>
                  <a:gd name="T10" fmla="*/ 1776 w 1776"/>
                  <a:gd name="T11" fmla="*/ 432 h 960"/>
                  <a:gd name="T12" fmla="*/ 1776 w 1776"/>
                  <a:gd name="T13" fmla="*/ 960 h 960"/>
                  <a:gd name="T14" fmla="*/ 0 w 1776"/>
                  <a:gd name="T15" fmla="*/ 960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76" h="960">
                    <a:moveTo>
                      <a:pt x="0" y="960"/>
                    </a:moveTo>
                    <a:lnTo>
                      <a:pt x="0" y="432"/>
                    </a:lnTo>
                    <a:lnTo>
                      <a:pt x="144" y="0"/>
                    </a:lnTo>
                    <a:lnTo>
                      <a:pt x="624" y="0"/>
                    </a:lnTo>
                    <a:lnTo>
                      <a:pt x="720" y="432"/>
                    </a:lnTo>
                    <a:lnTo>
                      <a:pt x="1776" y="432"/>
                    </a:lnTo>
                    <a:lnTo>
                      <a:pt x="1776" y="960"/>
                    </a:lnTo>
                    <a:lnTo>
                      <a:pt x="0" y="9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7178" name="Freeform 10"/>
              <p:cNvSpPr>
                <a:spLocks/>
              </p:cNvSpPr>
              <p:nvPr/>
            </p:nvSpPr>
            <p:spPr bwMode="auto">
              <a:xfrm>
                <a:off x="2074" y="2383"/>
                <a:ext cx="232" cy="206"/>
              </a:xfrm>
              <a:custGeom>
                <a:avLst/>
                <a:gdLst>
                  <a:gd name="T0" fmla="*/ 317 w 317"/>
                  <a:gd name="T1" fmla="*/ 339 h 339"/>
                  <a:gd name="T2" fmla="*/ 317 w 317"/>
                  <a:gd name="T3" fmla="*/ 0 h 339"/>
                  <a:gd name="T4" fmla="*/ 102 w 317"/>
                  <a:gd name="T5" fmla="*/ 0 h 339"/>
                  <a:gd name="T6" fmla="*/ 0 w 317"/>
                  <a:gd name="T7" fmla="*/ 339 h 339"/>
                  <a:gd name="T8" fmla="*/ 317 w 317"/>
                  <a:gd name="T9" fmla="*/ 3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7" h="339">
                    <a:moveTo>
                      <a:pt x="317" y="339"/>
                    </a:moveTo>
                    <a:lnTo>
                      <a:pt x="317" y="0"/>
                    </a:lnTo>
                    <a:lnTo>
                      <a:pt x="102" y="0"/>
                    </a:lnTo>
                    <a:lnTo>
                      <a:pt x="0" y="339"/>
                    </a:lnTo>
                    <a:lnTo>
                      <a:pt x="317" y="339"/>
                    </a:lnTo>
                    <a:close/>
                  </a:path>
                </a:pathLst>
              </a:custGeom>
              <a:solidFill>
                <a:srgbClr val="C0C6F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7179" name="Freeform 11"/>
              <p:cNvSpPr>
                <a:spLocks/>
              </p:cNvSpPr>
              <p:nvPr/>
            </p:nvSpPr>
            <p:spPr bwMode="auto">
              <a:xfrm>
                <a:off x="2334" y="2387"/>
                <a:ext cx="161" cy="199"/>
              </a:xfrm>
              <a:custGeom>
                <a:avLst/>
                <a:gdLst>
                  <a:gd name="T0" fmla="*/ 3 w 243"/>
                  <a:gd name="T1" fmla="*/ 316 h 316"/>
                  <a:gd name="T2" fmla="*/ 243 w 243"/>
                  <a:gd name="T3" fmla="*/ 316 h 316"/>
                  <a:gd name="T4" fmla="*/ 170 w 243"/>
                  <a:gd name="T5" fmla="*/ 0 h 316"/>
                  <a:gd name="T6" fmla="*/ 0 w 243"/>
                  <a:gd name="T7" fmla="*/ 0 h 316"/>
                  <a:gd name="T8" fmla="*/ 3 w 243"/>
                  <a:gd name="T9" fmla="*/ 316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316">
                    <a:moveTo>
                      <a:pt x="3" y="316"/>
                    </a:moveTo>
                    <a:lnTo>
                      <a:pt x="243" y="316"/>
                    </a:lnTo>
                    <a:lnTo>
                      <a:pt x="170" y="0"/>
                    </a:lnTo>
                    <a:lnTo>
                      <a:pt x="0" y="0"/>
                    </a:lnTo>
                    <a:lnTo>
                      <a:pt x="3" y="316"/>
                    </a:lnTo>
                    <a:close/>
                  </a:path>
                </a:pathLst>
              </a:custGeom>
              <a:solidFill>
                <a:srgbClr val="C0C6F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7180" name="AutoShape 12"/>
              <p:cNvSpPr>
                <a:spLocks noChangeArrowheads="1"/>
              </p:cNvSpPr>
              <p:nvPr/>
            </p:nvSpPr>
            <p:spPr bwMode="auto">
              <a:xfrm flipH="1">
                <a:off x="2016" y="2761"/>
                <a:ext cx="35" cy="117"/>
              </a:xfrm>
              <a:prstGeom prst="moon">
                <a:avLst>
                  <a:gd name="adj" fmla="val 875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7181" name="Oval 13"/>
              <p:cNvSpPr>
                <a:spLocks noChangeArrowheads="1"/>
              </p:cNvSpPr>
              <p:nvPr/>
            </p:nvSpPr>
            <p:spPr bwMode="auto">
              <a:xfrm>
                <a:off x="3295" y="2735"/>
                <a:ext cx="35" cy="14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7182" name="Oval 14"/>
              <p:cNvSpPr>
                <a:spLocks noChangeArrowheads="1"/>
              </p:cNvSpPr>
              <p:nvPr/>
            </p:nvSpPr>
            <p:spPr bwMode="auto">
              <a:xfrm>
                <a:off x="2196" y="2830"/>
                <a:ext cx="176" cy="194"/>
              </a:xfrm>
              <a:prstGeom prst="ellipse">
                <a:avLst/>
              </a:prstGeom>
              <a:gradFill rotWithShape="0">
                <a:gsLst>
                  <a:gs pos="0">
                    <a:srgbClr val="313131"/>
                  </a:gs>
                  <a:gs pos="100000">
                    <a:srgbClr val="313131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7183" name="Oval 15"/>
              <p:cNvSpPr>
                <a:spLocks noChangeArrowheads="1"/>
              </p:cNvSpPr>
              <p:nvPr/>
            </p:nvSpPr>
            <p:spPr bwMode="auto">
              <a:xfrm>
                <a:off x="2880" y="2830"/>
                <a:ext cx="176" cy="194"/>
              </a:xfrm>
              <a:prstGeom prst="ellipse">
                <a:avLst/>
              </a:prstGeom>
              <a:gradFill rotWithShape="0">
                <a:gsLst>
                  <a:gs pos="0">
                    <a:srgbClr val="313131"/>
                  </a:gs>
                  <a:gs pos="100000">
                    <a:srgbClr val="313131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7184" name="Oval 16"/>
              <p:cNvSpPr>
                <a:spLocks noChangeArrowheads="1"/>
              </p:cNvSpPr>
              <p:nvPr/>
            </p:nvSpPr>
            <p:spPr bwMode="auto">
              <a:xfrm>
                <a:off x="3072" y="2830"/>
                <a:ext cx="176" cy="194"/>
              </a:xfrm>
              <a:prstGeom prst="ellipse">
                <a:avLst/>
              </a:prstGeom>
              <a:gradFill rotWithShape="0">
                <a:gsLst>
                  <a:gs pos="0">
                    <a:srgbClr val="313131"/>
                  </a:gs>
                  <a:gs pos="100000">
                    <a:srgbClr val="313131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</p:grpSp>
      <p:sp>
        <p:nvSpPr>
          <p:cNvPr id="7185" name="Freeform 17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7186" name="AutoShape 18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7187" name="AutoShape 19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7188" name="AutoShape 20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7189" name="AutoShape 21"/>
          <p:cNvSpPr>
            <a:spLocks noChangeArrowheads="1"/>
          </p:cNvSpPr>
          <p:nvPr/>
        </p:nvSpPr>
        <p:spPr bwMode="auto">
          <a:xfrm>
            <a:off x="7772400" y="22098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7190" name="AutoShape 22"/>
          <p:cNvSpPr>
            <a:spLocks noChangeArrowheads="1"/>
          </p:cNvSpPr>
          <p:nvPr/>
        </p:nvSpPr>
        <p:spPr bwMode="auto">
          <a:xfrm>
            <a:off x="7391400" y="23622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7191" name="AutoShape 23"/>
          <p:cNvSpPr>
            <a:spLocks noChangeArrowheads="1"/>
          </p:cNvSpPr>
          <p:nvPr/>
        </p:nvSpPr>
        <p:spPr bwMode="auto">
          <a:xfrm>
            <a:off x="7010400" y="2286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7581" name="Rectangle 413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7582" name="Rectangle 414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36 0.0162 L 0.66597 0.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Freeform 8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9269" name="Rectangle 53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9220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9226" name="AutoShape 10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9268" name="Rectangle 52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7772400" y="22098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9229" name="AutoShape 13"/>
          <p:cNvSpPr>
            <a:spLocks noChangeArrowheads="1"/>
          </p:cNvSpPr>
          <p:nvPr/>
        </p:nvSpPr>
        <p:spPr bwMode="auto">
          <a:xfrm>
            <a:off x="7391400" y="23622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9230" name="AutoShape 14"/>
          <p:cNvSpPr>
            <a:spLocks noChangeArrowheads="1"/>
          </p:cNvSpPr>
          <p:nvPr/>
        </p:nvSpPr>
        <p:spPr bwMode="auto">
          <a:xfrm>
            <a:off x="7010400" y="2286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9231" name="Group 15"/>
          <p:cNvGrpSpPr>
            <a:grpSpLocks/>
          </p:cNvGrpSpPr>
          <p:nvPr/>
        </p:nvGrpSpPr>
        <p:grpSpPr bwMode="auto">
          <a:xfrm>
            <a:off x="6934200" y="3581400"/>
            <a:ext cx="685800" cy="533400"/>
            <a:chOff x="912" y="1344"/>
            <a:chExt cx="432" cy="336"/>
          </a:xfrm>
        </p:grpSpPr>
        <p:sp>
          <p:nvSpPr>
            <p:cNvPr id="9232" name="AutoShape 16"/>
            <p:cNvSpPr>
              <a:spLocks noChangeArrowheads="1"/>
            </p:cNvSpPr>
            <p:nvPr/>
          </p:nvSpPr>
          <p:spPr bwMode="auto">
            <a:xfrm>
              <a:off x="1152" y="1344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9233" name="AutoShape 17"/>
            <p:cNvSpPr>
              <a:spLocks noChangeArrowheads="1"/>
            </p:cNvSpPr>
            <p:nvPr/>
          </p:nvSpPr>
          <p:spPr bwMode="auto">
            <a:xfrm>
              <a:off x="912" y="1344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9234" name="AutoShape 18"/>
            <p:cNvSpPr>
              <a:spLocks noChangeArrowheads="1"/>
            </p:cNvSpPr>
            <p:nvPr/>
          </p:nvSpPr>
          <p:spPr bwMode="auto">
            <a:xfrm>
              <a:off x="1152" y="1344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9235" name="Group 19"/>
          <p:cNvGrpSpPr>
            <a:grpSpLocks/>
          </p:cNvGrpSpPr>
          <p:nvPr/>
        </p:nvGrpSpPr>
        <p:grpSpPr bwMode="auto">
          <a:xfrm flipH="1">
            <a:off x="6781800" y="3505200"/>
            <a:ext cx="2085975" cy="1066800"/>
            <a:chOff x="2016" y="2352"/>
            <a:chExt cx="1314" cy="672"/>
          </a:xfrm>
        </p:grpSpPr>
        <p:sp>
          <p:nvSpPr>
            <p:cNvPr id="9236" name="Freeform 20"/>
            <p:cNvSpPr>
              <a:spLocks/>
            </p:cNvSpPr>
            <p:nvPr/>
          </p:nvSpPr>
          <p:spPr bwMode="auto">
            <a:xfrm>
              <a:off x="2020" y="2352"/>
              <a:ext cx="1301" cy="584"/>
            </a:xfrm>
            <a:custGeom>
              <a:avLst/>
              <a:gdLst>
                <a:gd name="T0" fmla="*/ 0 w 1776"/>
                <a:gd name="T1" fmla="*/ 960 h 960"/>
                <a:gd name="T2" fmla="*/ 0 w 1776"/>
                <a:gd name="T3" fmla="*/ 432 h 960"/>
                <a:gd name="T4" fmla="*/ 144 w 1776"/>
                <a:gd name="T5" fmla="*/ 0 h 960"/>
                <a:gd name="T6" fmla="*/ 624 w 1776"/>
                <a:gd name="T7" fmla="*/ 0 h 960"/>
                <a:gd name="T8" fmla="*/ 720 w 1776"/>
                <a:gd name="T9" fmla="*/ 432 h 960"/>
                <a:gd name="T10" fmla="*/ 1776 w 1776"/>
                <a:gd name="T11" fmla="*/ 432 h 960"/>
                <a:gd name="T12" fmla="*/ 1776 w 1776"/>
                <a:gd name="T13" fmla="*/ 960 h 960"/>
                <a:gd name="T14" fmla="*/ 0 w 1776"/>
                <a:gd name="T15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6" h="960">
                  <a:moveTo>
                    <a:pt x="0" y="960"/>
                  </a:moveTo>
                  <a:lnTo>
                    <a:pt x="0" y="432"/>
                  </a:lnTo>
                  <a:lnTo>
                    <a:pt x="144" y="0"/>
                  </a:lnTo>
                  <a:lnTo>
                    <a:pt x="624" y="0"/>
                  </a:lnTo>
                  <a:lnTo>
                    <a:pt x="720" y="432"/>
                  </a:lnTo>
                  <a:lnTo>
                    <a:pt x="1776" y="432"/>
                  </a:lnTo>
                  <a:lnTo>
                    <a:pt x="1776" y="960"/>
                  </a:lnTo>
                  <a:lnTo>
                    <a:pt x="0" y="9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9237" name="Freeform 21"/>
            <p:cNvSpPr>
              <a:spLocks/>
            </p:cNvSpPr>
            <p:nvPr/>
          </p:nvSpPr>
          <p:spPr bwMode="auto">
            <a:xfrm>
              <a:off x="2074" y="2383"/>
              <a:ext cx="232" cy="206"/>
            </a:xfrm>
            <a:custGeom>
              <a:avLst/>
              <a:gdLst>
                <a:gd name="T0" fmla="*/ 317 w 317"/>
                <a:gd name="T1" fmla="*/ 339 h 339"/>
                <a:gd name="T2" fmla="*/ 317 w 317"/>
                <a:gd name="T3" fmla="*/ 0 h 339"/>
                <a:gd name="T4" fmla="*/ 102 w 317"/>
                <a:gd name="T5" fmla="*/ 0 h 339"/>
                <a:gd name="T6" fmla="*/ 0 w 317"/>
                <a:gd name="T7" fmla="*/ 339 h 339"/>
                <a:gd name="T8" fmla="*/ 317 w 317"/>
                <a:gd name="T9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39">
                  <a:moveTo>
                    <a:pt x="317" y="339"/>
                  </a:moveTo>
                  <a:lnTo>
                    <a:pt x="317" y="0"/>
                  </a:lnTo>
                  <a:lnTo>
                    <a:pt x="102" y="0"/>
                  </a:lnTo>
                  <a:lnTo>
                    <a:pt x="0" y="339"/>
                  </a:lnTo>
                  <a:lnTo>
                    <a:pt x="317" y="339"/>
                  </a:lnTo>
                  <a:close/>
                </a:path>
              </a:pathLst>
            </a:custGeom>
            <a:solidFill>
              <a:srgbClr val="C0C6F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9238" name="Freeform 22"/>
            <p:cNvSpPr>
              <a:spLocks/>
            </p:cNvSpPr>
            <p:nvPr/>
          </p:nvSpPr>
          <p:spPr bwMode="auto">
            <a:xfrm>
              <a:off x="2334" y="2387"/>
              <a:ext cx="161" cy="199"/>
            </a:xfrm>
            <a:custGeom>
              <a:avLst/>
              <a:gdLst>
                <a:gd name="T0" fmla="*/ 3 w 243"/>
                <a:gd name="T1" fmla="*/ 316 h 316"/>
                <a:gd name="T2" fmla="*/ 243 w 243"/>
                <a:gd name="T3" fmla="*/ 316 h 316"/>
                <a:gd name="T4" fmla="*/ 170 w 243"/>
                <a:gd name="T5" fmla="*/ 0 h 316"/>
                <a:gd name="T6" fmla="*/ 0 w 243"/>
                <a:gd name="T7" fmla="*/ 0 h 316"/>
                <a:gd name="T8" fmla="*/ 3 w 243"/>
                <a:gd name="T9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316">
                  <a:moveTo>
                    <a:pt x="3" y="316"/>
                  </a:moveTo>
                  <a:lnTo>
                    <a:pt x="243" y="316"/>
                  </a:lnTo>
                  <a:lnTo>
                    <a:pt x="170" y="0"/>
                  </a:lnTo>
                  <a:lnTo>
                    <a:pt x="0" y="0"/>
                  </a:lnTo>
                  <a:lnTo>
                    <a:pt x="3" y="316"/>
                  </a:lnTo>
                  <a:close/>
                </a:path>
              </a:pathLst>
            </a:custGeom>
            <a:solidFill>
              <a:srgbClr val="C0C6F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 flipH="1">
              <a:off x="2016" y="2761"/>
              <a:ext cx="35" cy="117"/>
            </a:xfrm>
            <a:prstGeom prst="moon">
              <a:avLst>
                <a:gd name="adj" fmla="val 875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9240" name="Oval 24"/>
            <p:cNvSpPr>
              <a:spLocks noChangeArrowheads="1"/>
            </p:cNvSpPr>
            <p:nvPr/>
          </p:nvSpPr>
          <p:spPr bwMode="auto">
            <a:xfrm>
              <a:off x="3295" y="2735"/>
              <a:ext cx="35" cy="14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9241" name="Oval 25"/>
            <p:cNvSpPr>
              <a:spLocks noChangeArrowheads="1"/>
            </p:cNvSpPr>
            <p:nvPr/>
          </p:nvSpPr>
          <p:spPr bwMode="auto">
            <a:xfrm>
              <a:off x="2196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9242" name="Oval 26"/>
            <p:cNvSpPr>
              <a:spLocks noChangeArrowheads="1"/>
            </p:cNvSpPr>
            <p:nvPr/>
          </p:nvSpPr>
          <p:spPr bwMode="auto">
            <a:xfrm>
              <a:off x="2880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9243" name="Oval 27"/>
            <p:cNvSpPr>
              <a:spLocks noChangeArrowheads="1"/>
            </p:cNvSpPr>
            <p:nvPr/>
          </p:nvSpPr>
          <p:spPr bwMode="auto">
            <a:xfrm>
              <a:off x="3072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9270" name="AutoShape 54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Je prends 2 fûts</a:t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du dépôt…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graphicFrame>
        <p:nvGraphicFramePr>
          <p:cNvPr id="9271" name="Object 55"/>
          <p:cNvGraphicFramePr>
            <a:graphicFrameLocks noChangeAspect="1"/>
          </p:cNvGraphicFramePr>
          <p:nvPr/>
        </p:nvGraphicFramePr>
        <p:xfrm>
          <a:off x="2419350" y="4800600"/>
          <a:ext cx="430530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3" name="Feuille de calcul" r:id="rId4" imgW="4305872" imgH="1914906" progId="Excel.Sheet.8">
                  <p:embed/>
                </p:oleObj>
              </mc:Choice>
              <mc:Fallback>
                <p:oleObj name="Feuille de calcul" r:id="rId4" imgW="4305872" imgH="1914906" progId="Excel.Sheet.8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4800600"/>
                        <a:ext cx="4305300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C -0.03645 -0.03796 -0.07291 -0.0757 -0.08472 -0.12037 C -0.09652 -0.16505 -0.08871 -0.22801 -0.07083 -0.26852 C -0.05295 -0.30903 -0.00902 -0.35209 0.02223 -0.36296 C 0.05348 -0.37384 0.09375 -0.35023 0.11667 -0.33334 C 0.13959 -0.31644 0.16025 -0.28773 0.15973 -0.26111 C 0.1592 -0.23449 0.12136 -0.18866 0.11389 -0.17408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10243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1024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1024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10248" name="Freeform 8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>
            <a:off x="7772400" y="22098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253" name="AutoShape 13"/>
          <p:cNvSpPr>
            <a:spLocks noChangeArrowheads="1"/>
          </p:cNvSpPr>
          <p:nvPr/>
        </p:nvSpPr>
        <p:spPr bwMode="auto">
          <a:xfrm>
            <a:off x="7391400" y="23622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>
            <a:off x="7010400" y="2286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10259" name="Group 19"/>
          <p:cNvGrpSpPr>
            <a:grpSpLocks/>
          </p:cNvGrpSpPr>
          <p:nvPr/>
        </p:nvGrpSpPr>
        <p:grpSpPr bwMode="auto">
          <a:xfrm flipH="1">
            <a:off x="6781800" y="3505200"/>
            <a:ext cx="2085975" cy="1066800"/>
            <a:chOff x="2016" y="2352"/>
            <a:chExt cx="1314" cy="672"/>
          </a:xfrm>
        </p:grpSpPr>
        <p:sp>
          <p:nvSpPr>
            <p:cNvPr id="10260" name="Freeform 20"/>
            <p:cNvSpPr>
              <a:spLocks/>
            </p:cNvSpPr>
            <p:nvPr/>
          </p:nvSpPr>
          <p:spPr bwMode="auto">
            <a:xfrm>
              <a:off x="2020" y="2352"/>
              <a:ext cx="1301" cy="584"/>
            </a:xfrm>
            <a:custGeom>
              <a:avLst/>
              <a:gdLst>
                <a:gd name="T0" fmla="*/ 0 w 1776"/>
                <a:gd name="T1" fmla="*/ 960 h 960"/>
                <a:gd name="T2" fmla="*/ 0 w 1776"/>
                <a:gd name="T3" fmla="*/ 432 h 960"/>
                <a:gd name="T4" fmla="*/ 144 w 1776"/>
                <a:gd name="T5" fmla="*/ 0 h 960"/>
                <a:gd name="T6" fmla="*/ 624 w 1776"/>
                <a:gd name="T7" fmla="*/ 0 h 960"/>
                <a:gd name="T8" fmla="*/ 720 w 1776"/>
                <a:gd name="T9" fmla="*/ 432 h 960"/>
                <a:gd name="T10" fmla="*/ 1776 w 1776"/>
                <a:gd name="T11" fmla="*/ 432 h 960"/>
                <a:gd name="T12" fmla="*/ 1776 w 1776"/>
                <a:gd name="T13" fmla="*/ 960 h 960"/>
                <a:gd name="T14" fmla="*/ 0 w 1776"/>
                <a:gd name="T15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6" h="960">
                  <a:moveTo>
                    <a:pt x="0" y="960"/>
                  </a:moveTo>
                  <a:lnTo>
                    <a:pt x="0" y="432"/>
                  </a:lnTo>
                  <a:lnTo>
                    <a:pt x="144" y="0"/>
                  </a:lnTo>
                  <a:lnTo>
                    <a:pt x="624" y="0"/>
                  </a:lnTo>
                  <a:lnTo>
                    <a:pt x="720" y="432"/>
                  </a:lnTo>
                  <a:lnTo>
                    <a:pt x="1776" y="432"/>
                  </a:lnTo>
                  <a:lnTo>
                    <a:pt x="1776" y="960"/>
                  </a:lnTo>
                  <a:lnTo>
                    <a:pt x="0" y="9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61" name="Freeform 21"/>
            <p:cNvSpPr>
              <a:spLocks/>
            </p:cNvSpPr>
            <p:nvPr/>
          </p:nvSpPr>
          <p:spPr bwMode="auto">
            <a:xfrm>
              <a:off x="2074" y="2383"/>
              <a:ext cx="232" cy="206"/>
            </a:xfrm>
            <a:custGeom>
              <a:avLst/>
              <a:gdLst>
                <a:gd name="T0" fmla="*/ 317 w 317"/>
                <a:gd name="T1" fmla="*/ 339 h 339"/>
                <a:gd name="T2" fmla="*/ 317 w 317"/>
                <a:gd name="T3" fmla="*/ 0 h 339"/>
                <a:gd name="T4" fmla="*/ 102 w 317"/>
                <a:gd name="T5" fmla="*/ 0 h 339"/>
                <a:gd name="T6" fmla="*/ 0 w 317"/>
                <a:gd name="T7" fmla="*/ 339 h 339"/>
                <a:gd name="T8" fmla="*/ 317 w 317"/>
                <a:gd name="T9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39">
                  <a:moveTo>
                    <a:pt x="317" y="339"/>
                  </a:moveTo>
                  <a:lnTo>
                    <a:pt x="317" y="0"/>
                  </a:lnTo>
                  <a:lnTo>
                    <a:pt x="102" y="0"/>
                  </a:lnTo>
                  <a:lnTo>
                    <a:pt x="0" y="339"/>
                  </a:lnTo>
                  <a:lnTo>
                    <a:pt x="317" y="339"/>
                  </a:lnTo>
                  <a:close/>
                </a:path>
              </a:pathLst>
            </a:custGeom>
            <a:solidFill>
              <a:srgbClr val="C0C6F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62" name="Freeform 22"/>
            <p:cNvSpPr>
              <a:spLocks/>
            </p:cNvSpPr>
            <p:nvPr/>
          </p:nvSpPr>
          <p:spPr bwMode="auto">
            <a:xfrm>
              <a:off x="2334" y="2387"/>
              <a:ext cx="161" cy="199"/>
            </a:xfrm>
            <a:custGeom>
              <a:avLst/>
              <a:gdLst>
                <a:gd name="T0" fmla="*/ 3 w 243"/>
                <a:gd name="T1" fmla="*/ 316 h 316"/>
                <a:gd name="T2" fmla="*/ 243 w 243"/>
                <a:gd name="T3" fmla="*/ 316 h 316"/>
                <a:gd name="T4" fmla="*/ 170 w 243"/>
                <a:gd name="T5" fmla="*/ 0 h 316"/>
                <a:gd name="T6" fmla="*/ 0 w 243"/>
                <a:gd name="T7" fmla="*/ 0 h 316"/>
                <a:gd name="T8" fmla="*/ 3 w 243"/>
                <a:gd name="T9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316">
                  <a:moveTo>
                    <a:pt x="3" y="316"/>
                  </a:moveTo>
                  <a:lnTo>
                    <a:pt x="243" y="316"/>
                  </a:lnTo>
                  <a:lnTo>
                    <a:pt x="170" y="0"/>
                  </a:lnTo>
                  <a:lnTo>
                    <a:pt x="0" y="0"/>
                  </a:lnTo>
                  <a:lnTo>
                    <a:pt x="3" y="316"/>
                  </a:lnTo>
                  <a:close/>
                </a:path>
              </a:pathLst>
            </a:custGeom>
            <a:solidFill>
              <a:srgbClr val="C0C6F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63" name="AutoShape 23"/>
            <p:cNvSpPr>
              <a:spLocks noChangeArrowheads="1"/>
            </p:cNvSpPr>
            <p:nvPr/>
          </p:nvSpPr>
          <p:spPr bwMode="auto">
            <a:xfrm flipH="1">
              <a:off x="2016" y="2761"/>
              <a:ext cx="35" cy="117"/>
            </a:xfrm>
            <a:prstGeom prst="moon">
              <a:avLst>
                <a:gd name="adj" fmla="val 875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264" name="Oval 24"/>
            <p:cNvSpPr>
              <a:spLocks noChangeArrowheads="1"/>
            </p:cNvSpPr>
            <p:nvPr/>
          </p:nvSpPr>
          <p:spPr bwMode="auto">
            <a:xfrm>
              <a:off x="3295" y="2735"/>
              <a:ext cx="35" cy="14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265" name="Oval 25"/>
            <p:cNvSpPr>
              <a:spLocks noChangeArrowheads="1"/>
            </p:cNvSpPr>
            <p:nvPr/>
          </p:nvSpPr>
          <p:spPr bwMode="auto">
            <a:xfrm>
              <a:off x="2196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266" name="Oval 26"/>
            <p:cNvSpPr>
              <a:spLocks noChangeArrowheads="1"/>
            </p:cNvSpPr>
            <p:nvPr/>
          </p:nvSpPr>
          <p:spPr bwMode="auto">
            <a:xfrm>
              <a:off x="2880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267" name="Oval 27"/>
            <p:cNvSpPr>
              <a:spLocks noChangeArrowheads="1"/>
            </p:cNvSpPr>
            <p:nvPr/>
          </p:nvSpPr>
          <p:spPr bwMode="auto">
            <a:xfrm>
              <a:off x="3072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10288" name="Group 48"/>
          <p:cNvGrpSpPr>
            <a:grpSpLocks/>
          </p:cNvGrpSpPr>
          <p:nvPr/>
        </p:nvGrpSpPr>
        <p:grpSpPr bwMode="auto">
          <a:xfrm>
            <a:off x="7924800" y="2438400"/>
            <a:ext cx="685800" cy="533400"/>
            <a:chOff x="912" y="1344"/>
            <a:chExt cx="432" cy="336"/>
          </a:xfrm>
        </p:grpSpPr>
        <p:sp>
          <p:nvSpPr>
            <p:cNvPr id="10289" name="AutoShape 49"/>
            <p:cNvSpPr>
              <a:spLocks noChangeArrowheads="1"/>
            </p:cNvSpPr>
            <p:nvPr/>
          </p:nvSpPr>
          <p:spPr bwMode="auto">
            <a:xfrm>
              <a:off x="1152" y="1344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290" name="AutoShape 50"/>
            <p:cNvSpPr>
              <a:spLocks noChangeArrowheads="1"/>
            </p:cNvSpPr>
            <p:nvPr/>
          </p:nvSpPr>
          <p:spPr bwMode="auto">
            <a:xfrm>
              <a:off x="912" y="1344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291" name="AutoShape 51"/>
            <p:cNvSpPr>
              <a:spLocks noChangeArrowheads="1"/>
            </p:cNvSpPr>
            <p:nvPr/>
          </p:nvSpPr>
          <p:spPr bwMode="auto">
            <a:xfrm>
              <a:off x="1152" y="1344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10292" name="Rectangle 52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10293" name="Rectangle 53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10295" name="AutoShape 55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Maintenant je peux </a:t>
            </a:r>
          </a:p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vendre 5 fûts…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26627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26628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2662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26632" name="Freeform 8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6633" name="AutoShape 9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6634" name="AutoShape 10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6635" name="AutoShape 11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26655" name="Group 31"/>
          <p:cNvGrpSpPr>
            <a:grpSpLocks/>
          </p:cNvGrpSpPr>
          <p:nvPr/>
        </p:nvGrpSpPr>
        <p:grpSpPr bwMode="auto">
          <a:xfrm>
            <a:off x="7010400" y="2209800"/>
            <a:ext cx="1600200" cy="762000"/>
            <a:chOff x="4416" y="1392"/>
            <a:chExt cx="1008" cy="480"/>
          </a:xfrm>
        </p:grpSpPr>
        <p:sp>
          <p:nvSpPr>
            <p:cNvPr id="26636" name="AutoShape 12"/>
            <p:cNvSpPr>
              <a:spLocks noChangeArrowheads="1"/>
            </p:cNvSpPr>
            <p:nvPr/>
          </p:nvSpPr>
          <p:spPr bwMode="auto">
            <a:xfrm>
              <a:off x="4896" y="1392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6637" name="AutoShape 13"/>
            <p:cNvSpPr>
              <a:spLocks noChangeArrowheads="1"/>
            </p:cNvSpPr>
            <p:nvPr/>
          </p:nvSpPr>
          <p:spPr bwMode="auto">
            <a:xfrm>
              <a:off x="4656" y="1488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6638" name="AutoShape 14"/>
            <p:cNvSpPr>
              <a:spLocks noChangeArrowheads="1"/>
            </p:cNvSpPr>
            <p:nvPr/>
          </p:nvSpPr>
          <p:spPr bwMode="auto">
            <a:xfrm>
              <a:off x="4416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grpSp>
          <p:nvGrpSpPr>
            <p:cNvPr id="26648" name="Group 24"/>
            <p:cNvGrpSpPr>
              <a:grpSpLocks/>
            </p:cNvGrpSpPr>
            <p:nvPr/>
          </p:nvGrpSpPr>
          <p:grpSpPr bwMode="auto">
            <a:xfrm>
              <a:off x="4992" y="1536"/>
              <a:ext cx="432" cy="336"/>
              <a:chOff x="912" y="1344"/>
              <a:chExt cx="432" cy="336"/>
            </a:xfrm>
          </p:grpSpPr>
          <p:sp>
            <p:nvSpPr>
              <p:cNvPr id="26649" name="AutoShape 25"/>
              <p:cNvSpPr>
                <a:spLocks noChangeArrowheads="1"/>
              </p:cNvSpPr>
              <p:nvPr/>
            </p:nvSpPr>
            <p:spPr bwMode="auto">
              <a:xfrm>
                <a:off x="1152" y="1344"/>
                <a:ext cx="192" cy="336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A1A45C">
                      <a:gamma/>
                      <a:shade val="46275"/>
                      <a:invGamma/>
                    </a:srgbClr>
                  </a:gs>
                  <a:gs pos="50000">
                    <a:srgbClr val="A1A45C"/>
                  </a:gs>
                  <a:gs pos="100000">
                    <a:srgbClr val="A1A45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26650" name="AutoShape 26"/>
              <p:cNvSpPr>
                <a:spLocks noChangeArrowheads="1"/>
              </p:cNvSpPr>
              <p:nvPr/>
            </p:nvSpPr>
            <p:spPr bwMode="auto">
              <a:xfrm>
                <a:off x="912" y="1344"/>
                <a:ext cx="192" cy="336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A1A45C">
                      <a:gamma/>
                      <a:shade val="46275"/>
                      <a:invGamma/>
                    </a:srgbClr>
                  </a:gs>
                  <a:gs pos="50000">
                    <a:srgbClr val="A1A45C"/>
                  </a:gs>
                  <a:gs pos="100000">
                    <a:srgbClr val="A1A45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26651" name="AutoShape 27"/>
              <p:cNvSpPr>
                <a:spLocks noChangeArrowheads="1"/>
              </p:cNvSpPr>
              <p:nvPr/>
            </p:nvSpPr>
            <p:spPr bwMode="auto">
              <a:xfrm>
                <a:off x="1152" y="1344"/>
                <a:ext cx="192" cy="336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A1A45C">
                      <a:gamma/>
                      <a:shade val="46275"/>
                      <a:invGamma/>
                    </a:srgbClr>
                  </a:gs>
                  <a:gs pos="50000">
                    <a:srgbClr val="A1A45C"/>
                  </a:gs>
                  <a:gs pos="100000">
                    <a:srgbClr val="A1A45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</p:grpSp>
      <p:sp>
        <p:nvSpPr>
          <p:cNvPr id="26652" name="Rectangle 28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26653" name="Rectangle 29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26654" name="AutoShape 30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PRA   </a:t>
            </a:r>
            <a:r>
              <a:rPr lang="fr-CH" altLang="fr-FR" sz="2000">
                <a:solidFill>
                  <a:srgbClr val="FFFF66"/>
                </a:solidFill>
              </a:rPr>
              <a:t>ou</a:t>
            </a:r>
            <a:r>
              <a:rPr lang="fr-CH" altLang="fr-FR" sz="2800" b="1">
                <a:solidFill>
                  <a:srgbClr val="FFFF66"/>
                </a:solidFill>
              </a:rPr>
              <a:t>  CA </a:t>
            </a:r>
            <a:r>
              <a:rPr lang="fr-CH" altLang="fr-FR" sz="1200" b="1">
                <a:solidFill>
                  <a:srgbClr val="FFFF66"/>
                </a:solidFill>
              </a:rPr>
              <a:t>(coût d'achat)</a:t>
            </a:r>
            <a:r>
              <a:rPr lang="fr-CH" altLang="fr-FR" sz="2800" b="1">
                <a:solidFill>
                  <a:srgbClr val="FFFF66"/>
                </a:solidFill>
              </a:rPr>
              <a:t/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des 5 fûts vendus</a:t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5  x  100.- =  500.- 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graphicFrame>
        <p:nvGraphicFramePr>
          <p:cNvPr id="26657" name="Object 33"/>
          <p:cNvGraphicFramePr>
            <a:graphicFrameLocks noChangeAspect="1"/>
          </p:cNvGraphicFramePr>
          <p:nvPr/>
        </p:nvGraphicFramePr>
        <p:xfrm>
          <a:off x="2419350" y="4800600"/>
          <a:ext cx="430530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6" name="Feuille de calcul" r:id="rId4" imgW="4305872" imgH="1914906" progId="Excel.Sheet.8">
                  <p:embed/>
                </p:oleObj>
              </mc:Choice>
              <mc:Fallback>
                <p:oleObj name="Feuille de calcul" r:id="rId4" imgW="4305872" imgH="1914906" progId="Excel.Sheet.8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4800600"/>
                        <a:ext cx="4305300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664" name="Group 40"/>
          <p:cNvGrpSpPr>
            <a:grpSpLocks/>
          </p:cNvGrpSpPr>
          <p:nvPr/>
        </p:nvGrpSpPr>
        <p:grpSpPr bwMode="auto">
          <a:xfrm>
            <a:off x="7467600" y="2286000"/>
            <a:ext cx="1143000" cy="228600"/>
            <a:chOff x="1968" y="1968"/>
            <a:chExt cx="720" cy="144"/>
          </a:xfrm>
        </p:grpSpPr>
        <p:sp>
          <p:nvSpPr>
            <p:cNvPr id="26661" name="AutoShape 37"/>
            <p:cNvSpPr>
              <a:spLocks noChangeArrowheads="1"/>
            </p:cNvSpPr>
            <p:nvPr/>
          </p:nvSpPr>
          <p:spPr bwMode="auto">
            <a:xfrm>
              <a:off x="1968" y="1968"/>
              <a:ext cx="672" cy="144"/>
            </a:xfrm>
            <a:prstGeom prst="parallelogram">
              <a:avLst>
                <a:gd name="adj" fmla="val 54164"/>
              </a:avLst>
            </a:prstGeom>
            <a:solidFill>
              <a:srgbClr val="DDE719"/>
            </a:solidFill>
            <a:ln w="9525">
              <a:solidFill>
                <a:srgbClr val="99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400" i="1">
                  <a:latin typeface="Lucida Sans" panose="020B0602030504020204" pitchFamily="34" charset="0"/>
                </a:rPr>
                <a:t>Vendus</a:t>
              </a:r>
              <a:endParaRPr lang="fr-FR" altLang="fr-FR" sz="1400" i="1">
                <a:latin typeface="Lucida Sans" panose="020B0602030504020204" pitchFamily="34" charset="0"/>
              </a:endParaRPr>
            </a:p>
          </p:txBody>
        </p:sp>
        <p:sp>
          <p:nvSpPr>
            <p:cNvPr id="26662" name="Line 38"/>
            <p:cNvSpPr>
              <a:spLocks noChangeShapeType="1"/>
            </p:cNvSpPr>
            <p:nvPr/>
          </p:nvSpPr>
          <p:spPr bwMode="auto">
            <a:xfrm>
              <a:off x="2640" y="1968"/>
              <a:ext cx="48" cy="96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6663" name="Line 39"/>
            <p:cNvSpPr>
              <a:spLocks noChangeShapeType="1"/>
            </p:cNvSpPr>
            <p:nvPr/>
          </p:nvSpPr>
          <p:spPr bwMode="auto">
            <a:xfrm flipH="1">
              <a:off x="2592" y="2064"/>
              <a:ext cx="96" cy="0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27652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27656" name="Freeform 8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7657" name="AutoShape 9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7658" name="AutoShape 10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7659" name="AutoShape 11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27669" name="Rectangle 21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27670" name="AutoShape 22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Fûts livrés au client 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grpSp>
        <p:nvGrpSpPr>
          <p:cNvPr id="27678" name="Group 30"/>
          <p:cNvGrpSpPr>
            <a:grpSpLocks/>
          </p:cNvGrpSpPr>
          <p:nvPr/>
        </p:nvGrpSpPr>
        <p:grpSpPr bwMode="auto">
          <a:xfrm>
            <a:off x="7010400" y="2209800"/>
            <a:ext cx="1600200" cy="762000"/>
            <a:chOff x="4416" y="1392"/>
            <a:chExt cx="1008" cy="480"/>
          </a:xfrm>
        </p:grpSpPr>
        <p:sp>
          <p:nvSpPr>
            <p:cNvPr id="27671" name="AutoShape 23"/>
            <p:cNvSpPr>
              <a:spLocks noChangeArrowheads="1"/>
            </p:cNvSpPr>
            <p:nvPr/>
          </p:nvSpPr>
          <p:spPr bwMode="auto">
            <a:xfrm>
              <a:off x="4896" y="1392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7672" name="AutoShape 24"/>
            <p:cNvSpPr>
              <a:spLocks noChangeArrowheads="1"/>
            </p:cNvSpPr>
            <p:nvPr/>
          </p:nvSpPr>
          <p:spPr bwMode="auto">
            <a:xfrm>
              <a:off x="4656" y="1488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7673" name="AutoShape 25"/>
            <p:cNvSpPr>
              <a:spLocks noChangeArrowheads="1"/>
            </p:cNvSpPr>
            <p:nvPr/>
          </p:nvSpPr>
          <p:spPr bwMode="auto">
            <a:xfrm>
              <a:off x="4416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grpSp>
          <p:nvGrpSpPr>
            <p:cNvPr id="27674" name="Group 26"/>
            <p:cNvGrpSpPr>
              <a:grpSpLocks/>
            </p:cNvGrpSpPr>
            <p:nvPr/>
          </p:nvGrpSpPr>
          <p:grpSpPr bwMode="auto">
            <a:xfrm>
              <a:off x="4992" y="1536"/>
              <a:ext cx="432" cy="336"/>
              <a:chOff x="912" y="1344"/>
              <a:chExt cx="432" cy="336"/>
            </a:xfrm>
          </p:grpSpPr>
          <p:sp>
            <p:nvSpPr>
              <p:cNvPr id="27675" name="AutoShape 27"/>
              <p:cNvSpPr>
                <a:spLocks noChangeArrowheads="1"/>
              </p:cNvSpPr>
              <p:nvPr/>
            </p:nvSpPr>
            <p:spPr bwMode="auto">
              <a:xfrm>
                <a:off x="1152" y="1344"/>
                <a:ext cx="192" cy="336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A1A45C">
                      <a:gamma/>
                      <a:shade val="46275"/>
                      <a:invGamma/>
                    </a:srgbClr>
                  </a:gs>
                  <a:gs pos="50000">
                    <a:srgbClr val="A1A45C"/>
                  </a:gs>
                  <a:gs pos="100000">
                    <a:srgbClr val="A1A45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27676" name="AutoShape 28"/>
              <p:cNvSpPr>
                <a:spLocks noChangeArrowheads="1"/>
              </p:cNvSpPr>
              <p:nvPr/>
            </p:nvSpPr>
            <p:spPr bwMode="auto">
              <a:xfrm>
                <a:off x="912" y="1344"/>
                <a:ext cx="192" cy="336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A1A45C">
                      <a:gamma/>
                      <a:shade val="46275"/>
                      <a:invGamma/>
                    </a:srgbClr>
                  </a:gs>
                  <a:gs pos="50000">
                    <a:srgbClr val="A1A45C"/>
                  </a:gs>
                  <a:gs pos="100000">
                    <a:srgbClr val="A1A45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27677" name="AutoShape 29"/>
              <p:cNvSpPr>
                <a:spLocks noChangeArrowheads="1"/>
              </p:cNvSpPr>
              <p:nvPr/>
            </p:nvSpPr>
            <p:spPr bwMode="auto">
              <a:xfrm>
                <a:off x="1152" y="1344"/>
                <a:ext cx="192" cy="336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A1A45C">
                      <a:gamma/>
                      <a:shade val="46275"/>
                      <a:invGamma/>
                    </a:srgbClr>
                  </a:gs>
                  <a:gs pos="50000">
                    <a:srgbClr val="A1A45C"/>
                  </a:gs>
                  <a:gs pos="100000">
                    <a:srgbClr val="A1A45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</p:grpSp>
      <p:sp>
        <p:nvSpPr>
          <p:cNvPr id="27679" name="Rectangle 31"/>
          <p:cNvSpPr>
            <a:spLocks noChangeArrowheads="1"/>
          </p:cNvSpPr>
          <p:nvPr/>
        </p:nvSpPr>
        <p:spPr bwMode="auto">
          <a:xfrm>
            <a:off x="6896100" y="2057400"/>
            <a:ext cx="1743075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7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25603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2560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2560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25608" name="Freeform 8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609" name="AutoShape 9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5610" name="AutoShape 10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5611" name="AutoShape 11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5628" name="Rectangle 28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25629" name="Rectangle 29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25630" name="AutoShape 30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Le client paie  5 x 150.-.</a:t>
            </a:r>
          </a:p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Mon CAN est ainsi</a:t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de 750.-.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pic>
        <p:nvPicPr>
          <p:cNvPr id="25631" name="Picture 31" descr="BD04896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981200"/>
            <a:ext cx="1371600" cy="86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633" name="Object 33"/>
          <p:cNvGraphicFramePr>
            <a:graphicFrameLocks noChangeAspect="1"/>
          </p:cNvGraphicFramePr>
          <p:nvPr/>
        </p:nvGraphicFramePr>
        <p:xfrm>
          <a:off x="2419350" y="4800600"/>
          <a:ext cx="430530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5" name="Feuille de calcul" r:id="rId5" imgW="4305872" imgH="1914906" progId="Excel.Sheet.8">
                  <p:embed/>
                </p:oleObj>
              </mc:Choice>
              <mc:Fallback>
                <p:oleObj name="Feuille de calcul" r:id="rId5" imgW="4305872" imgH="1914906" progId="Excel.Sheet.8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4800600"/>
                        <a:ext cx="4305300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28675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28676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2867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28680" name="Freeform 8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8681" name="AutoShape 9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8682" name="AutoShape 10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8683" name="AutoShape 11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28685" name="Rectangle 13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28686" name="AutoShape 14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Bénéfice :</a:t>
            </a:r>
          </a:p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5  x  50.-   =  250.-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pic>
        <p:nvPicPr>
          <p:cNvPr id="28687" name="Picture 15" descr="BD0489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981200"/>
            <a:ext cx="1371600" cy="86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29699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29700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2970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29704" name="Freeform 8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9705" name="AutoShape 9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9706" name="AutoShape 10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9707" name="AutoShape 11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29709" name="Rectangle 13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29710" name="AutoShape 14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fr-CH" altLang="fr-FR" sz="2800" b="1">
                <a:solidFill>
                  <a:srgbClr val="FFFF66"/>
                </a:solidFill>
              </a:rPr>
              <a:t>CAN    750.-</a:t>
            </a:r>
          </a:p>
          <a:p>
            <a:pPr algn="r"/>
            <a:r>
              <a:rPr lang="fr-CH" altLang="fr-FR" sz="2800" b="1">
                <a:solidFill>
                  <a:srgbClr val="FFFF66"/>
                </a:solidFill>
              </a:rPr>
              <a:t>- PRAMV   </a:t>
            </a:r>
            <a:r>
              <a:rPr lang="fr-CH" altLang="fr-FR" sz="2800" b="1" u="sng">
                <a:solidFill>
                  <a:srgbClr val="FFFF66"/>
                </a:solidFill>
              </a:rPr>
              <a:t> 500.-</a:t>
            </a:r>
          </a:p>
          <a:p>
            <a:pPr algn="r"/>
            <a:r>
              <a:rPr lang="fr-CH" altLang="fr-FR" sz="2800" b="1">
                <a:solidFill>
                  <a:srgbClr val="FFFF66"/>
                </a:solidFill>
              </a:rPr>
              <a:t>BB    250.-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pic>
        <p:nvPicPr>
          <p:cNvPr id="29711" name="Picture 15" descr="BD04896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981200"/>
            <a:ext cx="1371600" cy="86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9713" name="Object 17"/>
          <p:cNvGraphicFramePr>
            <a:graphicFrameLocks noChangeAspect="1"/>
          </p:cNvGraphicFramePr>
          <p:nvPr/>
        </p:nvGraphicFramePr>
        <p:xfrm>
          <a:off x="2419350" y="4800600"/>
          <a:ext cx="430530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5" name="Feuille de calcul" r:id="rId5" imgW="4305872" imgH="1914906" progId="Excel.Sheet.8">
                  <p:embed/>
                </p:oleObj>
              </mc:Choice>
              <mc:Fallback>
                <p:oleObj name="Feuille de calcul" r:id="rId5" imgW="4305872" imgH="1914906" progId="Excel.Sheet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4800600"/>
                        <a:ext cx="4305300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S0117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86200"/>
            <a:ext cx="2659063" cy="243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1143000" y="152400"/>
            <a:ext cx="6858000" cy="3048000"/>
          </a:xfrm>
          <a:prstGeom prst="cloudCallout">
            <a:avLst>
              <a:gd name="adj1" fmla="val 13194"/>
              <a:gd name="adj2" fmla="val 84167"/>
            </a:avLst>
          </a:prstGeom>
          <a:gradFill rotWithShape="0">
            <a:gsLst>
              <a:gs pos="0">
                <a:srgbClr val="FECBC6">
                  <a:gamma/>
                  <a:shade val="79216"/>
                  <a:invGamma/>
                </a:srgbClr>
              </a:gs>
              <a:gs pos="50000">
                <a:srgbClr val="FECBC6"/>
              </a:gs>
              <a:gs pos="100000">
                <a:srgbClr val="FECBC6">
                  <a:gamma/>
                  <a:shade val="79216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/>
              <a:t>Moralité :</a:t>
            </a:r>
            <a:br>
              <a:rPr lang="fr-CH" altLang="fr-FR"/>
            </a:br>
            <a:r>
              <a:rPr lang="fr-CH" altLang="fr-FR"/>
              <a:t>Pour calculer mon bénéfice, je dois comparer ce que j'ai</a:t>
            </a:r>
            <a:br>
              <a:rPr lang="fr-CH" altLang="fr-FR"/>
            </a:br>
            <a:r>
              <a:rPr lang="fr-CH" altLang="fr-FR" b="1">
                <a:solidFill>
                  <a:srgbClr val="EE4230"/>
                </a:solidFill>
              </a:rPr>
              <a:t>vendu au prix de vente</a:t>
            </a:r>
            <a:r>
              <a:rPr lang="fr-CH" altLang="fr-FR"/>
              <a:t/>
            </a:r>
            <a:br>
              <a:rPr lang="fr-CH" altLang="fr-FR"/>
            </a:br>
            <a:r>
              <a:rPr lang="fr-CH" altLang="fr-FR"/>
              <a:t>avec ce que j'ai</a:t>
            </a:r>
            <a:br>
              <a:rPr lang="fr-CH" altLang="fr-FR"/>
            </a:br>
            <a:r>
              <a:rPr lang="fr-CH" altLang="fr-FR" b="1">
                <a:solidFill>
                  <a:srgbClr val="EE4230"/>
                </a:solidFill>
              </a:rPr>
              <a:t>vendu au prix d'achat</a:t>
            </a:r>
            <a:r>
              <a:rPr lang="fr-CH" altLang="fr-FR">
                <a:solidFill>
                  <a:srgbClr val="EE4230"/>
                </a:solidFill>
              </a:rPr>
              <a:t> !</a:t>
            </a:r>
          </a:p>
          <a:p>
            <a:pPr algn="ctr"/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 descr="IN0065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19431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228600" y="3200400"/>
            <a:ext cx="3276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>
                <a:solidFill>
                  <a:srgbClr val="003399"/>
                </a:solidFill>
              </a:rPr>
              <a:t>Danger si vous oubliez cette formule !</a:t>
            </a:r>
            <a:endParaRPr lang="fr-FR" altLang="fr-FR">
              <a:solidFill>
                <a:srgbClr val="003399"/>
              </a:solidFill>
            </a:endParaRPr>
          </a:p>
        </p:txBody>
      </p:sp>
      <p:sp>
        <p:nvSpPr>
          <p:cNvPr id="58376" name="AutoShape 8"/>
          <p:cNvSpPr>
            <a:spLocks noChangeArrowheads="1"/>
          </p:cNvSpPr>
          <p:nvPr/>
        </p:nvSpPr>
        <p:spPr bwMode="auto">
          <a:xfrm>
            <a:off x="3657600" y="1371600"/>
            <a:ext cx="4953000" cy="24384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rgbClr val="FFFF66"/>
                </a:solidFill>
              </a:rPr>
              <a:t/>
            </a:r>
            <a:br>
              <a:rPr lang="fr-CH" altLang="fr-FR" sz="2000" b="1">
                <a:solidFill>
                  <a:srgbClr val="FFFF66"/>
                </a:solidFill>
              </a:rPr>
            </a:br>
            <a:endParaRPr lang="fr-CH" altLang="fr-FR" sz="2000" b="1">
              <a:solidFill>
                <a:srgbClr val="FFFF66"/>
              </a:solidFill>
            </a:endParaRPr>
          </a:p>
          <a:p>
            <a:pPr algn="ctr"/>
            <a:r>
              <a:rPr lang="fr-CH" altLang="fr-FR" sz="3600" b="1">
                <a:solidFill>
                  <a:srgbClr val="FFFF66"/>
                </a:solidFill>
              </a:rPr>
              <a:t>CAN – PRAMV = BB</a:t>
            </a:r>
            <a:endParaRPr lang="fr-FR" altLang="fr-FR" sz="3600" b="1">
              <a:solidFill>
                <a:srgbClr val="FFFF66"/>
              </a:solidFill>
            </a:endParaRPr>
          </a:p>
        </p:txBody>
      </p:sp>
      <p:sp>
        <p:nvSpPr>
          <p:cNvPr id="58377" name="AutoShape 9"/>
          <p:cNvSpPr>
            <a:spLocks noChangeArrowheads="1"/>
          </p:cNvSpPr>
          <p:nvPr/>
        </p:nvSpPr>
        <p:spPr bwMode="auto">
          <a:xfrm>
            <a:off x="4048125" y="1743075"/>
            <a:ext cx="4343400" cy="847725"/>
          </a:xfrm>
          <a:prstGeom prst="downArrow">
            <a:avLst>
              <a:gd name="adj1" fmla="val 74120"/>
              <a:gd name="adj2" fmla="val 57144"/>
            </a:avLst>
          </a:prstGeom>
          <a:noFill/>
          <a:ln w="28575">
            <a:solidFill>
              <a:srgbClr val="FFFF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 b="1">
                <a:solidFill>
                  <a:srgbClr val="FFFF66"/>
                </a:solidFill>
              </a:rPr>
              <a:t>PRA + dim. stock </a:t>
            </a:r>
            <a:r>
              <a:rPr lang="fr-CH" altLang="fr-FR" sz="1200">
                <a:solidFill>
                  <a:srgbClr val="FFFF66"/>
                </a:solidFill>
              </a:rPr>
              <a:t>ou</a:t>
            </a:r>
            <a:r>
              <a:rPr lang="fr-CH" altLang="fr-FR" sz="1600" b="1">
                <a:solidFill>
                  <a:srgbClr val="FFFF66"/>
                </a:solidFill>
              </a:rPr>
              <a:t> – aug. stock</a:t>
            </a:r>
            <a:endParaRPr lang="fr-FR" altLang="fr-FR" sz="1600" b="1">
              <a:solidFill>
                <a:srgbClr val="FFFF66"/>
              </a:solidFill>
            </a:endParaRPr>
          </a:p>
        </p:txBody>
      </p:sp>
      <p:sp>
        <p:nvSpPr>
          <p:cNvPr id="58378" name="Text Box 10"/>
          <p:cNvSpPr txBox="1">
            <a:spLocks noChangeArrowheads="1"/>
          </p:cNvSpPr>
          <p:nvPr/>
        </p:nvSpPr>
        <p:spPr bwMode="auto">
          <a:xfrm>
            <a:off x="3657600" y="1143000"/>
            <a:ext cx="2286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>
                <a:latin typeface="Arial" panose="020B0604020202020204" pitchFamily="34" charset="0"/>
              </a:rPr>
              <a:t>Schumacher TQG I</a:t>
            </a:r>
            <a:endParaRPr lang="fr-FR" altLang="fr-FR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IN0065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19431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228600" y="3200400"/>
            <a:ext cx="3276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>
                <a:solidFill>
                  <a:srgbClr val="003399"/>
                </a:solidFill>
              </a:rPr>
              <a:t>Danger si vous oubliez cette formule !</a:t>
            </a:r>
            <a:endParaRPr lang="fr-FR" altLang="fr-FR">
              <a:solidFill>
                <a:srgbClr val="003399"/>
              </a:solidFill>
            </a:endParaRPr>
          </a:p>
        </p:txBody>
      </p:sp>
      <p:sp>
        <p:nvSpPr>
          <p:cNvPr id="59396" name="AutoShape 4"/>
          <p:cNvSpPr>
            <a:spLocks noChangeArrowheads="1"/>
          </p:cNvSpPr>
          <p:nvPr/>
        </p:nvSpPr>
        <p:spPr bwMode="auto">
          <a:xfrm>
            <a:off x="3657600" y="1371600"/>
            <a:ext cx="4953000" cy="24384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rgbClr val="FFFF66"/>
                </a:solidFill>
              </a:rPr>
              <a:t/>
            </a:r>
            <a:br>
              <a:rPr lang="fr-CH" altLang="fr-FR" sz="2000" b="1">
                <a:solidFill>
                  <a:srgbClr val="FFFF66"/>
                </a:solidFill>
              </a:rPr>
            </a:br>
            <a:endParaRPr lang="fr-CH" altLang="fr-FR" sz="2000" b="1">
              <a:solidFill>
                <a:srgbClr val="FFFF66"/>
              </a:solidFill>
            </a:endParaRPr>
          </a:p>
          <a:p>
            <a:pPr algn="ctr"/>
            <a:r>
              <a:rPr lang="fr-CH" altLang="fr-FR" sz="3600" b="1">
                <a:solidFill>
                  <a:srgbClr val="FFFF66"/>
                </a:solidFill>
              </a:rPr>
              <a:t>CAN –   CAMV   = BB</a:t>
            </a:r>
            <a:endParaRPr lang="fr-FR" altLang="fr-FR" sz="3600" b="1">
              <a:solidFill>
                <a:srgbClr val="FFFF66"/>
              </a:solidFill>
            </a:endParaRPr>
          </a:p>
        </p:txBody>
      </p:sp>
      <p:sp>
        <p:nvSpPr>
          <p:cNvPr id="59397" name="AutoShape 5"/>
          <p:cNvSpPr>
            <a:spLocks noChangeArrowheads="1"/>
          </p:cNvSpPr>
          <p:nvPr/>
        </p:nvSpPr>
        <p:spPr bwMode="auto">
          <a:xfrm>
            <a:off x="4048125" y="1743075"/>
            <a:ext cx="4343400" cy="847725"/>
          </a:xfrm>
          <a:prstGeom prst="downArrow">
            <a:avLst>
              <a:gd name="adj1" fmla="val 74120"/>
              <a:gd name="adj2" fmla="val 57144"/>
            </a:avLst>
          </a:prstGeom>
          <a:noFill/>
          <a:ln w="28575">
            <a:solidFill>
              <a:srgbClr val="FFFF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 b="1">
                <a:solidFill>
                  <a:srgbClr val="FFFF66"/>
                </a:solidFill>
              </a:rPr>
              <a:t>PRA + dim. stock </a:t>
            </a:r>
            <a:r>
              <a:rPr lang="fr-CH" altLang="fr-FR" sz="1200">
                <a:solidFill>
                  <a:srgbClr val="FFFF66"/>
                </a:solidFill>
              </a:rPr>
              <a:t>ou</a:t>
            </a:r>
            <a:r>
              <a:rPr lang="fr-CH" altLang="fr-FR" sz="1600" b="1">
                <a:solidFill>
                  <a:srgbClr val="FFFF66"/>
                </a:solidFill>
              </a:rPr>
              <a:t> – aug. stock</a:t>
            </a:r>
            <a:endParaRPr lang="fr-FR" altLang="fr-FR" sz="1600" b="1">
              <a:solidFill>
                <a:srgbClr val="FFFF66"/>
              </a:solidFill>
            </a:endParaRP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3657600" y="1143000"/>
            <a:ext cx="2286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>
                <a:latin typeface="Arial" panose="020B0604020202020204" pitchFamily="34" charset="0"/>
              </a:rPr>
              <a:t>Calderara</a:t>
            </a:r>
            <a:endParaRPr lang="fr-FR" altLang="fr-FR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55299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55300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5530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55304" name="AutoShape 8"/>
          <p:cNvSpPr>
            <a:spLocks noChangeArrowheads="1"/>
          </p:cNvSpPr>
          <p:nvPr/>
        </p:nvSpPr>
        <p:spPr bwMode="auto">
          <a:xfrm>
            <a:off x="1447800" y="1524000"/>
            <a:ext cx="6248400" cy="19812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3200" b="1">
                <a:solidFill>
                  <a:srgbClr val="FFFF66"/>
                </a:solidFill>
              </a:rPr>
              <a:t>Commerce d'engrais liquide</a:t>
            </a:r>
          </a:p>
          <a:p>
            <a:pPr algn="ctr"/>
            <a:endParaRPr lang="fr-CH" altLang="fr-FR" sz="2800" b="1">
              <a:solidFill>
                <a:srgbClr val="FFFF66"/>
              </a:solidFill>
            </a:endParaRPr>
          </a:p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Cas 2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31747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31748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3174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31752" name="Freeform 8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1753" name="Rectangle 9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31754" name="AutoShape 10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Je fais le commerce</a:t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d'un engrais liquide…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pic>
        <p:nvPicPr>
          <p:cNvPr id="31755" name="Picture 11" descr="IN0038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88" y="3062288"/>
            <a:ext cx="1824037" cy="135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56323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5632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5632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56328" name="Freeform 8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56329" name="Rectangle 9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56330" name="AutoShape 10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J'achète des fûts à 100.-</a:t>
            </a:r>
          </a:p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et les revends à 150.-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32771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32772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3277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32776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2777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2778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2780" name="AutoShape 12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2781" name="AutoShape 13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32784" name="Rectangle 16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32785" name="AutoShape 17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J'ai 2 fûts en stock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33795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33796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3379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3801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02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3804" name="AutoShape 12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3805" name="AutoShape 13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33808" name="Rectangle 16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33809" name="AutoShape 17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J'achète 5 fûts…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34819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34820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3482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34824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4825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4826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4828" name="AutoShape 12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4829" name="AutoShape 13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4834" name="Rectangle 18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34835" name="Rectangle 19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34836" name="AutoShape 20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/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Livraison…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sp>
        <p:nvSpPr>
          <p:cNvPr id="34830" name="AutoShape 14"/>
          <p:cNvSpPr>
            <a:spLocks noChangeArrowheads="1"/>
          </p:cNvSpPr>
          <p:nvPr/>
        </p:nvSpPr>
        <p:spPr bwMode="auto">
          <a:xfrm>
            <a:off x="7620000" y="22098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4831" name="AutoShape 15"/>
          <p:cNvSpPr>
            <a:spLocks noChangeArrowheads="1"/>
          </p:cNvSpPr>
          <p:nvPr/>
        </p:nvSpPr>
        <p:spPr bwMode="auto">
          <a:xfrm>
            <a:off x="7239000" y="2286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4832" name="AutoShape 16"/>
          <p:cNvSpPr>
            <a:spLocks noChangeArrowheads="1"/>
          </p:cNvSpPr>
          <p:nvPr/>
        </p:nvSpPr>
        <p:spPr bwMode="auto">
          <a:xfrm>
            <a:off x="6858000" y="2286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4837" name="AutoShape 21"/>
          <p:cNvSpPr>
            <a:spLocks noChangeArrowheads="1"/>
          </p:cNvSpPr>
          <p:nvPr/>
        </p:nvSpPr>
        <p:spPr bwMode="auto">
          <a:xfrm>
            <a:off x="8001000" y="23622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4839" name="AutoShape 23"/>
          <p:cNvSpPr>
            <a:spLocks noChangeArrowheads="1"/>
          </p:cNvSpPr>
          <p:nvPr/>
        </p:nvSpPr>
        <p:spPr bwMode="auto">
          <a:xfrm>
            <a:off x="7848600" y="1905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34842" name="Object 26"/>
          <p:cNvGraphicFramePr>
            <a:graphicFrameLocks noChangeAspect="1"/>
          </p:cNvGraphicFramePr>
          <p:nvPr/>
        </p:nvGraphicFramePr>
        <p:xfrm>
          <a:off x="2419350" y="4800600"/>
          <a:ext cx="430530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4" name="Feuille de calcul" r:id="rId4" imgW="4305872" imgH="1914906" progId="Excel.Sheet.8">
                  <p:embed/>
                </p:oleObj>
              </mc:Choice>
              <mc:Fallback>
                <p:oleObj name="Feuille de calcul" r:id="rId4" imgW="4305872" imgH="1914906" progId="Excel.Sheet.8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4800600"/>
                        <a:ext cx="4305300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4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30" grpId="0" animBg="1"/>
      <p:bldP spid="34831" grpId="0" animBg="1"/>
      <p:bldP spid="34832" grpId="0" animBg="1"/>
      <p:bldP spid="34837" grpId="0" animBg="1"/>
      <p:bldP spid="3483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50179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50180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5018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50184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0185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50186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0187" name="AutoShape 11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0188" name="AutoShape 12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0189" name="Rectangle 13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50190" name="Rectangle 14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50191" name="AutoShape 15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/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Un client veut acheter</a:t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3 fûts…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grpSp>
        <p:nvGrpSpPr>
          <p:cNvPr id="50197" name="Group 21"/>
          <p:cNvGrpSpPr>
            <a:grpSpLocks/>
          </p:cNvGrpSpPr>
          <p:nvPr/>
        </p:nvGrpSpPr>
        <p:grpSpPr bwMode="auto">
          <a:xfrm>
            <a:off x="6858000" y="1905000"/>
            <a:ext cx="1447800" cy="990600"/>
            <a:chOff x="4320" y="1200"/>
            <a:chExt cx="912" cy="624"/>
          </a:xfrm>
        </p:grpSpPr>
        <p:sp>
          <p:nvSpPr>
            <p:cNvPr id="50192" name="AutoShape 16"/>
            <p:cNvSpPr>
              <a:spLocks noChangeArrowheads="1"/>
            </p:cNvSpPr>
            <p:nvPr/>
          </p:nvSpPr>
          <p:spPr bwMode="auto">
            <a:xfrm>
              <a:off x="4800" y="1392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0193" name="AutoShape 17"/>
            <p:cNvSpPr>
              <a:spLocks noChangeArrowheads="1"/>
            </p:cNvSpPr>
            <p:nvPr/>
          </p:nvSpPr>
          <p:spPr bwMode="auto">
            <a:xfrm>
              <a:off x="456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0194" name="AutoShape 18"/>
            <p:cNvSpPr>
              <a:spLocks noChangeArrowheads="1"/>
            </p:cNvSpPr>
            <p:nvPr/>
          </p:nvSpPr>
          <p:spPr bwMode="auto">
            <a:xfrm>
              <a:off x="432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0195" name="AutoShape 19"/>
            <p:cNvSpPr>
              <a:spLocks noChangeArrowheads="1"/>
            </p:cNvSpPr>
            <p:nvPr/>
          </p:nvSpPr>
          <p:spPr bwMode="auto">
            <a:xfrm>
              <a:off x="5040" y="1488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0196" name="AutoShape 20"/>
            <p:cNvSpPr>
              <a:spLocks noChangeArrowheads="1"/>
            </p:cNvSpPr>
            <p:nvPr/>
          </p:nvSpPr>
          <p:spPr bwMode="auto">
            <a:xfrm>
              <a:off x="4944" y="120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61443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6144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6144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61448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1449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61450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1451" name="AutoShape 11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1452" name="AutoShape 12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1453" name="Rectangle 13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61454" name="Rectangle 14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61455" name="AutoShape 15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/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Un client veut acheter</a:t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3 fûts…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grpSp>
        <p:nvGrpSpPr>
          <p:cNvPr id="61456" name="Group 16"/>
          <p:cNvGrpSpPr>
            <a:grpSpLocks/>
          </p:cNvGrpSpPr>
          <p:nvPr/>
        </p:nvGrpSpPr>
        <p:grpSpPr bwMode="auto">
          <a:xfrm>
            <a:off x="6858000" y="1905000"/>
            <a:ext cx="1447800" cy="990600"/>
            <a:chOff x="4320" y="1200"/>
            <a:chExt cx="912" cy="624"/>
          </a:xfrm>
        </p:grpSpPr>
        <p:sp>
          <p:nvSpPr>
            <p:cNvPr id="61457" name="AutoShape 17"/>
            <p:cNvSpPr>
              <a:spLocks noChangeArrowheads="1"/>
            </p:cNvSpPr>
            <p:nvPr/>
          </p:nvSpPr>
          <p:spPr bwMode="auto">
            <a:xfrm>
              <a:off x="4800" y="1392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61458" name="AutoShape 18"/>
            <p:cNvSpPr>
              <a:spLocks noChangeArrowheads="1"/>
            </p:cNvSpPr>
            <p:nvPr/>
          </p:nvSpPr>
          <p:spPr bwMode="auto">
            <a:xfrm>
              <a:off x="456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61459" name="AutoShape 19"/>
            <p:cNvSpPr>
              <a:spLocks noChangeArrowheads="1"/>
            </p:cNvSpPr>
            <p:nvPr/>
          </p:nvSpPr>
          <p:spPr bwMode="auto">
            <a:xfrm>
              <a:off x="432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61460" name="AutoShape 20"/>
            <p:cNvSpPr>
              <a:spLocks noChangeArrowheads="1"/>
            </p:cNvSpPr>
            <p:nvPr/>
          </p:nvSpPr>
          <p:spPr bwMode="auto">
            <a:xfrm>
              <a:off x="5040" y="1488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61461" name="AutoShape 21"/>
            <p:cNvSpPr>
              <a:spLocks noChangeArrowheads="1"/>
            </p:cNvSpPr>
            <p:nvPr/>
          </p:nvSpPr>
          <p:spPr bwMode="auto">
            <a:xfrm>
              <a:off x="4944" y="120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61463" name="Group 23"/>
          <p:cNvGrpSpPr>
            <a:grpSpLocks/>
          </p:cNvGrpSpPr>
          <p:nvPr/>
        </p:nvGrpSpPr>
        <p:grpSpPr bwMode="auto">
          <a:xfrm>
            <a:off x="7620000" y="2667000"/>
            <a:ext cx="1066800" cy="228600"/>
            <a:chOff x="1968" y="1968"/>
            <a:chExt cx="720" cy="144"/>
          </a:xfrm>
        </p:grpSpPr>
        <p:sp>
          <p:nvSpPr>
            <p:cNvPr id="61464" name="AutoShape 24"/>
            <p:cNvSpPr>
              <a:spLocks noChangeArrowheads="1"/>
            </p:cNvSpPr>
            <p:nvPr/>
          </p:nvSpPr>
          <p:spPr bwMode="auto">
            <a:xfrm>
              <a:off x="1968" y="1968"/>
              <a:ext cx="672" cy="144"/>
            </a:xfrm>
            <a:prstGeom prst="parallelogram">
              <a:avLst>
                <a:gd name="adj" fmla="val 54164"/>
              </a:avLst>
            </a:prstGeom>
            <a:solidFill>
              <a:srgbClr val="DDE719"/>
            </a:solidFill>
            <a:ln w="9525">
              <a:solidFill>
                <a:srgbClr val="99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400" i="1">
                  <a:latin typeface="Lucida Sans" panose="020B0602030504020204" pitchFamily="34" charset="0"/>
                </a:rPr>
                <a:t>Vendus</a:t>
              </a:r>
              <a:endParaRPr lang="fr-FR" altLang="fr-FR" sz="1400" i="1">
                <a:latin typeface="Lucida Sans" panose="020B0602030504020204" pitchFamily="34" charset="0"/>
              </a:endParaRPr>
            </a:p>
          </p:txBody>
        </p:sp>
        <p:sp>
          <p:nvSpPr>
            <p:cNvPr id="61465" name="Line 25"/>
            <p:cNvSpPr>
              <a:spLocks noChangeShapeType="1"/>
            </p:cNvSpPr>
            <p:nvPr/>
          </p:nvSpPr>
          <p:spPr bwMode="auto">
            <a:xfrm>
              <a:off x="2640" y="1968"/>
              <a:ext cx="48" cy="96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1466" name="Line 26"/>
            <p:cNvSpPr>
              <a:spLocks noChangeShapeType="1"/>
            </p:cNvSpPr>
            <p:nvPr/>
          </p:nvSpPr>
          <p:spPr bwMode="auto">
            <a:xfrm flipH="1">
              <a:off x="2592" y="2064"/>
              <a:ext cx="96" cy="0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48131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48132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4813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48136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8137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48138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8139" name="AutoShape 11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8140" name="AutoShape 12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8141" name="Rectangle 13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48142" name="Rectangle 14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48143" name="AutoShape 15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J'ai trop acheté alors</a:t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je ne garde au magasin</a:t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que ce qui est nécessaire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sp>
        <p:nvSpPr>
          <p:cNvPr id="48145" name="AutoShape 17"/>
          <p:cNvSpPr>
            <a:spLocks noChangeArrowheads="1"/>
          </p:cNvSpPr>
          <p:nvPr/>
        </p:nvSpPr>
        <p:spPr bwMode="auto">
          <a:xfrm>
            <a:off x="7620000" y="22098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8146" name="AutoShape 18"/>
          <p:cNvSpPr>
            <a:spLocks noChangeArrowheads="1"/>
          </p:cNvSpPr>
          <p:nvPr/>
        </p:nvSpPr>
        <p:spPr bwMode="auto">
          <a:xfrm>
            <a:off x="7239000" y="2286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8147" name="AutoShape 19"/>
          <p:cNvSpPr>
            <a:spLocks noChangeArrowheads="1"/>
          </p:cNvSpPr>
          <p:nvPr/>
        </p:nvSpPr>
        <p:spPr bwMode="auto">
          <a:xfrm>
            <a:off x="6858000" y="2286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8148" name="AutoShape 20"/>
          <p:cNvSpPr>
            <a:spLocks noChangeArrowheads="1"/>
          </p:cNvSpPr>
          <p:nvPr/>
        </p:nvSpPr>
        <p:spPr bwMode="auto">
          <a:xfrm>
            <a:off x="8001000" y="23622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8149" name="AutoShape 21"/>
          <p:cNvSpPr>
            <a:spLocks noChangeArrowheads="1"/>
          </p:cNvSpPr>
          <p:nvPr/>
        </p:nvSpPr>
        <p:spPr bwMode="auto">
          <a:xfrm>
            <a:off x="7848600" y="1905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48150" name="Group 22"/>
          <p:cNvGrpSpPr>
            <a:grpSpLocks/>
          </p:cNvGrpSpPr>
          <p:nvPr/>
        </p:nvGrpSpPr>
        <p:grpSpPr bwMode="auto">
          <a:xfrm>
            <a:off x="5105400" y="3505200"/>
            <a:ext cx="2085975" cy="1066800"/>
            <a:chOff x="2016" y="2352"/>
            <a:chExt cx="1314" cy="672"/>
          </a:xfrm>
        </p:grpSpPr>
        <p:sp>
          <p:nvSpPr>
            <p:cNvPr id="48151" name="Freeform 23"/>
            <p:cNvSpPr>
              <a:spLocks/>
            </p:cNvSpPr>
            <p:nvPr/>
          </p:nvSpPr>
          <p:spPr bwMode="auto">
            <a:xfrm>
              <a:off x="2020" y="2352"/>
              <a:ext cx="1301" cy="584"/>
            </a:xfrm>
            <a:custGeom>
              <a:avLst/>
              <a:gdLst>
                <a:gd name="T0" fmla="*/ 0 w 1776"/>
                <a:gd name="T1" fmla="*/ 960 h 960"/>
                <a:gd name="T2" fmla="*/ 0 w 1776"/>
                <a:gd name="T3" fmla="*/ 432 h 960"/>
                <a:gd name="T4" fmla="*/ 144 w 1776"/>
                <a:gd name="T5" fmla="*/ 0 h 960"/>
                <a:gd name="T6" fmla="*/ 624 w 1776"/>
                <a:gd name="T7" fmla="*/ 0 h 960"/>
                <a:gd name="T8" fmla="*/ 720 w 1776"/>
                <a:gd name="T9" fmla="*/ 432 h 960"/>
                <a:gd name="T10" fmla="*/ 1776 w 1776"/>
                <a:gd name="T11" fmla="*/ 432 h 960"/>
                <a:gd name="T12" fmla="*/ 1776 w 1776"/>
                <a:gd name="T13" fmla="*/ 960 h 960"/>
                <a:gd name="T14" fmla="*/ 0 w 1776"/>
                <a:gd name="T15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6" h="960">
                  <a:moveTo>
                    <a:pt x="0" y="960"/>
                  </a:moveTo>
                  <a:lnTo>
                    <a:pt x="0" y="432"/>
                  </a:lnTo>
                  <a:lnTo>
                    <a:pt x="144" y="0"/>
                  </a:lnTo>
                  <a:lnTo>
                    <a:pt x="624" y="0"/>
                  </a:lnTo>
                  <a:lnTo>
                    <a:pt x="720" y="432"/>
                  </a:lnTo>
                  <a:lnTo>
                    <a:pt x="1776" y="432"/>
                  </a:lnTo>
                  <a:lnTo>
                    <a:pt x="1776" y="960"/>
                  </a:lnTo>
                  <a:lnTo>
                    <a:pt x="0" y="9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8152" name="Freeform 24"/>
            <p:cNvSpPr>
              <a:spLocks/>
            </p:cNvSpPr>
            <p:nvPr/>
          </p:nvSpPr>
          <p:spPr bwMode="auto">
            <a:xfrm>
              <a:off x="2074" y="2383"/>
              <a:ext cx="232" cy="206"/>
            </a:xfrm>
            <a:custGeom>
              <a:avLst/>
              <a:gdLst>
                <a:gd name="T0" fmla="*/ 317 w 317"/>
                <a:gd name="T1" fmla="*/ 339 h 339"/>
                <a:gd name="T2" fmla="*/ 317 w 317"/>
                <a:gd name="T3" fmla="*/ 0 h 339"/>
                <a:gd name="T4" fmla="*/ 102 w 317"/>
                <a:gd name="T5" fmla="*/ 0 h 339"/>
                <a:gd name="T6" fmla="*/ 0 w 317"/>
                <a:gd name="T7" fmla="*/ 339 h 339"/>
                <a:gd name="T8" fmla="*/ 317 w 317"/>
                <a:gd name="T9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39">
                  <a:moveTo>
                    <a:pt x="317" y="339"/>
                  </a:moveTo>
                  <a:lnTo>
                    <a:pt x="317" y="0"/>
                  </a:lnTo>
                  <a:lnTo>
                    <a:pt x="102" y="0"/>
                  </a:lnTo>
                  <a:lnTo>
                    <a:pt x="0" y="339"/>
                  </a:lnTo>
                  <a:lnTo>
                    <a:pt x="317" y="339"/>
                  </a:lnTo>
                  <a:close/>
                </a:path>
              </a:pathLst>
            </a:custGeom>
            <a:solidFill>
              <a:srgbClr val="C0C6F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8153" name="Freeform 25"/>
            <p:cNvSpPr>
              <a:spLocks/>
            </p:cNvSpPr>
            <p:nvPr/>
          </p:nvSpPr>
          <p:spPr bwMode="auto">
            <a:xfrm>
              <a:off x="2334" y="2387"/>
              <a:ext cx="161" cy="199"/>
            </a:xfrm>
            <a:custGeom>
              <a:avLst/>
              <a:gdLst>
                <a:gd name="T0" fmla="*/ 3 w 243"/>
                <a:gd name="T1" fmla="*/ 316 h 316"/>
                <a:gd name="T2" fmla="*/ 243 w 243"/>
                <a:gd name="T3" fmla="*/ 316 h 316"/>
                <a:gd name="T4" fmla="*/ 170 w 243"/>
                <a:gd name="T5" fmla="*/ 0 h 316"/>
                <a:gd name="T6" fmla="*/ 0 w 243"/>
                <a:gd name="T7" fmla="*/ 0 h 316"/>
                <a:gd name="T8" fmla="*/ 3 w 243"/>
                <a:gd name="T9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316">
                  <a:moveTo>
                    <a:pt x="3" y="316"/>
                  </a:moveTo>
                  <a:lnTo>
                    <a:pt x="243" y="316"/>
                  </a:lnTo>
                  <a:lnTo>
                    <a:pt x="170" y="0"/>
                  </a:lnTo>
                  <a:lnTo>
                    <a:pt x="0" y="0"/>
                  </a:lnTo>
                  <a:lnTo>
                    <a:pt x="3" y="316"/>
                  </a:lnTo>
                  <a:close/>
                </a:path>
              </a:pathLst>
            </a:custGeom>
            <a:solidFill>
              <a:srgbClr val="C0C6F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8154" name="AutoShape 26"/>
            <p:cNvSpPr>
              <a:spLocks noChangeArrowheads="1"/>
            </p:cNvSpPr>
            <p:nvPr/>
          </p:nvSpPr>
          <p:spPr bwMode="auto">
            <a:xfrm flipH="1">
              <a:off x="2016" y="2761"/>
              <a:ext cx="35" cy="117"/>
            </a:xfrm>
            <a:prstGeom prst="moon">
              <a:avLst>
                <a:gd name="adj" fmla="val 875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8155" name="Oval 27"/>
            <p:cNvSpPr>
              <a:spLocks noChangeArrowheads="1"/>
            </p:cNvSpPr>
            <p:nvPr/>
          </p:nvSpPr>
          <p:spPr bwMode="auto">
            <a:xfrm>
              <a:off x="3295" y="2735"/>
              <a:ext cx="35" cy="14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8156" name="Oval 28"/>
            <p:cNvSpPr>
              <a:spLocks noChangeArrowheads="1"/>
            </p:cNvSpPr>
            <p:nvPr/>
          </p:nvSpPr>
          <p:spPr bwMode="auto">
            <a:xfrm>
              <a:off x="2196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8157" name="Oval 29"/>
            <p:cNvSpPr>
              <a:spLocks noChangeArrowheads="1"/>
            </p:cNvSpPr>
            <p:nvPr/>
          </p:nvSpPr>
          <p:spPr bwMode="auto">
            <a:xfrm>
              <a:off x="2880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8158" name="Oval 30"/>
            <p:cNvSpPr>
              <a:spLocks noChangeArrowheads="1"/>
            </p:cNvSpPr>
            <p:nvPr/>
          </p:nvSpPr>
          <p:spPr bwMode="auto">
            <a:xfrm>
              <a:off x="3072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48159" name="Group 31"/>
          <p:cNvGrpSpPr>
            <a:grpSpLocks/>
          </p:cNvGrpSpPr>
          <p:nvPr/>
        </p:nvGrpSpPr>
        <p:grpSpPr bwMode="auto">
          <a:xfrm>
            <a:off x="7620000" y="2667000"/>
            <a:ext cx="1066800" cy="228600"/>
            <a:chOff x="1968" y="1968"/>
            <a:chExt cx="720" cy="144"/>
          </a:xfrm>
        </p:grpSpPr>
        <p:sp>
          <p:nvSpPr>
            <p:cNvPr id="48160" name="AutoShape 32"/>
            <p:cNvSpPr>
              <a:spLocks noChangeArrowheads="1"/>
            </p:cNvSpPr>
            <p:nvPr/>
          </p:nvSpPr>
          <p:spPr bwMode="auto">
            <a:xfrm>
              <a:off x="1968" y="1968"/>
              <a:ext cx="672" cy="144"/>
            </a:xfrm>
            <a:prstGeom prst="parallelogram">
              <a:avLst>
                <a:gd name="adj" fmla="val 54164"/>
              </a:avLst>
            </a:prstGeom>
            <a:solidFill>
              <a:srgbClr val="DDE719"/>
            </a:solidFill>
            <a:ln w="9525">
              <a:solidFill>
                <a:srgbClr val="99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400" i="1">
                  <a:latin typeface="Lucida Sans" panose="020B0602030504020204" pitchFamily="34" charset="0"/>
                </a:rPr>
                <a:t>Vendus</a:t>
              </a:r>
              <a:endParaRPr lang="fr-FR" altLang="fr-FR" sz="1400" i="1">
                <a:latin typeface="Lucida Sans" panose="020B0602030504020204" pitchFamily="34" charset="0"/>
              </a:endParaRPr>
            </a:p>
          </p:txBody>
        </p:sp>
        <p:sp>
          <p:nvSpPr>
            <p:cNvPr id="48161" name="Line 33"/>
            <p:cNvSpPr>
              <a:spLocks noChangeShapeType="1"/>
            </p:cNvSpPr>
            <p:nvPr/>
          </p:nvSpPr>
          <p:spPr bwMode="auto">
            <a:xfrm>
              <a:off x="2640" y="1968"/>
              <a:ext cx="48" cy="96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8162" name="Line 34"/>
            <p:cNvSpPr>
              <a:spLocks noChangeShapeType="1"/>
            </p:cNvSpPr>
            <p:nvPr/>
          </p:nvSpPr>
          <p:spPr bwMode="auto">
            <a:xfrm flipH="1">
              <a:off x="2592" y="2064"/>
              <a:ext cx="96" cy="0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49155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49156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4915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49160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9161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49162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9163" name="AutoShape 11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9164" name="AutoShape 12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9165" name="Rectangle 13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49166" name="Rectangle 14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49167" name="AutoShape 15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/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Je rends au stock les</a:t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fûts en trop…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sp>
        <p:nvSpPr>
          <p:cNvPr id="49168" name="AutoShape 16"/>
          <p:cNvSpPr>
            <a:spLocks noChangeArrowheads="1"/>
          </p:cNvSpPr>
          <p:nvPr/>
        </p:nvSpPr>
        <p:spPr bwMode="auto">
          <a:xfrm>
            <a:off x="7620000" y="22098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49182" name="Group 30"/>
          <p:cNvGrpSpPr>
            <a:grpSpLocks/>
          </p:cNvGrpSpPr>
          <p:nvPr/>
        </p:nvGrpSpPr>
        <p:grpSpPr bwMode="auto">
          <a:xfrm>
            <a:off x="6858000" y="2286000"/>
            <a:ext cx="685800" cy="533400"/>
            <a:chOff x="4320" y="1440"/>
            <a:chExt cx="432" cy="336"/>
          </a:xfrm>
        </p:grpSpPr>
        <p:sp>
          <p:nvSpPr>
            <p:cNvPr id="49169" name="AutoShape 17"/>
            <p:cNvSpPr>
              <a:spLocks noChangeArrowheads="1"/>
            </p:cNvSpPr>
            <p:nvPr/>
          </p:nvSpPr>
          <p:spPr bwMode="auto">
            <a:xfrm>
              <a:off x="456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9170" name="AutoShape 18"/>
            <p:cNvSpPr>
              <a:spLocks noChangeArrowheads="1"/>
            </p:cNvSpPr>
            <p:nvPr/>
          </p:nvSpPr>
          <p:spPr bwMode="auto">
            <a:xfrm>
              <a:off x="432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49171" name="AutoShape 19"/>
          <p:cNvSpPr>
            <a:spLocks noChangeArrowheads="1"/>
          </p:cNvSpPr>
          <p:nvPr/>
        </p:nvSpPr>
        <p:spPr bwMode="auto">
          <a:xfrm>
            <a:off x="8001000" y="23622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9172" name="AutoShape 20"/>
          <p:cNvSpPr>
            <a:spLocks noChangeArrowheads="1"/>
          </p:cNvSpPr>
          <p:nvPr/>
        </p:nvSpPr>
        <p:spPr bwMode="auto">
          <a:xfrm>
            <a:off x="7848600" y="1905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49173" name="Group 21"/>
          <p:cNvGrpSpPr>
            <a:grpSpLocks/>
          </p:cNvGrpSpPr>
          <p:nvPr/>
        </p:nvGrpSpPr>
        <p:grpSpPr bwMode="auto">
          <a:xfrm>
            <a:off x="5105400" y="3505200"/>
            <a:ext cx="2085975" cy="1066800"/>
            <a:chOff x="2016" y="2352"/>
            <a:chExt cx="1314" cy="672"/>
          </a:xfrm>
        </p:grpSpPr>
        <p:sp>
          <p:nvSpPr>
            <p:cNvPr id="49174" name="Freeform 22"/>
            <p:cNvSpPr>
              <a:spLocks/>
            </p:cNvSpPr>
            <p:nvPr/>
          </p:nvSpPr>
          <p:spPr bwMode="auto">
            <a:xfrm>
              <a:off x="2020" y="2352"/>
              <a:ext cx="1301" cy="584"/>
            </a:xfrm>
            <a:custGeom>
              <a:avLst/>
              <a:gdLst>
                <a:gd name="T0" fmla="*/ 0 w 1776"/>
                <a:gd name="T1" fmla="*/ 960 h 960"/>
                <a:gd name="T2" fmla="*/ 0 w 1776"/>
                <a:gd name="T3" fmla="*/ 432 h 960"/>
                <a:gd name="T4" fmla="*/ 144 w 1776"/>
                <a:gd name="T5" fmla="*/ 0 h 960"/>
                <a:gd name="T6" fmla="*/ 624 w 1776"/>
                <a:gd name="T7" fmla="*/ 0 h 960"/>
                <a:gd name="T8" fmla="*/ 720 w 1776"/>
                <a:gd name="T9" fmla="*/ 432 h 960"/>
                <a:gd name="T10" fmla="*/ 1776 w 1776"/>
                <a:gd name="T11" fmla="*/ 432 h 960"/>
                <a:gd name="T12" fmla="*/ 1776 w 1776"/>
                <a:gd name="T13" fmla="*/ 960 h 960"/>
                <a:gd name="T14" fmla="*/ 0 w 1776"/>
                <a:gd name="T15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6" h="960">
                  <a:moveTo>
                    <a:pt x="0" y="960"/>
                  </a:moveTo>
                  <a:lnTo>
                    <a:pt x="0" y="432"/>
                  </a:lnTo>
                  <a:lnTo>
                    <a:pt x="144" y="0"/>
                  </a:lnTo>
                  <a:lnTo>
                    <a:pt x="624" y="0"/>
                  </a:lnTo>
                  <a:lnTo>
                    <a:pt x="720" y="432"/>
                  </a:lnTo>
                  <a:lnTo>
                    <a:pt x="1776" y="432"/>
                  </a:lnTo>
                  <a:lnTo>
                    <a:pt x="1776" y="960"/>
                  </a:lnTo>
                  <a:lnTo>
                    <a:pt x="0" y="9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9175" name="Freeform 23"/>
            <p:cNvSpPr>
              <a:spLocks/>
            </p:cNvSpPr>
            <p:nvPr/>
          </p:nvSpPr>
          <p:spPr bwMode="auto">
            <a:xfrm>
              <a:off x="2074" y="2383"/>
              <a:ext cx="232" cy="206"/>
            </a:xfrm>
            <a:custGeom>
              <a:avLst/>
              <a:gdLst>
                <a:gd name="T0" fmla="*/ 317 w 317"/>
                <a:gd name="T1" fmla="*/ 339 h 339"/>
                <a:gd name="T2" fmla="*/ 317 w 317"/>
                <a:gd name="T3" fmla="*/ 0 h 339"/>
                <a:gd name="T4" fmla="*/ 102 w 317"/>
                <a:gd name="T5" fmla="*/ 0 h 339"/>
                <a:gd name="T6" fmla="*/ 0 w 317"/>
                <a:gd name="T7" fmla="*/ 339 h 339"/>
                <a:gd name="T8" fmla="*/ 317 w 317"/>
                <a:gd name="T9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39">
                  <a:moveTo>
                    <a:pt x="317" y="339"/>
                  </a:moveTo>
                  <a:lnTo>
                    <a:pt x="317" y="0"/>
                  </a:lnTo>
                  <a:lnTo>
                    <a:pt x="102" y="0"/>
                  </a:lnTo>
                  <a:lnTo>
                    <a:pt x="0" y="339"/>
                  </a:lnTo>
                  <a:lnTo>
                    <a:pt x="317" y="339"/>
                  </a:lnTo>
                  <a:close/>
                </a:path>
              </a:pathLst>
            </a:custGeom>
            <a:solidFill>
              <a:srgbClr val="C0C6F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9176" name="Freeform 24"/>
            <p:cNvSpPr>
              <a:spLocks/>
            </p:cNvSpPr>
            <p:nvPr/>
          </p:nvSpPr>
          <p:spPr bwMode="auto">
            <a:xfrm>
              <a:off x="2334" y="2387"/>
              <a:ext cx="161" cy="199"/>
            </a:xfrm>
            <a:custGeom>
              <a:avLst/>
              <a:gdLst>
                <a:gd name="T0" fmla="*/ 3 w 243"/>
                <a:gd name="T1" fmla="*/ 316 h 316"/>
                <a:gd name="T2" fmla="*/ 243 w 243"/>
                <a:gd name="T3" fmla="*/ 316 h 316"/>
                <a:gd name="T4" fmla="*/ 170 w 243"/>
                <a:gd name="T5" fmla="*/ 0 h 316"/>
                <a:gd name="T6" fmla="*/ 0 w 243"/>
                <a:gd name="T7" fmla="*/ 0 h 316"/>
                <a:gd name="T8" fmla="*/ 3 w 243"/>
                <a:gd name="T9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316">
                  <a:moveTo>
                    <a:pt x="3" y="316"/>
                  </a:moveTo>
                  <a:lnTo>
                    <a:pt x="243" y="316"/>
                  </a:lnTo>
                  <a:lnTo>
                    <a:pt x="170" y="0"/>
                  </a:lnTo>
                  <a:lnTo>
                    <a:pt x="0" y="0"/>
                  </a:lnTo>
                  <a:lnTo>
                    <a:pt x="3" y="316"/>
                  </a:lnTo>
                  <a:close/>
                </a:path>
              </a:pathLst>
            </a:custGeom>
            <a:solidFill>
              <a:srgbClr val="C0C6F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9177" name="AutoShape 25"/>
            <p:cNvSpPr>
              <a:spLocks noChangeArrowheads="1"/>
            </p:cNvSpPr>
            <p:nvPr/>
          </p:nvSpPr>
          <p:spPr bwMode="auto">
            <a:xfrm flipH="1">
              <a:off x="2016" y="2761"/>
              <a:ext cx="35" cy="117"/>
            </a:xfrm>
            <a:prstGeom prst="moon">
              <a:avLst>
                <a:gd name="adj" fmla="val 875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9178" name="Oval 26"/>
            <p:cNvSpPr>
              <a:spLocks noChangeArrowheads="1"/>
            </p:cNvSpPr>
            <p:nvPr/>
          </p:nvSpPr>
          <p:spPr bwMode="auto">
            <a:xfrm>
              <a:off x="3295" y="2735"/>
              <a:ext cx="35" cy="14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9179" name="Oval 27"/>
            <p:cNvSpPr>
              <a:spLocks noChangeArrowheads="1"/>
            </p:cNvSpPr>
            <p:nvPr/>
          </p:nvSpPr>
          <p:spPr bwMode="auto">
            <a:xfrm>
              <a:off x="2196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9180" name="Oval 28"/>
            <p:cNvSpPr>
              <a:spLocks noChangeArrowheads="1"/>
            </p:cNvSpPr>
            <p:nvPr/>
          </p:nvSpPr>
          <p:spPr bwMode="auto">
            <a:xfrm>
              <a:off x="2880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9181" name="Oval 29"/>
            <p:cNvSpPr>
              <a:spLocks noChangeArrowheads="1"/>
            </p:cNvSpPr>
            <p:nvPr/>
          </p:nvSpPr>
          <p:spPr bwMode="auto">
            <a:xfrm>
              <a:off x="3072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49204" name="Group 52"/>
          <p:cNvGrpSpPr>
            <a:grpSpLocks/>
          </p:cNvGrpSpPr>
          <p:nvPr/>
        </p:nvGrpSpPr>
        <p:grpSpPr bwMode="auto">
          <a:xfrm>
            <a:off x="7620000" y="2667000"/>
            <a:ext cx="1066800" cy="228600"/>
            <a:chOff x="1968" y="1968"/>
            <a:chExt cx="720" cy="144"/>
          </a:xfrm>
        </p:grpSpPr>
        <p:sp>
          <p:nvSpPr>
            <p:cNvPr id="49205" name="AutoShape 53"/>
            <p:cNvSpPr>
              <a:spLocks noChangeArrowheads="1"/>
            </p:cNvSpPr>
            <p:nvPr/>
          </p:nvSpPr>
          <p:spPr bwMode="auto">
            <a:xfrm>
              <a:off x="1968" y="1968"/>
              <a:ext cx="672" cy="144"/>
            </a:xfrm>
            <a:prstGeom prst="parallelogram">
              <a:avLst>
                <a:gd name="adj" fmla="val 54164"/>
              </a:avLst>
            </a:prstGeom>
            <a:solidFill>
              <a:srgbClr val="DDE719"/>
            </a:solidFill>
            <a:ln w="9525">
              <a:solidFill>
                <a:srgbClr val="99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400" i="1">
                  <a:latin typeface="Lucida Sans" panose="020B0602030504020204" pitchFamily="34" charset="0"/>
                </a:rPr>
                <a:t>Vendus</a:t>
              </a:r>
              <a:endParaRPr lang="fr-FR" altLang="fr-FR" sz="1400" i="1">
                <a:latin typeface="Lucida Sans" panose="020B0602030504020204" pitchFamily="34" charset="0"/>
              </a:endParaRPr>
            </a:p>
          </p:txBody>
        </p:sp>
        <p:sp>
          <p:nvSpPr>
            <p:cNvPr id="49206" name="Line 54"/>
            <p:cNvSpPr>
              <a:spLocks noChangeShapeType="1"/>
            </p:cNvSpPr>
            <p:nvPr/>
          </p:nvSpPr>
          <p:spPr bwMode="auto">
            <a:xfrm>
              <a:off x="2640" y="1968"/>
              <a:ext cx="48" cy="96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9207" name="Line 55"/>
            <p:cNvSpPr>
              <a:spLocks noChangeShapeType="1"/>
            </p:cNvSpPr>
            <p:nvPr/>
          </p:nvSpPr>
          <p:spPr bwMode="auto">
            <a:xfrm flipH="1">
              <a:off x="2592" y="2064"/>
              <a:ext cx="96" cy="0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4 0.07593 C 0.01424 0.09884 0.02153 0.12199 0.02222 0.13519 C 0.02292 0.14838 0.02222 0.15 0.01111 0.15556 C 0 0.16111 -0.03142 0.16204 -0.04444 0.16852 C -0.05747 0.175 -0.06302 0.19005 -0.06667 0.19445 " pathEditMode="relative" ptsTypes="aaaaA">
                                      <p:cBhvr>
                                        <p:cTn id="6" dur="2000" fill="hold"/>
                                        <p:tgtEl>
                                          <p:spTgt spid="49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51203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5120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5120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51208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209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51210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211" name="AutoShape 11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212" name="AutoShape 12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213" name="Rectangle 13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51214" name="Rectangle 14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51215" name="AutoShape 15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/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Je rends au stock les</a:t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fûts en trop…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sp>
        <p:nvSpPr>
          <p:cNvPr id="51216" name="AutoShape 16"/>
          <p:cNvSpPr>
            <a:spLocks noChangeArrowheads="1"/>
          </p:cNvSpPr>
          <p:nvPr/>
        </p:nvSpPr>
        <p:spPr bwMode="auto">
          <a:xfrm>
            <a:off x="7620000" y="22098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220" name="AutoShape 20"/>
          <p:cNvSpPr>
            <a:spLocks noChangeArrowheads="1"/>
          </p:cNvSpPr>
          <p:nvPr/>
        </p:nvSpPr>
        <p:spPr bwMode="auto">
          <a:xfrm>
            <a:off x="8001000" y="23622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221" name="AutoShape 21"/>
          <p:cNvSpPr>
            <a:spLocks noChangeArrowheads="1"/>
          </p:cNvSpPr>
          <p:nvPr/>
        </p:nvSpPr>
        <p:spPr bwMode="auto">
          <a:xfrm>
            <a:off x="7848600" y="1905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51252" name="Group 52"/>
          <p:cNvGrpSpPr>
            <a:grpSpLocks/>
          </p:cNvGrpSpPr>
          <p:nvPr/>
        </p:nvGrpSpPr>
        <p:grpSpPr bwMode="auto">
          <a:xfrm>
            <a:off x="5105400" y="3505200"/>
            <a:ext cx="2085975" cy="1066800"/>
            <a:chOff x="3216" y="2208"/>
            <a:chExt cx="1314" cy="672"/>
          </a:xfrm>
        </p:grpSpPr>
        <p:grpSp>
          <p:nvGrpSpPr>
            <p:cNvPr id="51240" name="Group 40"/>
            <p:cNvGrpSpPr>
              <a:grpSpLocks/>
            </p:cNvGrpSpPr>
            <p:nvPr/>
          </p:nvGrpSpPr>
          <p:grpSpPr bwMode="auto">
            <a:xfrm>
              <a:off x="3792" y="2256"/>
              <a:ext cx="432" cy="336"/>
              <a:chOff x="4320" y="1440"/>
              <a:chExt cx="432" cy="336"/>
            </a:xfrm>
          </p:grpSpPr>
          <p:sp>
            <p:nvSpPr>
              <p:cNvPr id="51241" name="AutoShape 41"/>
              <p:cNvSpPr>
                <a:spLocks noChangeArrowheads="1"/>
              </p:cNvSpPr>
              <p:nvPr/>
            </p:nvSpPr>
            <p:spPr bwMode="auto">
              <a:xfrm>
                <a:off x="4560" y="1440"/>
                <a:ext cx="192" cy="336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A1A45C">
                      <a:gamma/>
                      <a:shade val="46275"/>
                      <a:invGamma/>
                    </a:srgbClr>
                  </a:gs>
                  <a:gs pos="50000">
                    <a:srgbClr val="A1A45C"/>
                  </a:gs>
                  <a:gs pos="100000">
                    <a:srgbClr val="A1A45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42" name="AutoShape 42"/>
              <p:cNvSpPr>
                <a:spLocks noChangeArrowheads="1"/>
              </p:cNvSpPr>
              <p:nvPr/>
            </p:nvSpPr>
            <p:spPr bwMode="auto">
              <a:xfrm>
                <a:off x="4320" y="1440"/>
                <a:ext cx="192" cy="336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A1A45C">
                      <a:gamma/>
                      <a:shade val="46275"/>
                      <a:invGamma/>
                    </a:srgbClr>
                  </a:gs>
                  <a:gs pos="50000">
                    <a:srgbClr val="A1A45C"/>
                  </a:gs>
                  <a:gs pos="100000">
                    <a:srgbClr val="A1A45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  <p:grpSp>
          <p:nvGrpSpPr>
            <p:cNvPr id="51243" name="Group 43"/>
            <p:cNvGrpSpPr>
              <a:grpSpLocks/>
            </p:cNvGrpSpPr>
            <p:nvPr/>
          </p:nvGrpSpPr>
          <p:grpSpPr bwMode="auto">
            <a:xfrm>
              <a:off x="3216" y="2208"/>
              <a:ext cx="1314" cy="672"/>
              <a:chOff x="2016" y="2352"/>
              <a:chExt cx="1314" cy="672"/>
            </a:xfrm>
          </p:grpSpPr>
          <p:sp>
            <p:nvSpPr>
              <p:cNvPr id="51244" name="Freeform 44"/>
              <p:cNvSpPr>
                <a:spLocks/>
              </p:cNvSpPr>
              <p:nvPr/>
            </p:nvSpPr>
            <p:spPr bwMode="auto">
              <a:xfrm>
                <a:off x="2020" y="2352"/>
                <a:ext cx="1301" cy="584"/>
              </a:xfrm>
              <a:custGeom>
                <a:avLst/>
                <a:gdLst>
                  <a:gd name="T0" fmla="*/ 0 w 1776"/>
                  <a:gd name="T1" fmla="*/ 960 h 960"/>
                  <a:gd name="T2" fmla="*/ 0 w 1776"/>
                  <a:gd name="T3" fmla="*/ 432 h 960"/>
                  <a:gd name="T4" fmla="*/ 144 w 1776"/>
                  <a:gd name="T5" fmla="*/ 0 h 960"/>
                  <a:gd name="T6" fmla="*/ 624 w 1776"/>
                  <a:gd name="T7" fmla="*/ 0 h 960"/>
                  <a:gd name="T8" fmla="*/ 720 w 1776"/>
                  <a:gd name="T9" fmla="*/ 432 h 960"/>
                  <a:gd name="T10" fmla="*/ 1776 w 1776"/>
                  <a:gd name="T11" fmla="*/ 432 h 960"/>
                  <a:gd name="T12" fmla="*/ 1776 w 1776"/>
                  <a:gd name="T13" fmla="*/ 960 h 960"/>
                  <a:gd name="T14" fmla="*/ 0 w 1776"/>
                  <a:gd name="T15" fmla="*/ 960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76" h="960">
                    <a:moveTo>
                      <a:pt x="0" y="960"/>
                    </a:moveTo>
                    <a:lnTo>
                      <a:pt x="0" y="432"/>
                    </a:lnTo>
                    <a:lnTo>
                      <a:pt x="144" y="0"/>
                    </a:lnTo>
                    <a:lnTo>
                      <a:pt x="624" y="0"/>
                    </a:lnTo>
                    <a:lnTo>
                      <a:pt x="720" y="432"/>
                    </a:lnTo>
                    <a:lnTo>
                      <a:pt x="1776" y="432"/>
                    </a:lnTo>
                    <a:lnTo>
                      <a:pt x="1776" y="960"/>
                    </a:lnTo>
                    <a:lnTo>
                      <a:pt x="0" y="9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51245" name="Freeform 45"/>
              <p:cNvSpPr>
                <a:spLocks/>
              </p:cNvSpPr>
              <p:nvPr/>
            </p:nvSpPr>
            <p:spPr bwMode="auto">
              <a:xfrm>
                <a:off x="2074" y="2383"/>
                <a:ext cx="232" cy="206"/>
              </a:xfrm>
              <a:custGeom>
                <a:avLst/>
                <a:gdLst>
                  <a:gd name="T0" fmla="*/ 317 w 317"/>
                  <a:gd name="T1" fmla="*/ 339 h 339"/>
                  <a:gd name="T2" fmla="*/ 317 w 317"/>
                  <a:gd name="T3" fmla="*/ 0 h 339"/>
                  <a:gd name="T4" fmla="*/ 102 w 317"/>
                  <a:gd name="T5" fmla="*/ 0 h 339"/>
                  <a:gd name="T6" fmla="*/ 0 w 317"/>
                  <a:gd name="T7" fmla="*/ 339 h 339"/>
                  <a:gd name="T8" fmla="*/ 317 w 317"/>
                  <a:gd name="T9" fmla="*/ 3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7" h="339">
                    <a:moveTo>
                      <a:pt x="317" y="339"/>
                    </a:moveTo>
                    <a:lnTo>
                      <a:pt x="317" y="0"/>
                    </a:lnTo>
                    <a:lnTo>
                      <a:pt x="102" y="0"/>
                    </a:lnTo>
                    <a:lnTo>
                      <a:pt x="0" y="339"/>
                    </a:lnTo>
                    <a:lnTo>
                      <a:pt x="317" y="339"/>
                    </a:lnTo>
                    <a:close/>
                  </a:path>
                </a:pathLst>
              </a:custGeom>
              <a:solidFill>
                <a:srgbClr val="C0C6F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51246" name="Freeform 46"/>
              <p:cNvSpPr>
                <a:spLocks/>
              </p:cNvSpPr>
              <p:nvPr/>
            </p:nvSpPr>
            <p:spPr bwMode="auto">
              <a:xfrm>
                <a:off x="2334" y="2387"/>
                <a:ext cx="161" cy="199"/>
              </a:xfrm>
              <a:custGeom>
                <a:avLst/>
                <a:gdLst>
                  <a:gd name="T0" fmla="*/ 3 w 243"/>
                  <a:gd name="T1" fmla="*/ 316 h 316"/>
                  <a:gd name="T2" fmla="*/ 243 w 243"/>
                  <a:gd name="T3" fmla="*/ 316 h 316"/>
                  <a:gd name="T4" fmla="*/ 170 w 243"/>
                  <a:gd name="T5" fmla="*/ 0 h 316"/>
                  <a:gd name="T6" fmla="*/ 0 w 243"/>
                  <a:gd name="T7" fmla="*/ 0 h 316"/>
                  <a:gd name="T8" fmla="*/ 3 w 243"/>
                  <a:gd name="T9" fmla="*/ 316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316">
                    <a:moveTo>
                      <a:pt x="3" y="316"/>
                    </a:moveTo>
                    <a:lnTo>
                      <a:pt x="243" y="316"/>
                    </a:lnTo>
                    <a:lnTo>
                      <a:pt x="170" y="0"/>
                    </a:lnTo>
                    <a:lnTo>
                      <a:pt x="0" y="0"/>
                    </a:lnTo>
                    <a:lnTo>
                      <a:pt x="3" y="316"/>
                    </a:lnTo>
                    <a:close/>
                  </a:path>
                </a:pathLst>
              </a:custGeom>
              <a:solidFill>
                <a:srgbClr val="C0C6F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51247" name="AutoShape 47"/>
              <p:cNvSpPr>
                <a:spLocks noChangeArrowheads="1"/>
              </p:cNvSpPr>
              <p:nvPr/>
            </p:nvSpPr>
            <p:spPr bwMode="auto">
              <a:xfrm flipH="1">
                <a:off x="2016" y="2761"/>
                <a:ext cx="35" cy="117"/>
              </a:xfrm>
              <a:prstGeom prst="moon">
                <a:avLst>
                  <a:gd name="adj" fmla="val 875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48" name="Oval 48"/>
              <p:cNvSpPr>
                <a:spLocks noChangeArrowheads="1"/>
              </p:cNvSpPr>
              <p:nvPr/>
            </p:nvSpPr>
            <p:spPr bwMode="auto">
              <a:xfrm>
                <a:off x="3295" y="2735"/>
                <a:ext cx="35" cy="14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49" name="Oval 49"/>
              <p:cNvSpPr>
                <a:spLocks noChangeArrowheads="1"/>
              </p:cNvSpPr>
              <p:nvPr/>
            </p:nvSpPr>
            <p:spPr bwMode="auto">
              <a:xfrm>
                <a:off x="2196" y="2830"/>
                <a:ext cx="176" cy="194"/>
              </a:xfrm>
              <a:prstGeom prst="ellipse">
                <a:avLst/>
              </a:prstGeom>
              <a:gradFill rotWithShape="0">
                <a:gsLst>
                  <a:gs pos="0">
                    <a:srgbClr val="313131"/>
                  </a:gs>
                  <a:gs pos="100000">
                    <a:srgbClr val="313131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50" name="Oval 50"/>
              <p:cNvSpPr>
                <a:spLocks noChangeArrowheads="1"/>
              </p:cNvSpPr>
              <p:nvPr/>
            </p:nvSpPr>
            <p:spPr bwMode="auto">
              <a:xfrm>
                <a:off x="2880" y="2830"/>
                <a:ext cx="176" cy="194"/>
              </a:xfrm>
              <a:prstGeom prst="ellipse">
                <a:avLst/>
              </a:prstGeom>
              <a:gradFill rotWithShape="0">
                <a:gsLst>
                  <a:gs pos="0">
                    <a:srgbClr val="313131"/>
                  </a:gs>
                  <a:gs pos="100000">
                    <a:srgbClr val="313131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51" name="Oval 51"/>
              <p:cNvSpPr>
                <a:spLocks noChangeArrowheads="1"/>
              </p:cNvSpPr>
              <p:nvPr/>
            </p:nvSpPr>
            <p:spPr bwMode="auto">
              <a:xfrm>
                <a:off x="3072" y="2830"/>
                <a:ext cx="176" cy="194"/>
              </a:xfrm>
              <a:prstGeom prst="ellipse">
                <a:avLst/>
              </a:prstGeom>
              <a:gradFill rotWithShape="0">
                <a:gsLst>
                  <a:gs pos="0">
                    <a:srgbClr val="313131"/>
                  </a:gs>
                  <a:gs pos="100000">
                    <a:srgbClr val="313131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</p:grpSp>
      <p:grpSp>
        <p:nvGrpSpPr>
          <p:cNvPr id="51734" name="Group 534"/>
          <p:cNvGrpSpPr>
            <a:grpSpLocks/>
          </p:cNvGrpSpPr>
          <p:nvPr/>
        </p:nvGrpSpPr>
        <p:grpSpPr bwMode="auto">
          <a:xfrm>
            <a:off x="7620000" y="2667000"/>
            <a:ext cx="1066800" cy="228600"/>
            <a:chOff x="1968" y="1968"/>
            <a:chExt cx="720" cy="144"/>
          </a:xfrm>
        </p:grpSpPr>
        <p:sp>
          <p:nvSpPr>
            <p:cNvPr id="51735" name="AutoShape 535"/>
            <p:cNvSpPr>
              <a:spLocks noChangeArrowheads="1"/>
            </p:cNvSpPr>
            <p:nvPr/>
          </p:nvSpPr>
          <p:spPr bwMode="auto">
            <a:xfrm>
              <a:off x="1968" y="1968"/>
              <a:ext cx="672" cy="144"/>
            </a:xfrm>
            <a:prstGeom prst="parallelogram">
              <a:avLst>
                <a:gd name="adj" fmla="val 54164"/>
              </a:avLst>
            </a:prstGeom>
            <a:solidFill>
              <a:srgbClr val="DDE719"/>
            </a:solidFill>
            <a:ln w="9525">
              <a:solidFill>
                <a:srgbClr val="99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400" i="1">
                  <a:latin typeface="Lucida Sans" panose="020B0602030504020204" pitchFamily="34" charset="0"/>
                </a:rPr>
                <a:t>Vendus</a:t>
              </a:r>
              <a:endParaRPr lang="fr-FR" altLang="fr-FR" sz="1400" i="1">
                <a:latin typeface="Lucida Sans" panose="020B0602030504020204" pitchFamily="34" charset="0"/>
              </a:endParaRPr>
            </a:p>
          </p:txBody>
        </p:sp>
        <p:sp>
          <p:nvSpPr>
            <p:cNvPr id="51736" name="Line 536"/>
            <p:cNvSpPr>
              <a:spLocks noChangeShapeType="1"/>
            </p:cNvSpPr>
            <p:nvPr/>
          </p:nvSpPr>
          <p:spPr bwMode="auto">
            <a:xfrm>
              <a:off x="2640" y="1968"/>
              <a:ext cx="48" cy="96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1737" name="Line 537"/>
            <p:cNvSpPr>
              <a:spLocks noChangeShapeType="1"/>
            </p:cNvSpPr>
            <p:nvPr/>
          </p:nvSpPr>
          <p:spPr bwMode="auto">
            <a:xfrm flipH="1">
              <a:off x="2592" y="2064"/>
              <a:ext cx="96" cy="0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3.7037E-7 L -0.51181 -3.7037E-7 " pathEditMode="relative" ptsTypes="AA">
                                      <p:cBhvr>
                                        <p:cTn id="6" dur="2000" fill="hold"/>
                                        <p:tgtEl>
                                          <p:spTgt spid="51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52227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52228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5222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52232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2233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52234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2235" name="AutoShape 11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2236" name="AutoShape 12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2237" name="Rectangle 13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52238" name="Rectangle 14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52239" name="AutoShape 15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/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Je rends au stock les</a:t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fûts en trop…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sp>
        <p:nvSpPr>
          <p:cNvPr id="52240" name="AutoShape 16"/>
          <p:cNvSpPr>
            <a:spLocks noChangeArrowheads="1"/>
          </p:cNvSpPr>
          <p:nvPr/>
        </p:nvSpPr>
        <p:spPr bwMode="auto">
          <a:xfrm>
            <a:off x="7620000" y="22098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2241" name="AutoShape 17"/>
          <p:cNvSpPr>
            <a:spLocks noChangeArrowheads="1"/>
          </p:cNvSpPr>
          <p:nvPr/>
        </p:nvSpPr>
        <p:spPr bwMode="auto">
          <a:xfrm>
            <a:off x="8001000" y="23622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2242" name="AutoShape 18"/>
          <p:cNvSpPr>
            <a:spLocks noChangeArrowheads="1"/>
          </p:cNvSpPr>
          <p:nvPr/>
        </p:nvSpPr>
        <p:spPr bwMode="auto">
          <a:xfrm>
            <a:off x="7848600" y="1905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52439" name="Group 215"/>
          <p:cNvGrpSpPr>
            <a:grpSpLocks/>
          </p:cNvGrpSpPr>
          <p:nvPr/>
        </p:nvGrpSpPr>
        <p:grpSpPr bwMode="auto">
          <a:xfrm>
            <a:off x="1066800" y="3581400"/>
            <a:ext cx="685800" cy="533400"/>
            <a:chOff x="4320" y="1440"/>
            <a:chExt cx="432" cy="336"/>
          </a:xfrm>
        </p:grpSpPr>
        <p:sp>
          <p:nvSpPr>
            <p:cNvPr id="52440" name="AutoShape 216"/>
            <p:cNvSpPr>
              <a:spLocks noChangeArrowheads="1"/>
            </p:cNvSpPr>
            <p:nvPr/>
          </p:nvSpPr>
          <p:spPr bwMode="auto">
            <a:xfrm>
              <a:off x="456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441" name="AutoShape 217"/>
            <p:cNvSpPr>
              <a:spLocks noChangeArrowheads="1"/>
            </p:cNvSpPr>
            <p:nvPr/>
          </p:nvSpPr>
          <p:spPr bwMode="auto">
            <a:xfrm>
              <a:off x="432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52442" name="Group 218"/>
          <p:cNvGrpSpPr>
            <a:grpSpLocks/>
          </p:cNvGrpSpPr>
          <p:nvPr/>
        </p:nvGrpSpPr>
        <p:grpSpPr bwMode="auto">
          <a:xfrm>
            <a:off x="152400" y="3505200"/>
            <a:ext cx="2085975" cy="1066800"/>
            <a:chOff x="2016" y="2352"/>
            <a:chExt cx="1314" cy="672"/>
          </a:xfrm>
        </p:grpSpPr>
        <p:sp>
          <p:nvSpPr>
            <p:cNvPr id="52443" name="Freeform 219"/>
            <p:cNvSpPr>
              <a:spLocks/>
            </p:cNvSpPr>
            <p:nvPr/>
          </p:nvSpPr>
          <p:spPr bwMode="auto">
            <a:xfrm>
              <a:off x="2020" y="2352"/>
              <a:ext cx="1301" cy="584"/>
            </a:xfrm>
            <a:custGeom>
              <a:avLst/>
              <a:gdLst>
                <a:gd name="T0" fmla="*/ 0 w 1776"/>
                <a:gd name="T1" fmla="*/ 960 h 960"/>
                <a:gd name="T2" fmla="*/ 0 w 1776"/>
                <a:gd name="T3" fmla="*/ 432 h 960"/>
                <a:gd name="T4" fmla="*/ 144 w 1776"/>
                <a:gd name="T5" fmla="*/ 0 h 960"/>
                <a:gd name="T6" fmla="*/ 624 w 1776"/>
                <a:gd name="T7" fmla="*/ 0 h 960"/>
                <a:gd name="T8" fmla="*/ 720 w 1776"/>
                <a:gd name="T9" fmla="*/ 432 h 960"/>
                <a:gd name="T10" fmla="*/ 1776 w 1776"/>
                <a:gd name="T11" fmla="*/ 432 h 960"/>
                <a:gd name="T12" fmla="*/ 1776 w 1776"/>
                <a:gd name="T13" fmla="*/ 960 h 960"/>
                <a:gd name="T14" fmla="*/ 0 w 1776"/>
                <a:gd name="T15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6" h="960">
                  <a:moveTo>
                    <a:pt x="0" y="960"/>
                  </a:moveTo>
                  <a:lnTo>
                    <a:pt x="0" y="432"/>
                  </a:lnTo>
                  <a:lnTo>
                    <a:pt x="144" y="0"/>
                  </a:lnTo>
                  <a:lnTo>
                    <a:pt x="624" y="0"/>
                  </a:lnTo>
                  <a:lnTo>
                    <a:pt x="720" y="432"/>
                  </a:lnTo>
                  <a:lnTo>
                    <a:pt x="1776" y="432"/>
                  </a:lnTo>
                  <a:lnTo>
                    <a:pt x="1776" y="960"/>
                  </a:lnTo>
                  <a:lnTo>
                    <a:pt x="0" y="9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2444" name="Freeform 220"/>
            <p:cNvSpPr>
              <a:spLocks/>
            </p:cNvSpPr>
            <p:nvPr/>
          </p:nvSpPr>
          <p:spPr bwMode="auto">
            <a:xfrm>
              <a:off x="2074" y="2383"/>
              <a:ext cx="232" cy="206"/>
            </a:xfrm>
            <a:custGeom>
              <a:avLst/>
              <a:gdLst>
                <a:gd name="T0" fmla="*/ 317 w 317"/>
                <a:gd name="T1" fmla="*/ 339 h 339"/>
                <a:gd name="T2" fmla="*/ 317 w 317"/>
                <a:gd name="T3" fmla="*/ 0 h 339"/>
                <a:gd name="T4" fmla="*/ 102 w 317"/>
                <a:gd name="T5" fmla="*/ 0 h 339"/>
                <a:gd name="T6" fmla="*/ 0 w 317"/>
                <a:gd name="T7" fmla="*/ 339 h 339"/>
                <a:gd name="T8" fmla="*/ 317 w 317"/>
                <a:gd name="T9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39">
                  <a:moveTo>
                    <a:pt x="317" y="339"/>
                  </a:moveTo>
                  <a:lnTo>
                    <a:pt x="317" y="0"/>
                  </a:lnTo>
                  <a:lnTo>
                    <a:pt x="102" y="0"/>
                  </a:lnTo>
                  <a:lnTo>
                    <a:pt x="0" y="339"/>
                  </a:lnTo>
                  <a:lnTo>
                    <a:pt x="317" y="339"/>
                  </a:lnTo>
                  <a:close/>
                </a:path>
              </a:pathLst>
            </a:custGeom>
            <a:solidFill>
              <a:srgbClr val="C0C6F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2445" name="Freeform 221"/>
            <p:cNvSpPr>
              <a:spLocks/>
            </p:cNvSpPr>
            <p:nvPr/>
          </p:nvSpPr>
          <p:spPr bwMode="auto">
            <a:xfrm>
              <a:off x="2334" y="2387"/>
              <a:ext cx="161" cy="199"/>
            </a:xfrm>
            <a:custGeom>
              <a:avLst/>
              <a:gdLst>
                <a:gd name="T0" fmla="*/ 3 w 243"/>
                <a:gd name="T1" fmla="*/ 316 h 316"/>
                <a:gd name="T2" fmla="*/ 243 w 243"/>
                <a:gd name="T3" fmla="*/ 316 h 316"/>
                <a:gd name="T4" fmla="*/ 170 w 243"/>
                <a:gd name="T5" fmla="*/ 0 h 316"/>
                <a:gd name="T6" fmla="*/ 0 w 243"/>
                <a:gd name="T7" fmla="*/ 0 h 316"/>
                <a:gd name="T8" fmla="*/ 3 w 243"/>
                <a:gd name="T9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316">
                  <a:moveTo>
                    <a:pt x="3" y="316"/>
                  </a:moveTo>
                  <a:lnTo>
                    <a:pt x="243" y="316"/>
                  </a:lnTo>
                  <a:lnTo>
                    <a:pt x="170" y="0"/>
                  </a:lnTo>
                  <a:lnTo>
                    <a:pt x="0" y="0"/>
                  </a:lnTo>
                  <a:lnTo>
                    <a:pt x="3" y="316"/>
                  </a:lnTo>
                  <a:close/>
                </a:path>
              </a:pathLst>
            </a:custGeom>
            <a:solidFill>
              <a:srgbClr val="C0C6F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2446" name="AutoShape 222"/>
            <p:cNvSpPr>
              <a:spLocks noChangeArrowheads="1"/>
            </p:cNvSpPr>
            <p:nvPr/>
          </p:nvSpPr>
          <p:spPr bwMode="auto">
            <a:xfrm flipH="1">
              <a:off x="2016" y="2761"/>
              <a:ext cx="35" cy="117"/>
            </a:xfrm>
            <a:prstGeom prst="moon">
              <a:avLst>
                <a:gd name="adj" fmla="val 875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447" name="Oval 223"/>
            <p:cNvSpPr>
              <a:spLocks noChangeArrowheads="1"/>
            </p:cNvSpPr>
            <p:nvPr/>
          </p:nvSpPr>
          <p:spPr bwMode="auto">
            <a:xfrm>
              <a:off x="3295" y="2735"/>
              <a:ext cx="35" cy="14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448" name="Oval 224"/>
            <p:cNvSpPr>
              <a:spLocks noChangeArrowheads="1"/>
            </p:cNvSpPr>
            <p:nvPr/>
          </p:nvSpPr>
          <p:spPr bwMode="auto">
            <a:xfrm>
              <a:off x="2196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449" name="Oval 225"/>
            <p:cNvSpPr>
              <a:spLocks noChangeArrowheads="1"/>
            </p:cNvSpPr>
            <p:nvPr/>
          </p:nvSpPr>
          <p:spPr bwMode="auto">
            <a:xfrm>
              <a:off x="2880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450" name="Oval 226"/>
            <p:cNvSpPr>
              <a:spLocks noChangeArrowheads="1"/>
            </p:cNvSpPr>
            <p:nvPr/>
          </p:nvSpPr>
          <p:spPr bwMode="auto">
            <a:xfrm>
              <a:off x="3072" y="2830"/>
              <a:ext cx="176" cy="194"/>
            </a:xfrm>
            <a:prstGeom prst="ellipse">
              <a:avLst/>
            </a:prstGeom>
            <a:gradFill rotWithShape="0">
              <a:gsLst>
                <a:gs pos="0">
                  <a:srgbClr val="313131"/>
                </a:gs>
                <a:gs pos="100000">
                  <a:srgbClr val="313131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aphicFrame>
        <p:nvGraphicFramePr>
          <p:cNvPr id="52475" name="Object 251"/>
          <p:cNvGraphicFramePr>
            <a:graphicFrameLocks noChangeAspect="1"/>
          </p:cNvGraphicFramePr>
          <p:nvPr/>
        </p:nvGraphicFramePr>
        <p:xfrm>
          <a:off x="2419350" y="4800600"/>
          <a:ext cx="430530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81" name="Feuille de calcul" r:id="rId4" imgW="4305872" imgH="1914906" progId="Excel.Sheet.8">
                  <p:embed/>
                </p:oleObj>
              </mc:Choice>
              <mc:Fallback>
                <p:oleObj name="Feuille de calcul" r:id="rId4" imgW="4305872" imgH="1914906" progId="Excel.Sheet.8">
                  <p:embed/>
                  <p:pic>
                    <p:nvPicPr>
                      <p:cNvPr id="0" name="Object 2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4800600"/>
                        <a:ext cx="4305300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2476" name="Group 252"/>
          <p:cNvGrpSpPr>
            <a:grpSpLocks/>
          </p:cNvGrpSpPr>
          <p:nvPr/>
        </p:nvGrpSpPr>
        <p:grpSpPr bwMode="auto">
          <a:xfrm>
            <a:off x="7620000" y="2667000"/>
            <a:ext cx="1066800" cy="228600"/>
            <a:chOff x="1968" y="1968"/>
            <a:chExt cx="720" cy="144"/>
          </a:xfrm>
        </p:grpSpPr>
        <p:sp>
          <p:nvSpPr>
            <p:cNvPr id="52477" name="AutoShape 253"/>
            <p:cNvSpPr>
              <a:spLocks noChangeArrowheads="1"/>
            </p:cNvSpPr>
            <p:nvPr/>
          </p:nvSpPr>
          <p:spPr bwMode="auto">
            <a:xfrm>
              <a:off x="1968" y="1968"/>
              <a:ext cx="672" cy="144"/>
            </a:xfrm>
            <a:prstGeom prst="parallelogram">
              <a:avLst>
                <a:gd name="adj" fmla="val 54164"/>
              </a:avLst>
            </a:prstGeom>
            <a:solidFill>
              <a:srgbClr val="DDE719"/>
            </a:solidFill>
            <a:ln w="9525">
              <a:solidFill>
                <a:srgbClr val="99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400" i="1">
                  <a:latin typeface="Lucida Sans" panose="020B0602030504020204" pitchFamily="34" charset="0"/>
                </a:rPr>
                <a:t>Vendus</a:t>
              </a:r>
              <a:endParaRPr lang="fr-FR" altLang="fr-FR" sz="1400" i="1">
                <a:latin typeface="Lucida Sans" panose="020B0602030504020204" pitchFamily="34" charset="0"/>
              </a:endParaRPr>
            </a:p>
          </p:txBody>
        </p:sp>
        <p:sp>
          <p:nvSpPr>
            <p:cNvPr id="52478" name="Line 254"/>
            <p:cNvSpPr>
              <a:spLocks noChangeShapeType="1"/>
            </p:cNvSpPr>
            <p:nvPr/>
          </p:nvSpPr>
          <p:spPr bwMode="auto">
            <a:xfrm>
              <a:off x="2640" y="1968"/>
              <a:ext cx="48" cy="96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2479" name="Line 255"/>
            <p:cNvSpPr>
              <a:spLocks noChangeShapeType="1"/>
            </p:cNvSpPr>
            <p:nvPr/>
          </p:nvSpPr>
          <p:spPr bwMode="auto">
            <a:xfrm flipH="1">
              <a:off x="2592" y="2064"/>
              <a:ext cx="96" cy="0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39 -0.04444 C 0.03507 -0.05509 0.06701 -0.08889 0.07916 -0.10926 C 0.09132 -0.12963 0.09566 -0.14676 0.0993 -0.16736 C 0.10295 -0.18796 0.10816 -0.21366 0.10139 -0.23333 C 0.09461 -0.25301 0.06666 -0.28079 0.05833 -0.28518 C 0.05 -0.28958 0.0526 -0.27153 0.05139 -0.25926 C 0.05017 -0.24699 0.05139 -0.22106 0.05139 -0.21111 " pathEditMode="relative" rAng="0" ptsTypes="aaaaaaa">
                                      <p:cBhvr>
                                        <p:cTn id="6" dur="2000" fill="hold"/>
                                        <p:tgtEl>
                                          <p:spTgt spid="52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-1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69635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69636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696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69640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9641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69642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9643" name="AutoShape 11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9644" name="AutoShape 12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9645" name="Rectangle 13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69646" name="Rectangle 14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sp>
        <p:nvSpPr>
          <p:cNvPr id="69648" name="AutoShape 16"/>
          <p:cNvSpPr>
            <a:spLocks noChangeArrowheads="1"/>
          </p:cNvSpPr>
          <p:nvPr/>
        </p:nvSpPr>
        <p:spPr bwMode="auto">
          <a:xfrm>
            <a:off x="7620000" y="22098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9649" name="AutoShape 17"/>
          <p:cNvSpPr>
            <a:spLocks noChangeArrowheads="1"/>
          </p:cNvSpPr>
          <p:nvPr/>
        </p:nvSpPr>
        <p:spPr bwMode="auto">
          <a:xfrm>
            <a:off x="8001000" y="23622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9650" name="AutoShape 18"/>
          <p:cNvSpPr>
            <a:spLocks noChangeArrowheads="1"/>
          </p:cNvSpPr>
          <p:nvPr/>
        </p:nvSpPr>
        <p:spPr bwMode="auto">
          <a:xfrm>
            <a:off x="7848600" y="19050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69681" name="Group 49"/>
          <p:cNvGrpSpPr>
            <a:grpSpLocks/>
          </p:cNvGrpSpPr>
          <p:nvPr/>
        </p:nvGrpSpPr>
        <p:grpSpPr bwMode="auto">
          <a:xfrm>
            <a:off x="1524000" y="2133600"/>
            <a:ext cx="685800" cy="533400"/>
            <a:chOff x="4320" y="1440"/>
            <a:chExt cx="432" cy="336"/>
          </a:xfrm>
        </p:grpSpPr>
        <p:sp>
          <p:nvSpPr>
            <p:cNvPr id="69682" name="AutoShape 50"/>
            <p:cNvSpPr>
              <a:spLocks noChangeArrowheads="1"/>
            </p:cNvSpPr>
            <p:nvPr/>
          </p:nvSpPr>
          <p:spPr bwMode="auto">
            <a:xfrm>
              <a:off x="456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69683" name="AutoShape 51"/>
            <p:cNvSpPr>
              <a:spLocks noChangeArrowheads="1"/>
            </p:cNvSpPr>
            <p:nvPr/>
          </p:nvSpPr>
          <p:spPr bwMode="auto">
            <a:xfrm>
              <a:off x="432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aphicFrame>
        <p:nvGraphicFramePr>
          <p:cNvPr id="69684" name="Object 52"/>
          <p:cNvGraphicFramePr>
            <a:graphicFrameLocks noChangeAspect="1"/>
          </p:cNvGraphicFramePr>
          <p:nvPr/>
        </p:nvGraphicFramePr>
        <p:xfrm>
          <a:off x="2419350" y="4800600"/>
          <a:ext cx="430530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91" name="Feuille de calcul" r:id="rId4" imgW="4305872" imgH="1914906" progId="Excel.Sheet.8">
                  <p:embed/>
                </p:oleObj>
              </mc:Choice>
              <mc:Fallback>
                <p:oleObj name="Feuille de calcul" r:id="rId4" imgW="4305872" imgH="1914906" progId="Excel.Sheet.8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4800600"/>
                        <a:ext cx="4305300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9685" name="Group 53"/>
          <p:cNvGrpSpPr>
            <a:grpSpLocks/>
          </p:cNvGrpSpPr>
          <p:nvPr/>
        </p:nvGrpSpPr>
        <p:grpSpPr bwMode="auto">
          <a:xfrm>
            <a:off x="7620000" y="2667000"/>
            <a:ext cx="1066800" cy="228600"/>
            <a:chOff x="1968" y="1968"/>
            <a:chExt cx="720" cy="144"/>
          </a:xfrm>
        </p:grpSpPr>
        <p:sp>
          <p:nvSpPr>
            <p:cNvPr id="69686" name="AutoShape 54"/>
            <p:cNvSpPr>
              <a:spLocks noChangeArrowheads="1"/>
            </p:cNvSpPr>
            <p:nvPr/>
          </p:nvSpPr>
          <p:spPr bwMode="auto">
            <a:xfrm>
              <a:off x="1968" y="1968"/>
              <a:ext cx="672" cy="144"/>
            </a:xfrm>
            <a:prstGeom prst="parallelogram">
              <a:avLst>
                <a:gd name="adj" fmla="val 54164"/>
              </a:avLst>
            </a:prstGeom>
            <a:solidFill>
              <a:srgbClr val="DDE719"/>
            </a:solidFill>
            <a:ln w="9525">
              <a:solidFill>
                <a:srgbClr val="99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400" i="1">
                  <a:latin typeface="Lucida Sans" panose="020B0602030504020204" pitchFamily="34" charset="0"/>
                </a:rPr>
                <a:t>Vendus</a:t>
              </a:r>
              <a:endParaRPr lang="fr-FR" altLang="fr-FR" sz="1400" i="1">
                <a:latin typeface="Lucida Sans" panose="020B0602030504020204" pitchFamily="34" charset="0"/>
              </a:endParaRPr>
            </a:p>
          </p:txBody>
        </p:sp>
        <p:sp>
          <p:nvSpPr>
            <p:cNvPr id="69687" name="Line 55"/>
            <p:cNvSpPr>
              <a:spLocks noChangeShapeType="1"/>
            </p:cNvSpPr>
            <p:nvPr/>
          </p:nvSpPr>
          <p:spPr bwMode="auto">
            <a:xfrm>
              <a:off x="2640" y="1968"/>
              <a:ext cx="48" cy="96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9688" name="Line 56"/>
            <p:cNvSpPr>
              <a:spLocks noChangeShapeType="1"/>
            </p:cNvSpPr>
            <p:nvPr/>
          </p:nvSpPr>
          <p:spPr bwMode="auto">
            <a:xfrm flipH="1">
              <a:off x="2592" y="2064"/>
              <a:ext cx="96" cy="0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69689" name="AutoShape 57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PRA   </a:t>
            </a:r>
            <a:r>
              <a:rPr lang="fr-CH" altLang="fr-FR" sz="2000">
                <a:solidFill>
                  <a:srgbClr val="FFFF66"/>
                </a:solidFill>
              </a:rPr>
              <a:t>ou</a:t>
            </a:r>
            <a:r>
              <a:rPr lang="fr-CH" altLang="fr-FR" sz="2800" b="1">
                <a:solidFill>
                  <a:srgbClr val="FFFF66"/>
                </a:solidFill>
              </a:rPr>
              <a:t>  CA </a:t>
            </a:r>
            <a:r>
              <a:rPr lang="fr-CH" altLang="fr-FR" sz="1200" b="1">
                <a:solidFill>
                  <a:srgbClr val="FFFF66"/>
                </a:solidFill>
              </a:rPr>
              <a:t>(coût d'achat)</a:t>
            </a:r>
            <a:r>
              <a:rPr lang="fr-CH" altLang="fr-FR" sz="2800" b="1">
                <a:solidFill>
                  <a:srgbClr val="FFFF66"/>
                </a:solidFill>
              </a:rPr>
              <a:t/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des 3 fûts vendus</a:t>
            </a:r>
            <a:br>
              <a:rPr lang="fr-CH" altLang="fr-FR" sz="2800" b="1">
                <a:solidFill>
                  <a:srgbClr val="FFFF66"/>
                </a:solidFill>
              </a:rPr>
            </a:br>
            <a:r>
              <a:rPr lang="fr-CH" altLang="fr-FR" sz="2800" b="1">
                <a:solidFill>
                  <a:srgbClr val="FFFF66"/>
                </a:solidFill>
              </a:rPr>
              <a:t>3  x  100.- =  300.- 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63491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63492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6349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63496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497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63498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499" name="AutoShape 11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00" name="AutoShape 12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01" name="Rectangle 13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63502" name="Rectangle 14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grpSp>
        <p:nvGrpSpPr>
          <p:cNvPr id="63537" name="Group 49"/>
          <p:cNvGrpSpPr>
            <a:grpSpLocks/>
          </p:cNvGrpSpPr>
          <p:nvPr/>
        </p:nvGrpSpPr>
        <p:grpSpPr bwMode="auto">
          <a:xfrm>
            <a:off x="1524000" y="2133600"/>
            <a:ext cx="685800" cy="533400"/>
            <a:chOff x="4320" y="1440"/>
            <a:chExt cx="432" cy="336"/>
          </a:xfrm>
        </p:grpSpPr>
        <p:sp>
          <p:nvSpPr>
            <p:cNvPr id="63538" name="AutoShape 50"/>
            <p:cNvSpPr>
              <a:spLocks noChangeArrowheads="1"/>
            </p:cNvSpPr>
            <p:nvPr/>
          </p:nvSpPr>
          <p:spPr bwMode="auto">
            <a:xfrm>
              <a:off x="456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63539" name="AutoShape 51"/>
            <p:cNvSpPr>
              <a:spLocks noChangeArrowheads="1"/>
            </p:cNvSpPr>
            <p:nvPr/>
          </p:nvSpPr>
          <p:spPr bwMode="auto">
            <a:xfrm>
              <a:off x="432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63546" name="Group 58"/>
          <p:cNvGrpSpPr>
            <a:grpSpLocks/>
          </p:cNvGrpSpPr>
          <p:nvPr/>
        </p:nvGrpSpPr>
        <p:grpSpPr bwMode="auto">
          <a:xfrm>
            <a:off x="7620000" y="1905000"/>
            <a:ext cx="685800" cy="990600"/>
            <a:chOff x="4800" y="1200"/>
            <a:chExt cx="432" cy="624"/>
          </a:xfrm>
        </p:grpSpPr>
        <p:sp>
          <p:nvSpPr>
            <p:cNvPr id="63504" name="AutoShape 16"/>
            <p:cNvSpPr>
              <a:spLocks noChangeArrowheads="1"/>
            </p:cNvSpPr>
            <p:nvPr/>
          </p:nvSpPr>
          <p:spPr bwMode="auto">
            <a:xfrm>
              <a:off x="4800" y="1392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63505" name="AutoShape 17"/>
            <p:cNvSpPr>
              <a:spLocks noChangeArrowheads="1"/>
            </p:cNvSpPr>
            <p:nvPr/>
          </p:nvSpPr>
          <p:spPr bwMode="auto">
            <a:xfrm>
              <a:off x="5040" y="1488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63506" name="AutoShape 18"/>
            <p:cNvSpPr>
              <a:spLocks noChangeArrowheads="1"/>
            </p:cNvSpPr>
            <p:nvPr/>
          </p:nvSpPr>
          <p:spPr bwMode="auto">
            <a:xfrm>
              <a:off x="4944" y="120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63547" name="Rectangle 59"/>
          <p:cNvSpPr>
            <a:spLocks noChangeArrowheads="1"/>
          </p:cNvSpPr>
          <p:nvPr/>
        </p:nvSpPr>
        <p:spPr bwMode="auto">
          <a:xfrm>
            <a:off x="7391400" y="1905000"/>
            <a:ext cx="990600" cy="1066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48" name="AutoShape 60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Fûts livrés au client …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3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4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64515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64516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6451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64520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21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64522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23" name="AutoShape 11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24" name="AutoShape 12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25" name="Rectangle 13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64526" name="Rectangle 14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grpSp>
        <p:nvGrpSpPr>
          <p:cNvPr id="64527" name="Group 15"/>
          <p:cNvGrpSpPr>
            <a:grpSpLocks/>
          </p:cNvGrpSpPr>
          <p:nvPr/>
        </p:nvGrpSpPr>
        <p:grpSpPr bwMode="auto">
          <a:xfrm>
            <a:off x="1524000" y="2133600"/>
            <a:ext cx="685800" cy="533400"/>
            <a:chOff x="4320" y="1440"/>
            <a:chExt cx="432" cy="336"/>
          </a:xfrm>
        </p:grpSpPr>
        <p:sp>
          <p:nvSpPr>
            <p:cNvPr id="64528" name="AutoShape 16"/>
            <p:cNvSpPr>
              <a:spLocks noChangeArrowheads="1"/>
            </p:cNvSpPr>
            <p:nvPr/>
          </p:nvSpPr>
          <p:spPr bwMode="auto">
            <a:xfrm>
              <a:off x="456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64529" name="AutoShape 17"/>
            <p:cNvSpPr>
              <a:spLocks noChangeArrowheads="1"/>
            </p:cNvSpPr>
            <p:nvPr/>
          </p:nvSpPr>
          <p:spPr bwMode="auto">
            <a:xfrm>
              <a:off x="432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64537" name="AutoShape 25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Le client paie  3 x 150.-.</a:t>
            </a:r>
          </a:p>
          <a:p>
            <a:pPr algn="ctr"/>
            <a:r>
              <a:rPr lang="fr-CH" altLang="fr-FR" sz="2800" b="1">
                <a:solidFill>
                  <a:srgbClr val="FFFF66"/>
                </a:solidFill>
              </a:rPr>
              <a:t>Mon CAN est de 450.-.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pic>
        <p:nvPicPr>
          <p:cNvPr id="64538" name="Picture 26" descr="BD04896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981200"/>
            <a:ext cx="1371600" cy="86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4539" name="Object 27"/>
          <p:cNvGraphicFramePr>
            <a:graphicFrameLocks noChangeAspect="1"/>
          </p:cNvGraphicFramePr>
          <p:nvPr/>
        </p:nvGraphicFramePr>
        <p:xfrm>
          <a:off x="2419350" y="4800600"/>
          <a:ext cx="430530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41" name="Feuille de calcul" r:id="rId5" imgW="4305872" imgH="1914906" progId="Excel.Sheet.8">
                  <p:embed/>
                </p:oleObj>
              </mc:Choice>
              <mc:Fallback>
                <p:oleObj name="Feuille de calcul" r:id="rId5" imgW="4305872" imgH="1914906" progId="Excel.Sheet.8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4800600"/>
                        <a:ext cx="4305300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grpSp>
        <p:nvGrpSpPr>
          <p:cNvPr id="65539" name="Group 3"/>
          <p:cNvGrpSpPr>
            <a:grpSpLocks/>
          </p:cNvGrpSpPr>
          <p:nvPr/>
        </p:nvGrpSpPr>
        <p:grpSpPr bwMode="auto">
          <a:xfrm>
            <a:off x="4806950" y="411163"/>
            <a:ext cx="3919538" cy="0"/>
            <a:chOff x="0" y="0"/>
            <a:chExt cx="2469" cy="0"/>
          </a:xfrm>
        </p:grpSpPr>
        <p:sp>
          <p:nvSpPr>
            <p:cNvPr id="65540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  <p:sp>
          <p:nvSpPr>
            <p:cNvPr id="6554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CH"/>
            </a:p>
          </p:txBody>
        </p:sp>
      </p:grp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2195513" y="41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5408613" y="411163"/>
            <a:ext cx="2717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CH"/>
          </a:p>
        </p:txBody>
      </p:sp>
      <p:sp>
        <p:nvSpPr>
          <p:cNvPr id="65544" name="AutoShape 8"/>
          <p:cNvSpPr>
            <a:spLocks noChangeArrowheads="1"/>
          </p:cNvSpPr>
          <p:nvPr/>
        </p:nvSpPr>
        <p:spPr bwMode="auto">
          <a:xfrm>
            <a:off x="1828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5545" name="Freeform 9"/>
          <p:cNvSpPr>
            <a:spLocks/>
          </p:cNvSpPr>
          <p:nvPr/>
        </p:nvSpPr>
        <p:spPr bwMode="auto">
          <a:xfrm>
            <a:off x="6629400" y="1447800"/>
            <a:ext cx="2057400" cy="1752600"/>
          </a:xfrm>
          <a:custGeom>
            <a:avLst/>
            <a:gdLst>
              <a:gd name="T0" fmla="*/ 0 w 1296"/>
              <a:gd name="T1" fmla="*/ 1002 h 1002"/>
              <a:gd name="T2" fmla="*/ 1296 w 1296"/>
              <a:gd name="T3" fmla="*/ 1002 h 1002"/>
              <a:gd name="T4" fmla="*/ 1296 w 1296"/>
              <a:gd name="T5" fmla="*/ 336 h 1002"/>
              <a:gd name="T6" fmla="*/ 648 w 1296"/>
              <a:gd name="T7" fmla="*/ 0 h 1002"/>
              <a:gd name="T8" fmla="*/ 0 w 1296"/>
              <a:gd name="T9" fmla="*/ 336 h 1002"/>
              <a:gd name="T10" fmla="*/ 0 w 1296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6" h="1002">
                <a:moveTo>
                  <a:pt x="0" y="1002"/>
                </a:moveTo>
                <a:lnTo>
                  <a:pt x="1296" y="1002"/>
                </a:lnTo>
                <a:lnTo>
                  <a:pt x="1296" y="336"/>
                </a:lnTo>
                <a:lnTo>
                  <a:pt x="648" y="0"/>
                </a:lnTo>
                <a:lnTo>
                  <a:pt x="0" y="336"/>
                </a:lnTo>
                <a:lnTo>
                  <a:pt x="0" y="1002"/>
                </a:lnTo>
              </a:path>
            </a:pathLst>
          </a:custGeom>
          <a:noFill/>
          <a:ln w="38100" cmpd="sng">
            <a:solidFill>
              <a:srgbClr val="C277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65546" name="AutoShape 10"/>
          <p:cNvSpPr>
            <a:spLocks noChangeArrowheads="1"/>
          </p:cNvSpPr>
          <p:nvPr/>
        </p:nvSpPr>
        <p:spPr bwMode="auto">
          <a:xfrm rot="-5400000">
            <a:off x="838200" y="1219200"/>
            <a:ext cx="1143000" cy="2057400"/>
          </a:xfrm>
          <a:prstGeom prst="flowChartDelay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5547" name="AutoShape 11"/>
          <p:cNvSpPr>
            <a:spLocks noChangeArrowheads="1"/>
          </p:cNvSpPr>
          <p:nvPr/>
        </p:nvSpPr>
        <p:spPr bwMode="auto">
          <a:xfrm>
            <a:off x="1066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5548" name="AutoShape 12"/>
          <p:cNvSpPr>
            <a:spLocks noChangeArrowheads="1"/>
          </p:cNvSpPr>
          <p:nvPr/>
        </p:nvSpPr>
        <p:spPr bwMode="auto">
          <a:xfrm>
            <a:off x="685800" y="2133600"/>
            <a:ext cx="304800" cy="533400"/>
          </a:xfrm>
          <a:prstGeom prst="can">
            <a:avLst>
              <a:gd name="adj" fmla="val 43750"/>
            </a:avLst>
          </a:prstGeom>
          <a:gradFill rotWithShape="0">
            <a:gsLst>
              <a:gs pos="0">
                <a:srgbClr val="A1A45C">
                  <a:gamma/>
                  <a:shade val="46275"/>
                  <a:invGamma/>
                </a:srgbClr>
              </a:gs>
              <a:gs pos="50000">
                <a:srgbClr val="A1A45C"/>
              </a:gs>
              <a:gs pos="100000">
                <a:srgbClr val="A1A45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781050" y="1447800"/>
            <a:ext cx="1295400" cy="381000"/>
          </a:xfrm>
          <a:prstGeom prst="rect">
            <a:avLst/>
          </a:prstGeom>
          <a:solidFill>
            <a:srgbClr val="C0BBB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Stencil" panose="040409050D0802020404" pitchFamily="82" charset="0"/>
              </a:rPr>
              <a:t>Dépôt</a:t>
            </a:r>
            <a:endParaRPr lang="fr-FR" altLang="fr-FR" sz="1800">
              <a:latin typeface="Stencil" panose="040409050D0802020404" pitchFamily="82" charset="0"/>
            </a:endParaRPr>
          </a:p>
        </p:txBody>
      </p:sp>
      <p:sp>
        <p:nvSpPr>
          <p:cNvPr id="65550" name="Rectangle 14" descr="Bois moyen"/>
          <p:cNvSpPr>
            <a:spLocks noChangeArrowheads="1"/>
          </p:cNvSpPr>
          <p:nvPr/>
        </p:nvSpPr>
        <p:spPr bwMode="auto">
          <a:xfrm>
            <a:off x="6867525" y="2971800"/>
            <a:ext cx="1600200" cy="381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66"/>
                </a:solidFill>
                <a:latin typeface="Lucida Sans" panose="020B0602030504020204" pitchFamily="34" charset="0"/>
              </a:rPr>
              <a:t>Exploitation</a:t>
            </a:r>
            <a:endParaRPr lang="fr-FR" altLang="fr-FR" sz="1800" b="1">
              <a:solidFill>
                <a:srgbClr val="FFFF66"/>
              </a:solidFill>
              <a:latin typeface="Lucida Sans" panose="020B0602030504020204" pitchFamily="34" charset="0"/>
            </a:endParaRPr>
          </a:p>
        </p:txBody>
      </p:sp>
      <p:grpSp>
        <p:nvGrpSpPr>
          <p:cNvPr id="65551" name="Group 15"/>
          <p:cNvGrpSpPr>
            <a:grpSpLocks/>
          </p:cNvGrpSpPr>
          <p:nvPr/>
        </p:nvGrpSpPr>
        <p:grpSpPr bwMode="auto">
          <a:xfrm>
            <a:off x="1524000" y="2133600"/>
            <a:ext cx="685800" cy="533400"/>
            <a:chOff x="4320" y="1440"/>
            <a:chExt cx="432" cy="336"/>
          </a:xfrm>
        </p:grpSpPr>
        <p:sp>
          <p:nvSpPr>
            <p:cNvPr id="65552" name="AutoShape 16"/>
            <p:cNvSpPr>
              <a:spLocks noChangeArrowheads="1"/>
            </p:cNvSpPr>
            <p:nvPr/>
          </p:nvSpPr>
          <p:spPr bwMode="auto">
            <a:xfrm>
              <a:off x="456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65553" name="AutoShape 17"/>
            <p:cNvSpPr>
              <a:spLocks noChangeArrowheads="1"/>
            </p:cNvSpPr>
            <p:nvPr/>
          </p:nvSpPr>
          <p:spPr bwMode="auto">
            <a:xfrm>
              <a:off x="4320" y="1440"/>
              <a:ext cx="192" cy="336"/>
            </a:xfrm>
            <a:prstGeom prst="can">
              <a:avLst>
                <a:gd name="adj" fmla="val 43750"/>
              </a:avLst>
            </a:prstGeom>
            <a:gradFill rotWithShape="0">
              <a:gsLst>
                <a:gs pos="0">
                  <a:srgbClr val="A1A45C">
                    <a:gamma/>
                    <a:shade val="46275"/>
                    <a:invGamma/>
                  </a:srgbClr>
                </a:gs>
                <a:gs pos="50000">
                  <a:srgbClr val="A1A45C"/>
                </a:gs>
                <a:gs pos="100000">
                  <a:srgbClr val="A1A45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pic>
        <p:nvPicPr>
          <p:cNvPr id="65556" name="Picture 20" descr="BD04896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981200"/>
            <a:ext cx="1371600" cy="86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57" name="AutoShape 21"/>
          <p:cNvSpPr>
            <a:spLocks noChangeArrowheads="1"/>
          </p:cNvSpPr>
          <p:nvPr/>
        </p:nvSpPr>
        <p:spPr bwMode="auto">
          <a:xfrm>
            <a:off x="2590800" y="152400"/>
            <a:ext cx="3962400" cy="17526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fr-CH" altLang="fr-FR" sz="2800" b="1">
                <a:solidFill>
                  <a:srgbClr val="FFFF66"/>
                </a:solidFill>
              </a:rPr>
              <a:t>CAN    450.-</a:t>
            </a:r>
          </a:p>
          <a:p>
            <a:pPr algn="r"/>
            <a:r>
              <a:rPr lang="fr-CH" altLang="fr-FR" sz="2800" b="1">
                <a:solidFill>
                  <a:srgbClr val="FFFF66"/>
                </a:solidFill>
              </a:rPr>
              <a:t>- PRAMV   </a:t>
            </a:r>
            <a:r>
              <a:rPr lang="fr-CH" altLang="fr-FR" sz="2800" b="1" u="sng">
                <a:solidFill>
                  <a:srgbClr val="FFFF66"/>
                </a:solidFill>
              </a:rPr>
              <a:t> 300.-</a:t>
            </a:r>
          </a:p>
          <a:p>
            <a:pPr algn="r"/>
            <a:r>
              <a:rPr lang="fr-CH" altLang="fr-FR" sz="2800" b="1">
                <a:solidFill>
                  <a:srgbClr val="FFFF66"/>
                </a:solidFill>
              </a:rPr>
              <a:t>BB    150.-</a:t>
            </a:r>
            <a:endParaRPr lang="fr-FR" altLang="fr-FR" sz="2800" b="1">
              <a:solidFill>
                <a:srgbClr val="FFFF66"/>
              </a:solidFill>
            </a:endParaRPr>
          </a:p>
        </p:txBody>
      </p:sp>
      <p:graphicFrame>
        <p:nvGraphicFramePr>
          <p:cNvPr id="65558" name="Object 22"/>
          <p:cNvGraphicFramePr>
            <a:graphicFrameLocks noChangeAspect="1"/>
          </p:cNvGraphicFramePr>
          <p:nvPr/>
        </p:nvGraphicFramePr>
        <p:xfrm>
          <a:off x="2419350" y="4800600"/>
          <a:ext cx="430530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0" name="Feuille de calcul" r:id="rId5" imgW="4305872" imgH="1914906" progId="Excel.Sheet.8">
                  <p:embed/>
                </p:oleObj>
              </mc:Choice>
              <mc:Fallback>
                <p:oleObj name="Feuille de calcul" r:id="rId5" imgW="4305872" imgH="1914906" progId="Excel.Sheet.8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4800600"/>
                        <a:ext cx="4305300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IN0065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19431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228600" y="3200400"/>
            <a:ext cx="3276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>
                <a:solidFill>
                  <a:srgbClr val="003399"/>
                </a:solidFill>
              </a:rPr>
              <a:t>Danger si vous oubliez cette formule !</a:t>
            </a:r>
            <a:endParaRPr lang="fr-FR" altLang="fr-FR">
              <a:solidFill>
                <a:srgbClr val="003399"/>
              </a:solidFill>
            </a:endParaRPr>
          </a:p>
        </p:txBody>
      </p:sp>
      <p:sp>
        <p:nvSpPr>
          <p:cNvPr id="66564" name="AutoShape 4"/>
          <p:cNvSpPr>
            <a:spLocks noChangeArrowheads="1"/>
          </p:cNvSpPr>
          <p:nvPr/>
        </p:nvSpPr>
        <p:spPr bwMode="auto">
          <a:xfrm>
            <a:off x="3657600" y="1371600"/>
            <a:ext cx="4953000" cy="24384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rgbClr val="FFFF66"/>
                </a:solidFill>
              </a:rPr>
              <a:t/>
            </a:r>
            <a:br>
              <a:rPr lang="fr-CH" altLang="fr-FR" sz="2000" b="1">
                <a:solidFill>
                  <a:srgbClr val="FFFF66"/>
                </a:solidFill>
              </a:rPr>
            </a:br>
            <a:endParaRPr lang="fr-CH" altLang="fr-FR" sz="2000" b="1">
              <a:solidFill>
                <a:srgbClr val="FFFF66"/>
              </a:solidFill>
            </a:endParaRPr>
          </a:p>
          <a:p>
            <a:pPr algn="ctr"/>
            <a:r>
              <a:rPr lang="fr-CH" altLang="fr-FR" sz="3600" b="1">
                <a:solidFill>
                  <a:srgbClr val="FFFF66"/>
                </a:solidFill>
              </a:rPr>
              <a:t>CAN – PRAMV = BB</a:t>
            </a:r>
            <a:endParaRPr lang="fr-FR" altLang="fr-FR" sz="3600" b="1">
              <a:solidFill>
                <a:srgbClr val="FFFF66"/>
              </a:solidFill>
            </a:endParaRPr>
          </a:p>
        </p:txBody>
      </p:sp>
      <p:sp>
        <p:nvSpPr>
          <p:cNvPr id="66565" name="AutoShape 5"/>
          <p:cNvSpPr>
            <a:spLocks noChangeArrowheads="1"/>
          </p:cNvSpPr>
          <p:nvPr/>
        </p:nvSpPr>
        <p:spPr bwMode="auto">
          <a:xfrm>
            <a:off x="4048125" y="1743075"/>
            <a:ext cx="4343400" cy="847725"/>
          </a:xfrm>
          <a:prstGeom prst="downArrow">
            <a:avLst>
              <a:gd name="adj1" fmla="val 74120"/>
              <a:gd name="adj2" fmla="val 57144"/>
            </a:avLst>
          </a:prstGeom>
          <a:noFill/>
          <a:ln w="28575">
            <a:solidFill>
              <a:srgbClr val="FFFF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 b="1">
                <a:solidFill>
                  <a:srgbClr val="FFFF66"/>
                </a:solidFill>
              </a:rPr>
              <a:t>PRA + dim. stock </a:t>
            </a:r>
            <a:r>
              <a:rPr lang="fr-CH" altLang="fr-FR" sz="1200">
                <a:solidFill>
                  <a:srgbClr val="FFFF66"/>
                </a:solidFill>
              </a:rPr>
              <a:t>ou</a:t>
            </a:r>
            <a:r>
              <a:rPr lang="fr-CH" altLang="fr-FR" sz="1600" b="1">
                <a:solidFill>
                  <a:srgbClr val="FFFF66"/>
                </a:solidFill>
              </a:rPr>
              <a:t> – aug. stock</a:t>
            </a:r>
            <a:endParaRPr lang="fr-FR" altLang="fr-FR" sz="1600" b="1">
              <a:solidFill>
                <a:srgbClr val="FFFF66"/>
              </a:solidFill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3657600" y="1143000"/>
            <a:ext cx="2286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>
                <a:latin typeface="Arial" panose="020B0604020202020204" pitchFamily="34" charset="0"/>
              </a:rPr>
              <a:t>Schumacher TQG I</a:t>
            </a:r>
            <a:endParaRPr lang="fr-FR" altLang="fr-FR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IN0065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19431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28600" y="3200400"/>
            <a:ext cx="3276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>
                <a:solidFill>
                  <a:srgbClr val="003399"/>
                </a:solidFill>
              </a:rPr>
              <a:t>Danger si vous oubliez cette formule !</a:t>
            </a:r>
            <a:endParaRPr lang="fr-FR" altLang="fr-FR">
              <a:solidFill>
                <a:srgbClr val="003399"/>
              </a:solidFill>
            </a:endParaRPr>
          </a:p>
        </p:txBody>
      </p:sp>
      <p:sp>
        <p:nvSpPr>
          <p:cNvPr id="67588" name="AutoShape 4"/>
          <p:cNvSpPr>
            <a:spLocks noChangeArrowheads="1"/>
          </p:cNvSpPr>
          <p:nvPr/>
        </p:nvSpPr>
        <p:spPr bwMode="auto">
          <a:xfrm>
            <a:off x="3657600" y="1371600"/>
            <a:ext cx="4953000" cy="24384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rgbClr val="FFFF66"/>
                </a:solidFill>
              </a:rPr>
              <a:t/>
            </a:r>
            <a:br>
              <a:rPr lang="fr-CH" altLang="fr-FR" sz="2000" b="1">
                <a:solidFill>
                  <a:srgbClr val="FFFF66"/>
                </a:solidFill>
              </a:rPr>
            </a:br>
            <a:endParaRPr lang="fr-CH" altLang="fr-FR" sz="2000" b="1">
              <a:solidFill>
                <a:srgbClr val="FFFF66"/>
              </a:solidFill>
            </a:endParaRPr>
          </a:p>
          <a:p>
            <a:pPr algn="ctr"/>
            <a:r>
              <a:rPr lang="fr-CH" altLang="fr-FR" sz="3600" b="1">
                <a:solidFill>
                  <a:srgbClr val="FFFF66"/>
                </a:solidFill>
              </a:rPr>
              <a:t>CAN –   CAMV   = BB</a:t>
            </a:r>
            <a:endParaRPr lang="fr-FR" altLang="fr-FR" sz="3600" b="1">
              <a:solidFill>
                <a:srgbClr val="FFFF66"/>
              </a:solidFill>
            </a:endParaRPr>
          </a:p>
        </p:txBody>
      </p:sp>
      <p:sp>
        <p:nvSpPr>
          <p:cNvPr id="67589" name="AutoShape 5"/>
          <p:cNvSpPr>
            <a:spLocks noChangeArrowheads="1"/>
          </p:cNvSpPr>
          <p:nvPr/>
        </p:nvSpPr>
        <p:spPr bwMode="auto">
          <a:xfrm>
            <a:off x="4048125" y="1743075"/>
            <a:ext cx="4343400" cy="847725"/>
          </a:xfrm>
          <a:prstGeom prst="downArrow">
            <a:avLst>
              <a:gd name="adj1" fmla="val 74120"/>
              <a:gd name="adj2" fmla="val 57144"/>
            </a:avLst>
          </a:prstGeom>
          <a:noFill/>
          <a:ln w="28575">
            <a:solidFill>
              <a:srgbClr val="FFFF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 b="1">
                <a:solidFill>
                  <a:srgbClr val="FFFF66"/>
                </a:solidFill>
              </a:rPr>
              <a:t>PRA + dim. stock </a:t>
            </a:r>
            <a:r>
              <a:rPr lang="fr-CH" altLang="fr-FR" sz="1200">
                <a:solidFill>
                  <a:srgbClr val="FFFF66"/>
                </a:solidFill>
              </a:rPr>
              <a:t>ou</a:t>
            </a:r>
            <a:r>
              <a:rPr lang="fr-CH" altLang="fr-FR" sz="1600" b="1">
                <a:solidFill>
                  <a:srgbClr val="FFFF66"/>
                </a:solidFill>
              </a:rPr>
              <a:t> – aug. stock</a:t>
            </a:r>
            <a:endParaRPr lang="fr-FR" altLang="fr-FR" sz="1600" b="1">
              <a:solidFill>
                <a:srgbClr val="FFFF66"/>
              </a:solidFill>
            </a:endParaRP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3657600" y="1143000"/>
            <a:ext cx="2286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>
                <a:latin typeface="Arial" panose="020B0604020202020204" pitchFamily="34" charset="0"/>
              </a:rPr>
              <a:t>Calderara</a:t>
            </a:r>
            <a:endParaRPr lang="fr-FR" altLang="fr-FR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BS0117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86200"/>
            <a:ext cx="2659063" cy="243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3" name="AutoShape 3"/>
          <p:cNvSpPr>
            <a:spLocks noChangeArrowheads="1"/>
          </p:cNvSpPr>
          <p:nvPr/>
        </p:nvSpPr>
        <p:spPr bwMode="auto">
          <a:xfrm>
            <a:off x="1143000" y="152400"/>
            <a:ext cx="7100888" cy="3048000"/>
          </a:xfrm>
          <a:prstGeom prst="cloudCallout">
            <a:avLst>
              <a:gd name="adj1" fmla="val 11032"/>
              <a:gd name="adj2" fmla="val 84167"/>
            </a:avLst>
          </a:prstGeom>
          <a:gradFill rotWithShape="0">
            <a:gsLst>
              <a:gs pos="0">
                <a:srgbClr val="FECBC6">
                  <a:gamma/>
                  <a:shade val="79216"/>
                  <a:invGamma/>
                </a:srgbClr>
              </a:gs>
              <a:gs pos="50000">
                <a:srgbClr val="FECBC6"/>
              </a:gs>
              <a:gs pos="100000">
                <a:srgbClr val="FECBC6">
                  <a:gamma/>
                  <a:shade val="79216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CH" altLang="fr-FR"/>
          </a:p>
          <a:p>
            <a:pPr algn="ctr"/>
            <a:r>
              <a:rPr lang="fr-CH" altLang="fr-FR" sz="5400"/>
              <a:t>F i n 1</a:t>
            </a:r>
            <a:r>
              <a:rPr lang="fr-CH" altLang="fr-FR" sz="5400" baseline="30000"/>
              <a:t>ère</a:t>
            </a:r>
            <a:r>
              <a:rPr lang="fr-CH" altLang="fr-FR" sz="5400"/>
              <a:t> partie</a:t>
            </a:r>
            <a:endParaRPr lang="fr-CH" altLang="fr-FR" sz="5400">
              <a:solidFill>
                <a:srgbClr val="EE4230"/>
              </a:solidFill>
            </a:endParaRPr>
          </a:p>
          <a:p>
            <a:pPr algn="ctr"/>
            <a:endParaRPr lang="fr-FR" altLang="fr-FR"/>
          </a:p>
        </p:txBody>
      </p:sp>
      <p:sp>
        <p:nvSpPr>
          <p:cNvPr id="76804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7200" y="3657600"/>
            <a:ext cx="1524000" cy="3810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rgbClr val="FFFF66"/>
                </a:solidFill>
              </a:rPr>
              <a:t>Cas no 1</a:t>
            </a:r>
          </a:p>
        </p:txBody>
      </p:sp>
      <p:sp>
        <p:nvSpPr>
          <p:cNvPr id="76805" name="AutoShape 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57200" y="4229100"/>
            <a:ext cx="1524000" cy="3810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rgbClr val="FFFF66"/>
                </a:solidFill>
              </a:rPr>
              <a:t>Cas no 2</a:t>
            </a:r>
          </a:p>
        </p:txBody>
      </p:sp>
      <p:sp>
        <p:nvSpPr>
          <p:cNvPr id="76806" name="AutoShape 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7200" y="4800600"/>
            <a:ext cx="1524000" cy="3810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rgbClr val="FFFF66"/>
                </a:solidFill>
              </a:rPr>
              <a:t>Formule</a:t>
            </a:r>
          </a:p>
        </p:txBody>
      </p:sp>
      <p:sp>
        <p:nvSpPr>
          <p:cNvPr id="76807" name="Text Box 7"/>
          <p:cNvSpPr txBox="1">
            <a:spLocks noChangeArrowheads="1"/>
          </p:cNvSpPr>
          <p:nvPr/>
        </p:nvSpPr>
        <p:spPr bwMode="auto">
          <a:xfrm>
            <a:off x="304800" y="6400800"/>
            <a:ext cx="22860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800">
                <a:cs typeface="Times New Roman" panose="02020603050405020304" pitchFamily="18" charset="0"/>
              </a:rPr>
              <a:t>©</a:t>
            </a:r>
            <a:r>
              <a:rPr lang="fr-CH" altLang="fr-FR" sz="800"/>
              <a:t> Yvan Péguiron – HEP Lausanne – nov. 2005</a:t>
            </a:r>
            <a:endParaRPr lang="fr-FR" altLang="fr-FR" sz="800"/>
          </a:p>
        </p:txBody>
      </p:sp>
      <p:sp>
        <p:nvSpPr>
          <p:cNvPr id="76808" name="AutoShape 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8313" y="5589588"/>
            <a:ext cx="1524000" cy="3810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rgbClr val="FFFF66"/>
                </a:solidFill>
              </a:rPr>
              <a:t>Résumé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fr-FR" altLang="fr-FR" sz="3200"/>
          </a:p>
        </p:txBody>
      </p:sp>
      <p:pic>
        <p:nvPicPr>
          <p:cNvPr id="70659" name="Picture 3" descr="MCj0090022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63" y="0"/>
            <a:ext cx="4935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3309938" cy="1470025"/>
          </a:xfrm>
        </p:spPr>
        <p:txBody>
          <a:bodyPr anchor="ctr"/>
          <a:lstStyle/>
          <a:p>
            <a:pPr algn="l"/>
            <a:r>
              <a:rPr lang="fr-CH" altLang="fr-FR" sz="4400"/>
              <a:t>PRAMV</a:t>
            </a:r>
            <a:br>
              <a:rPr lang="fr-CH" altLang="fr-FR" sz="4400"/>
            </a:br>
            <a:r>
              <a:rPr lang="fr-CH" altLang="fr-FR" sz="4400"/>
              <a:t>ou CAMV</a:t>
            </a:r>
            <a:endParaRPr lang="fr-FR" altLang="fr-FR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4572000" y="3671888"/>
            <a:ext cx="3240088" cy="1871662"/>
          </a:xfrm>
          <a:prstGeom prst="rect">
            <a:avLst/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Marchandise vendu</a:t>
            </a:r>
            <a:b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au prix de vente</a:t>
            </a:r>
          </a:p>
          <a:p>
            <a:pPr algn="ctr"/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(CAN) </a:t>
            </a:r>
            <a:endParaRPr lang="fr-FR" altLang="fr-F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1331913" y="3671888"/>
            <a:ext cx="3240087" cy="1368425"/>
          </a:xfrm>
          <a:prstGeom prst="rect">
            <a:avLst/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Marchandise vendue</a:t>
            </a:r>
            <a:b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au prix d’achat</a:t>
            </a:r>
            <a:b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(PRAMV) </a:t>
            </a:r>
            <a:endParaRPr lang="fr-FR" altLang="fr-F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1331913" y="5040313"/>
            <a:ext cx="3240087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latin typeface="Arial" panose="020B0604020202020204" pitchFamily="34" charset="0"/>
              </a:rPr>
              <a:t>Bénéfice brut</a:t>
            </a:r>
            <a:endParaRPr lang="fr-FR" altLang="fr-FR" sz="2000" b="1">
              <a:latin typeface="Arial" panose="020B0604020202020204" pitchFamily="34" charset="0"/>
            </a:endParaRPr>
          </a:p>
        </p:txBody>
      </p:sp>
      <p:sp>
        <p:nvSpPr>
          <p:cNvPr id="71685" name="Line 5"/>
          <p:cNvSpPr>
            <a:spLocks noChangeShapeType="1"/>
          </p:cNvSpPr>
          <p:nvPr/>
        </p:nvSpPr>
        <p:spPr bwMode="auto">
          <a:xfrm>
            <a:off x="4572000" y="142875"/>
            <a:ext cx="0" cy="67151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1331913" y="3168650"/>
            <a:ext cx="6480175" cy="358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Arial" panose="020B0604020202020204" pitchFamily="34" charset="0"/>
              </a:rPr>
              <a:t>Résultat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5364163" y="0"/>
            <a:ext cx="2663825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Vendu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CH" altLang="fr-FR" sz="1800">
                <a:latin typeface="Arial" panose="020B0604020202020204" pitchFamily="34" charset="0"/>
              </a:rPr>
              <a:t> retours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CH" altLang="fr-FR" sz="1800">
                <a:latin typeface="Arial" panose="020B0604020202020204" pitchFamily="34" charset="0"/>
              </a:rPr>
              <a:t> déductions accordées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CH" altLang="fr-FR" sz="1800">
                <a:latin typeface="Arial" panose="020B0604020202020204" pitchFamily="34" charset="0"/>
              </a:rPr>
              <a:t> pertes sur clients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CH" altLang="fr-FR" sz="1800">
                <a:latin typeface="Arial" panose="020B0604020202020204" pitchFamily="34" charset="0"/>
              </a:rPr>
              <a:t> commissions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71688" name="AutoShape 8"/>
          <p:cNvSpPr>
            <a:spLocks noChangeArrowheads="1"/>
          </p:cNvSpPr>
          <p:nvPr/>
        </p:nvSpPr>
        <p:spPr bwMode="auto">
          <a:xfrm>
            <a:off x="5867400" y="2266950"/>
            <a:ext cx="1079500" cy="7921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 animBg="1"/>
      <p:bldP spid="71683" grpId="0" animBg="1"/>
      <p:bldP spid="71684" grpId="0" animBg="1"/>
      <p:bldP spid="71687" grpId="0"/>
      <p:bldP spid="7168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4572000" y="3671888"/>
            <a:ext cx="3240088" cy="1871662"/>
          </a:xfrm>
          <a:prstGeom prst="rect">
            <a:avLst/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Marchandise vendu</a:t>
            </a:r>
            <a:b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au prix de vente</a:t>
            </a:r>
          </a:p>
          <a:p>
            <a:pPr algn="ctr"/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(CAN) </a:t>
            </a:r>
            <a:endParaRPr lang="fr-FR" altLang="fr-F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1331913" y="3671888"/>
            <a:ext cx="3240087" cy="1368425"/>
          </a:xfrm>
          <a:prstGeom prst="rect">
            <a:avLst/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Marchandise vendue</a:t>
            </a:r>
            <a:b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au prix d’achat</a:t>
            </a:r>
            <a:b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(PRAMV) </a:t>
            </a:r>
            <a:endParaRPr lang="fr-FR" altLang="fr-F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1331913" y="5040313"/>
            <a:ext cx="3240087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latin typeface="Arial" panose="020B0604020202020204" pitchFamily="34" charset="0"/>
              </a:rPr>
              <a:t>Bénéfice brut</a:t>
            </a:r>
            <a:endParaRPr lang="fr-FR" altLang="fr-FR" sz="2000" b="1">
              <a:latin typeface="Arial" panose="020B0604020202020204" pitchFamily="34" charset="0"/>
            </a:endParaRPr>
          </a:p>
        </p:txBody>
      </p:sp>
      <p:sp>
        <p:nvSpPr>
          <p:cNvPr id="72709" name="Line 5"/>
          <p:cNvSpPr>
            <a:spLocks noChangeShapeType="1"/>
          </p:cNvSpPr>
          <p:nvPr/>
        </p:nvSpPr>
        <p:spPr bwMode="auto">
          <a:xfrm>
            <a:off x="4572000" y="142875"/>
            <a:ext cx="0" cy="67151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1331913" y="3168650"/>
            <a:ext cx="6480175" cy="358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Arial" panose="020B0604020202020204" pitchFamily="34" charset="0"/>
              </a:rPr>
              <a:t>Résultat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5364163" y="0"/>
            <a:ext cx="2663825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Vendu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CH" altLang="fr-FR" sz="1800">
                <a:latin typeface="Arial" panose="020B0604020202020204" pitchFamily="34" charset="0"/>
              </a:rPr>
              <a:t> retours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CH" altLang="fr-FR" sz="1800">
                <a:latin typeface="Arial" panose="020B0604020202020204" pitchFamily="34" charset="0"/>
              </a:rPr>
              <a:t> déductions accordées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CH" altLang="fr-FR" sz="1800">
                <a:latin typeface="Arial" panose="020B0604020202020204" pitchFamily="34" charset="0"/>
              </a:rPr>
              <a:t> pertes sur clients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CH" altLang="fr-FR" sz="1800">
                <a:latin typeface="Arial" panose="020B0604020202020204" pitchFamily="34" charset="0"/>
              </a:rPr>
              <a:t> commissions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72712" name="AutoShape 8"/>
          <p:cNvSpPr>
            <a:spLocks noChangeArrowheads="1"/>
          </p:cNvSpPr>
          <p:nvPr/>
        </p:nvSpPr>
        <p:spPr bwMode="auto">
          <a:xfrm>
            <a:off x="5867400" y="2266950"/>
            <a:ext cx="1079500" cy="7921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72713" name="AutoShape 9"/>
          <p:cNvSpPr>
            <a:spLocks noChangeArrowheads="1"/>
          </p:cNvSpPr>
          <p:nvPr/>
        </p:nvSpPr>
        <p:spPr bwMode="auto">
          <a:xfrm>
            <a:off x="2195513" y="2266950"/>
            <a:ext cx="1079500" cy="7921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1763713" y="765175"/>
            <a:ext cx="187166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8000" b="1">
                <a:latin typeface="Arial" panose="020B0604020202020204" pitchFamily="34" charset="0"/>
              </a:rPr>
              <a:t>?</a:t>
            </a:r>
            <a:endParaRPr lang="fr-FR" altLang="fr-FR" sz="80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3" grpId="0" animBg="1"/>
      <p:bldP spid="7271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20713"/>
            <a:ext cx="126365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1331913" y="3671888"/>
            <a:ext cx="3240087" cy="1368425"/>
          </a:xfrm>
          <a:prstGeom prst="rect">
            <a:avLst/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Marchandise vendue</a:t>
            </a:r>
            <a:b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au prix d’achat</a:t>
            </a:r>
            <a:b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(PRAMV) </a:t>
            </a:r>
            <a:endParaRPr lang="fr-FR" altLang="fr-F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7828" name="Line 4"/>
          <p:cNvSpPr>
            <a:spLocks noChangeShapeType="1"/>
          </p:cNvSpPr>
          <p:nvPr/>
        </p:nvSpPr>
        <p:spPr bwMode="auto">
          <a:xfrm>
            <a:off x="4572000" y="142875"/>
            <a:ext cx="0" cy="67151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1331913" y="2060575"/>
            <a:ext cx="2519362" cy="1368425"/>
          </a:xfrm>
          <a:prstGeom prst="rect">
            <a:avLst/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Marchandise</a:t>
            </a:r>
          </a:p>
          <a:p>
            <a:pPr algn="ctr"/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achetée</a:t>
            </a:r>
          </a:p>
          <a:p>
            <a:pPr algn="ctr"/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au prix d’achat</a:t>
            </a:r>
            <a:b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(PRAMA) </a:t>
            </a:r>
            <a:endParaRPr lang="fr-FR" altLang="fr-F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518477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 b="1">
                <a:latin typeface="Arial" panose="020B0604020202020204" pitchFamily="34" charset="0"/>
              </a:rPr>
              <a:t>Cas 1 : Pas acheté assez de marchandise</a:t>
            </a:r>
            <a:endParaRPr lang="fr-FR" altLang="fr-FR" sz="2000" b="1">
              <a:latin typeface="Arial" panose="020B0604020202020204" pitchFamily="34" charset="0"/>
            </a:endParaRPr>
          </a:p>
        </p:txBody>
      </p:sp>
      <p:pic>
        <p:nvPicPr>
          <p:cNvPr id="77831" name="Picture 7" descr="MCj009002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0"/>
            <a:ext cx="1895475" cy="263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3851275" y="2060575"/>
            <a:ext cx="720725" cy="1368425"/>
          </a:xfrm>
          <a:prstGeom prst="rect">
            <a:avLst/>
          </a:prstGeom>
          <a:solidFill>
            <a:srgbClr val="97733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 b="1">
                <a:solidFill>
                  <a:schemeClr val="bg1"/>
                </a:solidFill>
                <a:latin typeface="Arial" panose="020B0604020202020204" pitchFamily="34" charset="0"/>
              </a:rPr>
              <a:t>+ dim.</a:t>
            </a:r>
          </a:p>
          <a:p>
            <a:pPr algn="ctr"/>
            <a:r>
              <a:rPr lang="fr-CH" altLang="fr-FR" sz="1600" b="1">
                <a:solidFill>
                  <a:schemeClr val="bg1"/>
                </a:solidFill>
                <a:latin typeface="Arial" panose="020B0604020202020204" pitchFamily="34" charset="0"/>
              </a:rPr>
              <a:t>Stock</a:t>
            </a:r>
          </a:p>
          <a:p>
            <a:pPr algn="ctr"/>
            <a:endParaRPr lang="fr-CH" altLang="fr-FR" sz="16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endParaRPr lang="fr-FR" altLang="fr-F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7833" name="AutoShape 9"/>
          <p:cNvSpPr>
            <a:spLocks noChangeArrowheads="1"/>
          </p:cNvSpPr>
          <p:nvPr/>
        </p:nvSpPr>
        <p:spPr bwMode="auto">
          <a:xfrm>
            <a:off x="4427538" y="2924175"/>
            <a:ext cx="3960812" cy="504825"/>
          </a:xfrm>
          <a:prstGeom prst="leftArrow">
            <a:avLst>
              <a:gd name="adj1" fmla="val 50000"/>
              <a:gd name="adj2" fmla="val 196148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chemeClr val="bg1"/>
                </a:solidFill>
                <a:latin typeface="Arial" panose="020B0604020202020204" pitchFamily="34" charset="0"/>
              </a:rPr>
              <a:t>diminution du stock</a:t>
            </a:r>
            <a:endParaRPr lang="fr-FR" altLang="fr-FR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01041 L -0.3132 0.1576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58" y="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7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9" grpId="0" animBg="1"/>
      <p:bldP spid="77832" grpId="0" animBg="1"/>
      <p:bldP spid="7783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763" y="2133600"/>
            <a:ext cx="1258887" cy="129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1331913" y="3671888"/>
            <a:ext cx="3240087" cy="1368425"/>
          </a:xfrm>
          <a:prstGeom prst="rect">
            <a:avLst/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Marchandise vendue</a:t>
            </a:r>
            <a:b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au prix d’achat</a:t>
            </a:r>
            <a:b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(PRAMV) </a:t>
            </a:r>
            <a:endParaRPr lang="fr-FR" altLang="fr-F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78852" name="Picture 4" descr="MCj009002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0"/>
            <a:ext cx="1895475" cy="263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3059113" y="1916113"/>
            <a:ext cx="2160587" cy="1584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78854" name="Line 6"/>
          <p:cNvSpPr>
            <a:spLocks noChangeShapeType="1"/>
          </p:cNvSpPr>
          <p:nvPr/>
        </p:nvSpPr>
        <p:spPr bwMode="auto">
          <a:xfrm>
            <a:off x="4572000" y="142875"/>
            <a:ext cx="0" cy="67151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grpSp>
        <p:nvGrpSpPr>
          <p:cNvPr id="78855" name="Group 7"/>
          <p:cNvGrpSpPr>
            <a:grpSpLocks/>
          </p:cNvGrpSpPr>
          <p:nvPr/>
        </p:nvGrpSpPr>
        <p:grpSpPr bwMode="auto">
          <a:xfrm>
            <a:off x="1322388" y="2041525"/>
            <a:ext cx="3960812" cy="1368425"/>
            <a:chOff x="839" y="1298"/>
            <a:chExt cx="2495" cy="862"/>
          </a:xfrm>
        </p:grpSpPr>
        <p:sp>
          <p:nvSpPr>
            <p:cNvPr id="78856" name="Rectangle 8"/>
            <p:cNvSpPr>
              <a:spLocks noChangeArrowheads="1"/>
            </p:cNvSpPr>
            <p:nvPr/>
          </p:nvSpPr>
          <p:spPr bwMode="auto">
            <a:xfrm>
              <a:off x="839" y="1298"/>
              <a:ext cx="2041" cy="862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000" b="1">
                  <a:solidFill>
                    <a:schemeClr val="bg1"/>
                  </a:solidFill>
                  <a:latin typeface="Arial" panose="020B0604020202020204" pitchFamily="34" charset="0"/>
                </a:rPr>
                <a:t>Marchandise</a:t>
              </a:r>
            </a:p>
            <a:p>
              <a:pPr algn="ctr"/>
              <a:r>
                <a:rPr lang="fr-CH" altLang="fr-FR" sz="2000" b="1">
                  <a:solidFill>
                    <a:schemeClr val="bg1"/>
                  </a:solidFill>
                  <a:latin typeface="Arial" panose="020B0604020202020204" pitchFamily="34" charset="0"/>
                </a:rPr>
                <a:t>achetée</a:t>
              </a:r>
            </a:p>
            <a:p>
              <a:pPr algn="ctr"/>
              <a:r>
                <a:rPr lang="fr-CH" altLang="fr-FR" sz="2000" b="1">
                  <a:solidFill>
                    <a:schemeClr val="bg1"/>
                  </a:solidFill>
                  <a:latin typeface="Arial" panose="020B0604020202020204" pitchFamily="34" charset="0"/>
                </a:rPr>
                <a:t>au prix d’achat</a:t>
              </a:r>
              <a:br>
                <a:rPr lang="fr-CH" altLang="fr-FR" sz="2000" b="1">
                  <a:solidFill>
                    <a:schemeClr val="bg1"/>
                  </a:solidFill>
                  <a:latin typeface="Arial" panose="020B0604020202020204" pitchFamily="34" charset="0"/>
                </a:rPr>
              </a:br>
              <a:r>
                <a:rPr lang="fr-CH" altLang="fr-FR" sz="2000" b="1">
                  <a:solidFill>
                    <a:schemeClr val="bg1"/>
                  </a:solidFill>
                  <a:latin typeface="Arial" panose="020B0604020202020204" pitchFamily="34" charset="0"/>
                </a:rPr>
                <a:t>(PRAMA) </a:t>
              </a:r>
              <a:endParaRPr lang="fr-FR" altLang="fr-FR" sz="2000" b="1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857" name="Rectangle 9"/>
            <p:cNvSpPr>
              <a:spLocks noChangeArrowheads="1"/>
            </p:cNvSpPr>
            <p:nvPr/>
          </p:nvSpPr>
          <p:spPr bwMode="auto">
            <a:xfrm>
              <a:off x="2880" y="1298"/>
              <a:ext cx="454" cy="862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altLang="fr-FR" sz="2000" b="1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858" name="Rectangle 10"/>
            <p:cNvSpPr>
              <a:spLocks noChangeArrowheads="1"/>
            </p:cNvSpPr>
            <p:nvPr/>
          </p:nvSpPr>
          <p:spPr bwMode="auto">
            <a:xfrm>
              <a:off x="2857" y="1303"/>
              <a:ext cx="72" cy="852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altLang="fr-FR" sz="2000" b="1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8859" name="Rectangle 11"/>
          <p:cNvSpPr>
            <a:spLocks noChangeArrowheads="1"/>
          </p:cNvSpPr>
          <p:nvPr/>
        </p:nvSpPr>
        <p:spPr bwMode="auto">
          <a:xfrm>
            <a:off x="4562475" y="2041525"/>
            <a:ext cx="720725" cy="1373188"/>
          </a:xfrm>
          <a:prstGeom prst="rect">
            <a:avLst/>
          </a:prstGeom>
          <a:solidFill>
            <a:srgbClr val="97733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 b="1">
                <a:solidFill>
                  <a:schemeClr val="bg1"/>
                </a:solidFill>
                <a:latin typeface="Arial" panose="020B0604020202020204" pitchFamily="34" charset="0"/>
              </a:rPr>
              <a:t>- aug.</a:t>
            </a:r>
          </a:p>
          <a:p>
            <a:pPr algn="ctr"/>
            <a:r>
              <a:rPr lang="fr-CH" altLang="fr-FR" sz="1600" b="1">
                <a:solidFill>
                  <a:schemeClr val="bg1"/>
                </a:solidFill>
                <a:latin typeface="Arial" panose="020B0604020202020204" pitchFamily="34" charset="0"/>
              </a:rPr>
              <a:t>Stock</a:t>
            </a:r>
          </a:p>
          <a:p>
            <a:pPr algn="ctr"/>
            <a:endParaRPr lang="fr-CH" altLang="fr-FR" sz="16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endParaRPr lang="fr-FR" altLang="fr-FR" sz="16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8860" name="Text Box 12"/>
          <p:cNvSpPr txBox="1">
            <a:spLocks noChangeArrowheads="1"/>
          </p:cNvSpPr>
          <p:nvPr/>
        </p:nvSpPr>
        <p:spPr bwMode="auto">
          <a:xfrm>
            <a:off x="395288" y="115888"/>
            <a:ext cx="518477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 b="1">
                <a:latin typeface="Arial" panose="020B0604020202020204" pitchFamily="34" charset="0"/>
              </a:rPr>
              <a:t>Cas 2 : Acheté trop de marchandise</a:t>
            </a:r>
            <a:endParaRPr lang="fr-FR" altLang="fr-FR" sz="2000" b="1">
              <a:latin typeface="Arial" panose="020B0604020202020204" pitchFamily="34" charset="0"/>
            </a:endParaRPr>
          </a:p>
        </p:txBody>
      </p:sp>
      <p:sp>
        <p:nvSpPr>
          <p:cNvPr id="78861" name="AutoShape 13"/>
          <p:cNvSpPr>
            <a:spLocks noChangeArrowheads="1"/>
          </p:cNvSpPr>
          <p:nvPr/>
        </p:nvSpPr>
        <p:spPr bwMode="auto">
          <a:xfrm flipH="1">
            <a:off x="4859338" y="2924175"/>
            <a:ext cx="3529012" cy="504825"/>
          </a:xfrm>
          <a:prstGeom prst="leftArrow">
            <a:avLst>
              <a:gd name="adj1" fmla="val 50000"/>
              <a:gd name="adj2" fmla="val 174764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chemeClr val="bg1"/>
                </a:solidFill>
                <a:latin typeface="Arial" panose="020B0604020202020204" pitchFamily="34" charset="0"/>
              </a:rPr>
              <a:t>augmentation du stock</a:t>
            </a:r>
            <a:endParaRPr lang="fr-FR" altLang="fr-FR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78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78 -0.02107 L 0.22066 -0.0944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44" y="-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8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9" grpId="0" animBg="1"/>
      <p:bldP spid="7886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4572000" y="3671888"/>
            <a:ext cx="3240088" cy="1871662"/>
          </a:xfrm>
          <a:prstGeom prst="rect">
            <a:avLst/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Marchandise vendu</a:t>
            </a:r>
            <a:b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au prix de vente</a:t>
            </a:r>
          </a:p>
          <a:p>
            <a:pPr algn="ctr"/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(CAN) </a:t>
            </a:r>
            <a:endParaRPr lang="fr-FR" altLang="fr-F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1331913" y="3671888"/>
            <a:ext cx="3240087" cy="1368425"/>
          </a:xfrm>
          <a:prstGeom prst="rect">
            <a:avLst/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Marchandise vendue</a:t>
            </a:r>
            <a:b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au prix d’achat</a:t>
            </a:r>
            <a:b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CH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(PRAMV) </a:t>
            </a:r>
            <a:endParaRPr lang="fr-FR" altLang="fr-FR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1331913" y="5040313"/>
            <a:ext cx="3240087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latin typeface="Arial" panose="020B0604020202020204" pitchFamily="34" charset="0"/>
              </a:rPr>
              <a:t>Bénéfice brut</a:t>
            </a:r>
            <a:endParaRPr lang="fr-FR" altLang="fr-FR" sz="2000" b="1">
              <a:latin typeface="Arial" panose="020B0604020202020204" pitchFamily="34" charset="0"/>
            </a:endParaRPr>
          </a:p>
        </p:txBody>
      </p:sp>
      <p:sp>
        <p:nvSpPr>
          <p:cNvPr id="75781" name="Line 5"/>
          <p:cNvSpPr>
            <a:spLocks noChangeShapeType="1"/>
          </p:cNvSpPr>
          <p:nvPr/>
        </p:nvSpPr>
        <p:spPr bwMode="auto">
          <a:xfrm>
            <a:off x="4572000" y="142875"/>
            <a:ext cx="0" cy="67151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1331913" y="3168650"/>
            <a:ext cx="6480175" cy="358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>
                <a:latin typeface="Arial" panose="020B0604020202020204" pitchFamily="34" charset="0"/>
              </a:rPr>
              <a:t>Résultat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5364163" y="0"/>
            <a:ext cx="2663825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Vendu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CH" altLang="fr-FR" sz="1800">
                <a:latin typeface="Arial" panose="020B0604020202020204" pitchFamily="34" charset="0"/>
              </a:rPr>
              <a:t> retours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CH" altLang="fr-FR" sz="1800">
                <a:latin typeface="Arial" panose="020B0604020202020204" pitchFamily="34" charset="0"/>
              </a:rPr>
              <a:t> déductions accordées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CH" altLang="fr-FR" sz="1800">
                <a:latin typeface="Arial" panose="020B0604020202020204" pitchFamily="34" charset="0"/>
              </a:rPr>
              <a:t> pertes sur clients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CH" altLang="fr-FR" sz="1800">
                <a:latin typeface="Arial" panose="020B0604020202020204" pitchFamily="34" charset="0"/>
              </a:rPr>
              <a:t> commissions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75784" name="AutoShape 8"/>
          <p:cNvSpPr>
            <a:spLocks noChangeArrowheads="1"/>
          </p:cNvSpPr>
          <p:nvPr/>
        </p:nvSpPr>
        <p:spPr bwMode="auto">
          <a:xfrm>
            <a:off x="5867400" y="2266950"/>
            <a:ext cx="1079500" cy="7921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75785" name="Text Box 9"/>
          <p:cNvSpPr txBox="1">
            <a:spLocks noChangeArrowheads="1"/>
          </p:cNvSpPr>
          <p:nvPr/>
        </p:nvSpPr>
        <p:spPr bwMode="auto">
          <a:xfrm>
            <a:off x="827088" y="1295400"/>
            <a:ext cx="3600450" cy="86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>
                <a:latin typeface="Arial" panose="020B0604020202020204" pitchFamily="34" charset="0"/>
              </a:rPr>
              <a:t>Si acheté moins que vendu :</a:t>
            </a:r>
          </a:p>
          <a:p>
            <a:pPr>
              <a:spcBef>
                <a:spcPct val="50000"/>
              </a:spcBef>
            </a:pPr>
            <a:r>
              <a:rPr lang="fr-CH" altLang="fr-FR" sz="2000">
                <a:latin typeface="Arial" panose="020B0604020202020204" pitchFamily="34" charset="0"/>
              </a:rPr>
              <a:t>Achats* + stock</a:t>
            </a:r>
            <a:endParaRPr lang="fr-FR" altLang="fr-FR" sz="2000">
              <a:latin typeface="Arial" panose="020B0604020202020204" pitchFamily="34" charset="0"/>
            </a:endParaRPr>
          </a:p>
        </p:txBody>
      </p:sp>
      <p:sp>
        <p:nvSpPr>
          <p:cNvPr id="75786" name="Text Box 10"/>
          <p:cNvSpPr txBox="1">
            <a:spLocks noChangeArrowheads="1"/>
          </p:cNvSpPr>
          <p:nvPr/>
        </p:nvSpPr>
        <p:spPr bwMode="auto">
          <a:xfrm>
            <a:off x="468313" y="142875"/>
            <a:ext cx="3598862" cy="86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>
                <a:latin typeface="Arial" panose="020B0604020202020204" pitchFamily="34" charset="0"/>
              </a:rPr>
              <a:t>Si acheté plus que vendu :</a:t>
            </a:r>
          </a:p>
          <a:p>
            <a:pPr>
              <a:spcBef>
                <a:spcPct val="50000"/>
              </a:spcBef>
            </a:pPr>
            <a:r>
              <a:rPr lang="fr-CH" altLang="fr-FR" sz="2000">
                <a:latin typeface="Arial" panose="020B0604020202020204" pitchFamily="34" charset="0"/>
              </a:rPr>
              <a:t>Achats* - stock</a:t>
            </a:r>
            <a:endParaRPr lang="fr-FR" altLang="fr-FR" sz="2000">
              <a:latin typeface="Arial" panose="020B0604020202020204" pitchFamily="34" charset="0"/>
            </a:endParaRPr>
          </a:p>
        </p:txBody>
      </p:sp>
      <p:sp>
        <p:nvSpPr>
          <p:cNvPr id="75787" name="AutoShape 11"/>
          <p:cNvSpPr>
            <a:spLocks noChangeArrowheads="1"/>
          </p:cNvSpPr>
          <p:nvPr/>
        </p:nvSpPr>
        <p:spPr bwMode="auto">
          <a:xfrm>
            <a:off x="2195513" y="2266950"/>
            <a:ext cx="1079500" cy="7921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75788" name="Text Box 12"/>
          <p:cNvSpPr txBox="1">
            <a:spLocks noChangeArrowheads="1"/>
          </p:cNvSpPr>
          <p:nvPr/>
        </p:nvSpPr>
        <p:spPr bwMode="auto">
          <a:xfrm>
            <a:off x="323850" y="5876925"/>
            <a:ext cx="3743325" cy="62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 b="1">
                <a:latin typeface="Arial" panose="020B0604020202020204" pitchFamily="34" charset="0"/>
              </a:rPr>
              <a:t>*Achats  – déductions obtenues</a:t>
            </a:r>
          </a:p>
          <a:p>
            <a:pPr>
              <a:spcBef>
                <a:spcPct val="50000"/>
              </a:spcBef>
            </a:pPr>
            <a:r>
              <a:rPr lang="fr-CH" altLang="fr-FR" sz="1400" b="1">
                <a:latin typeface="Arial" panose="020B0604020202020204" pitchFamily="34" charset="0"/>
              </a:rPr>
              <a:t>                + frais d’achats</a:t>
            </a:r>
            <a:endParaRPr lang="fr-FR" altLang="fr-FR" sz="14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5" grpId="0" animBg="1"/>
      <p:bldP spid="75786" grpId="0" animBg="1"/>
      <p:bldP spid="75787" grpId="0" animBg="1"/>
      <p:bldP spid="7578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BS0117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86200"/>
            <a:ext cx="2659063" cy="243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1" name="AutoShape 3"/>
          <p:cNvSpPr>
            <a:spLocks noChangeArrowheads="1"/>
          </p:cNvSpPr>
          <p:nvPr/>
        </p:nvSpPr>
        <p:spPr bwMode="auto">
          <a:xfrm>
            <a:off x="1143000" y="152400"/>
            <a:ext cx="6858000" cy="3048000"/>
          </a:xfrm>
          <a:prstGeom prst="cloudCallout">
            <a:avLst>
              <a:gd name="adj1" fmla="val 13194"/>
              <a:gd name="adj2" fmla="val 84167"/>
            </a:avLst>
          </a:prstGeom>
          <a:gradFill rotWithShape="0">
            <a:gsLst>
              <a:gs pos="0">
                <a:srgbClr val="FECBC6">
                  <a:gamma/>
                  <a:shade val="79216"/>
                  <a:invGamma/>
                </a:srgbClr>
              </a:gs>
              <a:gs pos="50000">
                <a:srgbClr val="FECBC6"/>
              </a:gs>
              <a:gs pos="100000">
                <a:srgbClr val="FECBC6">
                  <a:gamma/>
                  <a:shade val="79216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CH" altLang="fr-FR"/>
          </a:p>
          <a:p>
            <a:pPr algn="ctr"/>
            <a:r>
              <a:rPr lang="fr-CH" altLang="fr-FR" sz="8800"/>
              <a:t>F i n</a:t>
            </a:r>
            <a:endParaRPr lang="fr-CH" altLang="fr-FR" sz="8800">
              <a:solidFill>
                <a:srgbClr val="EE4230"/>
              </a:solidFill>
            </a:endParaRPr>
          </a:p>
          <a:p>
            <a:pPr algn="ctr"/>
            <a:endParaRPr lang="fr-FR" altLang="fr-FR"/>
          </a:p>
        </p:txBody>
      </p:sp>
      <p:sp>
        <p:nvSpPr>
          <p:cNvPr id="68613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7200" y="3657600"/>
            <a:ext cx="1524000" cy="3810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rgbClr val="FFFF66"/>
                </a:solidFill>
              </a:rPr>
              <a:t>Cas no 1</a:t>
            </a:r>
          </a:p>
        </p:txBody>
      </p:sp>
      <p:sp>
        <p:nvSpPr>
          <p:cNvPr id="68614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57200" y="4229100"/>
            <a:ext cx="1524000" cy="3810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rgbClr val="FFFF66"/>
                </a:solidFill>
              </a:rPr>
              <a:t>Cas no 2</a:t>
            </a:r>
          </a:p>
        </p:txBody>
      </p:sp>
      <p:sp>
        <p:nvSpPr>
          <p:cNvPr id="68615" name="AutoShape 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7200" y="4800600"/>
            <a:ext cx="1524000" cy="3810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rgbClr val="FFFF66"/>
                </a:solidFill>
              </a:rPr>
              <a:t>Formule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304800" y="6400800"/>
            <a:ext cx="22860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800">
                <a:cs typeface="Times New Roman" panose="02020603050405020304" pitchFamily="18" charset="0"/>
              </a:rPr>
              <a:t>©</a:t>
            </a:r>
            <a:r>
              <a:rPr lang="fr-CH" altLang="fr-FR" sz="800"/>
              <a:t> Yvan Péguiron – HEP Lausanne – nov. 2005</a:t>
            </a:r>
            <a:endParaRPr lang="fr-FR" altLang="fr-FR" sz="800"/>
          </a:p>
        </p:txBody>
      </p:sp>
      <p:sp>
        <p:nvSpPr>
          <p:cNvPr id="68617" name="AutoShape 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8313" y="5589588"/>
            <a:ext cx="1524000" cy="381000"/>
          </a:xfrm>
          <a:prstGeom prst="bevel">
            <a:avLst>
              <a:gd name="adj" fmla="val 4074"/>
            </a:avLst>
          </a:prstGeom>
          <a:solidFill>
            <a:srgbClr val="31313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rgbClr val="FFFF66"/>
                </a:solidFill>
              </a:rPr>
              <a:t>Résumé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504</Words>
  <Application>Microsoft Office PowerPoint</Application>
  <PresentationFormat>Affichage à l'écran (4:3)</PresentationFormat>
  <Paragraphs>206</Paragraphs>
  <Slides>48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54" baseType="lpstr">
      <vt:lpstr>Times New Roman</vt:lpstr>
      <vt:lpstr>Lucida Sans</vt:lpstr>
      <vt:lpstr>Stencil</vt:lpstr>
      <vt:lpstr>Arial</vt:lpstr>
      <vt:lpstr>Modèle par défaut</vt:lpstr>
      <vt:lpstr>Feuille de calcul Microsoft Excel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PRAMV ou CAMV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Infodidac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Péguiron</dc:creator>
  <cp:lastModifiedBy>Yvan Péguiron</cp:lastModifiedBy>
  <cp:revision>22</cp:revision>
  <dcterms:created xsi:type="dcterms:W3CDTF">2005-11-03T21:37:57Z</dcterms:created>
  <dcterms:modified xsi:type="dcterms:W3CDTF">2014-12-07T17:34:46Z</dcterms:modified>
</cp:coreProperties>
</file>