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83" r:id="rId2"/>
    <p:sldId id="284" r:id="rId3"/>
    <p:sldId id="285" r:id="rId4"/>
    <p:sldId id="286" r:id="rId5"/>
    <p:sldId id="287" r:id="rId6"/>
    <p:sldId id="278" r:id="rId7"/>
    <p:sldId id="296" r:id="rId8"/>
    <p:sldId id="295" r:id="rId9"/>
    <p:sldId id="293" r:id="rId10"/>
    <p:sldId id="297" r:id="rId11"/>
    <p:sldId id="294" r:id="rId12"/>
    <p:sldId id="258" r:id="rId13"/>
    <p:sldId id="270" r:id="rId14"/>
    <p:sldId id="288" r:id="rId15"/>
    <p:sldId id="268" r:id="rId16"/>
    <p:sldId id="267" r:id="rId17"/>
    <p:sldId id="271" r:id="rId18"/>
    <p:sldId id="269" r:id="rId19"/>
    <p:sldId id="276" r:id="rId20"/>
    <p:sldId id="289" r:id="rId21"/>
    <p:sldId id="257" r:id="rId22"/>
    <p:sldId id="275" r:id="rId23"/>
    <p:sldId id="274" r:id="rId24"/>
    <p:sldId id="273" r:id="rId25"/>
    <p:sldId id="272" r:id="rId26"/>
    <p:sldId id="292" r:id="rId27"/>
    <p:sldId id="281" r:id="rId28"/>
    <p:sldId id="298" r:id="rId29"/>
    <p:sldId id="299" r:id="rId30"/>
    <p:sldId id="280" r:id="rId31"/>
    <p:sldId id="282" r:id="rId32"/>
    <p:sldId id="291" r:id="rId33"/>
    <p:sldId id="279" r:id="rId34"/>
  </p:sldIdLst>
  <p:sldSz cx="9144000" cy="6858000" type="screen4x3"/>
  <p:notesSz cx="6858000" cy="9737725"/>
  <p:defaultTextStyle>
    <a:defPPr>
      <a:defRPr lang="fr-CH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CC00"/>
    <a:srgbClr val="008000"/>
    <a:srgbClr val="990000"/>
    <a:srgbClr val="00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62" d="100"/>
          <a:sy n="62" d="100"/>
        </p:scale>
        <p:origin x="7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4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6075C6-1C52-46C4-815C-AE089BED1EC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1885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F3B436-8AAC-48E4-8A09-822AF79F644B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21318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63E10-1485-4A16-8CF6-7CB637B1CE2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53411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95B81-3D55-41E6-950F-63115E7D894D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61732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1040E-8441-484C-AA9E-C37C962BB403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99577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5E420-F508-46FF-877D-17D1A67D4E9C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63282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BFD85-2B48-4AF1-81C0-913377179869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94975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1B55-8681-4447-8320-6E067FFB9DC1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044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6AE0A-9DD0-43F3-8F61-9394E28EAEE6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83866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E34DEF-B996-4FD5-9A99-F193BB53B7CB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13637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02884-35D7-4AEC-BB6F-031F11501A6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91056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B3B09-2D4C-4584-9D84-80D7246F92CC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099827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les styles du texte du masque</a:t>
            </a:r>
          </a:p>
          <a:p>
            <a:pPr lvl="1"/>
            <a:r>
              <a:rPr lang="fr-CH" altLang="fr-FR" smtClean="0"/>
              <a:t>Deuxième niveau</a:t>
            </a:r>
          </a:p>
          <a:p>
            <a:pPr lvl="2"/>
            <a:r>
              <a:rPr lang="fr-CH" altLang="fr-FR" smtClean="0"/>
              <a:t>Troisième niveau</a:t>
            </a:r>
          </a:p>
          <a:p>
            <a:pPr lvl="3"/>
            <a:r>
              <a:rPr lang="fr-CH" altLang="fr-FR" smtClean="0"/>
              <a:t>Quatrième niveau</a:t>
            </a:r>
          </a:p>
          <a:p>
            <a:pPr lvl="4"/>
            <a:r>
              <a:rPr lang="fr-CH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endParaRPr lang="fr-CH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endParaRPr lang="fr-CH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/>
            </a:lvl1pPr>
          </a:lstStyle>
          <a:p>
            <a:fld id="{F6F6FEB0-0C81-4FAB-B407-AF78291E4D80}" type="slidenum">
              <a:rPr lang="fr-CH" altLang="fr-FR"/>
              <a:pPr/>
              <a:t>‹N°›</a:t>
            </a:fld>
            <a:endParaRPr lang="fr-CH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8.jpe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emf"/><Relationship Id="rId5" Type="http://schemas.openxmlformats.org/officeDocument/2006/relationships/image" Target="../media/image4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8.jpeg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jpeg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jpeg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jpeg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4.jpeg"/><Relationship Id="rId4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4.jpeg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4.jpeg"/><Relationship Id="rId4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4.jpeg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4.jpeg"/><Relationship Id="rId4" Type="http://schemas.openxmlformats.org/officeDocument/2006/relationships/image" Target="../media/image3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4.jpeg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4.jpeg"/><Relationship Id="rId4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4.jpeg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5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program files\microsoft office\clipart\standard\stddir3\PE01671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4583113" cy="28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2209800" y="10668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u="none"/>
              <a:t>Les pertes sur créances</a:t>
            </a:r>
          </a:p>
        </p:txBody>
      </p:sp>
      <p:pic>
        <p:nvPicPr>
          <p:cNvPr id="46084" name="Picture 4" descr="c:\mes documents\mes images\clipart\standard\stddir4\SY01064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0"/>
            <a:ext cx="719138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AutoShape 5"/>
          <p:cNvSpPr>
            <a:spLocks noChangeArrowheads="1"/>
          </p:cNvSpPr>
          <p:nvPr/>
        </p:nvSpPr>
        <p:spPr bwMode="auto">
          <a:xfrm>
            <a:off x="1905000" y="685800"/>
            <a:ext cx="1143000" cy="838200"/>
          </a:xfrm>
          <a:prstGeom prst="cloudCallout">
            <a:avLst>
              <a:gd name="adj1" fmla="val 108750"/>
              <a:gd name="adj2" fmla="val 9981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7693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u="none"/>
              <a:t>Lorsqu’un client ne peut pas payer, une poursuite est engagée</a:t>
            </a:r>
          </a:p>
          <a:p>
            <a:r>
              <a:rPr lang="fr-CH" altLang="fr-FR" u="none"/>
              <a:t>contre lui…</a:t>
            </a:r>
            <a:endParaRPr lang="fr-FR" altLang="fr-FR" u="none"/>
          </a:p>
        </p:txBody>
      </p:sp>
      <p:grpSp>
        <p:nvGrpSpPr>
          <p:cNvPr id="47113" name="Group 9"/>
          <p:cNvGrpSpPr>
            <a:grpSpLocks/>
          </p:cNvGrpSpPr>
          <p:nvPr/>
        </p:nvGrpSpPr>
        <p:grpSpPr bwMode="auto">
          <a:xfrm>
            <a:off x="533400" y="1295400"/>
            <a:ext cx="7388225" cy="2209800"/>
            <a:chOff x="336" y="816"/>
            <a:chExt cx="4654" cy="1392"/>
          </a:xfrm>
        </p:grpSpPr>
        <p:sp>
          <p:nvSpPr>
            <p:cNvPr id="47109" name="Text Box 5"/>
            <p:cNvSpPr txBox="1">
              <a:spLocks noChangeArrowheads="1"/>
            </p:cNvSpPr>
            <p:nvPr/>
          </p:nvSpPr>
          <p:spPr bwMode="auto">
            <a:xfrm>
              <a:off x="1728" y="1248"/>
              <a:ext cx="326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 u="none"/>
                <a:t>Les poursuites sont souvent longues et infructueuses.</a:t>
              </a:r>
              <a:endParaRPr lang="fr-FR" altLang="fr-FR" u="none"/>
            </a:p>
          </p:txBody>
        </p:sp>
        <p:pic>
          <p:nvPicPr>
            <p:cNvPr id="47110" name="Picture 6" descr="c:\program files\microsoft office\clipart\standard\stddir1\BD05370_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816"/>
              <a:ext cx="1280" cy="1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838200" y="3657600"/>
            <a:ext cx="7467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u="none"/>
              <a:t>Les frais de poursuite sont à la charge du client, mais ils sont avancés par le créancier.</a:t>
            </a:r>
            <a:endParaRPr lang="fr-FR" altLang="fr-FR" u="none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838200" y="4876800"/>
            <a:ext cx="7467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u="none"/>
              <a:t>Les pertes définitives, concrétisées par un </a:t>
            </a:r>
            <a:r>
              <a:rPr lang="fr-CH" altLang="fr-FR" b="1" u="none">
                <a:solidFill>
                  <a:srgbClr val="FF0000"/>
                </a:solidFill>
              </a:rPr>
              <a:t>acte de défaut de biens </a:t>
            </a:r>
            <a:r>
              <a:rPr lang="fr-CH" altLang="fr-FR" u="none"/>
              <a:t>delivré par </a:t>
            </a:r>
            <a:r>
              <a:rPr lang="fr-CH" altLang="fr-FR" b="1" u="none"/>
              <a:t>l’Office des Poursuites</a:t>
            </a:r>
            <a:r>
              <a:rPr lang="fr-CH" altLang="fr-FR" u="none"/>
              <a:t>, doivent être enregistrées dans la comptabilité.</a:t>
            </a:r>
            <a:endParaRPr lang="fr-FR" altLang="fr-FR" u="non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11" grpId="0" autoUpdateAnimBg="0"/>
      <p:bldP spid="4711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 descr="Papier lettre"/>
          <p:cNvSpPr>
            <a:spLocks noChangeArrowheads="1"/>
          </p:cNvSpPr>
          <p:nvPr/>
        </p:nvSpPr>
        <p:spPr bwMode="auto">
          <a:xfrm>
            <a:off x="304800" y="228600"/>
            <a:ext cx="4800600" cy="1143000"/>
          </a:xfrm>
          <a:prstGeom prst="foldedCorner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u="none"/>
              <a:t>L’Office des Poursuites nous adresse</a:t>
            </a:r>
          </a:p>
          <a:p>
            <a:pPr algn="ctr"/>
            <a:r>
              <a:rPr lang="fr-CH" altLang="fr-FR" sz="2000" u="none"/>
              <a:t>un acte de défaut de biens de CHF 10’000.-</a:t>
            </a:r>
            <a:endParaRPr lang="fr-FR" altLang="fr-FR" sz="2000" u="none"/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4419600" y="1447800"/>
          <a:ext cx="44577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4" name="Feuille de calcul" r:id="rId4" imgW="4239197" imgH="2019818" progId="Excel.Sheet.8">
                  <p:embed/>
                </p:oleObj>
              </mc:Choice>
              <mc:Fallback>
                <p:oleObj name="Feuille de calcul" r:id="rId4" imgW="4239197" imgH="2019818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57700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4419600" y="1447800"/>
          <a:ext cx="44577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5" name="Feuille de calcul" r:id="rId6" imgW="4239197" imgH="2019818" progId="Excel.Sheet.8">
                  <p:embed/>
                </p:oleObj>
              </mc:Choice>
              <mc:Fallback>
                <p:oleObj name="Feuille de calcul" r:id="rId6" imgW="4239197" imgH="2019818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57700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4419600" y="4267200"/>
          <a:ext cx="44577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6" name="Feuille de calcul" r:id="rId8" imgW="4239197" imgH="2019818" progId="Excel.Sheet.8">
                  <p:embed/>
                </p:oleObj>
              </mc:Choice>
              <mc:Fallback>
                <p:oleObj name="Feuille de calcul" r:id="rId8" imgW="4239197" imgH="2019818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267200"/>
                        <a:ext cx="4457700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8" name="Object 10"/>
          <p:cNvGraphicFramePr>
            <a:graphicFrameLocks noChangeAspect="1"/>
          </p:cNvGraphicFramePr>
          <p:nvPr/>
        </p:nvGraphicFramePr>
        <p:xfrm>
          <a:off x="4419600" y="4267200"/>
          <a:ext cx="44577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7" name="Feuille de calcul" r:id="rId10" imgW="4239197" imgH="2019818" progId="Excel.Sheet.8">
                  <p:embed/>
                </p:oleObj>
              </mc:Choice>
              <mc:Fallback>
                <p:oleObj name="Feuille de calcul" r:id="rId10" imgW="4239197" imgH="2019818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267200"/>
                        <a:ext cx="4457700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9" name="Line 11"/>
          <p:cNvSpPr>
            <a:spLocks noChangeShapeType="1"/>
          </p:cNvSpPr>
          <p:nvPr/>
        </p:nvSpPr>
        <p:spPr bwMode="auto">
          <a:xfrm>
            <a:off x="76200" y="3657600"/>
            <a:ext cx="906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228600" y="2133600"/>
            <a:ext cx="3505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lphaLcParenR"/>
            </a:pPr>
            <a:r>
              <a:rPr lang="fr-CH" altLang="fr-FR" sz="1600" b="1" u="none">
                <a:latin typeface="Arial" panose="020B0604020202020204" pitchFamily="34" charset="0"/>
              </a:rPr>
              <a:t>La perte est importante et</a:t>
            </a:r>
          </a:p>
          <a:p>
            <a:r>
              <a:rPr lang="fr-CH" altLang="fr-FR" sz="1600" b="1" u="none">
                <a:latin typeface="Arial" panose="020B0604020202020204" pitchFamily="34" charset="0"/>
              </a:rPr>
              <a:t>	exceptionnelle :</a:t>
            </a:r>
            <a:endParaRPr lang="fr-FR" altLang="fr-FR" sz="1600" b="1" u="none">
              <a:latin typeface="Arial" panose="020B0604020202020204" pitchFamily="34" charset="0"/>
            </a:endParaRP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304800" y="4648200"/>
            <a:ext cx="3505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600" b="1" u="none">
                <a:latin typeface="Arial" panose="020B0604020202020204" pitchFamily="34" charset="0"/>
              </a:rPr>
              <a:t>b)	La perte est modeste et occasionnelle :</a:t>
            </a:r>
            <a:endParaRPr lang="fr-FR" altLang="fr-FR" sz="1600" b="1" u="none">
              <a:latin typeface="Arial" panose="020B0604020202020204" pitchFamily="34" charset="0"/>
            </a:endParaRPr>
          </a:p>
        </p:txBody>
      </p:sp>
      <p:sp>
        <p:nvSpPr>
          <p:cNvPr id="48142" name="AutoShape 14"/>
          <p:cNvSpPr>
            <a:spLocks noChangeArrowheads="1"/>
          </p:cNvSpPr>
          <p:nvPr/>
        </p:nvSpPr>
        <p:spPr bwMode="auto">
          <a:xfrm>
            <a:off x="6172200" y="914400"/>
            <a:ext cx="2590800" cy="685800"/>
          </a:xfrm>
          <a:prstGeom prst="cloudCallout">
            <a:avLst>
              <a:gd name="adj1" fmla="val 12500"/>
              <a:gd name="adj2" fmla="val 121065"/>
            </a:avLst>
          </a:prstGeom>
          <a:solidFill>
            <a:srgbClr val="99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 b="1" u="none">
                <a:solidFill>
                  <a:srgbClr val="FFCC00"/>
                </a:solidFill>
              </a:rPr>
              <a:t>Compte de résultats exceptionnels</a:t>
            </a:r>
            <a:endParaRPr lang="fr-FR" altLang="fr-FR" sz="1400" b="1" u="none">
              <a:solidFill>
                <a:srgbClr val="FFCC00"/>
              </a:solidFill>
            </a:endParaRPr>
          </a:p>
        </p:txBody>
      </p:sp>
      <p:sp>
        <p:nvSpPr>
          <p:cNvPr id="48143" name="AutoShape 15"/>
          <p:cNvSpPr>
            <a:spLocks noChangeArrowheads="1"/>
          </p:cNvSpPr>
          <p:nvPr/>
        </p:nvSpPr>
        <p:spPr bwMode="auto">
          <a:xfrm>
            <a:off x="6400800" y="3733800"/>
            <a:ext cx="2590800" cy="685800"/>
          </a:xfrm>
          <a:prstGeom prst="cloudCallout">
            <a:avLst>
              <a:gd name="adj1" fmla="val 6616"/>
              <a:gd name="adj2" fmla="val 105787"/>
            </a:avLst>
          </a:prstGeom>
          <a:solidFill>
            <a:srgbClr val="99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 b="1" u="none">
                <a:solidFill>
                  <a:srgbClr val="FFCC00"/>
                </a:solidFill>
              </a:rPr>
              <a:t>Compte de résultat des ventes</a:t>
            </a:r>
            <a:endParaRPr lang="fr-FR" altLang="fr-FR" sz="1400" b="1" u="none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9" grpId="0" animBg="1"/>
      <p:bldP spid="48140" grpId="0" autoUpdateAnimBg="0"/>
      <p:bldP spid="48141" grpId="0" autoUpdateAnimBg="0"/>
      <p:bldP spid="48142" grpId="0" animBg="1" autoUpdateAnimBg="0"/>
      <p:bldP spid="4814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AutoShape 3" descr="Papier lettre"/>
          <p:cNvSpPr>
            <a:spLocks noChangeArrowheads="1"/>
          </p:cNvSpPr>
          <p:nvPr/>
        </p:nvSpPr>
        <p:spPr bwMode="auto">
          <a:xfrm>
            <a:off x="304800" y="228600"/>
            <a:ext cx="4800600" cy="1143000"/>
          </a:xfrm>
          <a:prstGeom prst="foldedCorner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u="none"/>
              <a:t>Contre toute attente, le client X  rachète</a:t>
            </a:r>
          </a:p>
          <a:p>
            <a:pPr algn="ctr"/>
            <a:r>
              <a:rPr lang="fr-CH" altLang="fr-FR" sz="2000" u="none"/>
              <a:t>l’acte de défaut de biens dressé contre lui.</a:t>
            </a:r>
            <a:endParaRPr lang="fr-FR" altLang="fr-FR" sz="2000" u="none"/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1" name="Feuille de calcul" r:id="rId4" imgW="4239197" imgH="3648717" progId="Excel.Sheet.8">
                  <p:embed/>
                </p:oleObj>
              </mc:Choice>
              <mc:Fallback>
                <p:oleObj name="Feuille de calcul" r:id="rId4" imgW="4239197" imgH="3648717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" name="Feuille de calcul" r:id="rId6" imgW="4239197" imgH="3648717" progId="Excel.Sheet.8">
                  <p:embed/>
                </p:oleObj>
              </mc:Choice>
              <mc:Fallback>
                <p:oleObj name="Feuille de calcul" r:id="rId6" imgW="4239197" imgH="3648717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533400" y="2438400"/>
            <a:ext cx="2819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 b="1" u="none">
                <a:latin typeface="Arial" panose="020B0604020202020204" pitchFamily="34" charset="0"/>
              </a:rPr>
              <a:t>Récupération de la créance amortie</a:t>
            </a:r>
            <a:endParaRPr lang="fr-FR" altLang="fr-FR" sz="1600" b="1" u="none">
              <a:latin typeface="Arial" panose="020B0604020202020204" pitchFamily="34" charset="0"/>
            </a:endParaRPr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5105400" y="152400"/>
            <a:ext cx="4038600" cy="1371600"/>
          </a:xfrm>
          <a:prstGeom prst="cloudCallout">
            <a:avLst>
              <a:gd name="adj1" fmla="val 9435"/>
              <a:gd name="adj2" fmla="val 83102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600" b="1" u="none">
                <a:solidFill>
                  <a:schemeClr val="bg1"/>
                </a:solidFill>
              </a:rPr>
              <a:t>Ou compte </a:t>
            </a:r>
          </a:p>
          <a:p>
            <a:pPr algn="ctr"/>
            <a:r>
              <a:rPr lang="fr-CH" altLang="fr-FR" sz="1600" b="1" u="none">
                <a:solidFill>
                  <a:schemeClr val="bg1"/>
                </a:solidFill>
              </a:rPr>
              <a:t>8000 Produits exceptionnels</a:t>
            </a:r>
          </a:p>
          <a:p>
            <a:pPr algn="ctr"/>
            <a:r>
              <a:rPr lang="fr-CH" altLang="fr-FR" sz="1400" u="none">
                <a:solidFill>
                  <a:schemeClr val="bg1"/>
                </a:solidFill>
              </a:rPr>
              <a:t>s’il s’agit d’une créance d’un exercice passé </a:t>
            </a:r>
            <a:endParaRPr lang="fr-FR" altLang="fr-FR" sz="1400" u="none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9" grpId="0" autoUpdateAnimBg="0"/>
      <p:bldP spid="49160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 descr="Papier lettre"/>
          <p:cNvSpPr>
            <a:spLocks noChangeArrowheads="1"/>
          </p:cNvSpPr>
          <p:nvPr/>
        </p:nvSpPr>
        <p:spPr bwMode="auto">
          <a:xfrm>
            <a:off x="304800" y="228600"/>
            <a:ext cx="4800600" cy="1143000"/>
          </a:xfrm>
          <a:prstGeom prst="foldedCorner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u="none"/>
              <a:t>Frais de la poursuite contre le</a:t>
            </a:r>
          </a:p>
          <a:p>
            <a:pPr algn="ctr"/>
            <a:r>
              <a:rPr lang="fr-CH" altLang="fr-FR" sz="2000" u="none"/>
              <a:t>débiteur Y,</a:t>
            </a:r>
          </a:p>
          <a:p>
            <a:pPr algn="ctr"/>
            <a:r>
              <a:rPr lang="fr-CH" altLang="fr-FR" sz="2000" u="none"/>
              <a:t>CHF 55.- à payer à l’Office des Poursuites.</a:t>
            </a:r>
            <a:endParaRPr lang="fr-FR" altLang="fr-FR" sz="2000" u="none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5" name="Feuille de calcul" r:id="rId4" imgW="4239197" imgH="3648717" progId="Excel.Sheet.8">
                  <p:embed/>
                </p:oleObj>
              </mc:Choice>
              <mc:Fallback>
                <p:oleObj name="Feuille de calcul" r:id="rId4" imgW="4239197" imgH="364871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533400" y="2438400"/>
            <a:ext cx="2819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 b="1" u="none">
                <a:latin typeface="Arial" panose="020B0604020202020204" pitchFamily="34" charset="0"/>
              </a:rPr>
              <a:t>Avance de frais</a:t>
            </a:r>
            <a:endParaRPr lang="fr-FR" altLang="fr-FR" sz="1600" b="1" u="none">
              <a:latin typeface="Arial" panose="020B0604020202020204" pitchFamily="34" charset="0"/>
            </a:endParaRPr>
          </a:p>
        </p:txBody>
      </p:sp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6" name="Feuille de calcul" r:id="rId6" imgW="4239197" imgH="3648717" progId="Excel.Sheet.8">
                  <p:embed/>
                </p:oleObj>
              </mc:Choice>
              <mc:Fallback>
                <p:oleObj name="Feuille de calcul" r:id="rId6" imgW="4239197" imgH="3648717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57200" y="4038600"/>
            <a:ext cx="59436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800" u="none"/>
              <a:t>Les frais de poursuites sont avancés par le créancier,</a:t>
            </a:r>
          </a:p>
          <a:p>
            <a:pPr>
              <a:spcBef>
                <a:spcPct val="50000"/>
              </a:spcBef>
            </a:pPr>
            <a:r>
              <a:rPr lang="fr-CH" altLang="fr-FR" sz="1800" u="none"/>
              <a:t>mais ils sont mis sur le compte du débiteur !</a:t>
            </a:r>
            <a:endParaRPr lang="fr-FR" altLang="fr-FR" sz="1800" u="non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utoUpdateAnimBg="0"/>
      <p:bldP spid="5018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AutoShape 7"/>
          <p:cNvSpPr>
            <a:spLocks noChangeArrowheads="1"/>
          </p:cNvSpPr>
          <p:nvPr/>
        </p:nvSpPr>
        <p:spPr bwMode="auto">
          <a:xfrm>
            <a:off x="5791200" y="579438"/>
            <a:ext cx="1447800" cy="1325562"/>
          </a:xfrm>
          <a:prstGeom prst="cloudCallout">
            <a:avLst>
              <a:gd name="adj1" fmla="val -95944"/>
              <a:gd name="adj2" fmla="val 7598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990600" y="12192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/>
              <a:t>Les débiteurs douteux... </a:t>
            </a:r>
          </a:p>
        </p:txBody>
      </p:sp>
      <p:pic>
        <p:nvPicPr>
          <p:cNvPr id="40963" name="Picture 3" descr="c:\mes documents\mes images\clipart\standard\stddir3\PE01670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133600"/>
            <a:ext cx="4133850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6" descr="c:\mes documents\mes images\clipart\standard\stddir2\BS02086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715963"/>
            <a:ext cx="968375" cy="9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 descr="Papier lettre"/>
          <p:cNvSpPr>
            <a:spLocks noChangeArrowheads="1"/>
          </p:cNvSpPr>
          <p:nvPr/>
        </p:nvSpPr>
        <p:spPr bwMode="auto">
          <a:xfrm>
            <a:off x="304800" y="228600"/>
            <a:ext cx="4800600" cy="1143000"/>
          </a:xfrm>
          <a:prstGeom prst="foldedCorner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u="none"/>
              <a:t>Le client Z nous doit 5’000.-.</a:t>
            </a:r>
          </a:p>
          <a:p>
            <a:pPr algn="ctr"/>
            <a:r>
              <a:rPr lang="fr-CH" altLang="fr-FR" sz="2000" u="none"/>
              <a:t>On engage une poursuite contre lui</a:t>
            </a:r>
          </a:p>
          <a:p>
            <a:pPr algn="ctr"/>
            <a:r>
              <a:rPr lang="fr-CH" altLang="fr-FR" sz="2000" u="none"/>
              <a:t>et payons 105.- de frais.</a:t>
            </a:r>
            <a:endParaRPr lang="fr-FR" altLang="fr-FR" sz="2000" u="none"/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0" name="Feuille de calcul" r:id="rId4" imgW="4168400" imgH="3620031" progId="Excel.Sheet.8">
                  <p:embed/>
                </p:oleObj>
              </mc:Choice>
              <mc:Fallback>
                <p:oleObj name="Feuille de calcul" r:id="rId4" imgW="4168400" imgH="362003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533400" y="2438400"/>
            <a:ext cx="28194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 b="1" u="none">
                <a:latin typeface="Arial" panose="020B0604020202020204" pitchFamily="34" charset="0"/>
              </a:rPr>
              <a:t>Sortir Z des bons clients pour le passer dans les mauvais !!!</a:t>
            </a:r>
            <a:endParaRPr lang="fr-FR" altLang="fr-FR" sz="1600" b="1" u="none">
              <a:latin typeface="Arial" panose="020B0604020202020204" pitchFamily="34" charset="0"/>
            </a:endParaRPr>
          </a:p>
        </p:txBody>
      </p:sp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1" name="Feuille de calcul" r:id="rId6" imgW="4168400" imgH="3620031" progId="Excel.Sheet.8">
                  <p:embed/>
                </p:oleObj>
              </mc:Choice>
              <mc:Fallback>
                <p:oleObj name="Feuille de calcul" r:id="rId6" imgW="4168400" imgH="3620031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6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2" name="Feuille de calcul" r:id="rId8" imgW="4168400" imgH="3620031" progId="Excel.Sheet.8">
                  <p:embed/>
                </p:oleObj>
              </mc:Choice>
              <mc:Fallback>
                <p:oleObj name="Feuille de calcul" r:id="rId8" imgW="4168400" imgH="3620031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AutoShape 7"/>
          <p:cNvSpPr>
            <a:spLocks noChangeArrowheads="1"/>
          </p:cNvSpPr>
          <p:nvPr/>
        </p:nvSpPr>
        <p:spPr bwMode="auto">
          <a:xfrm>
            <a:off x="5791200" y="685800"/>
            <a:ext cx="2057400" cy="914400"/>
          </a:xfrm>
          <a:prstGeom prst="cloudCallout">
            <a:avLst>
              <a:gd name="adj1" fmla="val -46296"/>
              <a:gd name="adj2" fmla="val 103301"/>
            </a:avLst>
          </a:prstGeom>
          <a:solidFill>
            <a:srgbClr val="00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 u="none">
                <a:solidFill>
                  <a:schemeClr val="bg1"/>
                </a:solidFill>
              </a:rPr>
              <a:t>Compte collectif</a:t>
            </a:r>
            <a:endParaRPr lang="fr-FR" altLang="fr-FR" sz="2000" u="none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utoUpdateAnimBg="0"/>
      <p:bldP spid="59399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990600" y="12192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/>
              <a:t>Création d’une provision... </a:t>
            </a:r>
          </a:p>
        </p:txBody>
      </p:sp>
      <p:pic>
        <p:nvPicPr>
          <p:cNvPr id="58372" name="Picture 4" descr="c:\mes documents\mes images\clipart\standard\stddir3\PE01685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1693863"/>
            <a:ext cx="2660650" cy="34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4" name="Picture 6" descr="c:\mes documents\mes images\clipart\standard\stddir2\BS00279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9600"/>
            <a:ext cx="754063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5" name="AutoShape 7"/>
          <p:cNvSpPr>
            <a:spLocks noChangeArrowheads="1"/>
          </p:cNvSpPr>
          <p:nvPr/>
        </p:nvSpPr>
        <p:spPr bwMode="auto">
          <a:xfrm>
            <a:off x="6096000" y="457200"/>
            <a:ext cx="1066800" cy="1143000"/>
          </a:xfrm>
          <a:prstGeom prst="cloudCallout">
            <a:avLst>
              <a:gd name="adj1" fmla="val -115181"/>
              <a:gd name="adj2" fmla="val 73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 descr="Papier lettre"/>
          <p:cNvSpPr>
            <a:spLocks noChangeArrowheads="1"/>
          </p:cNvSpPr>
          <p:nvPr/>
        </p:nvSpPr>
        <p:spPr bwMode="auto">
          <a:xfrm>
            <a:off x="304800" y="228600"/>
            <a:ext cx="4800600" cy="1143000"/>
          </a:xfrm>
          <a:prstGeom prst="foldedCorner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000" u="none"/>
              <a:t>En fin d’exercice on crée une provision</a:t>
            </a:r>
          </a:p>
          <a:p>
            <a:pPr algn="ctr"/>
            <a:r>
              <a:rPr lang="fr-CH" altLang="fr-FR" sz="2000" u="none"/>
              <a:t>égale au 90% des créances douteuses.</a:t>
            </a:r>
            <a:endParaRPr lang="fr-FR" altLang="fr-FR" sz="2000" u="none"/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3" name="Feuille de calcul" r:id="rId4" imgW="4168400" imgH="3620031" progId="Excel.Sheet.8">
                  <p:embed/>
                </p:oleObj>
              </mc:Choice>
              <mc:Fallback>
                <p:oleObj name="Feuille de calcul" r:id="rId4" imgW="4168400" imgH="3620031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533400" y="2438400"/>
            <a:ext cx="2819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 b="1" u="none">
                <a:latin typeface="Arial" panose="020B0604020202020204" pitchFamily="34" charset="0"/>
              </a:rPr>
              <a:t>Constitution de la provision</a:t>
            </a:r>
            <a:endParaRPr lang="fr-FR" altLang="fr-FR" sz="1600" b="1" u="none">
              <a:latin typeface="Arial" panose="020B0604020202020204" pitchFamily="34" charset="0"/>
            </a:endParaRPr>
          </a:p>
        </p:txBody>
      </p:sp>
      <p:sp>
        <p:nvSpPr>
          <p:cNvPr id="56331" name="AutoShape 11"/>
          <p:cNvSpPr>
            <a:spLocks noChangeArrowheads="1"/>
          </p:cNvSpPr>
          <p:nvPr/>
        </p:nvSpPr>
        <p:spPr bwMode="auto">
          <a:xfrm>
            <a:off x="5257800" y="0"/>
            <a:ext cx="3200400" cy="1600200"/>
          </a:xfrm>
          <a:prstGeom prst="cloudCallout">
            <a:avLst>
              <a:gd name="adj1" fmla="val 32144"/>
              <a:gd name="adj2" fmla="val 71431"/>
            </a:avLst>
          </a:prstGeom>
          <a:solidFill>
            <a:srgbClr val="00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2000" u="none">
                <a:solidFill>
                  <a:schemeClr val="bg1"/>
                </a:solidFill>
              </a:rPr>
              <a:t>Provision pour pertes sur créances</a:t>
            </a:r>
          </a:p>
          <a:p>
            <a:pPr algn="ctr"/>
            <a:r>
              <a:rPr lang="fr-CH" altLang="fr-FR" sz="1400" u="none">
                <a:solidFill>
                  <a:schemeClr val="bg1"/>
                </a:solidFill>
              </a:rPr>
              <a:t>ou </a:t>
            </a:r>
          </a:p>
          <a:p>
            <a:pPr algn="ctr"/>
            <a:r>
              <a:rPr lang="fr-CH" altLang="fr-FR" sz="2000" u="none">
                <a:solidFill>
                  <a:schemeClr val="bg1"/>
                </a:solidFill>
              </a:rPr>
              <a:t>Ducroire</a:t>
            </a:r>
            <a:endParaRPr lang="fr-FR" altLang="fr-FR" sz="2000" u="none">
              <a:solidFill>
                <a:schemeClr val="bg1"/>
              </a:solidFill>
            </a:endParaRPr>
          </a:p>
        </p:txBody>
      </p:sp>
      <p:graphicFrame>
        <p:nvGraphicFramePr>
          <p:cNvPr id="56332" name="Object 12"/>
          <p:cNvGraphicFramePr>
            <a:graphicFrameLocks noChangeAspect="1"/>
          </p:cNvGraphicFramePr>
          <p:nvPr/>
        </p:nvGraphicFramePr>
        <p:xfrm>
          <a:off x="4419600" y="1447800"/>
          <a:ext cx="4486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4" name="Feuille de calcul" r:id="rId6" imgW="4168400" imgH="3620031" progId="Excel.Sheet.8">
                  <p:embed/>
                </p:oleObj>
              </mc:Choice>
              <mc:Fallback>
                <p:oleObj name="Feuille de calcul" r:id="rId6" imgW="4168400" imgH="3620031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47800"/>
                        <a:ext cx="4486275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utoUpdateAnimBg="0"/>
      <p:bldP spid="56331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Réserves admises par le fisc</a:t>
            </a:r>
            <a:endParaRPr lang="fr-FR" altLang="fr-FR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620000" cy="26479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>
                <a:solidFill>
                  <a:schemeClr val="bg1"/>
                </a:solidFill>
              </a:rPr>
              <a:t>5%     des clients suisses</a:t>
            </a:r>
          </a:p>
          <a:p>
            <a:pPr>
              <a:spcBef>
                <a:spcPct val="50000"/>
              </a:spcBef>
            </a:pPr>
            <a:r>
              <a:rPr lang="fr-CH" altLang="fr-FR" u="none">
                <a:solidFill>
                  <a:schemeClr val="bg1"/>
                </a:solidFill>
              </a:rPr>
              <a:t>10%   des clients étrangers (factures libellées en CHF)</a:t>
            </a:r>
          </a:p>
          <a:p>
            <a:pPr>
              <a:spcBef>
                <a:spcPct val="50000"/>
              </a:spcBef>
            </a:pPr>
            <a:r>
              <a:rPr lang="fr-CH" altLang="fr-FR" u="none">
                <a:solidFill>
                  <a:schemeClr val="bg1"/>
                </a:solidFill>
              </a:rPr>
              <a:t>15 %  des clients étrangers (factures en monnaies étrangères)</a:t>
            </a:r>
          </a:p>
          <a:p>
            <a:pPr>
              <a:spcBef>
                <a:spcPct val="50000"/>
              </a:spcBef>
            </a:pPr>
            <a:endParaRPr lang="fr-CH" altLang="fr-FR" u="none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u="none">
                <a:solidFill>
                  <a:schemeClr val="bg1"/>
                </a:solidFill>
              </a:rPr>
              <a:t>100% des créances douteuses</a:t>
            </a:r>
            <a:endParaRPr lang="fr-FR" altLang="fr-FR" u="none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990600" y="12192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/>
              <a:t>Cas complet </a:t>
            </a:r>
          </a:p>
        </p:txBody>
      </p:sp>
      <p:pic>
        <p:nvPicPr>
          <p:cNvPr id="57348" name="Picture 4" descr="c:\mes documents\mes images\clipart\standard\stddir3\PE01677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693863"/>
            <a:ext cx="4322763" cy="34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990600" y="685800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b="1" u="none">
                <a:solidFill>
                  <a:schemeClr val="accent2"/>
                </a:solidFill>
              </a:rPr>
              <a:t>Débiteurs douteux et création d’une provision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162800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CH" altLang="fr-FR" sz="1800" u="none"/>
              <a:t>Cas :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8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8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800" u="none"/>
              <a:t>Pour pallier une perte probable, </a:t>
            </a:r>
            <a:r>
              <a:rPr lang="fr-CH" altLang="fr-FR" sz="18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8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800" u="none"/>
              <a:t>Clôture.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33400" y="3886200"/>
            <a:ext cx="716280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r>
              <a:rPr lang="fr-CH" altLang="fr-FR" sz="1800" u="none"/>
              <a:t>Une année plus tard, suite à la faillite de Tordu, l’Office des Poursuites me verse fr. 3’100.- et m’adresse un acte de défaut de biens pour le solde.</a:t>
            </a:r>
          </a:p>
          <a:p>
            <a:pPr>
              <a:spcBef>
                <a:spcPct val="50000"/>
              </a:spcBef>
              <a:buFontTx/>
              <a:buAutoNum type="arabicPeriod" startAt="5"/>
            </a:pPr>
            <a:r>
              <a:rPr lang="fr-CH" altLang="fr-FR" sz="1800" u="none"/>
              <a:t>A la clôture, je décide </a:t>
            </a:r>
            <a:r>
              <a:rPr lang="fr-CH" altLang="fr-FR" sz="18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800" u="none"/>
              <a:t> pour couvrir partiellement ma perte.</a:t>
            </a:r>
          </a:p>
          <a:p>
            <a:pPr>
              <a:spcBef>
                <a:spcPct val="50000"/>
              </a:spcBef>
              <a:buFontTx/>
              <a:buAutoNum type="arabicPeriod" startAt="5"/>
            </a:pPr>
            <a:r>
              <a:rPr lang="fr-CH" altLang="fr-FR" sz="1800" u="none"/>
              <a:t>Clôture.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8600" y="3505200"/>
            <a:ext cx="8458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  <p:bldP spid="41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100138" y="1700213"/>
          <a:ext cx="694372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Feuille de calcul" r:id="rId3" imgW="6835467" imgH="3398949" progId="Excel.Sheet.8">
                  <p:embed/>
                </p:oleObj>
              </mc:Choice>
              <mc:Fallback>
                <p:oleObj name="Feuille de calcul" r:id="rId3" imgW="6835467" imgH="339894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0213"/>
                        <a:ext cx="694372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AutoShape 3" descr="Parchemin"/>
          <p:cNvSpPr>
            <a:spLocks noChangeArrowheads="1"/>
          </p:cNvSpPr>
          <p:nvPr/>
        </p:nvSpPr>
        <p:spPr bwMode="auto">
          <a:xfrm>
            <a:off x="228600" y="152400"/>
            <a:ext cx="5562600" cy="15240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endParaRPr lang="fr-CH" altLang="fr-FR" sz="1400" u="none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Pour pallier une perte probable, </a:t>
            </a:r>
            <a:r>
              <a:rPr lang="fr-CH" altLang="fr-FR" sz="14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4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Clôture du compte Pertes sur créances.</a:t>
            </a:r>
          </a:p>
          <a:p>
            <a:endParaRPr lang="fr-CH" altLang="fr-FR" sz="1400" u="none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28600" y="6477000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>
                <a:latin typeface="Arial" panose="020B0604020202020204" pitchFamily="34" charset="0"/>
              </a:rPr>
              <a:t>P</a:t>
            </a:r>
            <a:r>
              <a:rPr lang="fr-CH" altLang="fr-FR" sz="1400" u="none" baseline="30000">
                <a:latin typeface="Arial" panose="020B0604020202020204" pitchFamily="34" charset="0"/>
              </a:rPr>
              <a:t>3</a:t>
            </a:r>
            <a:r>
              <a:rPr lang="fr-CH" altLang="fr-FR" sz="1400" u="none">
                <a:latin typeface="Arial" panose="020B0604020202020204" pitchFamily="34" charset="0"/>
              </a:rPr>
              <a:t>C =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P</a:t>
            </a:r>
            <a:r>
              <a:rPr lang="fr-CH" altLang="fr-FR" sz="1400" u="none">
                <a:latin typeface="Arial" panose="020B0604020202020204" pitchFamily="34" charset="0"/>
              </a:rPr>
              <a:t>rovision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p</a:t>
            </a:r>
            <a:r>
              <a:rPr lang="fr-CH" altLang="fr-FR" sz="1400" u="none">
                <a:latin typeface="Arial" panose="020B0604020202020204" pitchFamily="34" charset="0"/>
              </a:rPr>
              <a:t>our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p</a:t>
            </a:r>
            <a:r>
              <a:rPr lang="fr-CH" altLang="fr-FR" sz="1400" u="none">
                <a:latin typeface="Arial" panose="020B0604020202020204" pitchFamily="34" charset="0"/>
              </a:rPr>
              <a:t>ertes sur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c</a:t>
            </a:r>
            <a:r>
              <a:rPr lang="fr-CH" altLang="fr-FR" sz="1400" u="none">
                <a:latin typeface="Arial" panose="020B0604020202020204" pitchFamily="34" charset="0"/>
              </a:rPr>
              <a:t>réances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 u="none">
                <a:latin typeface="Arial" panose="020B0604020202020204" pitchFamily="34" charset="0"/>
              </a:rPr>
              <a:t>ou Ducroire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100138" y="1700213"/>
          <a:ext cx="694372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Feuille de calcul" r:id="rId3" imgW="6943979" imgH="3419993" progId="Excel.Sheet.8">
                  <p:embed/>
                </p:oleObj>
              </mc:Choice>
              <mc:Fallback>
                <p:oleObj name="Feuille de calcul" r:id="rId3" imgW="6943979" imgH="341999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0213"/>
                        <a:ext cx="694372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3" name="AutoShape 3" descr="Parchemin"/>
          <p:cNvSpPr>
            <a:spLocks noChangeArrowheads="1"/>
          </p:cNvSpPr>
          <p:nvPr/>
        </p:nvSpPr>
        <p:spPr bwMode="auto">
          <a:xfrm>
            <a:off x="228600" y="152400"/>
            <a:ext cx="5562600" cy="15240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endParaRPr lang="fr-CH" altLang="fr-FR" sz="1400" u="none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Pour pallier une perte probable, </a:t>
            </a:r>
            <a:r>
              <a:rPr lang="fr-CH" altLang="fr-FR" sz="14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4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Clôture du compte Pertes sur créances.</a:t>
            </a:r>
          </a:p>
          <a:p>
            <a:endParaRPr lang="fr-CH" altLang="fr-FR" sz="1400" u="none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28600" y="6477000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>
                <a:latin typeface="Arial" panose="020B0604020202020204" pitchFamily="34" charset="0"/>
              </a:rPr>
              <a:t>P</a:t>
            </a:r>
            <a:r>
              <a:rPr lang="fr-CH" altLang="fr-FR" sz="1400" u="none" baseline="30000">
                <a:latin typeface="Arial" panose="020B0604020202020204" pitchFamily="34" charset="0"/>
              </a:rPr>
              <a:t>3</a:t>
            </a:r>
            <a:r>
              <a:rPr lang="fr-CH" altLang="fr-FR" sz="1400" u="none">
                <a:latin typeface="Arial" panose="020B0604020202020204" pitchFamily="34" charset="0"/>
              </a:rPr>
              <a:t>C =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P</a:t>
            </a:r>
            <a:r>
              <a:rPr lang="fr-CH" altLang="fr-FR" sz="1400" u="none">
                <a:latin typeface="Arial" panose="020B0604020202020204" pitchFamily="34" charset="0"/>
              </a:rPr>
              <a:t>rovision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p</a:t>
            </a:r>
            <a:r>
              <a:rPr lang="fr-CH" altLang="fr-FR" sz="1400" u="none">
                <a:latin typeface="Arial" panose="020B0604020202020204" pitchFamily="34" charset="0"/>
              </a:rPr>
              <a:t>our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p</a:t>
            </a:r>
            <a:r>
              <a:rPr lang="fr-CH" altLang="fr-FR" sz="1400" u="none">
                <a:latin typeface="Arial" panose="020B0604020202020204" pitchFamily="34" charset="0"/>
              </a:rPr>
              <a:t>ertes sur 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c</a:t>
            </a:r>
            <a:r>
              <a:rPr lang="fr-CH" altLang="fr-FR" sz="1400" u="none">
                <a:latin typeface="Arial" panose="020B0604020202020204" pitchFamily="34" charset="0"/>
              </a:rPr>
              <a:t>réances</a:t>
            </a:r>
            <a:r>
              <a:rPr lang="fr-CH" altLang="fr-FR" sz="1400" u="none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 u="none">
                <a:latin typeface="Arial" panose="020B0604020202020204" pitchFamily="34" charset="0"/>
              </a:rPr>
              <a:t>ou Ducroire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100138" y="1700213"/>
          <a:ext cx="694372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Feuille de calcul" r:id="rId3" imgW="6943931" imgH="3419922" progId="Excel.Sheet.8">
                  <p:embed/>
                </p:oleObj>
              </mc:Choice>
              <mc:Fallback>
                <p:oleObj name="Feuille de calcul" r:id="rId3" imgW="6943931" imgH="341992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0213"/>
                        <a:ext cx="694372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28600" y="6477000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>
                <a:latin typeface="Arial" panose="020B0604020202020204" pitchFamily="34" charset="0"/>
              </a:rPr>
              <a:t>Ducroire = Provision pour pertes sur créances</a:t>
            </a:r>
          </a:p>
        </p:txBody>
      </p:sp>
      <p:grpSp>
        <p:nvGrpSpPr>
          <p:cNvPr id="27653" name="Group 5"/>
          <p:cNvGrpSpPr>
            <a:grpSpLocks/>
          </p:cNvGrpSpPr>
          <p:nvPr/>
        </p:nvGrpSpPr>
        <p:grpSpPr bwMode="auto">
          <a:xfrm>
            <a:off x="3124200" y="2439988"/>
            <a:ext cx="381000" cy="152400"/>
            <a:chOff x="1968" y="1537"/>
            <a:chExt cx="240" cy="96"/>
          </a:xfrm>
        </p:grpSpPr>
        <p:sp>
          <p:nvSpPr>
            <p:cNvPr id="27654" name="Oval 6"/>
            <p:cNvSpPr>
              <a:spLocks noChangeArrowheads="1"/>
            </p:cNvSpPr>
            <p:nvPr/>
          </p:nvSpPr>
          <p:spPr bwMode="auto">
            <a:xfrm>
              <a:off x="2025" y="1537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1968" y="16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7657" name="AutoShape 9" descr="Parchemin"/>
          <p:cNvSpPr>
            <a:spLocks noChangeArrowheads="1"/>
          </p:cNvSpPr>
          <p:nvPr/>
        </p:nvSpPr>
        <p:spPr bwMode="auto">
          <a:xfrm>
            <a:off x="228600" y="152400"/>
            <a:ext cx="5562600" cy="15240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endParaRPr lang="fr-CH" altLang="fr-FR" sz="1400" u="none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Pour pallier une perte probable, </a:t>
            </a:r>
            <a:r>
              <a:rPr lang="fr-CH" altLang="fr-FR" sz="14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4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Clôture du compte Pertes sur créances.</a:t>
            </a:r>
          </a:p>
          <a:p>
            <a:endParaRPr lang="fr-CH" altLang="fr-FR" sz="1400" u="non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100138" y="1700213"/>
          <a:ext cx="694372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Feuille de calcul" r:id="rId3" imgW="6943931" imgH="3419922" progId="Excel.Sheet.8">
                  <p:embed/>
                </p:oleObj>
              </mc:Choice>
              <mc:Fallback>
                <p:oleObj name="Feuille de calcul" r:id="rId3" imgW="6943931" imgH="341992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0213"/>
                        <a:ext cx="694372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AutoShape 3" descr="Parchemin"/>
          <p:cNvSpPr>
            <a:spLocks noChangeArrowheads="1"/>
          </p:cNvSpPr>
          <p:nvPr/>
        </p:nvSpPr>
        <p:spPr bwMode="auto">
          <a:xfrm>
            <a:off x="228600" y="152400"/>
            <a:ext cx="5562600" cy="15240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endParaRPr lang="fr-CH" altLang="fr-FR" sz="1400" u="none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Pour pallier une perte probable, </a:t>
            </a:r>
            <a:r>
              <a:rPr lang="fr-CH" altLang="fr-FR" sz="14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4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Clôture du compte Pertes sur créances.</a:t>
            </a:r>
          </a:p>
          <a:p>
            <a:endParaRPr lang="fr-CH" altLang="fr-FR" sz="1400" u="none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28600" y="6477000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 sz="1400" u="none">
              <a:latin typeface="Arial" panose="020B0604020202020204" pitchFamily="34" charset="0"/>
            </a:endParaRPr>
          </a:p>
        </p:txBody>
      </p: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3124200" y="2439988"/>
            <a:ext cx="381000" cy="152400"/>
            <a:chOff x="1968" y="1537"/>
            <a:chExt cx="240" cy="9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2025" y="1537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6634" name="Line 10"/>
            <p:cNvSpPr>
              <a:spLocks noChangeShapeType="1"/>
            </p:cNvSpPr>
            <p:nvPr/>
          </p:nvSpPr>
          <p:spPr bwMode="auto">
            <a:xfrm>
              <a:off x="1968" y="16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6635" name="Group 11"/>
          <p:cNvGrpSpPr>
            <a:grpSpLocks/>
          </p:cNvGrpSpPr>
          <p:nvPr/>
        </p:nvGrpSpPr>
        <p:grpSpPr bwMode="auto">
          <a:xfrm>
            <a:off x="5638800" y="2438400"/>
            <a:ext cx="2667000" cy="1828800"/>
            <a:chOff x="3552" y="1536"/>
            <a:chExt cx="1680" cy="1152"/>
          </a:xfrm>
        </p:grpSpPr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3609" y="1536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>
              <a:off x="3552" y="1647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38" name="Oval 14"/>
            <p:cNvSpPr>
              <a:spLocks noChangeArrowheads="1"/>
            </p:cNvSpPr>
            <p:nvPr/>
          </p:nvSpPr>
          <p:spPr bwMode="auto">
            <a:xfrm>
              <a:off x="3648" y="1872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6639" name="Freeform 15"/>
            <p:cNvSpPr>
              <a:spLocks/>
            </p:cNvSpPr>
            <p:nvPr/>
          </p:nvSpPr>
          <p:spPr bwMode="auto">
            <a:xfrm>
              <a:off x="3648" y="1776"/>
              <a:ext cx="1584" cy="912"/>
            </a:xfrm>
            <a:custGeom>
              <a:avLst/>
              <a:gdLst>
                <a:gd name="T0" fmla="*/ 1392 w 1536"/>
                <a:gd name="T1" fmla="*/ 912 h 912"/>
                <a:gd name="T2" fmla="*/ 1536 w 1536"/>
                <a:gd name="T3" fmla="*/ 912 h 912"/>
                <a:gd name="T4" fmla="*/ 1536 w 1536"/>
                <a:gd name="T5" fmla="*/ 576 h 912"/>
                <a:gd name="T6" fmla="*/ 0 w 1536"/>
                <a:gd name="T7" fmla="*/ 576 h 912"/>
                <a:gd name="T8" fmla="*/ 0 w 1536"/>
                <a:gd name="T9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6" h="912">
                  <a:moveTo>
                    <a:pt x="1392" y="912"/>
                  </a:moveTo>
                  <a:lnTo>
                    <a:pt x="1536" y="912"/>
                  </a:lnTo>
                  <a:lnTo>
                    <a:pt x="1536" y="576"/>
                  </a:lnTo>
                  <a:lnTo>
                    <a:pt x="0" y="576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640" name="Line 16"/>
            <p:cNvSpPr>
              <a:spLocks noChangeShapeType="1"/>
            </p:cNvSpPr>
            <p:nvPr/>
          </p:nvSpPr>
          <p:spPr bwMode="auto">
            <a:xfrm>
              <a:off x="3648" y="17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228600" y="6467475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>
                <a:latin typeface="Arial" panose="020B0604020202020204" pitchFamily="34" charset="0"/>
              </a:rPr>
              <a:t>Ducroire = Provision pour pertes sur créances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100138" y="1700213"/>
          <a:ext cx="694372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0" name="Feuille de calcul" r:id="rId3" imgW="6943931" imgH="3419922" progId="Excel.Sheet.8">
                  <p:embed/>
                </p:oleObj>
              </mc:Choice>
              <mc:Fallback>
                <p:oleObj name="Feuille de calcul" r:id="rId3" imgW="6943931" imgH="3419922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0213"/>
                        <a:ext cx="694372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AutoShape 5" descr="Parchemin"/>
          <p:cNvSpPr>
            <a:spLocks noChangeArrowheads="1"/>
          </p:cNvSpPr>
          <p:nvPr/>
        </p:nvSpPr>
        <p:spPr bwMode="auto">
          <a:xfrm>
            <a:off x="228600" y="152400"/>
            <a:ext cx="5562600" cy="15240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endParaRPr lang="fr-CH" altLang="fr-FR" sz="1400" u="none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Pour pallier une perte probable, </a:t>
            </a:r>
            <a:r>
              <a:rPr lang="fr-CH" altLang="fr-FR" sz="14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4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Clôture du compte Pertes sur créances.</a:t>
            </a:r>
          </a:p>
          <a:p>
            <a:endParaRPr lang="fr-CH" altLang="fr-FR" sz="1400" u="none"/>
          </a:p>
        </p:txBody>
      </p:sp>
      <p:grpSp>
        <p:nvGrpSpPr>
          <p:cNvPr id="30727" name="Group 7"/>
          <p:cNvGrpSpPr>
            <a:grpSpLocks/>
          </p:cNvGrpSpPr>
          <p:nvPr/>
        </p:nvGrpSpPr>
        <p:grpSpPr bwMode="auto">
          <a:xfrm>
            <a:off x="3124200" y="2439988"/>
            <a:ext cx="381000" cy="152400"/>
            <a:chOff x="1968" y="1537"/>
            <a:chExt cx="240" cy="96"/>
          </a:xfrm>
        </p:grpSpPr>
        <p:sp>
          <p:nvSpPr>
            <p:cNvPr id="30728" name="Oval 8"/>
            <p:cNvSpPr>
              <a:spLocks noChangeArrowheads="1"/>
            </p:cNvSpPr>
            <p:nvPr/>
          </p:nvSpPr>
          <p:spPr bwMode="auto">
            <a:xfrm>
              <a:off x="2025" y="1537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>
              <a:off x="1968" y="16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638800" y="2438400"/>
            <a:ext cx="2667000" cy="1828800"/>
            <a:chOff x="3552" y="1536"/>
            <a:chExt cx="1680" cy="1152"/>
          </a:xfrm>
        </p:grpSpPr>
        <p:sp>
          <p:nvSpPr>
            <p:cNvPr id="30731" name="Oval 11"/>
            <p:cNvSpPr>
              <a:spLocks noChangeArrowheads="1"/>
            </p:cNvSpPr>
            <p:nvPr/>
          </p:nvSpPr>
          <p:spPr bwMode="auto">
            <a:xfrm>
              <a:off x="3609" y="1536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30732" name="Line 12"/>
            <p:cNvSpPr>
              <a:spLocks noChangeShapeType="1"/>
            </p:cNvSpPr>
            <p:nvPr/>
          </p:nvSpPr>
          <p:spPr bwMode="auto">
            <a:xfrm>
              <a:off x="3552" y="1647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0733" name="Oval 13"/>
            <p:cNvSpPr>
              <a:spLocks noChangeArrowheads="1"/>
            </p:cNvSpPr>
            <p:nvPr/>
          </p:nvSpPr>
          <p:spPr bwMode="auto">
            <a:xfrm>
              <a:off x="3648" y="1872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30734" name="Freeform 14"/>
            <p:cNvSpPr>
              <a:spLocks/>
            </p:cNvSpPr>
            <p:nvPr/>
          </p:nvSpPr>
          <p:spPr bwMode="auto">
            <a:xfrm>
              <a:off x="3648" y="1776"/>
              <a:ext cx="1584" cy="912"/>
            </a:xfrm>
            <a:custGeom>
              <a:avLst/>
              <a:gdLst>
                <a:gd name="T0" fmla="*/ 1392 w 1536"/>
                <a:gd name="T1" fmla="*/ 912 h 912"/>
                <a:gd name="T2" fmla="*/ 1536 w 1536"/>
                <a:gd name="T3" fmla="*/ 912 h 912"/>
                <a:gd name="T4" fmla="*/ 1536 w 1536"/>
                <a:gd name="T5" fmla="*/ 576 h 912"/>
                <a:gd name="T6" fmla="*/ 0 w 1536"/>
                <a:gd name="T7" fmla="*/ 576 h 912"/>
                <a:gd name="T8" fmla="*/ 0 w 1536"/>
                <a:gd name="T9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6" h="912">
                  <a:moveTo>
                    <a:pt x="1392" y="912"/>
                  </a:moveTo>
                  <a:lnTo>
                    <a:pt x="1536" y="912"/>
                  </a:lnTo>
                  <a:lnTo>
                    <a:pt x="1536" y="576"/>
                  </a:lnTo>
                  <a:lnTo>
                    <a:pt x="0" y="576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0735" name="Line 15"/>
            <p:cNvSpPr>
              <a:spLocks noChangeShapeType="1"/>
            </p:cNvSpPr>
            <p:nvPr/>
          </p:nvSpPr>
          <p:spPr bwMode="auto">
            <a:xfrm>
              <a:off x="3648" y="17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30736" name="Group 16"/>
          <p:cNvGrpSpPr>
            <a:grpSpLocks/>
          </p:cNvGrpSpPr>
          <p:nvPr/>
        </p:nvGrpSpPr>
        <p:grpSpPr bwMode="auto">
          <a:xfrm>
            <a:off x="3124200" y="4114800"/>
            <a:ext cx="381000" cy="176213"/>
            <a:chOff x="1968" y="2592"/>
            <a:chExt cx="240" cy="111"/>
          </a:xfrm>
        </p:grpSpPr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2025" y="2592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30738" name="Line 18"/>
            <p:cNvSpPr>
              <a:spLocks noChangeShapeType="1"/>
            </p:cNvSpPr>
            <p:nvPr/>
          </p:nvSpPr>
          <p:spPr bwMode="auto">
            <a:xfrm>
              <a:off x="1968" y="270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228600" y="6477000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>
                <a:latin typeface="Arial" panose="020B0604020202020204" pitchFamily="34" charset="0"/>
              </a:rPr>
              <a:t>Ducroire = Provision pour pertes sur créances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100138" y="1700213"/>
          <a:ext cx="694372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3" name="Feuille de calcul" r:id="rId3" imgW="6943931" imgH="3419922" progId="Excel.Sheet.8">
                  <p:embed/>
                </p:oleObj>
              </mc:Choice>
              <mc:Fallback>
                <p:oleObj name="Feuille de calcul" r:id="rId3" imgW="6943931" imgH="341992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0213"/>
                        <a:ext cx="694372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AutoShape 3" descr="Parchemin"/>
          <p:cNvSpPr>
            <a:spLocks noChangeArrowheads="1"/>
          </p:cNvSpPr>
          <p:nvPr/>
        </p:nvSpPr>
        <p:spPr bwMode="auto">
          <a:xfrm>
            <a:off x="228600" y="152400"/>
            <a:ext cx="5562600" cy="15240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endParaRPr lang="fr-CH" altLang="fr-FR" sz="1400" u="none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Facturé à Tordu pour fr. 10’000.- de marchandises.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Après trois rappels, Tordu n’a toujours pas payé !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Pour pallier une perte probable, </a:t>
            </a:r>
            <a:r>
              <a:rPr lang="fr-CH" altLang="fr-FR" sz="1400" u="none">
                <a:solidFill>
                  <a:srgbClr val="FF0000"/>
                </a:solidFill>
              </a:rPr>
              <a:t>je crée une provision</a:t>
            </a:r>
            <a:r>
              <a:rPr lang="fr-CH" altLang="fr-FR" sz="1400" u="none"/>
              <a:t> de fr. 4’000.-.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fr-CH" altLang="fr-FR" sz="1400" u="none"/>
              <a:t>Clôture du compte Pertes sur créances.</a:t>
            </a:r>
          </a:p>
          <a:p>
            <a:endParaRPr lang="fr-CH" altLang="fr-FR" sz="1400" u="none"/>
          </a:p>
        </p:txBody>
      </p: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3124200" y="2439988"/>
            <a:ext cx="381000" cy="152400"/>
            <a:chOff x="1968" y="1537"/>
            <a:chExt cx="240" cy="96"/>
          </a:xfrm>
        </p:grpSpPr>
        <p:sp>
          <p:nvSpPr>
            <p:cNvPr id="28678" name="Oval 6"/>
            <p:cNvSpPr>
              <a:spLocks noChangeArrowheads="1"/>
            </p:cNvSpPr>
            <p:nvPr/>
          </p:nvSpPr>
          <p:spPr bwMode="auto">
            <a:xfrm>
              <a:off x="2025" y="1537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8679" name="Line 7"/>
            <p:cNvSpPr>
              <a:spLocks noChangeShapeType="1"/>
            </p:cNvSpPr>
            <p:nvPr/>
          </p:nvSpPr>
          <p:spPr bwMode="auto">
            <a:xfrm>
              <a:off x="1968" y="16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5638800" y="2438400"/>
            <a:ext cx="2667000" cy="1828800"/>
            <a:chOff x="3552" y="1536"/>
            <a:chExt cx="1680" cy="1152"/>
          </a:xfrm>
        </p:grpSpPr>
        <p:sp>
          <p:nvSpPr>
            <p:cNvPr id="28681" name="Oval 9"/>
            <p:cNvSpPr>
              <a:spLocks noChangeArrowheads="1"/>
            </p:cNvSpPr>
            <p:nvPr/>
          </p:nvSpPr>
          <p:spPr bwMode="auto">
            <a:xfrm>
              <a:off x="3609" y="1536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3552" y="1647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8683" name="Oval 11"/>
            <p:cNvSpPr>
              <a:spLocks noChangeArrowheads="1"/>
            </p:cNvSpPr>
            <p:nvPr/>
          </p:nvSpPr>
          <p:spPr bwMode="auto">
            <a:xfrm>
              <a:off x="3648" y="1872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8684" name="Freeform 12"/>
            <p:cNvSpPr>
              <a:spLocks/>
            </p:cNvSpPr>
            <p:nvPr/>
          </p:nvSpPr>
          <p:spPr bwMode="auto">
            <a:xfrm>
              <a:off x="3648" y="1776"/>
              <a:ext cx="1584" cy="912"/>
            </a:xfrm>
            <a:custGeom>
              <a:avLst/>
              <a:gdLst>
                <a:gd name="T0" fmla="*/ 1392 w 1536"/>
                <a:gd name="T1" fmla="*/ 912 h 912"/>
                <a:gd name="T2" fmla="*/ 1536 w 1536"/>
                <a:gd name="T3" fmla="*/ 912 h 912"/>
                <a:gd name="T4" fmla="*/ 1536 w 1536"/>
                <a:gd name="T5" fmla="*/ 576 h 912"/>
                <a:gd name="T6" fmla="*/ 0 w 1536"/>
                <a:gd name="T7" fmla="*/ 576 h 912"/>
                <a:gd name="T8" fmla="*/ 0 w 1536"/>
                <a:gd name="T9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6" h="912">
                  <a:moveTo>
                    <a:pt x="1392" y="912"/>
                  </a:moveTo>
                  <a:lnTo>
                    <a:pt x="1536" y="912"/>
                  </a:lnTo>
                  <a:lnTo>
                    <a:pt x="1536" y="576"/>
                  </a:lnTo>
                  <a:lnTo>
                    <a:pt x="0" y="576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8685" name="Line 13"/>
            <p:cNvSpPr>
              <a:spLocks noChangeShapeType="1"/>
            </p:cNvSpPr>
            <p:nvPr/>
          </p:nvSpPr>
          <p:spPr bwMode="auto">
            <a:xfrm>
              <a:off x="3648" y="17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8686" name="Group 14"/>
          <p:cNvGrpSpPr>
            <a:grpSpLocks/>
          </p:cNvGrpSpPr>
          <p:nvPr/>
        </p:nvGrpSpPr>
        <p:grpSpPr bwMode="auto">
          <a:xfrm>
            <a:off x="3124200" y="4114800"/>
            <a:ext cx="381000" cy="176213"/>
            <a:chOff x="1968" y="2592"/>
            <a:chExt cx="240" cy="111"/>
          </a:xfrm>
        </p:grpSpPr>
        <p:sp>
          <p:nvSpPr>
            <p:cNvPr id="28687" name="Oval 15"/>
            <p:cNvSpPr>
              <a:spLocks noChangeArrowheads="1"/>
            </p:cNvSpPr>
            <p:nvPr/>
          </p:nvSpPr>
          <p:spPr bwMode="auto">
            <a:xfrm>
              <a:off x="2025" y="2592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8688" name="Line 16"/>
            <p:cNvSpPr>
              <a:spLocks noChangeShapeType="1"/>
            </p:cNvSpPr>
            <p:nvPr/>
          </p:nvSpPr>
          <p:spPr bwMode="auto">
            <a:xfrm>
              <a:off x="1968" y="270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8741" name="Group 69"/>
          <p:cNvGrpSpPr>
            <a:grpSpLocks/>
          </p:cNvGrpSpPr>
          <p:nvPr/>
        </p:nvGrpSpPr>
        <p:grpSpPr bwMode="auto">
          <a:xfrm>
            <a:off x="5559425" y="4872038"/>
            <a:ext cx="1957388" cy="1011237"/>
            <a:chOff x="3502" y="3069"/>
            <a:chExt cx="1233" cy="637"/>
          </a:xfrm>
        </p:grpSpPr>
        <p:sp>
          <p:nvSpPr>
            <p:cNvPr id="28690" name="Oval 18"/>
            <p:cNvSpPr>
              <a:spLocks noChangeArrowheads="1"/>
            </p:cNvSpPr>
            <p:nvPr/>
          </p:nvSpPr>
          <p:spPr bwMode="auto">
            <a:xfrm>
              <a:off x="3756" y="3528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28692" name="Line 20"/>
            <p:cNvSpPr>
              <a:spLocks noChangeShapeType="1"/>
            </p:cNvSpPr>
            <p:nvPr/>
          </p:nvSpPr>
          <p:spPr bwMode="auto">
            <a:xfrm>
              <a:off x="4191" y="3653"/>
              <a:ext cx="14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cxnSp>
          <p:nvCxnSpPr>
            <p:cNvPr id="28694" name="AutoShape 22"/>
            <p:cNvCxnSpPr>
              <a:cxnSpLocks noChangeShapeType="1"/>
            </p:cNvCxnSpPr>
            <p:nvPr/>
          </p:nvCxnSpPr>
          <p:spPr bwMode="auto">
            <a:xfrm rot="10800000">
              <a:off x="3502" y="3069"/>
              <a:ext cx="805" cy="585"/>
            </a:xfrm>
            <a:prstGeom prst="bentConnector3">
              <a:avLst>
                <a:gd name="adj1" fmla="val 73412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8740" name="Group 68"/>
            <p:cNvGrpSpPr>
              <a:grpSpLocks/>
            </p:cNvGrpSpPr>
            <p:nvPr/>
          </p:nvGrpSpPr>
          <p:grpSpPr bwMode="auto">
            <a:xfrm>
              <a:off x="4159" y="3370"/>
              <a:ext cx="576" cy="336"/>
              <a:chOff x="2544" y="3456"/>
              <a:chExt cx="576" cy="336"/>
            </a:xfrm>
          </p:grpSpPr>
          <p:sp>
            <p:nvSpPr>
              <p:cNvPr id="28737" name="Rectangle 65"/>
              <p:cNvSpPr>
                <a:spLocks noChangeArrowheads="1"/>
              </p:cNvSpPr>
              <p:nvPr/>
            </p:nvSpPr>
            <p:spPr bwMode="auto">
              <a:xfrm>
                <a:off x="2544" y="3456"/>
                <a:ext cx="576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sz="1200" u="none"/>
                  <a:t>Résultat</a:t>
                </a:r>
              </a:p>
            </p:txBody>
          </p:sp>
          <p:sp>
            <p:nvSpPr>
              <p:cNvPr id="28738" name="Rectangle 66"/>
              <p:cNvSpPr>
                <a:spLocks noChangeArrowheads="1"/>
              </p:cNvSpPr>
              <p:nvPr/>
            </p:nvSpPr>
            <p:spPr bwMode="auto">
              <a:xfrm>
                <a:off x="2544" y="3600"/>
                <a:ext cx="28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28739" name="Rectangle 67"/>
              <p:cNvSpPr>
                <a:spLocks noChangeArrowheads="1"/>
              </p:cNvSpPr>
              <p:nvPr/>
            </p:nvSpPr>
            <p:spPr bwMode="auto">
              <a:xfrm>
                <a:off x="2832" y="3600"/>
                <a:ext cx="28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sp>
        <p:nvSpPr>
          <p:cNvPr id="28742" name="Text Box 70"/>
          <p:cNvSpPr txBox="1">
            <a:spLocks noChangeArrowheads="1"/>
          </p:cNvSpPr>
          <p:nvPr/>
        </p:nvSpPr>
        <p:spPr bwMode="auto">
          <a:xfrm>
            <a:off x="228600" y="6477000"/>
            <a:ext cx="563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>
                <a:latin typeface="Arial" panose="020B0604020202020204" pitchFamily="34" charset="0"/>
              </a:rPr>
              <a:t>Ducroire = Provision pour pertes sur créances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600200" y="16764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/>
              <a:t>Une année plus tard ...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1100138" y="1704975"/>
          <a:ext cx="69437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9" name="Feuille de calcul" r:id="rId3" imgW="6835467" imgH="3376191" progId="Excel.Sheet.8">
                  <p:embed/>
                </p:oleObj>
              </mc:Choice>
              <mc:Fallback>
                <p:oleObj name="Feuille de calcul" r:id="rId3" imgW="6835467" imgH="337619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4975"/>
                        <a:ext cx="69437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7" name="AutoShape 3" descr="Parchemin"/>
          <p:cNvSpPr>
            <a:spLocks noChangeArrowheads="1"/>
          </p:cNvSpPr>
          <p:nvPr/>
        </p:nvSpPr>
        <p:spPr bwMode="auto">
          <a:xfrm>
            <a:off x="228600" y="228600"/>
            <a:ext cx="6400800" cy="14478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endParaRPr lang="fr-CH" altLang="fr-FR" sz="1400" u="none"/>
          </a:p>
          <a:p>
            <a:pPr>
              <a:buFontTx/>
              <a:buAutoNum type="arabicPeriod" startAt="5"/>
            </a:pPr>
            <a:r>
              <a:rPr lang="fr-CH" altLang="fr-FR" sz="1400" u="none"/>
              <a:t>Quelques mois plus tard, suite à la faillite de Tordu, l’Office des Poursuites </a:t>
            </a:r>
          </a:p>
          <a:p>
            <a:r>
              <a:rPr lang="fr-CH" altLang="fr-FR" sz="1400" u="none"/>
              <a:t>          me verse fr. 3’100.- et m’adresse un acte de défaut de biens pour le solde.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6.	A la clôture, je décide </a:t>
            </a:r>
            <a:r>
              <a:rPr lang="fr-CH" altLang="fr-FR" sz="14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400" u="none"/>
              <a:t> pour couvrir partiellement ma perte.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7.	Clôture du compte Pertes sur créances.</a:t>
            </a:r>
          </a:p>
          <a:p>
            <a:endParaRPr lang="fr-CH" altLang="fr-FR" sz="1400" u="none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6172200" y="6613525"/>
            <a:ext cx="2819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EPCL : Pertes sur débiteurs viré à Exploitation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100138" y="1704975"/>
          <a:ext cx="69437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Feuille de calcul" r:id="rId3" imgW="6943931" imgH="3410174" progId="Excel.Sheet.8">
                  <p:embed/>
                </p:oleObj>
              </mc:Choice>
              <mc:Fallback>
                <p:oleObj name="Feuille de calcul" r:id="rId3" imgW="6943931" imgH="3410174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4975"/>
                        <a:ext cx="69437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AutoShape 11" descr="Parchemin"/>
          <p:cNvSpPr>
            <a:spLocks noChangeArrowheads="1"/>
          </p:cNvSpPr>
          <p:nvPr/>
        </p:nvSpPr>
        <p:spPr bwMode="auto">
          <a:xfrm>
            <a:off x="228600" y="228600"/>
            <a:ext cx="6400800" cy="14478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endParaRPr lang="fr-CH" altLang="fr-FR" sz="1400" u="none"/>
          </a:p>
          <a:p>
            <a:pPr>
              <a:buFontTx/>
              <a:buAutoNum type="arabicPeriod" startAt="5"/>
            </a:pPr>
            <a:r>
              <a:rPr lang="fr-CH" altLang="fr-FR" sz="1400" u="none"/>
              <a:t>Quelques mois plus tard, suite à la faillite de Tordu, l’Office des Poursuites </a:t>
            </a:r>
          </a:p>
          <a:p>
            <a:r>
              <a:rPr lang="fr-CH" altLang="fr-FR" sz="1400" u="none"/>
              <a:t>          me verse fr. 3’100.- et m’adresse un acte de défaut de biens pour le solde.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6.	A la clôture, je décide </a:t>
            </a:r>
            <a:r>
              <a:rPr lang="fr-CH" altLang="fr-FR" sz="14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400" u="none"/>
              <a:t> pour couvrir partiellement ma perte.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7.	Clôture du compte Pertes sur créances.</a:t>
            </a:r>
          </a:p>
          <a:p>
            <a:endParaRPr lang="fr-CH" altLang="fr-FR" sz="1400" u="none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6172200" y="6613525"/>
            <a:ext cx="2819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EPCL : Pertes sur débiteurs viré à Exploitation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1100138" y="1704975"/>
          <a:ext cx="69437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Feuille de calcul" r:id="rId3" imgW="6943931" imgH="3410174" progId="Excel.Sheet.8">
                  <p:embed/>
                </p:oleObj>
              </mc:Choice>
              <mc:Fallback>
                <p:oleObj name="Feuille de calcul" r:id="rId3" imgW="6943931" imgH="341017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4975"/>
                        <a:ext cx="69437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77" name="Group 13"/>
          <p:cNvGrpSpPr>
            <a:grpSpLocks/>
          </p:cNvGrpSpPr>
          <p:nvPr/>
        </p:nvGrpSpPr>
        <p:grpSpPr bwMode="auto">
          <a:xfrm>
            <a:off x="685800" y="2667000"/>
            <a:ext cx="2743200" cy="1600200"/>
            <a:chOff x="432" y="1680"/>
            <a:chExt cx="1728" cy="1008"/>
          </a:xfrm>
        </p:grpSpPr>
        <p:sp>
          <p:nvSpPr>
            <p:cNvPr id="36873" name="Freeform 9"/>
            <p:cNvSpPr>
              <a:spLocks/>
            </p:cNvSpPr>
            <p:nvPr/>
          </p:nvSpPr>
          <p:spPr bwMode="auto">
            <a:xfrm>
              <a:off x="432" y="1680"/>
              <a:ext cx="1728" cy="1008"/>
            </a:xfrm>
            <a:custGeom>
              <a:avLst/>
              <a:gdLst>
                <a:gd name="T0" fmla="*/ 1536 w 1728"/>
                <a:gd name="T1" fmla="*/ 0 h 1008"/>
                <a:gd name="T2" fmla="*/ 1728 w 1728"/>
                <a:gd name="T3" fmla="*/ 0 h 1008"/>
                <a:gd name="T4" fmla="*/ 1728 w 1728"/>
                <a:gd name="T5" fmla="*/ 672 h 1008"/>
                <a:gd name="T6" fmla="*/ 0 w 1728"/>
                <a:gd name="T7" fmla="*/ 672 h 1008"/>
                <a:gd name="T8" fmla="*/ 0 w 1728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8" h="1008">
                  <a:moveTo>
                    <a:pt x="1536" y="0"/>
                  </a:moveTo>
                  <a:lnTo>
                    <a:pt x="1728" y="0"/>
                  </a:lnTo>
                  <a:lnTo>
                    <a:pt x="1728" y="672"/>
                  </a:lnTo>
                  <a:lnTo>
                    <a:pt x="0" y="672"/>
                  </a:lnTo>
                  <a:lnTo>
                    <a:pt x="0" y="10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6874" name="Line 10"/>
            <p:cNvSpPr>
              <a:spLocks noChangeShapeType="1"/>
            </p:cNvSpPr>
            <p:nvPr/>
          </p:nvSpPr>
          <p:spPr bwMode="auto">
            <a:xfrm>
              <a:off x="432" y="26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6876" name="Oval 12"/>
            <p:cNvSpPr>
              <a:spLocks noChangeArrowheads="1"/>
            </p:cNvSpPr>
            <p:nvPr/>
          </p:nvSpPr>
          <p:spPr bwMode="auto">
            <a:xfrm>
              <a:off x="2054" y="1690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6878" name="AutoShape 14" descr="Parchemin"/>
          <p:cNvSpPr>
            <a:spLocks noChangeArrowheads="1"/>
          </p:cNvSpPr>
          <p:nvPr/>
        </p:nvSpPr>
        <p:spPr bwMode="auto">
          <a:xfrm>
            <a:off x="228600" y="228600"/>
            <a:ext cx="6400800" cy="14478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endParaRPr lang="fr-CH" altLang="fr-FR" sz="1400" u="none"/>
          </a:p>
          <a:p>
            <a:pPr>
              <a:buFontTx/>
              <a:buAutoNum type="arabicPeriod" startAt="5"/>
            </a:pPr>
            <a:r>
              <a:rPr lang="fr-CH" altLang="fr-FR" sz="1400" u="none"/>
              <a:t>Quelques mois plus tard, suite à la faillite de Tordu, l’Office des Poursuites </a:t>
            </a:r>
          </a:p>
          <a:p>
            <a:r>
              <a:rPr lang="fr-CH" altLang="fr-FR" sz="1400" u="none"/>
              <a:t>          me verse fr. 3’100.- et m’adresse un acte de défaut de biens pour le solde.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6.	A la clôture, je décide </a:t>
            </a:r>
            <a:r>
              <a:rPr lang="fr-CH" altLang="fr-FR" sz="14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400" u="none"/>
              <a:t> pour couvrir partiellement ma perte.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7.	Clôture du compte Pertes sur créances.</a:t>
            </a:r>
          </a:p>
          <a:p>
            <a:endParaRPr lang="fr-CH" altLang="fr-FR" sz="1400" u="none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100138" y="1704975"/>
          <a:ext cx="69437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Feuille de calcul" r:id="rId3" imgW="6943931" imgH="3410174" progId="Excel.Sheet.8">
                  <p:embed/>
                </p:oleObj>
              </mc:Choice>
              <mc:Fallback>
                <p:oleObj name="Feuille de calcul" r:id="rId3" imgW="6943931" imgH="341017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4975"/>
                        <a:ext cx="69437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45" name="Group 5"/>
          <p:cNvGrpSpPr>
            <a:grpSpLocks/>
          </p:cNvGrpSpPr>
          <p:nvPr/>
        </p:nvGrpSpPr>
        <p:grpSpPr bwMode="auto">
          <a:xfrm>
            <a:off x="685800" y="2667000"/>
            <a:ext cx="2743200" cy="1600200"/>
            <a:chOff x="432" y="1680"/>
            <a:chExt cx="1728" cy="1008"/>
          </a:xfrm>
        </p:grpSpPr>
        <p:sp>
          <p:nvSpPr>
            <p:cNvPr id="35846" name="Freeform 6"/>
            <p:cNvSpPr>
              <a:spLocks/>
            </p:cNvSpPr>
            <p:nvPr/>
          </p:nvSpPr>
          <p:spPr bwMode="auto">
            <a:xfrm>
              <a:off x="432" y="1680"/>
              <a:ext cx="1728" cy="1008"/>
            </a:xfrm>
            <a:custGeom>
              <a:avLst/>
              <a:gdLst>
                <a:gd name="T0" fmla="*/ 1536 w 1728"/>
                <a:gd name="T1" fmla="*/ 0 h 1008"/>
                <a:gd name="T2" fmla="*/ 1728 w 1728"/>
                <a:gd name="T3" fmla="*/ 0 h 1008"/>
                <a:gd name="T4" fmla="*/ 1728 w 1728"/>
                <a:gd name="T5" fmla="*/ 672 h 1008"/>
                <a:gd name="T6" fmla="*/ 0 w 1728"/>
                <a:gd name="T7" fmla="*/ 672 h 1008"/>
                <a:gd name="T8" fmla="*/ 0 w 1728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8" h="1008">
                  <a:moveTo>
                    <a:pt x="1536" y="0"/>
                  </a:moveTo>
                  <a:lnTo>
                    <a:pt x="1728" y="0"/>
                  </a:lnTo>
                  <a:lnTo>
                    <a:pt x="1728" y="672"/>
                  </a:lnTo>
                  <a:lnTo>
                    <a:pt x="0" y="672"/>
                  </a:lnTo>
                  <a:lnTo>
                    <a:pt x="0" y="10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432" y="26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5848" name="Oval 8"/>
            <p:cNvSpPr>
              <a:spLocks noChangeArrowheads="1"/>
            </p:cNvSpPr>
            <p:nvPr/>
          </p:nvSpPr>
          <p:spPr bwMode="auto">
            <a:xfrm>
              <a:off x="2054" y="1690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3113088" y="2860675"/>
            <a:ext cx="436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5853" name="AutoShape 13" descr="Parchemin"/>
          <p:cNvSpPr>
            <a:spLocks noChangeArrowheads="1"/>
          </p:cNvSpPr>
          <p:nvPr/>
        </p:nvSpPr>
        <p:spPr bwMode="auto">
          <a:xfrm>
            <a:off x="228600" y="228600"/>
            <a:ext cx="6400800" cy="14478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endParaRPr lang="fr-CH" altLang="fr-FR" sz="1400" u="none"/>
          </a:p>
          <a:p>
            <a:pPr>
              <a:buFontTx/>
              <a:buAutoNum type="arabicPeriod" startAt="5"/>
            </a:pPr>
            <a:r>
              <a:rPr lang="fr-CH" altLang="fr-FR" sz="1400" u="none"/>
              <a:t>Quelques mois plus tard, suite à la faillite de Tordu, l’Office des Poursuites </a:t>
            </a:r>
          </a:p>
          <a:p>
            <a:r>
              <a:rPr lang="fr-CH" altLang="fr-FR" sz="1400" u="none"/>
              <a:t>          me verse fr. 3’100.- et m’adresse un acte de défaut de biens pour le solde.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6.	A la clôture, je décide </a:t>
            </a:r>
            <a:r>
              <a:rPr lang="fr-CH" altLang="fr-FR" sz="14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400" u="none"/>
              <a:t> pour couvrir partiellement ma perte.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7.	Clôture du compte Pertes sur créances.</a:t>
            </a:r>
          </a:p>
          <a:p>
            <a:endParaRPr lang="fr-CH" altLang="fr-FR" sz="1400" u="non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100138" y="1704975"/>
          <a:ext cx="69437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" name="Feuille de calcul" r:id="rId3" imgW="6943931" imgH="3410174" progId="Excel.Sheet.8">
                  <p:embed/>
                </p:oleObj>
              </mc:Choice>
              <mc:Fallback>
                <p:oleObj name="Feuille de calcul" r:id="rId3" imgW="6943931" imgH="341017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4975"/>
                        <a:ext cx="69437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685800" y="2667000"/>
            <a:ext cx="2743200" cy="1600200"/>
            <a:chOff x="432" y="1680"/>
            <a:chExt cx="1728" cy="1008"/>
          </a:xfrm>
        </p:grpSpPr>
        <p:sp>
          <p:nvSpPr>
            <p:cNvPr id="34821" name="Freeform 5"/>
            <p:cNvSpPr>
              <a:spLocks/>
            </p:cNvSpPr>
            <p:nvPr/>
          </p:nvSpPr>
          <p:spPr bwMode="auto">
            <a:xfrm>
              <a:off x="432" y="1680"/>
              <a:ext cx="1728" cy="1008"/>
            </a:xfrm>
            <a:custGeom>
              <a:avLst/>
              <a:gdLst>
                <a:gd name="T0" fmla="*/ 1536 w 1728"/>
                <a:gd name="T1" fmla="*/ 0 h 1008"/>
                <a:gd name="T2" fmla="*/ 1728 w 1728"/>
                <a:gd name="T3" fmla="*/ 0 h 1008"/>
                <a:gd name="T4" fmla="*/ 1728 w 1728"/>
                <a:gd name="T5" fmla="*/ 672 h 1008"/>
                <a:gd name="T6" fmla="*/ 0 w 1728"/>
                <a:gd name="T7" fmla="*/ 672 h 1008"/>
                <a:gd name="T8" fmla="*/ 0 w 1728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8" h="1008">
                  <a:moveTo>
                    <a:pt x="1536" y="0"/>
                  </a:moveTo>
                  <a:lnTo>
                    <a:pt x="1728" y="0"/>
                  </a:lnTo>
                  <a:lnTo>
                    <a:pt x="1728" y="672"/>
                  </a:lnTo>
                  <a:lnTo>
                    <a:pt x="0" y="672"/>
                  </a:lnTo>
                  <a:lnTo>
                    <a:pt x="0" y="10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432" y="26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4823" name="Oval 7"/>
            <p:cNvSpPr>
              <a:spLocks noChangeArrowheads="1"/>
            </p:cNvSpPr>
            <p:nvPr/>
          </p:nvSpPr>
          <p:spPr bwMode="auto">
            <a:xfrm>
              <a:off x="2054" y="1690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3113088" y="2860675"/>
            <a:ext cx="436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34828" name="Group 12"/>
          <p:cNvGrpSpPr>
            <a:grpSpLocks/>
          </p:cNvGrpSpPr>
          <p:nvPr/>
        </p:nvGrpSpPr>
        <p:grpSpPr bwMode="auto">
          <a:xfrm>
            <a:off x="5627688" y="2671763"/>
            <a:ext cx="381000" cy="176212"/>
            <a:chOff x="3545" y="1683"/>
            <a:chExt cx="240" cy="111"/>
          </a:xfrm>
        </p:grpSpPr>
        <p:sp>
          <p:nvSpPr>
            <p:cNvPr id="34826" name="Oval 10"/>
            <p:cNvSpPr>
              <a:spLocks noChangeArrowheads="1"/>
            </p:cNvSpPr>
            <p:nvPr/>
          </p:nvSpPr>
          <p:spPr bwMode="auto">
            <a:xfrm>
              <a:off x="3602" y="1683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>
              <a:off x="3545" y="179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34829" name="AutoShape 13" descr="Parchemin"/>
          <p:cNvSpPr>
            <a:spLocks noChangeArrowheads="1"/>
          </p:cNvSpPr>
          <p:nvPr/>
        </p:nvSpPr>
        <p:spPr bwMode="auto">
          <a:xfrm>
            <a:off x="228600" y="228600"/>
            <a:ext cx="6400800" cy="14478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endParaRPr lang="fr-CH" altLang="fr-FR" sz="1400" u="none"/>
          </a:p>
          <a:p>
            <a:pPr>
              <a:buFontTx/>
              <a:buAutoNum type="arabicPeriod" startAt="5"/>
            </a:pPr>
            <a:r>
              <a:rPr lang="fr-CH" altLang="fr-FR" sz="1400" u="none"/>
              <a:t>Quelques mois plus tard, suite à la faillite de Tordu, l’Office des Poursuites </a:t>
            </a:r>
          </a:p>
          <a:p>
            <a:r>
              <a:rPr lang="fr-CH" altLang="fr-FR" sz="1400" u="none"/>
              <a:t>          me verse fr. 3’100.- et m’adresse un acte de défaut de biens pour le solde.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6.	A la clôture, je décide </a:t>
            </a:r>
            <a:r>
              <a:rPr lang="fr-CH" altLang="fr-FR" sz="14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400" u="none"/>
              <a:t> pour couvrir partiellement ma perte.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7.	Clôture du compte Pertes sur créances.</a:t>
            </a:r>
          </a:p>
          <a:p>
            <a:endParaRPr lang="fr-CH" altLang="fr-FR" sz="1400" u="non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100138" y="1704975"/>
          <a:ext cx="6943725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2" name="Feuille de calcul" r:id="rId3" imgW="6943931" imgH="3410174" progId="Excel.Sheet.8">
                  <p:embed/>
                </p:oleObj>
              </mc:Choice>
              <mc:Fallback>
                <p:oleObj name="Feuille de calcul" r:id="rId3" imgW="6943931" imgH="341017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04975"/>
                        <a:ext cx="6943725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685800" y="2667000"/>
            <a:ext cx="2743200" cy="1600200"/>
            <a:chOff x="432" y="1680"/>
            <a:chExt cx="1728" cy="1008"/>
          </a:xfrm>
        </p:grpSpPr>
        <p:sp>
          <p:nvSpPr>
            <p:cNvPr id="33797" name="Freeform 5"/>
            <p:cNvSpPr>
              <a:spLocks/>
            </p:cNvSpPr>
            <p:nvPr/>
          </p:nvSpPr>
          <p:spPr bwMode="auto">
            <a:xfrm>
              <a:off x="432" y="1680"/>
              <a:ext cx="1728" cy="1008"/>
            </a:xfrm>
            <a:custGeom>
              <a:avLst/>
              <a:gdLst>
                <a:gd name="T0" fmla="*/ 1536 w 1728"/>
                <a:gd name="T1" fmla="*/ 0 h 1008"/>
                <a:gd name="T2" fmla="*/ 1728 w 1728"/>
                <a:gd name="T3" fmla="*/ 0 h 1008"/>
                <a:gd name="T4" fmla="*/ 1728 w 1728"/>
                <a:gd name="T5" fmla="*/ 672 h 1008"/>
                <a:gd name="T6" fmla="*/ 0 w 1728"/>
                <a:gd name="T7" fmla="*/ 672 h 1008"/>
                <a:gd name="T8" fmla="*/ 0 w 1728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8" h="1008">
                  <a:moveTo>
                    <a:pt x="1536" y="0"/>
                  </a:moveTo>
                  <a:lnTo>
                    <a:pt x="1728" y="0"/>
                  </a:lnTo>
                  <a:lnTo>
                    <a:pt x="1728" y="672"/>
                  </a:lnTo>
                  <a:lnTo>
                    <a:pt x="0" y="672"/>
                  </a:lnTo>
                  <a:lnTo>
                    <a:pt x="0" y="10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432" y="26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3799" name="Oval 7"/>
            <p:cNvSpPr>
              <a:spLocks noChangeArrowheads="1"/>
            </p:cNvSpPr>
            <p:nvPr/>
          </p:nvSpPr>
          <p:spPr bwMode="auto">
            <a:xfrm>
              <a:off x="2054" y="1690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3113088" y="2860675"/>
            <a:ext cx="436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627688" y="2671763"/>
            <a:ext cx="381000" cy="176212"/>
            <a:chOff x="3545" y="1683"/>
            <a:chExt cx="240" cy="111"/>
          </a:xfrm>
        </p:grpSpPr>
        <p:sp>
          <p:nvSpPr>
            <p:cNvPr id="33802" name="Oval 10"/>
            <p:cNvSpPr>
              <a:spLocks noChangeArrowheads="1"/>
            </p:cNvSpPr>
            <p:nvPr/>
          </p:nvSpPr>
          <p:spPr bwMode="auto">
            <a:xfrm>
              <a:off x="3602" y="1683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900" b="1" u="none"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3545" y="179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33805" name="Freeform 13"/>
          <p:cNvSpPr>
            <a:spLocks/>
          </p:cNvSpPr>
          <p:nvPr/>
        </p:nvSpPr>
        <p:spPr bwMode="auto">
          <a:xfrm>
            <a:off x="5638800" y="3048000"/>
            <a:ext cx="76200" cy="1219200"/>
          </a:xfrm>
          <a:custGeom>
            <a:avLst/>
            <a:gdLst>
              <a:gd name="T0" fmla="*/ 0 w 48"/>
              <a:gd name="T1" fmla="*/ 0 h 768"/>
              <a:gd name="T2" fmla="*/ 48 w 48"/>
              <a:gd name="T3" fmla="*/ 0 h 768"/>
              <a:gd name="T4" fmla="*/ 48 w 48"/>
              <a:gd name="T5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768">
                <a:moveTo>
                  <a:pt x="0" y="0"/>
                </a:moveTo>
                <a:lnTo>
                  <a:pt x="48" y="0"/>
                </a:lnTo>
                <a:lnTo>
                  <a:pt x="48" y="76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5715000" y="4267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5735638" y="4067175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900" b="1" u="none"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33810" name="AutoShape 18" descr="Parchemin"/>
          <p:cNvSpPr>
            <a:spLocks noChangeArrowheads="1"/>
          </p:cNvSpPr>
          <p:nvPr/>
        </p:nvSpPr>
        <p:spPr bwMode="auto">
          <a:xfrm>
            <a:off x="228600" y="228600"/>
            <a:ext cx="6400800" cy="1447800"/>
          </a:xfrm>
          <a:prstGeom prst="foldedCorner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5"/>
            </a:pPr>
            <a:endParaRPr lang="fr-CH" altLang="fr-FR" sz="1400" u="none"/>
          </a:p>
          <a:p>
            <a:pPr>
              <a:buFontTx/>
              <a:buAutoNum type="arabicPeriod" startAt="5"/>
            </a:pPr>
            <a:r>
              <a:rPr lang="fr-CH" altLang="fr-FR" sz="1400" u="none"/>
              <a:t>Quelques mois plus tard, suite à la faillite de Tordu, l’Office des Poursuites </a:t>
            </a:r>
          </a:p>
          <a:p>
            <a:r>
              <a:rPr lang="fr-CH" altLang="fr-FR" sz="1400" u="none"/>
              <a:t>          me verse fr. 3’100.- et m’adresse un acte de défaut de biens pour le solde.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6.	A la clôture, je décide </a:t>
            </a:r>
            <a:r>
              <a:rPr lang="fr-CH" altLang="fr-FR" sz="1400" u="none">
                <a:solidFill>
                  <a:srgbClr val="FF0000"/>
                </a:solidFill>
              </a:rPr>
              <a:t>d’utiliser la provision</a:t>
            </a:r>
            <a:r>
              <a:rPr lang="fr-CH" altLang="fr-FR" sz="1400" u="none"/>
              <a:t> pour couvrir partiellement ma perte.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7.	Clôture du compte Pertes sur créances.</a:t>
            </a:r>
          </a:p>
          <a:p>
            <a:endParaRPr lang="fr-CH" altLang="fr-FR" sz="1400" u="non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533400" y="9144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/>
              <a:t>Le plan comptable... </a:t>
            </a:r>
          </a:p>
        </p:txBody>
      </p:sp>
      <p:pic>
        <p:nvPicPr>
          <p:cNvPr id="55302" name="Picture 6" descr="c:\mes documents\mes images\clipart\standard\stddir3\PE01681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1633538"/>
            <a:ext cx="3687763" cy="34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307" name="Group 11"/>
          <p:cNvGrpSpPr>
            <a:grpSpLocks/>
          </p:cNvGrpSpPr>
          <p:nvPr/>
        </p:nvGrpSpPr>
        <p:grpSpPr bwMode="auto">
          <a:xfrm>
            <a:off x="6149975" y="1044575"/>
            <a:ext cx="304800" cy="152400"/>
            <a:chOff x="3744" y="672"/>
            <a:chExt cx="192" cy="96"/>
          </a:xfrm>
        </p:grpSpPr>
        <p:sp>
          <p:nvSpPr>
            <p:cNvPr id="55305" name="Line 9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06" name="Line 10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6607175" y="968375"/>
            <a:ext cx="304800" cy="152400"/>
            <a:chOff x="3744" y="672"/>
            <a:chExt cx="192" cy="96"/>
          </a:xfrm>
        </p:grpSpPr>
        <p:sp>
          <p:nvSpPr>
            <p:cNvPr id="55309" name="Line 13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10" name="Line 14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6454775" y="1189038"/>
            <a:ext cx="304800" cy="152400"/>
            <a:chOff x="3744" y="672"/>
            <a:chExt cx="192" cy="96"/>
          </a:xfrm>
        </p:grpSpPr>
        <p:sp>
          <p:nvSpPr>
            <p:cNvPr id="55312" name="Line 16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13" name="Line 17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14" name="Group 18"/>
          <p:cNvGrpSpPr>
            <a:grpSpLocks/>
          </p:cNvGrpSpPr>
          <p:nvPr/>
        </p:nvGrpSpPr>
        <p:grpSpPr bwMode="auto">
          <a:xfrm>
            <a:off x="6172200" y="838200"/>
            <a:ext cx="304800" cy="152400"/>
            <a:chOff x="3744" y="672"/>
            <a:chExt cx="192" cy="96"/>
          </a:xfrm>
        </p:grpSpPr>
        <p:sp>
          <p:nvSpPr>
            <p:cNvPr id="55315" name="Line 19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16" name="Line 20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17" name="Group 21"/>
          <p:cNvGrpSpPr>
            <a:grpSpLocks/>
          </p:cNvGrpSpPr>
          <p:nvPr/>
        </p:nvGrpSpPr>
        <p:grpSpPr bwMode="auto">
          <a:xfrm>
            <a:off x="6530975" y="717550"/>
            <a:ext cx="304800" cy="152400"/>
            <a:chOff x="3744" y="672"/>
            <a:chExt cx="192" cy="96"/>
          </a:xfrm>
        </p:grpSpPr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5837238" y="701675"/>
            <a:ext cx="304800" cy="152400"/>
            <a:chOff x="3744" y="672"/>
            <a:chExt cx="192" cy="96"/>
          </a:xfrm>
        </p:grpSpPr>
        <p:sp>
          <p:nvSpPr>
            <p:cNvPr id="55321" name="Line 25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22" name="Line 26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23" name="Group 27"/>
          <p:cNvGrpSpPr>
            <a:grpSpLocks/>
          </p:cNvGrpSpPr>
          <p:nvPr/>
        </p:nvGrpSpPr>
        <p:grpSpPr bwMode="auto">
          <a:xfrm>
            <a:off x="6972300" y="1068388"/>
            <a:ext cx="304800" cy="152400"/>
            <a:chOff x="3744" y="672"/>
            <a:chExt cx="192" cy="96"/>
          </a:xfrm>
        </p:grpSpPr>
        <p:sp>
          <p:nvSpPr>
            <p:cNvPr id="55324" name="Line 28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26" name="Group 30"/>
          <p:cNvGrpSpPr>
            <a:grpSpLocks/>
          </p:cNvGrpSpPr>
          <p:nvPr/>
        </p:nvGrpSpPr>
        <p:grpSpPr bwMode="auto">
          <a:xfrm>
            <a:off x="7018338" y="823913"/>
            <a:ext cx="304800" cy="152400"/>
            <a:chOff x="3744" y="672"/>
            <a:chExt cx="192" cy="96"/>
          </a:xfrm>
        </p:grpSpPr>
        <p:sp>
          <p:nvSpPr>
            <p:cNvPr id="55327" name="Line 31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28" name="Line 32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5329" name="Group 33"/>
          <p:cNvGrpSpPr>
            <a:grpSpLocks/>
          </p:cNvGrpSpPr>
          <p:nvPr/>
        </p:nvGrpSpPr>
        <p:grpSpPr bwMode="auto">
          <a:xfrm>
            <a:off x="7391400" y="984250"/>
            <a:ext cx="304800" cy="152400"/>
            <a:chOff x="3744" y="672"/>
            <a:chExt cx="192" cy="96"/>
          </a:xfrm>
        </p:grpSpPr>
        <p:sp>
          <p:nvSpPr>
            <p:cNvPr id="55330" name="Line 34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5338" name="AutoShape 42"/>
          <p:cNvSpPr>
            <a:spLocks noChangeArrowheads="1"/>
          </p:cNvSpPr>
          <p:nvPr/>
        </p:nvSpPr>
        <p:spPr bwMode="auto">
          <a:xfrm>
            <a:off x="5486400" y="457200"/>
            <a:ext cx="2819400" cy="990600"/>
          </a:xfrm>
          <a:prstGeom prst="cloudCallout">
            <a:avLst>
              <a:gd name="adj1" fmla="val -49324"/>
              <a:gd name="adj2" fmla="val 8846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grpSp>
        <p:nvGrpSpPr>
          <p:cNvPr id="55339" name="Group 43"/>
          <p:cNvGrpSpPr>
            <a:grpSpLocks/>
          </p:cNvGrpSpPr>
          <p:nvPr/>
        </p:nvGrpSpPr>
        <p:grpSpPr bwMode="auto">
          <a:xfrm>
            <a:off x="7543800" y="609600"/>
            <a:ext cx="304800" cy="152400"/>
            <a:chOff x="3744" y="672"/>
            <a:chExt cx="192" cy="96"/>
          </a:xfrm>
        </p:grpSpPr>
        <p:sp>
          <p:nvSpPr>
            <p:cNvPr id="55340" name="Line 44"/>
            <p:cNvSpPr>
              <a:spLocks noChangeShapeType="1"/>
            </p:cNvSpPr>
            <p:nvPr/>
          </p:nvSpPr>
          <p:spPr bwMode="auto">
            <a:xfrm>
              <a:off x="3744" y="6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341" name="Line 45"/>
            <p:cNvSpPr>
              <a:spLocks noChangeShapeType="1"/>
            </p:cNvSpPr>
            <p:nvPr/>
          </p:nvSpPr>
          <p:spPr bwMode="auto">
            <a:xfrm>
              <a:off x="3840" y="67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57200" y="5334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Plan comptable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4876800" y="457200"/>
          <a:ext cx="39624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Feuille de calcul" r:id="rId3" imgW="4181784" imgH="1248170" progId="Excel.Sheet.8">
                  <p:embed/>
                </p:oleObj>
              </mc:Choice>
              <mc:Fallback>
                <p:oleObj name="Feuille de calcul" r:id="rId3" imgW="4181784" imgH="124817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57200"/>
                        <a:ext cx="39624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chemeClr val="accent1">
                                  <a:gamma/>
                                  <a:shade val="60000"/>
                                  <a:invGamma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33400" y="2209800"/>
            <a:ext cx="76200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/>
              <a:t>Les pertes sur créances, </a:t>
            </a:r>
            <a:r>
              <a:rPr lang="fr-CH" altLang="fr-FR" sz="1400" u="none">
                <a:solidFill>
                  <a:srgbClr val="FF0000"/>
                </a:solidFill>
              </a:rPr>
              <a:t>si elles sont très importantes</a:t>
            </a:r>
            <a:r>
              <a:rPr lang="fr-CH" altLang="fr-FR" sz="1400" u="none"/>
              <a:t>, représentent des </a:t>
            </a:r>
            <a:r>
              <a:rPr lang="fr-CH" altLang="fr-FR" sz="1400" u="none">
                <a:solidFill>
                  <a:srgbClr val="FF0000"/>
                </a:solidFill>
              </a:rPr>
              <a:t>charges exceptionnelles</a:t>
            </a:r>
            <a:r>
              <a:rPr lang="fr-CH" altLang="fr-FR" sz="1400" u="none"/>
              <a:t> pour l’exercice et sont comptabilisées dans le groupe 801 Charges exceptionnelles. 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Les pertes courantes sont enregistrées comme </a:t>
            </a:r>
            <a:r>
              <a:rPr lang="fr-CH" altLang="fr-FR" sz="1400" u="none">
                <a:solidFill>
                  <a:srgbClr val="00CC00"/>
                </a:solidFill>
              </a:rPr>
              <a:t>déductions sur les ventes</a:t>
            </a:r>
            <a:r>
              <a:rPr lang="fr-CH" altLang="fr-FR" sz="1400" u="none"/>
              <a:t> dans le groupe 329.</a:t>
            </a: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2667000" y="228600"/>
            <a:ext cx="2133600" cy="1066800"/>
          </a:xfrm>
          <a:prstGeom prst="cloudCallout">
            <a:avLst>
              <a:gd name="adj1" fmla="val 67634"/>
              <a:gd name="adj2" fmla="val 29315"/>
            </a:avLst>
          </a:prstGeom>
          <a:solidFill>
            <a:srgbClr val="99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 u="none">
                <a:solidFill>
                  <a:schemeClr val="bg1"/>
                </a:solidFill>
                <a:latin typeface="Arial" panose="020B0604020202020204" pitchFamily="34" charset="0"/>
              </a:rPr>
              <a:t>De quel groupe est ce compte ?</a:t>
            </a:r>
          </a:p>
        </p:txBody>
      </p:sp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419100" y="4114800"/>
          <a:ext cx="83058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Feuille de calcul" r:id="rId5" imgW="10125590" imgH="1000486" progId="Excel.Sheet.8">
                  <p:embed/>
                </p:oleObj>
              </mc:Choice>
              <mc:Fallback>
                <p:oleObj name="Feuille de calcul" r:id="rId5" imgW="10125590" imgH="1000486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4114800"/>
                        <a:ext cx="83058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457200" y="5334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Plan comptable</a:t>
            </a:r>
          </a:p>
        </p:txBody>
      </p:sp>
      <p:graphicFrame>
        <p:nvGraphicFramePr>
          <p:cNvPr id="63491" name="Object 3"/>
          <p:cNvGraphicFramePr>
            <a:graphicFrameLocks noChangeAspect="1"/>
          </p:cNvGraphicFramePr>
          <p:nvPr/>
        </p:nvGraphicFramePr>
        <p:xfrm>
          <a:off x="4876800" y="457200"/>
          <a:ext cx="39624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1" name="Feuille de calcul" r:id="rId3" imgW="4181856" imgH="1248156" progId="Excel.Sheet.8">
                  <p:embed/>
                </p:oleObj>
              </mc:Choice>
              <mc:Fallback>
                <p:oleObj name="Feuille de calcul" r:id="rId3" imgW="4181856" imgH="124815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57200"/>
                        <a:ext cx="39624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chemeClr val="accent1">
                                  <a:gamma/>
                                  <a:shade val="60000"/>
                                  <a:invGamma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533400" y="2209800"/>
            <a:ext cx="82296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/>
              <a:t>Les pertes sur créances,      </a:t>
            </a:r>
            <a:r>
              <a:rPr lang="fr-CH" altLang="fr-FR" sz="1400" u="none">
                <a:solidFill>
                  <a:srgbClr val="FF0000"/>
                </a:solidFill>
              </a:rPr>
              <a:t>si elles sont très importantes   </a:t>
            </a:r>
            <a:r>
              <a:rPr lang="fr-CH" altLang="fr-FR" sz="1400" u="none"/>
              <a:t>, représentent des     </a:t>
            </a:r>
            <a:r>
              <a:rPr lang="fr-CH" altLang="fr-FR" sz="1400" u="none">
                <a:solidFill>
                  <a:srgbClr val="FF0000"/>
                </a:solidFill>
              </a:rPr>
              <a:t>charges exceptionnelles</a:t>
            </a:r>
            <a:r>
              <a:rPr lang="fr-CH" altLang="fr-FR" sz="1400" u="none"/>
              <a:t>   pour l’exercice et sont comptabilisées dans le groupe 801 Charges exceptionnelles      . 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Les pertes courantes sont enregistrées comme      </a:t>
            </a:r>
            <a:r>
              <a:rPr lang="fr-CH" altLang="fr-FR" sz="1400" u="none">
                <a:solidFill>
                  <a:srgbClr val="00CC00"/>
                </a:solidFill>
              </a:rPr>
              <a:t>déductions sur les ventes</a:t>
            </a:r>
            <a:r>
              <a:rPr lang="fr-CH" altLang="fr-FR" sz="1400" u="none"/>
              <a:t>       dans le groupe 329.</a:t>
            </a:r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>
            <a:off x="2667000" y="228600"/>
            <a:ext cx="2133600" cy="1066800"/>
          </a:xfrm>
          <a:prstGeom prst="cloudCallout">
            <a:avLst>
              <a:gd name="adj1" fmla="val 67634"/>
              <a:gd name="adj2" fmla="val 29315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 u="none">
                <a:latin typeface="Arial" panose="020B0604020202020204" pitchFamily="34" charset="0"/>
              </a:rPr>
              <a:t>De quel groupe est ce compte ?</a:t>
            </a:r>
          </a:p>
        </p:txBody>
      </p:sp>
      <p:graphicFrame>
        <p:nvGraphicFramePr>
          <p:cNvPr id="63494" name="Object 6"/>
          <p:cNvGraphicFramePr>
            <a:graphicFrameLocks noChangeAspect="1"/>
          </p:cNvGraphicFramePr>
          <p:nvPr/>
        </p:nvGraphicFramePr>
        <p:xfrm>
          <a:off x="419100" y="4114800"/>
          <a:ext cx="83058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2" name="Feuille de calcul" r:id="rId5" imgW="10125710" imgH="1000570" progId="Excel.Sheet.8">
                  <p:embed/>
                </p:oleObj>
              </mc:Choice>
              <mc:Fallback>
                <p:oleObj name="Feuille de calcul" r:id="rId5" imgW="10125710" imgH="100057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4114800"/>
                        <a:ext cx="83058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2438400" y="2286000"/>
            <a:ext cx="23622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……………………………………………</a:t>
            </a:r>
            <a:endParaRPr lang="fr-FR" altLang="fr-FR" sz="1000" u="none"/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6096000" y="2286000"/>
            <a:ext cx="19050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…………………………………</a:t>
            </a:r>
            <a:endParaRPr lang="fr-FR" altLang="fr-FR" sz="1000" u="none"/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6200775" y="2514600"/>
            <a:ext cx="240982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……………………………………………</a:t>
            </a:r>
            <a:endParaRPr lang="fr-FR" altLang="fr-FR" sz="1000" u="none"/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3886200" y="2819400"/>
            <a:ext cx="23622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……………………………………………</a:t>
            </a:r>
            <a:endParaRPr lang="fr-FR" altLang="fr-FR" sz="1000" u="none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457200" y="5334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Plan comptable</a:t>
            </a:r>
          </a:p>
        </p:txBody>
      </p:sp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4876800" y="457200"/>
          <a:ext cx="39624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9" name="Feuille de calcul" r:id="rId3" imgW="4181784" imgH="1209899" progId="Excel.Sheet.8">
                  <p:embed/>
                </p:oleObj>
              </mc:Choice>
              <mc:Fallback>
                <p:oleObj name="Feuille de calcul" r:id="rId3" imgW="4181784" imgH="1209899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57200"/>
                        <a:ext cx="39624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chemeClr val="accent1">
                                  <a:gamma/>
                                  <a:shade val="60000"/>
                                  <a:invGamma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609600" y="1905000"/>
            <a:ext cx="76200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/>
              <a:t>	Ducroire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ou 	Provision pour pertes sur créances (P</a:t>
            </a:r>
            <a:r>
              <a:rPr lang="fr-CH" altLang="fr-FR" sz="1400" u="none" baseline="30000"/>
              <a:t>3</a:t>
            </a:r>
            <a:r>
              <a:rPr lang="fr-CH" altLang="fr-FR" sz="1400" u="none"/>
              <a:t>C)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ou 	Provision pour pertes sur débiteurs douteux (P</a:t>
            </a:r>
            <a:r>
              <a:rPr lang="fr-CH" altLang="fr-FR" sz="1400" u="none" baseline="30000"/>
              <a:t>3</a:t>
            </a:r>
            <a:r>
              <a:rPr lang="fr-CH" altLang="fr-FR" sz="1400" u="none"/>
              <a:t>D</a:t>
            </a:r>
            <a:r>
              <a:rPr lang="fr-CH" altLang="fr-FR" sz="1400" u="none" baseline="30000"/>
              <a:t>2</a:t>
            </a:r>
            <a:r>
              <a:rPr lang="fr-CH" altLang="fr-FR" sz="1400" u="none"/>
              <a:t>)</a:t>
            </a:r>
          </a:p>
          <a:p>
            <a:pPr>
              <a:spcBef>
                <a:spcPct val="50000"/>
              </a:spcBef>
            </a:pPr>
            <a:endParaRPr lang="fr-CH" altLang="fr-FR" sz="1400" u="none"/>
          </a:p>
          <a:p>
            <a:pPr>
              <a:spcBef>
                <a:spcPct val="50000"/>
              </a:spcBef>
            </a:pPr>
            <a:r>
              <a:rPr lang="fr-CH" altLang="fr-FR" sz="1400" u="none"/>
              <a:t>Dans le nouveau plan comptable PME (Sterchi) cette réserve n’est plus considérée comme un compte passif (groupe 23) mais elle est traitée comme un </a:t>
            </a:r>
            <a:r>
              <a:rPr lang="fr-CH" altLang="fr-FR" sz="1400" u="none">
                <a:solidFill>
                  <a:srgbClr val="008000"/>
                </a:solidFill>
              </a:rPr>
              <a:t>actif négatif</a:t>
            </a:r>
            <a:r>
              <a:rPr lang="fr-CH" altLang="fr-FR" sz="1400" u="none"/>
              <a:t> à mettre en regard des créances. </a:t>
            </a: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2667000" y="228600"/>
            <a:ext cx="2133600" cy="1066800"/>
          </a:xfrm>
          <a:prstGeom prst="cloudCallout">
            <a:avLst>
              <a:gd name="adj1" fmla="val 67634"/>
              <a:gd name="adj2" fmla="val 29315"/>
            </a:avLst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 u="none">
                <a:solidFill>
                  <a:schemeClr val="bg1"/>
                </a:solidFill>
                <a:latin typeface="Arial" panose="020B0604020202020204" pitchFamily="34" charset="0"/>
              </a:rPr>
              <a:t>De quelle nature est ce compte ?</a:t>
            </a:r>
          </a:p>
        </p:txBody>
      </p:sp>
      <p:graphicFrame>
        <p:nvGraphicFramePr>
          <p:cNvPr id="64518" name="Object 6"/>
          <p:cNvGraphicFramePr>
            <a:graphicFrameLocks noChangeAspect="1"/>
          </p:cNvGraphicFramePr>
          <p:nvPr/>
        </p:nvGraphicFramePr>
        <p:xfrm>
          <a:off x="381000" y="4495800"/>
          <a:ext cx="83820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0" name="Feuille de calcul" r:id="rId5" imgW="10125590" imgH="1000486" progId="Excel.Sheet.8">
                  <p:embed/>
                </p:oleObj>
              </mc:Choice>
              <mc:Fallback>
                <p:oleObj name="Feuille de calcul" r:id="rId5" imgW="10125590" imgH="1000486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95800"/>
                        <a:ext cx="83820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57200" y="5334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Plan comptable</a:t>
            </a:r>
          </a:p>
        </p:txBody>
      </p:sp>
      <p:graphicFrame>
        <p:nvGraphicFramePr>
          <p:cNvPr id="43043" name="Object 35"/>
          <p:cNvGraphicFramePr>
            <a:graphicFrameLocks noChangeAspect="1"/>
          </p:cNvGraphicFramePr>
          <p:nvPr/>
        </p:nvGraphicFramePr>
        <p:xfrm>
          <a:off x="4876800" y="457200"/>
          <a:ext cx="39624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0" name="Feuille de calcul" r:id="rId3" imgW="4181856" imgH="1209929" progId="Excel.Sheet.8">
                  <p:embed/>
                </p:oleObj>
              </mc:Choice>
              <mc:Fallback>
                <p:oleObj name="Feuille de calcul" r:id="rId3" imgW="4181856" imgH="1209929" progId="Excel.Shee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57200"/>
                        <a:ext cx="39624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chemeClr val="accent1">
                                  <a:gamma/>
                                  <a:shade val="60000"/>
                                  <a:invGamma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44" name="Text Box 36"/>
          <p:cNvSpPr txBox="1">
            <a:spLocks noChangeArrowheads="1"/>
          </p:cNvSpPr>
          <p:nvPr/>
        </p:nvSpPr>
        <p:spPr bwMode="auto">
          <a:xfrm>
            <a:off x="609600" y="1905000"/>
            <a:ext cx="76962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u="none"/>
              <a:t>	Ducroire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ou 	Provision pour pertes sur créances (P</a:t>
            </a:r>
            <a:r>
              <a:rPr lang="fr-CH" altLang="fr-FR" sz="1400" u="none" baseline="30000"/>
              <a:t>3</a:t>
            </a:r>
            <a:r>
              <a:rPr lang="fr-CH" altLang="fr-FR" sz="1400" u="none"/>
              <a:t>C)</a:t>
            </a:r>
          </a:p>
          <a:p>
            <a:pPr>
              <a:spcBef>
                <a:spcPct val="50000"/>
              </a:spcBef>
            </a:pPr>
            <a:r>
              <a:rPr lang="fr-CH" altLang="fr-FR" sz="1400" u="none"/>
              <a:t>ou 	Provision pour pertes sur débiteurs douteux (P</a:t>
            </a:r>
            <a:r>
              <a:rPr lang="fr-CH" altLang="fr-FR" sz="1400" u="none" baseline="30000"/>
              <a:t>3</a:t>
            </a:r>
            <a:r>
              <a:rPr lang="fr-CH" altLang="fr-FR" sz="1400" u="none"/>
              <a:t>D</a:t>
            </a:r>
            <a:r>
              <a:rPr lang="fr-CH" altLang="fr-FR" sz="1400" u="none" baseline="30000"/>
              <a:t>2</a:t>
            </a:r>
            <a:r>
              <a:rPr lang="fr-CH" altLang="fr-FR" sz="1400" u="none"/>
              <a:t>)</a:t>
            </a:r>
          </a:p>
          <a:p>
            <a:pPr>
              <a:spcBef>
                <a:spcPct val="50000"/>
              </a:spcBef>
            </a:pPr>
            <a:endParaRPr lang="fr-CH" altLang="fr-FR" sz="1400" u="none"/>
          </a:p>
          <a:p>
            <a:pPr>
              <a:spcBef>
                <a:spcPct val="50000"/>
              </a:spcBef>
            </a:pPr>
            <a:r>
              <a:rPr lang="fr-CH" altLang="fr-FR" sz="1400" u="none"/>
              <a:t>Dans le nouveau plan comptable PME (Sterchi) cette réserve n’est plus considérée comme un compte passif (groupe 23) mais elle est traitée comme un       </a:t>
            </a:r>
            <a:r>
              <a:rPr lang="fr-CH" altLang="fr-FR" sz="1400" u="none">
                <a:solidFill>
                  <a:srgbClr val="008000"/>
                </a:solidFill>
              </a:rPr>
              <a:t>actif négatif</a:t>
            </a:r>
            <a:r>
              <a:rPr lang="fr-CH" altLang="fr-FR" sz="1400" u="none"/>
              <a:t>            à mettre en regard des créances. </a:t>
            </a:r>
          </a:p>
        </p:txBody>
      </p:sp>
      <p:sp>
        <p:nvSpPr>
          <p:cNvPr id="43045" name="AutoShape 37"/>
          <p:cNvSpPr>
            <a:spLocks noChangeArrowheads="1"/>
          </p:cNvSpPr>
          <p:nvPr/>
        </p:nvSpPr>
        <p:spPr bwMode="auto">
          <a:xfrm>
            <a:off x="2667000" y="228600"/>
            <a:ext cx="2133600" cy="1066800"/>
          </a:xfrm>
          <a:prstGeom prst="cloudCallout">
            <a:avLst>
              <a:gd name="adj1" fmla="val 67634"/>
              <a:gd name="adj2" fmla="val 29315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400" u="none">
                <a:latin typeface="Arial" panose="020B0604020202020204" pitchFamily="34" charset="0"/>
              </a:rPr>
              <a:t>De quelle nature est ce compte ?</a:t>
            </a:r>
          </a:p>
        </p:txBody>
      </p:sp>
      <p:graphicFrame>
        <p:nvGraphicFramePr>
          <p:cNvPr id="43048" name="Object 40"/>
          <p:cNvGraphicFramePr>
            <a:graphicFrameLocks noChangeAspect="1"/>
          </p:cNvGraphicFramePr>
          <p:nvPr/>
        </p:nvGraphicFramePr>
        <p:xfrm>
          <a:off x="381000" y="4495800"/>
          <a:ext cx="83820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1" name="Feuille de calcul" r:id="rId5" imgW="10125710" imgH="1000570" progId="Excel.Sheet.8">
                  <p:embed/>
                </p:oleObj>
              </mc:Choice>
              <mc:Fallback>
                <p:oleObj name="Feuille de calcul" r:id="rId5" imgW="10125710" imgH="1000570" progId="Excel.Sheet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95800"/>
                        <a:ext cx="83820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49" name="Text Box 41"/>
          <p:cNvSpPr txBox="1">
            <a:spLocks noChangeArrowheads="1"/>
          </p:cNvSpPr>
          <p:nvPr/>
        </p:nvSpPr>
        <p:spPr bwMode="auto">
          <a:xfrm>
            <a:off x="4267200" y="3467100"/>
            <a:ext cx="16002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/>
              <a:t>……………………………</a:t>
            </a:r>
            <a:endParaRPr lang="fr-FR" altLang="fr-FR" sz="1000" u="none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4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419100" y="1271588"/>
          <a:ext cx="8305800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Feuille de calcul" r:id="rId3" imgW="9992240" imgH="5191624" progId="Excel.Sheet.8">
                  <p:embed/>
                </p:oleObj>
              </mc:Choice>
              <mc:Fallback>
                <p:oleObj name="Feuille de calcul" r:id="rId3" imgW="9992240" imgH="519162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1271588"/>
                        <a:ext cx="8305800" cy="431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04800" y="457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none"/>
              <a:t>Exemple :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228600" y="381000"/>
          <a:ext cx="6096000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Feuille de calcul" r:id="rId3" imgW="9830184" imgH="4785766" progId="Excel.Sheet.8">
                  <p:embed/>
                </p:oleObj>
              </mc:Choice>
              <mc:Fallback>
                <p:oleObj name="Feuille de calcul" r:id="rId3" imgW="9830184" imgH="4785766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81000"/>
                        <a:ext cx="6096000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52400" y="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u="none"/>
              <a:t>Avant Sterchi</a:t>
            </a: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2590800" y="3581400"/>
          <a:ext cx="6359525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Feuille de calcul" r:id="rId5" imgW="9992240" imgH="5191624" progId="Excel.Sheet.8">
                  <p:embed/>
                </p:oleObj>
              </mc:Choice>
              <mc:Fallback>
                <p:oleObj name="Feuille de calcul" r:id="rId5" imgW="9992240" imgH="5191624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81400"/>
                        <a:ext cx="6359525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 u="none"/>
              <a:t>Après Sterchi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295400" y="1447800"/>
            <a:ext cx="2590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u="none"/>
              <a:t>F I N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57200" y="6477000"/>
            <a:ext cx="3810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 u="none">
                <a:latin typeface="Arial" panose="020B0604020202020204" pitchFamily="34" charset="0"/>
              </a:rPr>
              <a:t>© </a:t>
            </a:r>
            <a:r>
              <a:rPr lang="fr-CH" altLang="fr-FR" sz="1000" u="none"/>
              <a:t>Y. Péguiron - novembre 2002</a:t>
            </a:r>
          </a:p>
        </p:txBody>
      </p:sp>
      <p:pic>
        <p:nvPicPr>
          <p:cNvPr id="41989" name="Picture 5" descr="c:\mes documents\mes images\clipart\standard\stddir3\PE01676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25" y="1693863"/>
            <a:ext cx="4527550" cy="34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altLang="fr-FR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altLang="fr-FR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1087</Words>
  <Application>Microsoft Office PowerPoint</Application>
  <PresentationFormat>Affichage à l'écran (4:3)</PresentationFormat>
  <Paragraphs>177</Paragraphs>
  <Slides>33</Slides>
  <Notes>0</Notes>
  <HiddenSlides>2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Times New Roman</vt:lpstr>
      <vt:lpstr>Arial</vt:lpstr>
      <vt:lpstr>Modèle par défaut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SPES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Unknown User</dc:creator>
  <cp:lastModifiedBy>Yvan Péguiron</cp:lastModifiedBy>
  <cp:revision>49</cp:revision>
  <dcterms:created xsi:type="dcterms:W3CDTF">2002-04-22T22:07:43Z</dcterms:created>
  <dcterms:modified xsi:type="dcterms:W3CDTF">2014-12-07T17:28:58Z</dcterms:modified>
</cp:coreProperties>
</file>