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08"/>
  </p:notesMasterIdLst>
  <p:handoutMasterIdLst>
    <p:handoutMasterId r:id="rId109"/>
  </p:handoutMasterIdLst>
  <p:sldIdLst>
    <p:sldId id="256" r:id="rId2"/>
    <p:sldId id="258" r:id="rId3"/>
    <p:sldId id="379" r:id="rId4"/>
    <p:sldId id="294" r:id="rId5"/>
    <p:sldId id="267" r:id="rId6"/>
    <p:sldId id="295" r:id="rId7"/>
    <p:sldId id="296" r:id="rId8"/>
    <p:sldId id="317" r:id="rId9"/>
    <p:sldId id="318" r:id="rId10"/>
    <p:sldId id="308" r:id="rId11"/>
    <p:sldId id="310" r:id="rId12"/>
    <p:sldId id="311" r:id="rId13"/>
    <p:sldId id="319" r:id="rId14"/>
    <p:sldId id="274" r:id="rId15"/>
    <p:sldId id="279" r:id="rId16"/>
    <p:sldId id="326" r:id="rId17"/>
    <p:sldId id="354" r:id="rId18"/>
    <p:sldId id="359" r:id="rId19"/>
    <p:sldId id="266" r:id="rId20"/>
    <p:sldId id="340" r:id="rId21"/>
    <p:sldId id="269" r:id="rId22"/>
    <p:sldId id="341" r:id="rId23"/>
    <p:sldId id="356" r:id="rId24"/>
    <p:sldId id="357" r:id="rId25"/>
    <p:sldId id="358" r:id="rId26"/>
    <p:sldId id="355" r:id="rId27"/>
    <p:sldId id="327" r:id="rId28"/>
    <p:sldId id="381" r:id="rId29"/>
    <p:sldId id="275" r:id="rId30"/>
    <p:sldId id="328" r:id="rId31"/>
    <p:sldId id="382" r:id="rId32"/>
    <p:sldId id="270" r:id="rId33"/>
    <p:sldId id="299" r:id="rId34"/>
    <p:sldId id="278" r:id="rId35"/>
    <p:sldId id="302" r:id="rId36"/>
    <p:sldId id="280" r:id="rId37"/>
    <p:sldId id="303" r:id="rId38"/>
    <p:sldId id="363" r:id="rId39"/>
    <p:sldId id="373" r:id="rId40"/>
    <p:sldId id="304" r:id="rId41"/>
    <p:sldId id="305" r:id="rId42"/>
    <p:sldId id="281" r:id="rId43"/>
    <p:sldId id="372" r:id="rId44"/>
    <p:sldId id="374" r:id="rId45"/>
    <p:sldId id="376" r:id="rId46"/>
    <p:sldId id="375" r:id="rId47"/>
    <p:sldId id="362" r:id="rId48"/>
    <p:sldId id="377" r:id="rId49"/>
    <p:sldId id="321" r:id="rId50"/>
    <p:sldId id="378" r:id="rId51"/>
    <p:sldId id="366" r:id="rId52"/>
    <p:sldId id="370" r:id="rId53"/>
    <p:sldId id="371" r:id="rId54"/>
    <p:sldId id="369" r:id="rId55"/>
    <p:sldId id="367" r:id="rId56"/>
    <p:sldId id="365" r:id="rId57"/>
    <p:sldId id="307" r:id="rId58"/>
    <p:sldId id="320" r:id="rId59"/>
    <p:sldId id="323" r:id="rId60"/>
    <p:sldId id="324" r:id="rId61"/>
    <p:sldId id="325" r:id="rId62"/>
    <p:sldId id="277" r:id="rId63"/>
    <p:sldId id="297" r:id="rId64"/>
    <p:sldId id="322" r:id="rId65"/>
    <p:sldId id="282" r:id="rId66"/>
    <p:sldId id="262" r:id="rId67"/>
    <p:sldId id="361" r:id="rId68"/>
    <p:sldId id="283" r:id="rId69"/>
    <p:sldId id="260" r:id="rId70"/>
    <p:sldId id="291" r:id="rId71"/>
    <p:sldId id="360" r:id="rId72"/>
    <p:sldId id="293" r:id="rId73"/>
    <p:sldId id="292" r:id="rId74"/>
    <p:sldId id="287" r:id="rId75"/>
    <p:sldId id="288" r:id="rId76"/>
    <p:sldId id="289" r:id="rId77"/>
    <p:sldId id="352" r:id="rId78"/>
    <p:sldId id="380" r:id="rId79"/>
    <p:sldId id="329" r:id="rId80"/>
    <p:sldId id="332" r:id="rId81"/>
    <p:sldId id="333" r:id="rId82"/>
    <p:sldId id="331" r:id="rId83"/>
    <p:sldId id="353" r:id="rId84"/>
    <p:sldId id="309" r:id="rId85"/>
    <p:sldId id="312" r:id="rId86"/>
    <p:sldId id="313" r:id="rId87"/>
    <p:sldId id="314" r:id="rId88"/>
    <p:sldId id="330" r:id="rId89"/>
    <p:sldId id="316" r:id="rId90"/>
    <p:sldId id="339" r:id="rId91"/>
    <p:sldId id="338" r:id="rId92"/>
    <p:sldId id="334" r:id="rId93"/>
    <p:sldId id="335" r:id="rId94"/>
    <p:sldId id="336" r:id="rId95"/>
    <p:sldId id="337" r:id="rId96"/>
    <p:sldId id="261" r:id="rId97"/>
    <p:sldId id="343" r:id="rId98"/>
    <p:sldId id="344" r:id="rId99"/>
    <p:sldId id="345" r:id="rId100"/>
    <p:sldId id="346" r:id="rId101"/>
    <p:sldId id="350" r:id="rId102"/>
    <p:sldId id="347" r:id="rId103"/>
    <p:sldId id="351" r:id="rId104"/>
    <p:sldId id="348" r:id="rId105"/>
    <p:sldId id="349" r:id="rId106"/>
    <p:sldId id="298" r:id="rId107"/>
  </p:sldIdLst>
  <p:sldSz cx="9144000" cy="6858000" type="screen4x3"/>
  <p:notesSz cx="6858000" cy="9737725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67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FF99FF"/>
    <a:srgbClr val="99FF99"/>
    <a:srgbClr val="FF7C80"/>
    <a:srgbClr val="003300"/>
    <a:srgbClr val="993366"/>
    <a:srgbClr val="CC99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30" autoAdjust="0"/>
    <p:restoredTop sz="92839" autoAdjust="0"/>
  </p:normalViewPr>
  <p:slideViewPr>
    <p:cSldViewPr showGuides="1">
      <p:cViewPr varScale="1">
        <p:scale>
          <a:sx n="66" d="100"/>
          <a:sy n="66" d="100"/>
        </p:scale>
        <p:origin x="47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3594"/>
    </p:cViewPr>
  </p:sorterViewPr>
  <p:notesViewPr>
    <p:cSldViewPr showGuides="1">
      <p:cViewPr varScale="1">
        <p:scale>
          <a:sx n="55" d="100"/>
          <a:sy n="55" d="100"/>
        </p:scale>
        <p:origin x="-1752" y="-84"/>
      </p:cViewPr>
      <p:guideLst>
        <p:guide orient="horz" pos="3067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handoutMaster" Target="handoutMasters/handoutMaster1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wmf"/><Relationship Id="rId1" Type="http://schemas.openxmlformats.org/officeDocument/2006/relationships/image" Target="../media/image15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13.v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3" Type="http://schemas.openxmlformats.org/officeDocument/2006/relationships/image" Target="../media/image24.emf"/><Relationship Id="rId7" Type="http://schemas.openxmlformats.org/officeDocument/2006/relationships/image" Target="../media/image27.wmf"/><Relationship Id="rId2" Type="http://schemas.openxmlformats.org/officeDocument/2006/relationships/image" Target="../media/image21.wmf"/><Relationship Id="rId1" Type="http://schemas.openxmlformats.org/officeDocument/2006/relationships/image" Target="../media/image23.emf"/><Relationship Id="rId6" Type="http://schemas.openxmlformats.org/officeDocument/2006/relationships/image" Target="../media/image26.wmf"/><Relationship Id="rId5" Type="http://schemas.openxmlformats.org/officeDocument/2006/relationships/image" Target="../media/image25.wmf"/><Relationship Id="rId4" Type="http://schemas.openxmlformats.org/officeDocument/2006/relationships/image" Target="../media/image20.wmf"/></Relationships>
</file>

<file path=ppt/drawings/_rels/vmlDrawing14.v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3" Type="http://schemas.openxmlformats.org/officeDocument/2006/relationships/image" Target="../media/image24.emf"/><Relationship Id="rId7" Type="http://schemas.openxmlformats.org/officeDocument/2006/relationships/image" Target="../media/image26.wmf"/><Relationship Id="rId2" Type="http://schemas.openxmlformats.org/officeDocument/2006/relationships/image" Target="../media/image21.wmf"/><Relationship Id="rId1" Type="http://schemas.openxmlformats.org/officeDocument/2006/relationships/image" Target="../media/image23.emf"/><Relationship Id="rId6" Type="http://schemas.openxmlformats.org/officeDocument/2006/relationships/image" Target="../media/image27.wmf"/><Relationship Id="rId5" Type="http://schemas.openxmlformats.org/officeDocument/2006/relationships/image" Target="../media/image25.wmf"/><Relationship Id="rId4" Type="http://schemas.openxmlformats.org/officeDocument/2006/relationships/image" Target="../media/image20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3.e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6.wmf"/><Relationship Id="rId1" Type="http://schemas.openxmlformats.org/officeDocument/2006/relationships/image" Target="../media/image23.emf"/><Relationship Id="rId5" Type="http://schemas.openxmlformats.org/officeDocument/2006/relationships/image" Target="../media/image21.wmf"/><Relationship Id="rId4" Type="http://schemas.openxmlformats.org/officeDocument/2006/relationships/image" Target="../media/image27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24.e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5.wmf"/><Relationship Id="rId1" Type="http://schemas.openxmlformats.org/officeDocument/2006/relationships/image" Target="../media/image24.emf"/><Relationship Id="rId5" Type="http://schemas.openxmlformats.org/officeDocument/2006/relationships/image" Target="../media/image20.wmf"/><Relationship Id="rId4" Type="http://schemas.openxmlformats.org/officeDocument/2006/relationships/image" Target="../media/image28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1.wmf"/><Relationship Id="rId1" Type="http://schemas.openxmlformats.org/officeDocument/2006/relationships/image" Target="../media/image23.emf"/><Relationship Id="rId4" Type="http://schemas.openxmlformats.org/officeDocument/2006/relationships/image" Target="../media/image20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1.wmf"/><Relationship Id="rId1" Type="http://schemas.openxmlformats.org/officeDocument/2006/relationships/image" Target="../media/image23.emf"/><Relationship Id="rId4" Type="http://schemas.openxmlformats.org/officeDocument/2006/relationships/image" Target="../media/image20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0.wmf"/><Relationship Id="rId1" Type="http://schemas.openxmlformats.org/officeDocument/2006/relationships/image" Target="../media/image24.emf"/><Relationship Id="rId4" Type="http://schemas.openxmlformats.org/officeDocument/2006/relationships/image" Target="../media/image21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image" Target="../media/image32.e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image" Target="../media/image32.emf"/><Relationship Id="rId4" Type="http://schemas.openxmlformats.org/officeDocument/2006/relationships/image" Target="../media/image35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2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36.emf"/></Relationships>
</file>

<file path=ppt/drawings/_rels/vmlDrawing2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37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_rels/vmlDrawing3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39.emf"/></Relationships>
</file>

<file path=ppt/drawings/_rels/vmlDrawing3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40.emf"/></Relationships>
</file>

<file path=ppt/drawings/_rels/vmlDrawing3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28.wmf"/><Relationship Id="rId1" Type="http://schemas.openxmlformats.org/officeDocument/2006/relationships/image" Target="../media/image41.emf"/></Relationships>
</file>

<file path=ppt/drawings/_rels/vmlDrawing3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43.emf"/></Relationships>
</file>

<file path=ppt/drawings/_rels/vmlDrawing3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44.emf"/></Relationships>
</file>

<file path=ppt/drawings/_rels/vmlDrawing3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28.wmf"/><Relationship Id="rId1" Type="http://schemas.openxmlformats.org/officeDocument/2006/relationships/image" Target="../media/image45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e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3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48.emf"/></Relationships>
</file>

<file path=ppt/drawings/_rels/vmlDrawing3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49.emf"/></Relationships>
</file>

<file path=ppt/drawings/_rels/vmlDrawing4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50.emf"/></Relationships>
</file>

<file path=ppt/drawings/_rels/vmlDrawing4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51.emf"/></Relationships>
</file>

<file path=ppt/drawings/_rels/vmlDrawing4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52.emf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emf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4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55.emf"/><Relationship Id="rId1" Type="http://schemas.openxmlformats.org/officeDocument/2006/relationships/image" Target="../media/image54.emf"/></Relationships>
</file>

<file path=ppt/drawings/_rels/vmlDrawing4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4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4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wmf"/></Relationships>
</file>

<file path=ppt/drawings/_rels/vmlDrawing50.v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image" Target="../media/image58.wmf"/></Relationships>
</file>

<file path=ppt/drawings/_rels/vmlDrawing5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image" Target="../media/image58.wmf"/></Relationships>
</file>

<file path=ppt/drawings/_rels/vmlDrawing5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1.emf"/><Relationship Id="rId2" Type="http://schemas.openxmlformats.org/officeDocument/2006/relationships/image" Target="../media/image60.emf"/><Relationship Id="rId1" Type="http://schemas.openxmlformats.org/officeDocument/2006/relationships/image" Target="../media/image58.wmf"/><Relationship Id="rId4" Type="http://schemas.openxmlformats.org/officeDocument/2006/relationships/image" Target="../media/image62.emf"/></Relationships>
</file>

<file path=ppt/drawings/_rels/vmlDrawing5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4.wmf"/><Relationship Id="rId1" Type="http://schemas.openxmlformats.org/officeDocument/2006/relationships/image" Target="../media/image63.wmf"/></Relationships>
</file>

<file path=ppt/drawings/_rels/vmlDrawing54.v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2" Type="http://schemas.openxmlformats.org/officeDocument/2006/relationships/image" Target="../media/image65.emf"/><Relationship Id="rId1" Type="http://schemas.openxmlformats.org/officeDocument/2006/relationships/image" Target="../media/image58.wmf"/><Relationship Id="rId5" Type="http://schemas.openxmlformats.org/officeDocument/2006/relationships/image" Target="../media/image68.emf"/><Relationship Id="rId4" Type="http://schemas.openxmlformats.org/officeDocument/2006/relationships/image" Target="../media/image67.emf"/></Relationships>
</file>

<file path=ppt/drawings/_rels/vmlDrawing55.vml.rels><?xml version="1.0" encoding="UTF-8" standalone="yes"?>
<Relationships xmlns="http://schemas.openxmlformats.org/package/2006/relationships"><Relationship Id="rId2" Type="http://schemas.openxmlformats.org/officeDocument/2006/relationships/image" Target="../media/image69.emf"/><Relationship Id="rId1" Type="http://schemas.openxmlformats.org/officeDocument/2006/relationships/image" Target="../media/image58.wmf"/></Relationships>
</file>

<file path=ppt/drawings/_rels/vmlDrawing56.vml.rels><?xml version="1.0" encoding="UTF-8" standalone="yes"?>
<Relationships xmlns="http://schemas.openxmlformats.org/package/2006/relationships"><Relationship Id="rId2" Type="http://schemas.openxmlformats.org/officeDocument/2006/relationships/image" Target="../media/image70.emf"/><Relationship Id="rId1" Type="http://schemas.openxmlformats.org/officeDocument/2006/relationships/image" Target="../media/image58.wmf"/></Relationships>
</file>

<file path=ppt/drawings/_rels/vmlDrawing57.vml.rels><?xml version="1.0" encoding="UTF-8" standalone="yes"?>
<Relationships xmlns="http://schemas.openxmlformats.org/package/2006/relationships"><Relationship Id="rId3" Type="http://schemas.openxmlformats.org/officeDocument/2006/relationships/image" Target="../media/image72.emf"/><Relationship Id="rId2" Type="http://schemas.openxmlformats.org/officeDocument/2006/relationships/image" Target="../media/image71.emf"/><Relationship Id="rId1" Type="http://schemas.openxmlformats.org/officeDocument/2006/relationships/image" Target="../media/image58.wmf"/></Relationships>
</file>

<file path=ppt/drawings/_rels/vmlDrawing58.vml.rels><?xml version="1.0" encoding="UTF-8" standalone="yes"?>
<Relationships xmlns="http://schemas.openxmlformats.org/package/2006/relationships"><Relationship Id="rId2" Type="http://schemas.openxmlformats.org/officeDocument/2006/relationships/image" Target="../media/image73.emf"/><Relationship Id="rId1" Type="http://schemas.openxmlformats.org/officeDocument/2006/relationships/image" Target="../media/image58.wmf"/></Relationships>
</file>

<file path=ppt/drawings/_rels/vmlDrawing59.vml.rels><?xml version="1.0" encoding="UTF-8" standalone="yes"?>
<Relationships xmlns="http://schemas.openxmlformats.org/package/2006/relationships"><Relationship Id="rId2" Type="http://schemas.openxmlformats.org/officeDocument/2006/relationships/image" Target="../media/image74.emf"/><Relationship Id="rId1" Type="http://schemas.openxmlformats.org/officeDocument/2006/relationships/image" Target="../media/image58.wmf"/></Relationships>
</file>

<file path=ppt/drawings/_rels/vmlDrawing60.vml.rels><?xml version="1.0" encoding="UTF-8" standalone="yes"?>
<Relationships xmlns="http://schemas.openxmlformats.org/package/2006/relationships"><Relationship Id="rId2" Type="http://schemas.openxmlformats.org/officeDocument/2006/relationships/image" Target="../media/image75.emf"/><Relationship Id="rId1" Type="http://schemas.openxmlformats.org/officeDocument/2006/relationships/image" Target="../media/image58.wmf"/></Relationships>
</file>

<file path=ppt/drawings/_rels/vmlDrawing6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6.emf"/><Relationship Id="rId1" Type="http://schemas.openxmlformats.org/officeDocument/2006/relationships/image" Target="../media/image58.wmf"/></Relationships>
</file>

<file path=ppt/drawings/_rels/vmlDrawing6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7.emf"/><Relationship Id="rId1" Type="http://schemas.openxmlformats.org/officeDocument/2006/relationships/image" Target="../media/image58.wmf"/></Relationships>
</file>

<file path=ppt/drawings/_rels/vmlDrawing6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9.emf"/><Relationship Id="rId1" Type="http://schemas.openxmlformats.org/officeDocument/2006/relationships/image" Target="../media/image78.wmf"/></Relationships>
</file>

<file path=ppt/drawings/_rels/vmlDrawing64.vml.rels><?xml version="1.0" encoding="UTF-8" standalone="yes"?>
<Relationships xmlns="http://schemas.openxmlformats.org/package/2006/relationships"><Relationship Id="rId2" Type="http://schemas.openxmlformats.org/officeDocument/2006/relationships/image" Target="../media/image80.emf"/><Relationship Id="rId1" Type="http://schemas.openxmlformats.org/officeDocument/2006/relationships/image" Target="../media/image78.wmf"/></Relationships>
</file>

<file path=ppt/drawings/_rels/vmlDrawing65.vml.rels><?xml version="1.0" encoding="UTF-8" standalone="yes"?>
<Relationships xmlns="http://schemas.openxmlformats.org/package/2006/relationships"><Relationship Id="rId2" Type="http://schemas.openxmlformats.org/officeDocument/2006/relationships/image" Target="../media/image81.emf"/><Relationship Id="rId1" Type="http://schemas.openxmlformats.org/officeDocument/2006/relationships/image" Target="../media/image78.wmf"/></Relationships>
</file>

<file path=ppt/drawings/_rels/vmlDrawing66.vml.rels><?xml version="1.0" encoding="UTF-8" standalone="yes"?>
<Relationships xmlns="http://schemas.openxmlformats.org/package/2006/relationships"><Relationship Id="rId3" Type="http://schemas.openxmlformats.org/officeDocument/2006/relationships/image" Target="../media/image78.wmf"/><Relationship Id="rId2" Type="http://schemas.openxmlformats.org/officeDocument/2006/relationships/image" Target="../media/image83.emf"/><Relationship Id="rId1" Type="http://schemas.openxmlformats.org/officeDocument/2006/relationships/image" Target="../media/image82.emf"/></Relationships>
</file>

<file path=ppt/drawings/_rels/vmlDrawing67.vml.rels><?xml version="1.0" encoding="UTF-8" standalone="yes"?>
<Relationships xmlns="http://schemas.openxmlformats.org/package/2006/relationships"><Relationship Id="rId3" Type="http://schemas.openxmlformats.org/officeDocument/2006/relationships/image" Target="../media/image78.wmf"/><Relationship Id="rId2" Type="http://schemas.openxmlformats.org/officeDocument/2006/relationships/image" Target="../media/image85.emf"/><Relationship Id="rId1" Type="http://schemas.openxmlformats.org/officeDocument/2006/relationships/image" Target="../media/image84.emf"/></Relationships>
</file>

<file path=ppt/drawings/_rels/vmlDrawing68.vml.rels><?xml version="1.0" encoding="UTF-8" standalone="yes"?>
<Relationships xmlns="http://schemas.openxmlformats.org/package/2006/relationships"><Relationship Id="rId3" Type="http://schemas.openxmlformats.org/officeDocument/2006/relationships/image" Target="../media/image88.emf"/><Relationship Id="rId7" Type="http://schemas.openxmlformats.org/officeDocument/2006/relationships/image" Target="../media/image92.emf"/><Relationship Id="rId2" Type="http://schemas.openxmlformats.org/officeDocument/2006/relationships/image" Target="../media/image87.wmf"/><Relationship Id="rId1" Type="http://schemas.openxmlformats.org/officeDocument/2006/relationships/image" Target="../media/image86.emf"/><Relationship Id="rId6" Type="http://schemas.openxmlformats.org/officeDocument/2006/relationships/image" Target="../media/image91.emf"/><Relationship Id="rId5" Type="http://schemas.openxmlformats.org/officeDocument/2006/relationships/image" Target="../media/image90.emf"/><Relationship Id="rId4" Type="http://schemas.openxmlformats.org/officeDocument/2006/relationships/image" Target="../media/image89.emf"/></Relationships>
</file>

<file path=ppt/drawings/_rels/vmlDrawing69.vml.rels><?xml version="1.0" encoding="UTF-8" standalone="yes"?>
<Relationships xmlns="http://schemas.openxmlformats.org/package/2006/relationships"><Relationship Id="rId3" Type="http://schemas.openxmlformats.org/officeDocument/2006/relationships/image" Target="../media/image94.emf"/><Relationship Id="rId7" Type="http://schemas.openxmlformats.org/officeDocument/2006/relationships/image" Target="../media/image98.emf"/><Relationship Id="rId2" Type="http://schemas.openxmlformats.org/officeDocument/2006/relationships/image" Target="../media/image93.emf"/><Relationship Id="rId1" Type="http://schemas.openxmlformats.org/officeDocument/2006/relationships/image" Target="../media/image87.wmf"/><Relationship Id="rId6" Type="http://schemas.openxmlformats.org/officeDocument/2006/relationships/image" Target="../media/image97.emf"/><Relationship Id="rId5" Type="http://schemas.openxmlformats.org/officeDocument/2006/relationships/image" Target="../media/image96.emf"/><Relationship Id="rId4" Type="http://schemas.openxmlformats.org/officeDocument/2006/relationships/image" Target="../media/image95.emf"/></Relationships>
</file>

<file path=ppt/drawings/_rels/vmlDrawing7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emf"/><Relationship Id="rId7" Type="http://schemas.openxmlformats.org/officeDocument/2006/relationships/image" Target="../media/image104.emf"/><Relationship Id="rId2" Type="http://schemas.openxmlformats.org/officeDocument/2006/relationships/image" Target="../media/image99.emf"/><Relationship Id="rId1" Type="http://schemas.openxmlformats.org/officeDocument/2006/relationships/image" Target="../media/image87.wmf"/><Relationship Id="rId6" Type="http://schemas.openxmlformats.org/officeDocument/2006/relationships/image" Target="../media/image103.emf"/><Relationship Id="rId5" Type="http://schemas.openxmlformats.org/officeDocument/2006/relationships/image" Target="../media/image102.emf"/><Relationship Id="rId4" Type="http://schemas.openxmlformats.org/officeDocument/2006/relationships/image" Target="../media/image101.emf"/></Relationships>
</file>

<file path=ppt/drawings/_rels/vmlDrawing7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emf"/><Relationship Id="rId7" Type="http://schemas.openxmlformats.org/officeDocument/2006/relationships/image" Target="../media/image110.emf"/><Relationship Id="rId2" Type="http://schemas.openxmlformats.org/officeDocument/2006/relationships/image" Target="../media/image105.emf"/><Relationship Id="rId1" Type="http://schemas.openxmlformats.org/officeDocument/2006/relationships/image" Target="../media/image87.wmf"/><Relationship Id="rId6" Type="http://schemas.openxmlformats.org/officeDocument/2006/relationships/image" Target="../media/image109.emf"/><Relationship Id="rId5" Type="http://schemas.openxmlformats.org/officeDocument/2006/relationships/image" Target="../media/image108.emf"/><Relationship Id="rId4" Type="http://schemas.openxmlformats.org/officeDocument/2006/relationships/image" Target="../media/image107.emf"/></Relationships>
</file>

<file path=ppt/drawings/_rels/vmlDrawing7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wmf"/><Relationship Id="rId1" Type="http://schemas.openxmlformats.org/officeDocument/2006/relationships/image" Target="../media/image111.wmf"/></Relationships>
</file>

<file path=ppt/drawings/_rels/vmlDrawing7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8.emf"/><Relationship Id="rId7" Type="http://schemas.openxmlformats.org/officeDocument/2006/relationships/image" Target="../media/image115.emf"/><Relationship Id="rId2" Type="http://schemas.openxmlformats.org/officeDocument/2006/relationships/image" Target="../media/image87.wmf"/><Relationship Id="rId1" Type="http://schemas.openxmlformats.org/officeDocument/2006/relationships/image" Target="../media/image86.emf"/><Relationship Id="rId6" Type="http://schemas.openxmlformats.org/officeDocument/2006/relationships/image" Target="../media/image91.emf"/><Relationship Id="rId5" Type="http://schemas.openxmlformats.org/officeDocument/2006/relationships/image" Target="../media/image114.emf"/><Relationship Id="rId4" Type="http://schemas.openxmlformats.org/officeDocument/2006/relationships/image" Target="../media/image113.emf"/></Relationships>
</file>

<file path=ppt/drawings/_rels/vmlDrawing74.vml.rels><?xml version="1.0" encoding="UTF-8" standalone="yes"?>
<Relationships xmlns="http://schemas.openxmlformats.org/package/2006/relationships"><Relationship Id="rId3" Type="http://schemas.openxmlformats.org/officeDocument/2006/relationships/image" Target="../media/image94.emf"/><Relationship Id="rId7" Type="http://schemas.openxmlformats.org/officeDocument/2006/relationships/image" Target="../media/image98.emf"/><Relationship Id="rId2" Type="http://schemas.openxmlformats.org/officeDocument/2006/relationships/image" Target="../media/image93.emf"/><Relationship Id="rId1" Type="http://schemas.openxmlformats.org/officeDocument/2006/relationships/image" Target="../media/image87.wmf"/><Relationship Id="rId6" Type="http://schemas.openxmlformats.org/officeDocument/2006/relationships/image" Target="../media/image97.emf"/><Relationship Id="rId5" Type="http://schemas.openxmlformats.org/officeDocument/2006/relationships/image" Target="../media/image96.emf"/><Relationship Id="rId4" Type="http://schemas.openxmlformats.org/officeDocument/2006/relationships/image" Target="../media/image95.emf"/></Relationships>
</file>

<file path=ppt/drawings/_rels/vmlDrawing7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emf"/><Relationship Id="rId7" Type="http://schemas.openxmlformats.org/officeDocument/2006/relationships/image" Target="../media/image118.emf"/><Relationship Id="rId2" Type="http://schemas.openxmlformats.org/officeDocument/2006/relationships/image" Target="../media/image99.emf"/><Relationship Id="rId1" Type="http://schemas.openxmlformats.org/officeDocument/2006/relationships/image" Target="../media/image87.wmf"/><Relationship Id="rId6" Type="http://schemas.openxmlformats.org/officeDocument/2006/relationships/image" Target="../media/image117.emf"/><Relationship Id="rId5" Type="http://schemas.openxmlformats.org/officeDocument/2006/relationships/image" Target="../media/image116.emf"/><Relationship Id="rId4" Type="http://schemas.openxmlformats.org/officeDocument/2006/relationships/image" Target="../media/image101.emf"/></Relationships>
</file>

<file path=ppt/drawings/_rels/vmlDrawing7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emf"/><Relationship Id="rId7" Type="http://schemas.openxmlformats.org/officeDocument/2006/relationships/image" Target="../media/image122.emf"/><Relationship Id="rId2" Type="http://schemas.openxmlformats.org/officeDocument/2006/relationships/image" Target="../media/image105.emf"/><Relationship Id="rId1" Type="http://schemas.openxmlformats.org/officeDocument/2006/relationships/image" Target="../media/image87.wmf"/><Relationship Id="rId6" Type="http://schemas.openxmlformats.org/officeDocument/2006/relationships/image" Target="../media/image121.emf"/><Relationship Id="rId5" Type="http://schemas.openxmlformats.org/officeDocument/2006/relationships/image" Target="../media/image120.emf"/><Relationship Id="rId4" Type="http://schemas.openxmlformats.org/officeDocument/2006/relationships/image" Target="../media/image119.emf"/></Relationships>
</file>

<file path=ppt/drawings/_rels/vmlDrawing7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wmf"/><Relationship Id="rId1" Type="http://schemas.openxmlformats.org/officeDocument/2006/relationships/image" Target="../media/image111.wmf"/></Relationships>
</file>

<file path=ppt/drawings/_rels/vmlDrawing7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emf"/><Relationship Id="rId1" Type="http://schemas.openxmlformats.org/officeDocument/2006/relationships/image" Target="../media/image123.emf"/></Relationships>
</file>

<file path=ppt/drawings/_rels/vmlDrawing7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emf"/><Relationship Id="rId1" Type="http://schemas.openxmlformats.org/officeDocument/2006/relationships/image" Target="../media/image125.emf"/></Relationships>
</file>

<file path=ppt/drawings/_rels/vmlDrawing8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emf"/><Relationship Id="rId1" Type="http://schemas.openxmlformats.org/officeDocument/2006/relationships/image" Target="../media/image127.emf"/></Relationships>
</file>

<file path=ppt/drawings/_rels/vmlDrawing8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emf"/><Relationship Id="rId1" Type="http://schemas.openxmlformats.org/officeDocument/2006/relationships/image" Target="../media/image127.emf"/></Relationships>
</file>

<file path=ppt/drawings/_rels/vmlDrawing8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9.emf"/></Relationships>
</file>

<file path=ppt/drawings/_rels/vmlDrawing8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emf"/><Relationship Id="rId1" Type="http://schemas.openxmlformats.org/officeDocument/2006/relationships/image" Target="../media/image129.emf"/></Relationships>
</file>

<file path=ppt/drawings/_rels/vmlDrawing8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emf"/><Relationship Id="rId2" Type="http://schemas.openxmlformats.org/officeDocument/2006/relationships/image" Target="../media/image132.emf"/><Relationship Id="rId1" Type="http://schemas.openxmlformats.org/officeDocument/2006/relationships/image" Target="../media/image13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 altLang="fr-FR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fr-FR" altLang="fr-FR"/>
          </a:p>
        </p:txBody>
      </p:sp>
      <p:sp>
        <p:nvSpPr>
          <p:cNvPr id="1208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50363"/>
            <a:ext cx="2971800" cy="487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 altLang="fr-FR"/>
          </a:p>
        </p:txBody>
      </p:sp>
      <p:sp>
        <p:nvSpPr>
          <p:cNvPr id="1208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9250363"/>
            <a:ext cx="2971800" cy="487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7E027EE-FE34-4D23-B072-6D152956F4D2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397043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 altLang="fr-FR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fr-FR" altLang="fr-FR"/>
          </a:p>
        </p:txBody>
      </p:sp>
      <p:sp>
        <p:nvSpPr>
          <p:cNvPr id="39940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995363" y="730250"/>
            <a:ext cx="4868862" cy="3651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99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625975"/>
            <a:ext cx="5029200" cy="438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399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50363"/>
            <a:ext cx="2971800" cy="487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 altLang="fr-FR"/>
          </a:p>
        </p:txBody>
      </p:sp>
      <p:sp>
        <p:nvSpPr>
          <p:cNvPr id="399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250363"/>
            <a:ext cx="2971800" cy="487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3636E5D-2B47-4A80-AF92-69108E3DD48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5257515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E7260B-61E7-4C33-8AA0-B6757076780D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242416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112085-E2B9-4FA2-A2D3-664A920595A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016996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3D50A8-F118-4462-B817-2F616634F38F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252409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B9BB9B-8D72-4194-B42B-963887E4276D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529411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FBCC00-00C5-45F0-983B-9652072199BC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167456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A59F8F-0E04-4FCB-9C1A-111D3B30EDAB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71400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2DB7DF-2497-4E9A-B923-AB88DB0504C3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797199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406787-4CA6-4658-8042-95DA30E9259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02883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0654EF-B764-4A52-A164-9BB154D6E61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19400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70954A-37A1-416E-B017-A830D891914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710031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8EAE68-673A-426C-B635-025F90DFCE7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743281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 du masque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fr-FR" alt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3728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fr-FR" alt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4B4E10E-D02D-4E74-A759-099D66B964D5}" type="slidenum">
              <a:rPr lang="fr-FR" altLang="fr-FR"/>
              <a:pPr/>
              <a:t>‹N°›</a:t>
            </a:fld>
            <a:endParaRPr lang="fr-FR" altLang="fr-FR"/>
          </a:p>
        </p:txBody>
      </p:sp>
      <p:sp>
        <p:nvSpPr>
          <p:cNvPr id="1034" name="Oval 10">
            <a:hlinkClick r:id="" action="ppaction://hlinkshowjump?jump=lastslide" highlightClick="1"/>
          </p:cNvPr>
          <p:cNvSpPr>
            <a:spLocks noChangeArrowheads="1"/>
          </p:cNvSpPr>
          <p:nvPr userDrawn="1"/>
        </p:nvSpPr>
        <p:spPr bwMode="auto">
          <a:xfrm>
            <a:off x="4495800" y="6553200"/>
            <a:ext cx="152400" cy="152400"/>
          </a:xfrm>
          <a:prstGeom prst="ellipse">
            <a:avLst/>
          </a:prstGeom>
          <a:solidFill>
            <a:srgbClr val="CCFF99"/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035" name="AutoShape 11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>
            <a:off x="4724400" y="6553200"/>
            <a:ext cx="304800" cy="152400"/>
          </a:xfrm>
          <a:prstGeom prst="actionButtonForwardNext">
            <a:avLst/>
          </a:prstGeom>
          <a:solidFill>
            <a:srgbClr val="CCFF99"/>
          </a:solidFill>
          <a:ln w="3175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036" name="AutoShape 12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>
            <a:off x="4114800" y="6553200"/>
            <a:ext cx="304800" cy="152400"/>
          </a:xfrm>
          <a:prstGeom prst="actionButtonBackPrevious">
            <a:avLst/>
          </a:prstGeom>
          <a:solidFill>
            <a:srgbClr val="CCFF99"/>
          </a:solidFill>
          <a:ln w="3175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7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8.emf"/><Relationship Id="rId9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7" Type="http://schemas.openxmlformats.org/officeDocument/2006/relationships/image" Target="../media/image1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2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3" Type="http://schemas.openxmlformats.org/officeDocument/2006/relationships/oleObject" Target="../embeddings/oleObject13.bin"/><Relationship Id="rId7" Type="http://schemas.openxmlformats.org/officeDocument/2006/relationships/image" Target="../media/image1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15.emf"/><Relationship Id="rId9" Type="http://schemas.openxmlformats.org/officeDocument/2006/relationships/image" Target="../media/image17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7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9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20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5" Type="http://schemas.openxmlformats.org/officeDocument/2006/relationships/slide" Target="slide17.xml"/><Relationship Id="rId4" Type="http://schemas.openxmlformats.org/officeDocument/2006/relationships/image" Target="../media/image22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13" Type="http://schemas.openxmlformats.org/officeDocument/2006/relationships/oleObject" Target="../embeddings/oleObject26.bin"/><Relationship Id="rId18" Type="http://schemas.openxmlformats.org/officeDocument/2006/relationships/image" Target="../media/image28.wmf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3.bin"/><Relationship Id="rId12" Type="http://schemas.openxmlformats.org/officeDocument/2006/relationships/image" Target="../media/image25.wmf"/><Relationship Id="rId17" Type="http://schemas.openxmlformats.org/officeDocument/2006/relationships/oleObject" Target="../embeddings/oleObject28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7.wmf"/><Relationship Id="rId1" Type="http://schemas.openxmlformats.org/officeDocument/2006/relationships/vmlDrawing" Target="../drawings/vmlDrawing13.vml"/><Relationship Id="rId6" Type="http://schemas.openxmlformats.org/officeDocument/2006/relationships/image" Target="../media/image21.wmf"/><Relationship Id="rId11" Type="http://schemas.openxmlformats.org/officeDocument/2006/relationships/oleObject" Target="../embeddings/oleObject25.bin"/><Relationship Id="rId5" Type="http://schemas.openxmlformats.org/officeDocument/2006/relationships/oleObject" Target="../embeddings/oleObject22.bin"/><Relationship Id="rId15" Type="http://schemas.openxmlformats.org/officeDocument/2006/relationships/oleObject" Target="../embeddings/oleObject27.bin"/><Relationship Id="rId10" Type="http://schemas.openxmlformats.org/officeDocument/2006/relationships/image" Target="../media/image20.wmf"/><Relationship Id="rId4" Type="http://schemas.openxmlformats.org/officeDocument/2006/relationships/image" Target="../media/image23.emf"/><Relationship Id="rId9" Type="http://schemas.openxmlformats.org/officeDocument/2006/relationships/oleObject" Target="../embeddings/oleObject24.bin"/><Relationship Id="rId14" Type="http://schemas.openxmlformats.org/officeDocument/2006/relationships/image" Target="../media/image26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.bin"/><Relationship Id="rId13" Type="http://schemas.openxmlformats.org/officeDocument/2006/relationships/oleObject" Target="../embeddings/oleObject34.bin"/><Relationship Id="rId18" Type="http://schemas.openxmlformats.org/officeDocument/2006/relationships/oleObject" Target="../embeddings/oleObject37.bin"/><Relationship Id="rId26" Type="http://schemas.openxmlformats.org/officeDocument/2006/relationships/oleObject" Target="../embeddings/oleObject44.bin"/><Relationship Id="rId3" Type="http://schemas.openxmlformats.org/officeDocument/2006/relationships/image" Target="../media/image29.jpeg"/><Relationship Id="rId21" Type="http://schemas.openxmlformats.org/officeDocument/2006/relationships/oleObject" Target="../embeddings/oleObject39.bin"/><Relationship Id="rId34" Type="http://schemas.openxmlformats.org/officeDocument/2006/relationships/oleObject" Target="../embeddings/oleObject50.bin"/><Relationship Id="rId7" Type="http://schemas.openxmlformats.org/officeDocument/2006/relationships/image" Target="../media/image21.wmf"/><Relationship Id="rId12" Type="http://schemas.openxmlformats.org/officeDocument/2006/relationships/oleObject" Target="../embeddings/oleObject33.bin"/><Relationship Id="rId17" Type="http://schemas.openxmlformats.org/officeDocument/2006/relationships/oleObject" Target="../embeddings/oleObject36.bin"/><Relationship Id="rId25" Type="http://schemas.openxmlformats.org/officeDocument/2006/relationships/oleObject" Target="../embeddings/oleObject43.bin"/><Relationship Id="rId33" Type="http://schemas.openxmlformats.org/officeDocument/2006/relationships/oleObject" Target="../embeddings/oleObject49.bin"/><Relationship Id="rId38" Type="http://schemas.openxmlformats.org/officeDocument/2006/relationships/oleObject" Target="../embeddings/oleObject54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5.wmf"/><Relationship Id="rId20" Type="http://schemas.openxmlformats.org/officeDocument/2006/relationships/oleObject" Target="../embeddings/oleObject38.bin"/><Relationship Id="rId29" Type="http://schemas.openxmlformats.org/officeDocument/2006/relationships/image" Target="../media/image26.wmf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30.bin"/><Relationship Id="rId11" Type="http://schemas.openxmlformats.org/officeDocument/2006/relationships/image" Target="../media/image20.wmf"/><Relationship Id="rId24" Type="http://schemas.openxmlformats.org/officeDocument/2006/relationships/oleObject" Target="../embeddings/oleObject42.bin"/><Relationship Id="rId32" Type="http://schemas.openxmlformats.org/officeDocument/2006/relationships/oleObject" Target="../embeddings/oleObject48.bin"/><Relationship Id="rId37" Type="http://schemas.openxmlformats.org/officeDocument/2006/relationships/oleObject" Target="../embeddings/oleObject53.bin"/><Relationship Id="rId5" Type="http://schemas.openxmlformats.org/officeDocument/2006/relationships/image" Target="../media/image23.emf"/><Relationship Id="rId15" Type="http://schemas.openxmlformats.org/officeDocument/2006/relationships/oleObject" Target="../embeddings/oleObject35.bin"/><Relationship Id="rId23" Type="http://schemas.openxmlformats.org/officeDocument/2006/relationships/oleObject" Target="../embeddings/oleObject41.bin"/><Relationship Id="rId28" Type="http://schemas.openxmlformats.org/officeDocument/2006/relationships/oleObject" Target="../embeddings/oleObject46.bin"/><Relationship Id="rId36" Type="http://schemas.openxmlformats.org/officeDocument/2006/relationships/oleObject" Target="../embeddings/oleObject52.bin"/><Relationship Id="rId10" Type="http://schemas.openxmlformats.org/officeDocument/2006/relationships/oleObject" Target="../embeddings/oleObject32.bin"/><Relationship Id="rId19" Type="http://schemas.openxmlformats.org/officeDocument/2006/relationships/image" Target="../media/image27.wmf"/><Relationship Id="rId31" Type="http://schemas.openxmlformats.org/officeDocument/2006/relationships/image" Target="../media/image28.wmf"/><Relationship Id="rId4" Type="http://schemas.openxmlformats.org/officeDocument/2006/relationships/oleObject" Target="../embeddings/oleObject29.bin"/><Relationship Id="rId9" Type="http://schemas.openxmlformats.org/officeDocument/2006/relationships/image" Target="../media/image24.emf"/><Relationship Id="rId14" Type="http://schemas.openxmlformats.org/officeDocument/2006/relationships/slide" Target="slide17.xml"/><Relationship Id="rId22" Type="http://schemas.openxmlformats.org/officeDocument/2006/relationships/oleObject" Target="../embeddings/oleObject40.bin"/><Relationship Id="rId27" Type="http://schemas.openxmlformats.org/officeDocument/2006/relationships/oleObject" Target="../embeddings/oleObject45.bin"/><Relationship Id="rId30" Type="http://schemas.openxmlformats.org/officeDocument/2006/relationships/oleObject" Target="../embeddings/oleObject47.bin"/><Relationship Id="rId35" Type="http://schemas.openxmlformats.org/officeDocument/2006/relationships/oleObject" Target="../embeddings/oleObject51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56.bin"/><Relationship Id="rId4" Type="http://schemas.openxmlformats.org/officeDocument/2006/relationships/image" Target="../media/image23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13" Type="http://schemas.openxmlformats.org/officeDocument/2006/relationships/oleObject" Target="../embeddings/oleObject62.bin"/><Relationship Id="rId3" Type="http://schemas.openxmlformats.org/officeDocument/2006/relationships/oleObject" Target="../embeddings/oleObject57.bin"/><Relationship Id="rId7" Type="http://schemas.openxmlformats.org/officeDocument/2006/relationships/oleObject" Target="../embeddings/oleObject59.bin"/><Relationship Id="rId12" Type="http://schemas.openxmlformats.org/officeDocument/2006/relationships/image" Target="../media/image2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26.wmf"/><Relationship Id="rId11" Type="http://schemas.openxmlformats.org/officeDocument/2006/relationships/oleObject" Target="../embeddings/oleObject61.bin"/><Relationship Id="rId5" Type="http://schemas.openxmlformats.org/officeDocument/2006/relationships/oleObject" Target="../embeddings/oleObject58.bin"/><Relationship Id="rId15" Type="http://schemas.openxmlformats.org/officeDocument/2006/relationships/oleObject" Target="../embeddings/oleObject64.bin"/><Relationship Id="rId10" Type="http://schemas.openxmlformats.org/officeDocument/2006/relationships/image" Target="../media/image27.wmf"/><Relationship Id="rId4" Type="http://schemas.openxmlformats.org/officeDocument/2006/relationships/image" Target="../media/image23.emf"/><Relationship Id="rId9" Type="http://schemas.openxmlformats.org/officeDocument/2006/relationships/oleObject" Target="../embeddings/oleObject60.bin"/><Relationship Id="rId14" Type="http://schemas.openxmlformats.org/officeDocument/2006/relationships/oleObject" Target="../embeddings/oleObject63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66.bin"/><Relationship Id="rId4" Type="http://schemas.openxmlformats.org/officeDocument/2006/relationships/image" Target="../media/image24.e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13" Type="http://schemas.openxmlformats.org/officeDocument/2006/relationships/oleObject" Target="../embeddings/oleObject73.bin"/><Relationship Id="rId3" Type="http://schemas.openxmlformats.org/officeDocument/2006/relationships/oleObject" Target="../embeddings/oleObject67.bin"/><Relationship Id="rId7" Type="http://schemas.openxmlformats.org/officeDocument/2006/relationships/oleObject" Target="../embeddings/oleObject69.bin"/><Relationship Id="rId12" Type="http://schemas.openxmlformats.org/officeDocument/2006/relationships/image" Target="../media/image2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25.wmf"/><Relationship Id="rId11" Type="http://schemas.openxmlformats.org/officeDocument/2006/relationships/oleObject" Target="../embeddings/oleObject72.bin"/><Relationship Id="rId5" Type="http://schemas.openxmlformats.org/officeDocument/2006/relationships/oleObject" Target="../embeddings/oleObject68.bin"/><Relationship Id="rId15" Type="http://schemas.openxmlformats.org/officeDocument/2006/relationships/image" Target="../media/image20.wmf"/><Relationship Id="rId10" Type="http://schemas.openxmlformats.org/officeDocument/2006/relationships/oleObject" Target="../embeddings/oleObject71.bin"/><Relationship Id="rId4" Type="http://schemas.openxmlformats.org/officeDocument/2006/relationships/image" Target="../media/image24.emf"/><Relationship Id="rId9" Type="http://schemas.openxmlformats.org/officeDocument/2006/relationships/oleObject" Target="../embeddings/oleObject70.bin"/><Relationship Id="rId14" Type="http://schemas.openxmlformats.org/officeDocument/2006/relationships/oleObject" Target="../embeddings/oleObject74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3" Type="http://schemas.openxmlformats.org/officeDocument/2006/relationships/oleObject" Target="../embeddings/oleObject75.bin"/><Relationship Id="rId7" Type="http://schemas.openxmlformats.org/officeDocument/2006/relationships/oleObject" Target="../embeddings/oleObject7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76.bin"/><Relationship Id="rId10" Type="http://schemas.openxmlformats.org/officeDocument/2006/relationships/image" Target="../media/image20.wmf"/><Relationship Id="rId4" Type="http://schemas.openxmlformats.org/officeDocument/2006/relationships/image" Target="../media/image23.emf"/><Relationship Id="rId9" Type="http://schemas.openxmlformats.org/officeDocument/2006/relationships/oleObject" Target="../embeddings/oleObject78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3" Type="http://schemas.openxmlformats.org/officeDocument/2006/relationships/oleObject" Target="../embeddings/oleObject79.bin"/><Relationship Id="rId7" Type="http://schemas.openxmlformats.org/officeDocument/2006/relationships/oleObject" Target="../embeddings/oleObject8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80.bin"/><Relationship Id="rId10" Type="http://schemas.openxmlformats.org/officeDocument/2006/relationships/image" Target="../media/image20.wmf"/><Relationship Id="rId4" Type="http://schemas.openxmlformats.org/officeDocument/2006/relationships/image" Target="../media/image23.emf"/><Relationship Id="rId9" Type="http://schemas.openxmlformats.org/officeDocument/2006/relationships/oleObject" Target="../embeddings/oleObject82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oleObject" Target="../embeddings/oleObject83.bin"/><Relationship Id="rId7" Type="http://schemas.openxmlformats.org/officeDocument/2006/relationships/oleObject" Target="../embeddings/oleObject8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84.bin"/><Relationship Id="rId10" Type="http://schemas.openxmlformats.org/officeDocument/2006/relationships/image" Target="../media/image21.wmf"/><Relationship Id="rId4" Type="http://schemas.openxmlformats.org/officeDocument/2006/relationships/image" Target="../media/image24.emf"/><Relationship Id="rId9" Type="http://schemas.openxmlformats.org/officeDocument/2006/relationships/oleObject" Target="../embeddings/oleObject86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22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5" Type="http://schemas.openxmlformats.org/officeDocument/2006/relationships/image" Target="../media/image31.wmf"/><Relationship Id="rId4" Type="http://schemas.openxmlformats.org/officeDocument/2006/relationships/image" Target="../media/image30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33.emf"/><Relationship Id="rId5" Type="http://schemas.openxmlformats.org/officeDocument/2006/relationships/oleObject" Target="../embeddings/oleObject90.bin"/><Relationship Id="rId4" Type="http://schemas.openxmlformats.org/officeDocument/2006/relationships/image" Target="../media/image32.e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emf"/><Relationship Id="rId3" Type="http://schemas.openxmlformats.org/officeDocument/2006/relationships/oleObject" Target="../embeddings/oleObject91.bin"/><Relationship Id="rId7" Type="http://schemas.openxmlformats.org/officeDocument/2006/relationships/oleObject" Target="../embeddings/oleObject9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33.emf"/><Relationship Id="rId5" Type="http://schemas.openxmlformats.org/officeDocument/2006/relationships/oleObject" Target="../embeddings/oleObject92.bin"/><Relationship Id="rId10" Type="http://schemas.openxmlformats.org/officeDocument/2006/relationships/image" Target="../media/image35.emf"/><Relationship Id="rId4" Type="http://schemas.openxmlformats.org/officeDocument/2006/relationships/image" Target="../media/image32.emf"/><Relationship Id="rId9" Type="http://schemas.openxmlformats.org/officeDocument/2006/relationships/oleObject" Target="../embeddings/oleObject94.bin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Relationship Id="rId4" Type="http://schemas.openxmlformats.org/officeDocument/2006/relationships/image" Target="../media/image28.w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97.bin"/><Relationship Id="rId4" Type="http://schemas.openxmlformats.org/officeDocument/2006/relationships/image" Target="../media/image36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8.bin"/><Relationship Id="rId7" Type="http://schemas.openxmlformats.org/officeDocument/2006/relationships/oleObject" Target="../embeddings/oleObject10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99.bin"/><Relationship Id="rId4" Type="http://schemas.openxmlformats.org/officeDocument/2006/relationships/image" Target="../media/image37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9.vml"/><Relationship Id="rId4" Type="http://schemas.openxmlformats.org/officeDocument/2006/relationships/image" Target="../media/image38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40.xml"/><Relationship Id="rId2" Type="http://schemas.openxmlformats.org/officeDocument/2006/relationships/slide" Target="slide36.xml"/><Relationship Id="rId1" Type="http://schemas.openxmlformats.org/officeDocument/2006/relationships/slideLayout" Target="../slideLayouts/slideLayout7.xml"/><Relationship Id="rId4" Type="http://schemas.openxmlformats.org/officeDocument/2006/relationships/slide" Target="slide4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103.bin"/><Relationship Id="rId4" Type="http://schemas.openxmlformats.org/officeDocument/2006/relationships/image" Target="../media/image39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105.bin"/><Relationship Id="rId4" Type="http://schemas.openxmlformats.org/officeDocument/2006/relationships/image" Target="../media/image40.emf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/><Relationship Id="rId3" Type="http://schemas.openxmlformats.org/officeDocument/2006/relationships/oleObject" Target="../embeddings/oleObject106.bin"/><Relationship Id="rId7" Type="http://schemas.openxmlformats.org/officeDocument/2006/relationships/oleObject" Target="../embeddings/oleObject10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107.bin"/><Relationship Id="rId4" Type="http://schemas.openxmlformats.org/officeDocument/2006/relationships/image" Target="../media/image41.emf"/><Relationship Id="rId9" Type="http://schemas.openxmlformats.org/officeDocument/2006/relationships/oleObject" Target="../embeddings/oleObject109.bin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111.bin"/><Relationship Id="rId4" Type="http://schemas.openxmlformats.org/officeDocument/2006/relationships/image" Target="../media/image43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113.bin"/><Relationship Id="rId4" Type="http://schemas.openxmlformats.org/officeDocument/2006/relationships/image" Target="../media/image44.emf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7.bin"/><Relationship Id="rId3" Type="http://schemas.openxmlformats.org/officeDocument/2006/relationships/oleObject" Target="../embeddings/oleObject114.bin"/><Relationship Id="rId7" Type="http://schemas.openxmlformats.org/officeDocument/2006/relationships/oleObject" Target="../embeddings/oleObject1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115.bin"/><Relationship Id="rId4" Type="http://schemas.openxmlformats.org/officeDocument/2006/relationships/image" Target="../media/image45.emf"/><Relationship Id="rId9" Type="http://schemas.openxmlformats.org/officeDocument/2006/relationships/image" Target="../media/image42.w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6.vml"/><Relationship Id="rId4" Type="http://schemas.openxmlformats.org/officeDocument/2006/relationships/image" Target="../media/image46.emf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7.vml"/><Relationship Id="rId5" Type="http://schemas.openxmlformats.org/officeDocument/2006/relationships/image" Target="../media/image28.wmf"/><Relationship Id="rId4" Type="http://schemas.openxmlformats.org/officeDocument/2006/relationships/oleObject" Target="../embeddings/oleObject119.bin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8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121.bin"/><Relationship Id="rId4" Type="http://schemas.openxmlformats.org/officeDocument/2006/relationships/image" Target="../media/image48.e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9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123.bin"/><Relationship Id="rId4" Type="http://schemas.openxmlformats.org/officeDocument/2006/relationships/image" Target="../media/image49.e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0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125.bin"/><Relationship Id="rId4" Type="http://schemas.openxmlformats.org/officeDocument/2006/relationships/image" Target="../media/image50.em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1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127.bin"/><Relationship Id="rId4" Type="http://schemas.openxmlformats.org/officeDocument/2006/relationships/image" Target="../media/image51.e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2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129.bin"/><Relationship Id="rId4" Type="http://schemas.openxmlformats.org/officeDocument/2006/relationships/image" Target="../media/image52.e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3.vml"/><Relationship Id="rId4" Type="http://schemas.openxmlformats.org/officeDocument/2006/relationships/image" Target="../media/image53.emf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4.vml"/><Relationship Id="rId4" Type="http://schemas.openxmlformats.org/officeDocument/2006/relationships/image" Target="../media/image7.wmf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emf"/><Relationship Id="rId3" Type="http://schemas.openxmlformats.org/officeDocument/2006/relationships/oleObject" Target="../embeddings/oleObject132.bin"/><Relationship Id="rId7" Type="http://schemas.openxmlformats.org/officeDocument/2006/relationships/oleObject" Target="../embeddings/oleObject13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5.vml"/><Relationship Id="rId6" Type="http://schemas.openxmlformats.org/officeDocument/2006/relationships/image" Target="../media/image55.emf"/><Relationship Id="rId5" Type="http://schemas.openxmlformats.org/officeDocument/2006/relationships/oleObject" Target="../embeddings/oleObject133.bin"/><Relationship Id="rId4" Type="http://schemas.openxmlformats.org/officeDocument/2006/relationships/image" Target="../media/image54.e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6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136.bin"/><Relationship Id="rId4" Type="http://schemas.openxmlformats.org/officeDocument/2006/relationships/image" Target="../media/image1.wm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7.vml"/><Relationship Id="rId4" Type="http://schemas.openxmlformats.org/officeDocument/2006/relationships/image" Target="../media/image6.wm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8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139.bin"/><Relationship Id="rId4" Type="http://schemas.openxmlformats.org/officeDocument/2006/relationships/image" Target="../media/image1.wmf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9.vml"/><Relationship Id="rId4" Type="http://schemas.openxmlformats.org/officeDocument/2006/relationships/image" Target="../media/image57.wmf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0.vml"/><Relationship Id="rId6" Type="http://schemas.openxmlformats.org/officeDocument/2006/relationships/image" Target="../media/image59.emf"/><Relationship Id="rId5" Type="http://schemas.openxmlformats.org/officeDocument/2006/relationships/oleObject" Target="../embeddings/oleObject142.bin"/><Relationship Id="rId4" Type="http://schemas.openxmlformats.org/officeDocument/2006/relationships/image" Target="../media/image58.wmf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1.vml"/><Relationship Id="rId6" Type="http://schemas.openxmlformats.org/officeDocument/2006/relationships/image" Target="../media/image59.emf"/><Relationship Id="rId5" Type="http://schemas.openxmlformats.org/officeDocument/2006/relationships/oleObject" Target="../embeddings/oleObject144.bin"/><Relationship Id="rId4" Type="http://schemas.openxmlformats.org/officeDocument/2006/relationships/image" Target="../media/image58.wmf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7.bin"/><Relationship Id="rId3" Type="http://schemas.openxmlformats.org/officeDocument/2006/relationships/audio" Target="../media/audio1.wav"/><Relationship Id="rId7" Type="http://schemas.openxmlformats.org/officeDocument/2006/relationships/image" Target="../media/image60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2.vml"/><Relationship Id="rId6" Type="http://schemas.openxmlformats.org/officeDocument/2006/relationships/oleObject" Target="../embeddings/oleObject146.bin"/><Relationship Id="rId11" Type="http://schemas.openxmlformats.org/officeDocument/2006/relationships/image" Target="../media/image62.emf"/><Relationship Id="rId5" Type="http://schemas.openxmlformats.org/officeDocument/2006/relationships/image" Target="../media/image58.wmf"/><Relationship Id="rId10" Type="http://schemas.openxmlformats.org/officeDocument/2006/relationships/oleObject" Target="../embeddings/oleObject148.bin"/><Relationship Id="rId4" Type="http://schemas.openxmlformats.org/officeDocument/2006/relationships/oleObject" Target="../embeddings/oleObject145.bin"/><Relationship Id="rId9" Type="http://schemas.openxmlformats.org/officeDocument/2006/relationships/image" Target="../media/image61.emf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3.vml"/><Relationship Id="rId6" Type="http://schemas.openxmlformats.org/officeDocument/2006/relationships/image" Target="../media/image64.wmf"/><Relationship Id="rId5" Type="http://schemas.openxmlformats.org/officeDocument/2006/relationships/oleObject" Target="../embeddings/oleObject150.bin"/><Relationship Id="rId4" Type="http://schemas.openxmlformats.org/officeDocument/2006/relationships/image" Target="../media/image63.wmf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emf"/><Relationship Id="rId13" Type="http://schemas.openxmlformats.org/officeDocument/2006/relationships/oleObject" Target="../embeddings/oleObject156.bin"/><Relationship Id="rId18" Type="http://schemas.openxmlformats.org/officeDocument/2006/relationships/oleObject" Target="../embeddings/oleObject161.bin"/><Relationship Id="rId26" Type="http://schemas.openxmlformats.org/officeDocument/2006/relationships/oleObject" Target="../embeddings/oleObject169.bin"/><Relationship Id="rId3" Type="http://schemas.openxmlformats.org/officeDocument/2006/relationships/oleObject" Target="../embeddings/oleObject151.bin"/><Relationship Id="rId21" Type="http://schemas.openxmlformats.org/officeDocument/2006/relationships/oleObject" Target="../embeddings/oleObject164.bin"/><Relationship Id="rId34" Type="http://schemas.openxmlformats.org/officeDocument/2006/relationships/oleObject" Target="../embeddings/oleObject177.bin"/><Relationship Id="rId7" Type="http://schemas.openxmlformats.org/officeDocument/2006/relationships/oleObject" Target="../embeddings/oleObject153.bin"/><Relationship Id="rId12" Type="http://schemas.openxmlformats.org/officeDocument/2006/relationships/image" Target="../media/image68.emf"/><Relationship Id="rId17" Type="http://schemas.openxmlformats.org/officeDocument/2006/relationships/oleObject" Target="../embeddings/oleObject160.bin"/><Relationship Id="rId25" Type="http://schemas.openxmlformats.org/officeDocument/2006/relationships/oleObject" Target="../embeddings/oleObject168.bin"/><Relationship Id="rId33" Type="http://schemas.openxmlformats.org/officeDocument/2006/relationships/oleObject" Target="../embeddings/oleObject176.bin"/><Relationship Id="rId38" Type="http://schemas.openxmlformats.org/officeDocument/2006/relationships/oleObject" Target="../embeddings/oleObject181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59.bin"/><Relationship Id="rId20" Type="http://schemas.openxmlformats.org/officeDocument/2006/relationships/oleObject" Target="../embeddings/oleObject163.bin"/><Relationship Id="rId29" Type="http://schemas.openxmlformats.org/officeDocument/2006/relationships/oleObject" Target="../embeddings/oleObject172.bin"/><Relationship Id="rId1" Type="http://schemas.openxmlformats.org/officeDocument/2006/relationships/vmlDrawing" Target="../drawings/vmlDrawing54.vml"/><Relationship Id="rId6" Type="http://schemas.openxmlformats.org/officeDocument/2006/relationships/image" Target="../media/image65.emf"/><Relationship Id="rId11" Type="http://schemas.openxmlformats.org/officeDocument/2006/relationships/oleObject" Target="../embeddings/oleObject155.bin"/><Relationship Id="rId24" Type="http://schemas.openxmlformats.org/officeDocument/2006/relationships/oleObject" Target="../embeddings/oleObject167.bin"/><Relationship Id="rId32" Type="http://schemas.openxmlformats.org/officeDocument/2006/relationships/oleObject" Target="../embeddings/oleObject175.bin"/><Relationship Id="rId37" Type="http://schemas.openxmlformats.org/officeDocument/2006/relationships/oleObject" Target="../embeddings/oleObject180.bin"/><Relationship Id="rId5" Type="http://schemas.openxmlformats.org/officeDocument/2006/relationships/oleObject" Target="../embeddings/oleObject152.bin"/><Relationship Id="rId15" Type="http://schemas.openxmlformats.org/officeDocument/2006/relationships/oleObject" Target="../embeddings/oleObject158.bin"/><Relationship Id="rId23" Type="http://schemas.openxmlformats.org/officeDocument/2006/relationships/oleObject" Target="../embeddings/oleObject166.bin"/><Relationship Id="rId28" Type="http://schemas.openxmlformats.org/officeDocument/2006/relationships/oleObject" Target="../embeddings/oleObject171.bin"/><Relationship Id="rId36" Type="http://schemas.openxmlformats.org/officeDocument/2006/relationships/oleObject" Target="../embeddings/oleObject179.bin"/><Relationship Id="rId10" Type="http://schemas.openxmlformats.org/officeDocument/2006/relationships/image" Target="../media/image67.emf"/><Relationship Id="rId19" Type="http://schemas.openxmlformats.org/officeDocument/2006/relationships/oleObject" Target="../embeddings/oleObject162.bin"/><Relationship Id="rId31" Type="http://schemas.openxmlformats.org/officeDocument/2006/relationships/oleObject" Target="../embeddings/oleObject174.bin"/><Relationship Id="rId4" Type="http://schemas.openxmlformats.org/officeDocument/2006/relationships/image" Target="../media/image58.wmf"/><Relationship Id="rId9" Type="http://schemas.openxmlformats.org/officeDocument/2006/relationships/oleObject" Target="../embeddings/oleObject154.bin"/><Relationship Id="rId14" Type="http://schemas.openxmlformats.org/officeDocument/2006/relationships/oleObject" Target="../embeddings/oleObject157.bin"/><Relationship Id="rId22" Type="http://schemas.openxmlformats.org/officeDocument/2006/relationships/oleObject" Target="../embeddings/oleObject165.bin"/><Relationship Id="rId27" Type="http://schemas.openxmlformats.org/officeDocument/2006/relationships/oleObject" Target="../embeddings/oleObject170.bin"/><Relationship Id="rId30" Type="http://schemas.openxmlformats.org/officeDocument/2006/relationships/oleObject" Target="../embeddings/oleObject173.bin"/><Relationship Id="rId35" Type="http://schemas.openxmlformats.org/officeDocument/2006/relationships/oleObject" Target="../embeddings/oleObject178.bin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5.vml"/><Relationship Id="rId6" Type="http://schemas.openxmlformats.org/officeDocument/2006/relationships/image" Target="../media/image69.emf"/><Relationship Id="rId5" Type="http://schemas.openxmlformats.org/officeDocument/2006/relationships/oleObject" Target="../embeddings/oleObject183.bin"/><Relationship Id="rId4" Type="http://schemas.openxmlformats.org/officeDocument/2006/relationships/image" Target="../media/image58.wmf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6.vml"/><Relationship Id="rId6" Type="http://schemas.openxmlformats.org/officeDocument/2006/relationships/image" Target="../media/image70.emf"/><Relationship Id="rId5" Type="http://schemas.openxmlformats.org/officeDocument/2006/relationships/oleObject" Target="../embeddings/oleObject185.bin"/><Relationship Id="rId4" Type="http://schemas.openxmlformats.org/officeDocument/2006/relationships/image" Target="../media/image58.wmf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emf"/><Relationship Id="rId3" Type="http://schemas.openxmlformats.org/officeDocument/2006/relationships/oleObject" Target="../embeddings/oleObject186.bin"/><Relationship Id="rId7" Type="http://schemas.openxmlformats.org/officeDocument/2006/relationships/oleObject" Target="../embeddings/oleObject18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7.vml"/><Relationship Id="rId6" Type="http://schemas.openxmlformats.org/officeDocument/2006/relationships/image" Target="../media/image71.emf"/><Relationship Id="rId5" Type="http://schemas.openxmlformats.org/officeDocument/2006/relationships/oleObject" Target="../embeddings/oleObject187.bin"/><Relationship Id="rId4" Type="http://schemas.openxmlformats.org/officeDocument/2006/relationships/image" Target="../media/image58.wmf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8.vml"/><Relationship Id="rId6" Type="http://schemas.openxmlformats.org/officeDocument/2006/relationships/image" Target="../media/image73.emf"/><Relationship Id="rId5" Type="http://schemas.openxmlformats.org/officeDocument/2006/relationships/oleObject" Target="../embeddings/oleObject190.bin"/><Relationship Id="rId4" Type="http://schemas.openxmlformats.org/officeDocument/2006/relationships/image" Target="../media/image58.wmf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9.vml"/><Relationship Id="rId6" Type="http://schemas.openxmlformats.org/officeDocument/2006/relationships/image" Target="../media/image74.emf"/><Relationship Id="rId5" Type="http://schemas.openxmlformats.org/officeDocument/2006/relationships/oleObject" Target="../embeddings/oleObject192.bin"/><Relationship Id="rId4" Type="http://schemas.openxmlformats.org/officeDocument/2006/relationships/image" Target="../media/image58.wmf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0.vml"/><Relationship Id="rId6" Type="http://schemas.openxmlformats.org/officeDocument/2006/relationships/image" Target="../media/image75.emf"/><Relationship Id="rId5" Type="http://schemas.openxmlformats.org/officeDocument/2006/relationships/oleObject" Target="../embeddings/oleObject194.bin"/><Relationship Id="rId4" Type="http://schemas.openxmlformats.org/officeDocument/2006/relationships/image" Target="../media/image58.wmf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1.vml"/><Relationship Id="rId6" Type="http://schemas.openxmlformats.org/officeDocument/2006/relationships/image" Target="../media/image76.emf"/><Relationship Id="rId5" Type="http://schemas.openxmlformats.org/officeDocument/2006/relationships/oleObject" Target="../embeddings/oleObject196.bin"/><Relationship Id="rId4" Type="http://schemas.openxmlformats.org/officeDocument/2006/relationships/image" Target="../media/image58.wmf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2.vml"/><Relationship Id="rId6" Type="http://schemas.openxmlformats.org/officeDocument/2006/relationships/image" Target="../media/image77.emf"/><Relationship Id="rId5" Type="http://schemas.openxmlformats.org/officeDocument/2006/relationships/oleObject" Target="../embeddings/oleObject198.bin"/><Relationship Id="rId4" Type="http://schemas.openxmlformats.org/officeDocument/2006/relationships/image" Target="../media/image58.wmf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3.vml"/><Relationship Id="rId6" Type="http://schemas.openxmlformats.org/officeDocument/2006/relationships/image" Target="../media/image79.emf"/><Relationship Id="rId5" Type="http://schemas.openxmlformats.org/officeDocument/2006/relationships/oleObject" Target="../embeddings/oleObject200.bin"/><Relationship Id="rId4" Type="http://schemas.openxmlformats.org/officeDocument/2006/relationships/image" Target="../media/image78.wmf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slide" Target="slide82.xml"/><Relationship Id="rId3" Type="http://schemas.openxmlformats.org/officeDocument/2006/relationships/oleObject" Target="../embeddings/oleObject201.bin"/><Relationship Id="rId7" Type="http://schemas.openxmlformats.org/officeDocument/2006/relationships/slide" Target="slide8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4.vml"/><Relationship Id="rId6" Type="http://schemas.openxmlformats.org/officeDocument/2006/relationships/image" Target="../media/image80.emf"/><Relationship Id="rId5" Type="http://schemas.openxmlformats.org/officeDocument/2006/relationships/oleObject" Target="../embeddings/oleObject202.bin"/><Relationship Id="rId4" Type="http://schemas.openxmlformats.org/officeDocument/2006/relationships/image" Target="../media/image78.wmf"/><Relationship Id="rId9" Type="http://schemas.openxmlformats.org/officeDocument/2006/relationships/slide" Target="slide83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5.vml"/><Relationship Id="rId6" Type="http://schemas.openxmlformats.org/officeDocument/2006/relationships/image" Target="../media/image81.emf"/><Relationship Id="rId5" Type="http://schemas.openxmlformats.org/officeDocument/2006/relationships/oleObject" Target="../embeddings/oleObject204.bin"/><Relationship Id="rId4" Type="http://schemas.openxmlformats.org/officeDocument/2006/relationships/image" Target="../media/image78.wmf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wmf"/><Relationship Id="rId3" Type="http://schemas.openxmlformats.org/officeDocument/2006/relationships/oleObject" Target="../embeddings/oleObject205.bin"/><Relationship Id="rId7" Type="http://schemas.openxmlformats.org/officeDocument/2006/relationships/oleObject" Target="../embeddings/oleObject20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6.vml"/><Relationship Id="rId6" Type="http://schemas.openxmlformats.org/officeDocument/2006/relationships/image" Target="../media/image83.emf"/><Relationship Id="rId5" Type="http://schemas.openxmlformats.org/officeDocument/2006/relationships/oleObject" Target="../embeddings/oleObject206.bin"/><Relationship Id="rId4" Type="http://schemas.openxmlformats.org/officeDocument/2006/relationships/image" Target="../media/image82.emf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wmf"/><Relationship Id="rId3" Type="http://schemas.openxmlformats.org/officeDocument/2006/relationships/oleObject" Target="../embeddings/oleObject208.bin"/><Relationship Id="rId7" Type="http://schemas.openxmlformats.org/officeDocument/2006/relationships/oleObject" Target="../embeddings/oleObject2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7.vml"/><Relationship Id="rId6" Type="http://schemas.openxmlformats.org/officeDocument/2006/relationships/image" Target="../media/image85.emf"/><Relationship Id="rId5" Type="http://schemas.openxmlformats.org/officeDocument/2006/relationships/oleObject" Target="../embeddings/oleObject209.bin"/><Relationship Id="rId4" Type="http://schemas.openxmlformats.org/officeDocument/2006/relationships/image" Target="../media/image84.emf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slide" Target="slide13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emf"/><Relationship Id="rId13" Type="http://schemas.openxmlformats.org/officeDocument/2006/relationships/oleObject" Target="../embeddings/oleObject216.bin"/><Relationship Id="rId3" Type="http://schemas.openxmlformats.org/officeDocument/2006/relationships/oleObject" Target="../embeddings/oleObject211.bin"/><Relationship Id="rId7" Type="http://schemas.openxmlformats.org/officeDocument/2006/relationships/oleObject" Target="../embeddings/oleObject213.bin"/><Relationship Id="rId12" Type="http://schemas.openxmlformats.org/officeDocument/2006/relationships/image" Target="../media/image90.e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92.emf"/><Relationship Id="rId1" Type="http://schemas.openxmlformats.org/officeDocument/2006/relationships/vmlDrawing" Target="../drawings/vmlDrawing68.vml"/><Relationship Id="rId6" Type="http://schemas.openxmlformats.org/officeDocument/2006/relationships/image" Target="../media/image87.wmf"/><Relationship Id="rId11" Type="http://schemas.openxmlformats.org/officeDocument/2006/relationships/oleObject" Target="../embeddings/oleObject215.bin"/><Relationship Id="rId5" Type="http://schemas.openxmlformats.org/officeDocument/2006/relationships/oleObject" Target="../embeddings/oleObject212.bin"/><Relationship Id="rId15" Type="http://schemas.openxmlformats.org/officeDocument/2006/relationships/oleObject" Target="../embeddings/oleObject217.bin"/><Relationship Id="rId10" Type="http://schemas.openxmlformats.org/officeDocument/2006/relationships/image" Target="../media/image89.emf"/><Relationship Id="rId4" Type="http://schemas.openxmlformats.org/officeDocument/2006/relationships/image" Target="../media/image86.emf"/><Relationship Id="rId9" Type="http://schemas.openxmlformats.org/officeDocument/2006/relationships/oleObject" Target="../embeddings/oleObject214.bin"/><Relationship Id="rId14" Type="http://schemas.openxmlformats.org/officeDocument/2006/relationships/image" Target="../media/image91.emf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emf"/><Relationship Id="rId13" Type="http://schemas.openxmlformats.org/officeDocument/2006/relationships/oleObject" Target="../embeddings/oleObject223.bin"/><Relationship Id="rId3" Type="http://schemas.openxmlformats.org/officeDocument/2006/relationships/oleObject" Target="../embeddings/oleObject218.bin"/><Relationship Id="rId7" Type="http://schemas.openxmlformats.org/officeDocument/2006/relationships/oleObject" Target="../embeddings/oleObject220.bin"/><Relationship Id="rId12" Type="http://schemas.openxmlformats.org/officeDocument/2006/relationships/image" Target="../media/image96.e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98.emf"/><Relationship Id="rId1" Type="http://schemas.openxmlformats.org/officeDocument/2006/relationships/vmlDrawing" Target="../drawings/vmlDrawing69.vml"/><Relationship Id="rId6" Type="http://schemas.openxmlformats.org/officeDocument/2006/relationships/image" Target="../media/image93.emf"/><Relationship Id="rId11" Type="http://schemas.openxmlformats.org/officeDocument/2006/relationships/oleObject" Target="../embeddings/oleObject222.bin"/><Relationship Id="rId5" Type="http://schemas.openxmlformats.org/officeDocument/2006/relationships/oleObject" Target="../embeddings/oleObject219.bin"/><Relationship Id="rId15" Type="http://schemas.openxmlformats.org/officeDocument/2006/relationships/oleObject" Target="../embeddings/oleObject224.bin"/><Relationship Id="rId10" Type="http://schemas.openxmlformats.org/officeDocument/2006/relationships/image" Target="../media/image95.emf"/><Relationship Id="rId4" Type="http://schemas.openxmlformats.org/officeDocument/2006/relationships/image" Target="../media/image87.wmf"/><Relationship Id="rId9" Type="http://schemas.openxmlformats.org/officeDocument/2006/relationships/oleObject" Target="../embeddings/oleObject221.bin"/><Relationship Id="rId14" Type="http://schemas.openxmlformats.org/officeDocument/2006/relationships/image" Target="../media/image97.emf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emf"/><Relationship Id="rId13" Type="http://schemas.openxmlformats.org/officeDocument/2006/relationships/oleObject" Target="../embeddings/oleObject230.bin"/><Relationship Id="rId3" Type="http://schemas.openxmlformats.org/officeDocument/2006/relationships/oleObject" Target="../embeddings/oleObject225.bin"/><Relationship Id="rId7" Type="http://schemas.openxmlformats.org/officeDocument/2006/relationships/oleObject" Target="../embeddings/oleObject227.bin"/><Relationship Id="rId12" Type="http://schemas.openxmlformats.org/officeDocument/2006/relationships/image" Target="../media/image102.e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04.emf"/><Relationship Id="rId1" Type="http://schemas.openxmlformats.org/officeDocument/2006/relationships/vmlDrawing" Target="../drawings/vmlDrawing70.vml"/><Relationship Id="rId6" Type="http://schemas.openxmlformats.org/officeDocument/2006/relationships/image" Target="../media/image99.emf"/><Relationship Id="rId11" Type="http://schemas.openxmlformats.org/officeDocument/2006/relationships/oleObject" Target="../embeddings/oleObject229.bin"/><Relationship Id="rId5" Type="http://schemas.openxmlformats.org/officeDocument/2006/relationships/oleObject" Target="../embeddings/oleObject226.bin"/><Relationship Id="rId15" Type="http://schemas.openxmlformats.org/officeDocument/2006/relationships/oleObject" Target="../embeddings/oleObject231.bin"/><Relationship Id="rId10" Type="http://schemas.openxmlformats.org/officeDocument/2006/relationships/image" Target="../media/image101.emf"/><Relationship Id="rId4" Type="http://schemas.openxmlformats.org/officeDocument/2006/relationships/image" Target="../media/image87.wmf"/><Relationship Id="rId9" Type="http://schemas.openxmlformats.org/officeDocument/2006/relationships/oleObject" Target="../embeddings/oleObject228.bin"/><Relationship Id="rId14" Type="http://schemas.openxmlformats.org/officeDocument/2006/relationships/image" Target="../media/image103.emf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emf"/><Relationship Id="rId13" Type="http://schemas.openxmlformats.org/officeDocument/2006/relationships/oleObject" Target="../embeddings/oleObject237.bin"/><Relationship Id="rId3" Type="http://schemas.openxmlformats.org/officeDocument/2006/relationships/oleObject" Target="../embeddings/oleObject232.bin"/><Relationship Id="rId7" Type="http://schemas.openxmlformats.org/officeDocument/2006/relationships/oleObject" Target="../embeddings/oleObject234.bin"/><Relationship Id="rId12" Type="http://schemas.openxmlformats.org/officeDocument/2006/relationships/image" Target="../media/image108.e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10.emf"/><Relationship Id="rId1" Type="http://schemas.openxmlformats.org/officeDocument/2006/relationships/vmlDrawing" Target="../drawings/vmlDrawing71.vml"/><Relationship Id="rId6" Type="http://schemas.openxmlformats.org/officeDocument/2006/relationships/image" Target="../media/image105.emf"/><Relationship Id="rId11" Type="http://schemas.openxmlformats.org/officeDocument/2006/relationships/oleObject" Target="../embeddings/oleObject236.bin"/><Relationship Id="rId5" Type="http://schemas.openxmlformats.org/officeDocument/2006/relationships/oleObject" Target="../embeddings/oleObject233.bin"/><Relationship Id="rId15" Type="http://schemas.openxmlformats.org/officeDocument/2006/relationships/oleObject" Target="../embeddings/oleObject238.bin"/><Relationship Id="rId10" Type="http://schemas.openxmlformats.org/officeDocument/2006/relationships/image" Target="../media/image107.emf"/><Relationship Id="rId4" Type="http://schemas.openxmlformats.org/officeDocument/2006/relationships/image" Target="../media/image87.wmf"/><Relationship Id="rId9" Type="http://schemas.openxmlformats.org/officeDocument/2006/relationships/oleObject" Target="../embeddings/oleObject235.bin"/><Relationship Id="rId14" Type="http://schemas.openxmlformats.org/officeDocument/2006/relationships/image" Target="../media/image109.emf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2.vml"/><Relationship Id="rId6" Type="http://schemas.openxmlformats.org/officeDocument/2006/relationships/image" Target="../media/image112.wmf"/><Relationship Id="rId5" Type="http://schemas.openxmlformats.org/officeDocument/2006/relationships/oleObject" Target="../embeddings/oleObject240.bin"/><Relationship Id="rId4" Type="http://schemas.openxmlformats.org/officeDocument/2006/relationships/image" Target="../media/image111.wmf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slide" Target="slide82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emf"/><Relationship Id="rId13" Type="http://schemas.openxmlformats.org/officeDocument/2006/relationships/oleObject" Target="../embeddings/oleObject246.bin"/><Relationship Id="rId3" Type="http://schemas.openxmlformats.org/officeDocument/2006/relationships/oleObject" Target="../embeddings/oleObject241.bin"/><Relationship Id="rId7" Type="http://schemas.openxmlformats.org/officeDocument/2006/relationships/oleObject" Target="../embeddings/oleObject243.bin"/><Relationship Id="rId12" Type="http://schemas.openxmlformats.org/officeDocument/2006/relationships/image" Target="../media/image114.e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15.emf"/><Relationship Id="rId1" Type="http://schemas.openxmlformats.org/officeDocument/2006/relationships/vmlDrawing" Target="../drawings/vmlDrawing73.vml"/><Relationship Id="rId6" Type="http://schemas.openxmlformats.org/officeDocument/2006/relationships/image" Target="../media/image87.wmf"/><Relationship Id="rId11" Type="http://schemas.openxmlformats.org/officeDocument/2006/relationships/oleObject" Target="../embeddings/oleObject245.bin"/><Relationship Id="rId5" Type="http://schemas.openxmlformats.org/officeDocument/2006/relationships/oleObject" Target="../embeddings/oleObject242.bin"/><Relationship Id="rId15" Type="http://schemas.openxmlformats.org/officeDocument/2006/relationships/oleObject" Target="../embeddings/oleObject247.bin"/><Relationship Id="rId10" Type="http://schemas.openxmlformats.org/officeDocument/2006/relationships/image" Target="../media/image113.emf"/><Relationship Id="rId4" Type="http://schemas.openxmlformats.org/officeDocument/2006/relationships/image" Target="../media/image86.emf"/><Relationship Id="rId9" Type="http://schemas.openxmlformats.org/officeDocument/2006/relationships/oleObject" Target="../embeddings/oleObject244.bin"/><Relationship Id="rId14" Type="http://schemas.openxmlformats.org/officeDocument/2006/relationships/image" Target="../media/image91.emf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emf"/><Relationship Id="rId13" Type="http://schemas.openxmlformats.org/officeDocument/2006/relationships/oleObject" Target="../embeddings/oleObject253.bin"/><Relationship Id="rId3" Type="http://schemas.openxmlformats.org/officeDocument/2006/relationships/oleObject" Target="../embeddings/oleObject248.bin"/><Relationship Id="rId7" Type="http://schemas.openxmlformats.org/officeDocument/2006/relationships/oleObject" Target="../embeddings/oleObject250.bin"/><Relationship Id="rId12" Type="http://schemas.openxmlformats.org/officeDocument/2006/relationships/image" Target="../media/image96.e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98.emf"/><Relationship Id="rId1" Type="http://schemas.openxmlformats.org/officeDocument/2006/relationships/vmlDrawing" Target="../drawings/vmlDrawing74.vml"/><Relationship Id="rId6" Type="http://schemas.openxmlformats.org/officeDocument/2006/relationships/image" Target="../media/image93.emf"/><Relationship Id="rId11" Type="http://schemas.openxmlformats.org/officeDocument/2006/relationships/oleObject" Target="../embeddings/oleObject252.bin"/><Relationship Id="rId5" Type="http://schemas.openxmlformats.org/officeDocument/2006/relationships/oleObject" Target="../embeddings/oleObject249.bin"/><Relationship Id="rId15" Type="http://schemas.openxmlformats.org/officeDocument/2006/relationships/oleObject" Target="../embeddings/oleObject254.bin"/><Relationship Id="rId10" Type="http://schemas.openxmlformats.org/officeDocument/2006/relationships/image" Target="../media/image95.emf"/><Relationship Id="rId4" Type="http://schemas.openxmlformats.org/officeDocument/2006/relationships/image" Target="../media/image87.wmf"/><Relationship Id="rId9" Type="http://schemas.openxmlformats.org/officeDocument/2006/relationships/oleObject" Target="../embeddings/oleObject251.bin"/><Relationship Id="rId14" Type="http://schemas.openxmlformats.org/officeDocument/2006/relationships/image" Target="../media/image97.emf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emf"/><Relationship Id="rId13" Type="http://schemas.openxmlformats.org/officeDocument/2006/relationships/oleObject" Target="../embeddings/oleObject260.bin"/><Relationship Id="rId3" Type="http://schemas.openxmlformats.org/officeDocument/2006/relationships/oleObject" Target="../embeddings/oleObject255.bin"/><Relationship Id="rId7" Type="http://schemas.openxmlformats.org/officeDocument/2006/relationships/oleObject" Target="../embeddings/oleObject257.bin"/><Relationship Id="rId12" Type="http://schemas.openxmlformats.org/officeDocument/2006/relationships/image" Target="../media/image116.e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18.emf"/><Relationship Id="rId1" Type="http://schemas.openxmlformats.org/officeDocument/2006/relationships/vmlDrawing" Target="../drawings/vmlDrawing75.vml"/><Relationship Id="rId6" Type="http://schemas.openxmlformats.org/officeDocument/2006/relationships/image" Target="../media/image99.emf"/><Relationship Id="rId11" Type="http://schemas.openxmlformats.org/officeDocument/2006/relationships/oleObject" Target="../embeddings/oleObject259.bin"/><Relationship Id="rId5" Type="http://schemas.openxmlformats.org/officeDocument/2006/relationships/oleObject" Target="../embeddings/oleObject256.bin"/><Relationship Id="rId15" Type="http://schemas.openxmlformats.org/officeDocument/2006/relationships/oleObject" Target="../embeddings/oleObject261.bin"/><Relationship Id="rId10" Type="http://schemas.openxmlformats.org/officeDocument/2006/relationships/image" Target="../media/image101.emf"/><Relationship Id="rId4" Type="http://schemas.openxmlformats.org/officeDocument/2006/relationships/image" Target="../media/image87.wmf"/><Relationship Id="rId9" Type="http://schemas.openxmlformats.org/officeDocument/2006/relationships/oleObject" Target="../embeddings/oleObject258.bin"/><Relationship Id="rId14" Type="http://schemas.openxmlformats.org/officeDocument/2006/relationships/image" Target="../media/image117.emf"/></Relationships>
</file>

<file path=ppt/slides/_rels/slide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emf"/><Relationship Id="rId13" Type="http://schemas.openxmlformats.org/officeDocument/2006/relationships/oleObject" Target="../embeddings/oleObject267.bin"/><Relationship Id="rId3" Type="http://schemas.openxmlformats.org/officeDocument/2006/relationships/oleObject" Target="../embeddings/oleObject262.bin"/><Relationship Id="rId7" Type="http://schemas.openxmlformats.org/officeDocument/2006/relationships/oleObject" Target="../embeddings/oleObject264.bin"/><Relationship Id="rId12" Type="http://schemas.openxmlformats.org/officeDocument/2006/relationships/image" Target="../media/image120.e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22.emf"/><Relationship Id="rId1" Type="http://schemas.openxmlformats.org/officeDocument/2006/relationships/vmlDrawing" Target="../drawings/vmlDrawing76.vml"/><Relationship Id="rId6" Type="http://schemas.openxmlformats.org/officeDocument/2006/relationships/image" Target="../media/image105.emf"/><Relationship Id="rId11" Type="http://schemas.openxmlformats.org/officeDocument/2006/relationships/oleObject" Target="../embeddings/oleObject266.bin"/><Relationship Id="rId5" Type="http://schemas.openxmlformats.org/officeDocument/2006/relationships/oleObject" Target="../embeddings/oleObject263.bin"/><Relationship Id="rId15" Type="http://schemas.openxmlformats.org/officeDocument/2006/relationships/oleObject" Target="../embeddings/oleObject268.bin"/><Relationship Id="rId10" Type="http://schemas.openxmlformats.org/officeDocument/2006/relationships/image" Target="../media/image119.emf"/><Relationship Id="rId4" Type="http://schemas.openxmlformats.org/officeDocument/2006/relationships/image" Target="../media/image87.wmf"/><Relationship Id="rId9" Type="http://schemas.openxmlformats.org/officeDocument/2006/relationships/oleObject" Target="../embeddings/oleObject265.bin"/><Relationship Id="rId14" Type="http://schemas.openxmlformats.org/officeDocument/2006/relationships/image" Target="../media/image121.emf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7.vml"/><Relationship Id="rId6" Type="http://schemas.openxmlformats.org/officeDocument/2006/relationships/image" Target="../media/image112.wmf"/><Relationship Id="rId5" Type="http://schemas.openxmlformats.org/officeDocument/2006/relationships/oleObject" Target="../embeddings/oleObject270.bin"/><Relationship Id="rId4" Type="http://schemas.openxmlformats.org/officeDocument/2006/relationships/image" Target="../media/image111.wmf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8.vml"/><Relationship Id="rId6" Type="http://schemas.openxmlformats.org/officeDocument/2006/relationships/image" Target="../media/image124.emf"/><Relationship Id="rId5" Type="http://schemas.openxmlformats.org/officeDocument/2006/relationships/oleObject" Target="../embeddings/oleObject272.bin"/><Relationship Id="rId4" Type="http://schemas.openxmlformats.org/officeDocument/2006/relationships/image" Target="../media/image123.emf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9.vml"/><Relationship Id="rId6" Type="http://schemas.openxmlformats.org/officeDocument/2006/relationships/image" Target="../media/image126.emf"/><Relationship Id="rId5" Type="http://schemas.openxmlformats.org/officeDocument/2006/relationships/oleObject" Target="../embeddings/oleObject274.bin"/><Relationship Id="rId4" Type="http://schemas.openxmlformats.org/officeDocument/2006/relationships/image" Target="../media/image125.emf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0.vml"/><Relationship Id="rId6" Type="http://schemas.openxmlformats.org/officeDocument/2006/relationships/image" Target="../media/image128.emf"/><Relationship Id="rId5" Type="http://schemas.openxmlformats.org/officeDocument/2006/relationships/oleObject" Target="../embeddings/oleObject276.bin"/><Relationship Id="rId4" Type="http://schemas.openxmlformats.org/officeDocument/2006/relationships/image" Target="../media/image127.emf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1.vml"/><Relationship Id="rId6" Type="http://schemas.openxmlformats.org/officeDocument/2006/relationships/image" Target="../media/image128.emf"/><Relationship Id="rId5" Type="http://schemas.openxmlformats.org/officeDocument/2006/relationships/oleObject" Target="../embeddings/oleObject278.bin"/><Relationship Id="rId4" Type="http://schemas.openxmlformats.org/officeDocument/2006/relationships/image" Target="../media/image127.emf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2.vml"/><Relationship Id="rId4" Type="http://schemas.openxmlformats.org/officeDocument/2006/relationships/image" Target="../media/image129.emf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3.vml"/><Relationship Id="rId6" Type="http://schemas.openxmlformats.org/officeDocument/2006/relationships/image" Target="../media/image130.emf"/><Relationship Id="rId5" Type="http://schemas.openxmlformats.org/officeDocument/2006/relationships/oleObject" Target="../embeddings/oleObject281.bin"/><Relationship Id="rId4" Type="http://schemas.openxmlformats.org/officeDocument/2006/relationships/image" Target="../media/image129.emf"/></Relationships>
</file>

<file path=ppt/slides/_rels/slide1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emf"/><Relationship Id="rId3" Type="http://schemas.openxmlformats.org/officeDocument/2006/relationships/oleObject" Target="../embeddings/oleObject282.bin"/><Relationship Id="rId7" Type="http://schemas.openxmlformats.org/officeDocument/2006/relationships/oleObject" Target="../embeddings/oleObject28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4.vml"/><Relationship Id="rId6" Type="http://schemas.openxmlformats.org/officeDocument/2006/relationships/image" Target="../media/image132.emf"/><Relationship Id="rId5" Type="http://schemas.openxmlformats.org/officeDocument/2006/relationships/oleObject" Target="../embeddings/oleObject283.bin"/><Relationship Id="rId4" Type="http://schemas.openxmlformats.org/officeDocument/2006/relationships/image" Target="../media/image131.emf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8" Type="http://schemas.openxmlformats.org/officeDocument/2006/relationships/slide" Target="slide29.xml"/><Relationship Id="rId13" Type="http://schemas.openxmlformats.org/officeDocument/2006/relationships/slide" Target="slide65.xml"/><Relationship Id="rId3" Type="http://schemas.openxmlformats.org/officeDocument/2006/relationships/slide" Target="slide1.xml"/><Relationship Id="rId7" Type="http://schemas.openxmlformats.org/officeDocument/2006/relationships/slide" Target="slide15.xml"/><Relationship Id="rId12" Type="http://schemas.openxmlformats.org/officeDocument/2006/relationships/slide" Target="slide63.xml"/><Relationship Id="rId17" Type="http://schemas.openxmlformats.org/officeDocument/2006/relationships/slide" Target="slide97.xml"/><Relationship Id="rId2" Type="http://schemas.openxmlformats.org/officeDocument/2006/relationships/slideLayout" Target="../slideLayouts/slideLayout7.xml"/><Relationship Id="rId16" Type="http://schemas.openxmlformats.org/officeDocument/2006/relationships/slide" Target="slide85.xml"/><Relationship Id="rId1" Type="http://schemas.openxmlformats.org/officeDocument/2006/relationships/themeOverride" Target="../theme/themeOverride1.xml"/><Relationship Id="rId6" Type="http://schemas.openxmlformats.org/officeDocument/2006/relationships/slide" Target="slide13.xml"/><Relationship Id="rId11" Type="http://schemas.openxmlformats.org/officeDocument/2006/relationships/slide" Target="slide58.xml"/><Relationship Id="rId5" Type="http://schemas.openxmlformats.org/officeDocument/2006/relationships/slide" Target="slide9.xml"/><Relationship Id="rId15" Type="http://schemas.openxmlformats.org/officeDocument/2006/relationships/slide" Target="slide91.xml"/><Relationship Id="rId10" Type="http://schemas.openxmlformats.org/officeDocument/2006/relationships/slide" Target="slide50.xml"/><Relationship Id="rId4" Type="http://schemas.openxmlformats.org/officeDocument/2006/relationships/slide" Target="slide7.xml"/><Relationship Id="rId9" Type="http://schemas.openxmlformats.org/officeDocument/2006/relationships/slide" Target="slide34.xml"/><Relationship Id="rId14" Type="http://schemas.openxmlformats.org/officeDocument/2006/relationships/slide" Target="slide6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50000">
              <a:schemeClr val="bg2">
                <a:gamma/>
                <a:tint val="42353"/>
                <a:invGamma/>
              </a:schemeClr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WordArt 7"/>
          <p:cNvSpPr>
            <a:spLocks noChangeArrowheads="1" noChangeShapeType="1" noTextEdit="1"/>
          </p:cNvSpPr>
          <p:nvPr/>
        </p:nvSpPr>
        <p:spPr bwMode="auto">
          <a:xfrm>
            <a:off x="990600" y="1295400"/>
            <a:ext cx="7162800" cy="40386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TopLeft"/>
              <a:lightRig rig="legacyNormal3" dir="r"/>
            </a:scene3d>
            <a:sp3d extrusionH="201600" prstMaterial="legacyMetal">
              <a:extrusionClr>
                <a:srgbClr val="FFFFFF"/>
              </a:extrusionClr>
              <a:contourClr>
                <a:srgbClr val="FFFF00"/>
              </a:contourClr>
            </a:sp3d>
          </a:bodyPr>
          <a:lstStyle/>
          <a:p>
            <a:pPr algn="ctr"/>
            <a:r>
              <a:rPr lang="fr-CH" sz="8000" kern="10">
                <a:ln w="9525">
                  <a:round/>
                  <a:headEnd/>
                  <a:tailEnd/>
                </a:ln>
                <a:solidFill>
                  <a:srgbClr val="FFFF00"/>
                </a:solidFill>
                <a:cs typeface="Times New Roman" panose="02020603050405020304" pitchFamily="18" charset="0"/>
              </a:rPr>
              <a:t>Ajustement</a:t>
            </a:r>
          </a:p>
          <a:p>
            <a:pPr algn="ctr"/>
            <a:r>
              <a:rPr lang="fr-CH" sz="8000" kern="10">
                <a:ln w="9525">
                  <a:round/>
                  <a:headEnd/>
                  <a:tailEnd/>
                </a:ln>
                <a:solidFill>
                  <a:srgbClr val="FFFF00"/>
                </a:solidFill>
                <a:cs typeface="Times New Roman" panose="02020603050405020304" pitchFamily="18" charset="0"/>
              </a:rPr>
              <a:t>des comptes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00" name="Object 4"/>
          <p:cNvGraphicFramePr>
            <a:graphicFrameLocks noChangeAspect="1"/>
          </p:cNvGraphicFramePr>
          <p:nvPr/>
        </p:nvGraphicFramePr>
        <p:xfrm>
          <a:off x="3048000" y="2819400"/>
          <a:ext cx="3076575" cy="3109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1" name="Clip" r:id="rId3" imgW="3076560" imgH="3109320" progId="MS_ClipArt_Gallery.2">
                  <p:embed/>
                </p:oleObj>
              </mc:Choice>
              <mc:Fallback>
                <p:oleObj name="Clip" r:id="rId3" imgW="3076560" imgH="3109320" progId="MS_ClipArt_Gallery.2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2819400"/>
                        <a:ext cx="3076575" cy="3109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3" name="Object 7"/>
          <p:cNvGraphicFramePr>
            <a:graphicFrameLocks noChangeAspect="1"/>
          </p:cNvGraphicFramePr>
          <p:nvPr/>
        </p:nvGraphicFramePr>
        <p:xfrm>
          <a:off x="7086600" y="2819400"/>
          <a:ext cx="1400175" cy="2771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2" name="Clip" r:id="rId5" imgW="1400040" imgH="2771640" progId="MS_ClipArt_Gallery.2">
                  <p:embed/>
                </p:oleObj>
              </mc:Choice>
              <mc:Fallback>
                <p:oleObj name="Clip" r:id="rId5" imgW="1400040" imgH="2771640" progId="MS_ClipArt_Gallery.2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6600" y="2819400"/>
                        <a:ext cx="1400175" cy="2771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6" name="AutoShape 10"/>
          <p:cNvSpPr>
            <a:spLocks noChangeArrowheads="1"/>
          </p:cNvSpPr>
          <p:nvPr/>
        </p:nvSpPr>
        <p:spPr bwMode="auto">
          <a:xfrm>
            <a:off x="1828800" y="685800"/>
            <a:ext cx="6019800" cy="1524000"/>
          </a:xfrm>
          <a:prstGeom prst="wedgeEllipseCallout">
            <a:avLst>
              <a:gd name="adj1" fmla="val 40532"/>
              <a:gd name="adj2" fmla="val 113856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altLang="fr-FR" sz="4400">
                <a:solidFill>
                  <a:schemeClr val="bg1"/>
                </a:solidFill>
              </a:rPr>
              <a:t>Ajuster = rendre juste 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6" grpId="0" animBg="1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8" y="2376488"/>
            <a:ext cx="8848725" cy="210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5652" name="Picture 4" descr="260103256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76250"/>
            <a:ext cx="1019175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082" name="Group 2"/>
          <p:cNvGrpSpPr>
            <a:grpSpLocks/>
          </p:cNvGrpSpPr>
          <p:nvPr/>
        </p:nvGrpSpPr>
        <p:grpSpPr bwMode="auto">
          <a:xfrm>
            <a:off x="6172200" y="1600200"/>
            <a:ext cx="2047875" cy="3892550"/>
            <a:chOff x="1769" y="1537"/>
            <a:chExt cx="1290" cy="2452"/>
          </a:xfrm>
        </p:grpSpPr>
        <p:sp>
          <p:nvSpPr>
            <p:cNvPr id="46083" name="Freeform 3"/>
            <p:cNvSpPr>
              <a:spLocks/>
            </p:cNvSpPr>
            <p:nvPr/>
          </p:nvSpPr>
          <p:spPr bwMode="auto">
            <a:xfrm>
              <a:off x="1769" y="2288"/>
              <a:ext cx="505" cy="835"/>
            </a:xfrm>
            <a:custGeom>
              <a:avLst/>
              <a:gdLst>
                <a:gd name="T0" fmla="*/ 267 w 505"/>
                <a:gd name="T1" fmla="*/ 124 h 835"/>
                <a:gd name="T2" fmla="*/ 319 w 505"/>
                <a:gd name="T3" fmla="*/ 72 h 835"/>
                <a:gd name="T4" fmla="*/ 392 w 505"/>
                <a:gd name="T5" fmla="*/ 21 h 835"/>
                <a:gd name="T6" fmla="*/ 443 w 505"/>
                <a:gd name="T7" fmla="*/ 0 h 835"/>
                <a:gd name="T8" fmla="*/ 505 w 505"/>
                <a:gd name="T9" fmla="*/ 4 h 835"/>
                <a:gd name="T10" fmla="*/ 505 w 505"/>
                <a:gd name="T11" fmla="*/ 52 h 835"/>
                <a:gd name="T12" fmla="*/ 474 w 505"/>
                <a:gd name="T13" fmla="*/ 93 h 835"/>
                <a:gd name="T14" fmla="*/ 416 w 505"/>
                <a:gd name="T15" fmla="*/ 124 h 835"/>
                <a:gd name="T16" fmla="*/ 271 w 505"/>
                <a:gd name="T17" fmla="*/ 190 h 835"/>
                <a:gd name="T18" fmla="*/ 133 w 505"/>
                <a:gd name="T19" fmla="*/ 269 h 835"/>
                <a:gd name="T20" fmla="*/ 75 w 505"/>
                <a:gd name="T21" fmla="*/ 289 h 835"/>
                <a:gd name="T22" fmla="*/ 55 w 505"/>
                <a:gd name="T23" fmla="*/ 320 h 835"/>
                <a:gd name="T24" fmla="*/ 75 w 505"/>
                <a:gd name="T25" fmla="*/ 351 h 835"/>
                <a:gd name="T26" fmla="*/ 195 w 505"/>
                <a:gd name="T27" fmla="*/ 467 h 835"/>
                <a:gd name="T28" fmla="*/ 250 w 505"/>
                <a:gd name="T29" fmla="*/ 505 h 835"/>
                <a:gd name="T30" fmla="*/ 332 w 505"/>
                <a:gd name="T31" fmla="*/ 570 h 835"/>
                <a:gd name="T32" fmla="*/ 416 w 505"/>
                <a:gd name="T33" fmla="*/ 632 h 835"/>
                <a:gd name="T34" fmla="*/ 412 w 505"/>
                <a:gd name="T35" fmla="*/ 663 h 835"/>
                <a:gd name="T36" fmla="*/ 350 w 505"/>
                <a:gd name="T37" fmla="*/ 673 h 835"/>
                <a:gd name="T38" fmla="*/ 257 w 505"/>
                <a:gd name="T39" fmla="*/ 673 h 835"/>
                <a:gd name="T40" fmla="*/ 199 w 505"/>
                <a:gd name="T41" fmla="*/ 704 h 835"/>
                <a:gd name="T42" fmla="*/ 178 w 505"/>
                <a:gd name="T43" fmla="*/ 783 h 835"/>
                <a:gd name="T44" fmla="*/ 178 w 505"/>
                <a:gd name="T45" fmla="*/ 825 h 835"/>
                <a:gd name="T46" fmla="*/ 154 w 505"/>
                <a:gd name="T47" fmla="*/ 835 h 835"/>
                <a:gd name="T48" fmla="*/ 116 w 505"/>
                <a:gd name="T49" fmla="*/ 797 h 835"/>
                <a:gd name="T50" fmla="*/ 123 w 505"/>
                <a:gd name="T51" fmla="*/ 731 h 835"/>
                <a:gd name="T52" fmla="*/ 157 w 505"/>
                <a:gd name="T53" fmla="*/ 683 h 835"/>
                <a:gd name="T54" fmla="*/ 226 w 505"/>
                <a:gd name="T55" fmla="*/ 642 h 835"/>
                <a:gd name="T56" fmla="*/ 301 w 505"/>
                <a:gd name="T57" fmla="*/ 622 h 835"/>
                <a:gd name="T58" fmla="*/ 308 w 505"/>
                <a:gd name="T59" fmla="*/ 601 h 835"/>
                <a:gd name="T60" fmla="*/ 271 w 505"/>
                <a:gd name="T61" fmla="*/ 560 h 835"/>
                <a:gd name="T62" fmla="*/ 113 w 505"/>
                <a:gd name="T63" fmla="*/ 457 h 835"/>
                <a:gd name="T64" fmla="*/ 65 w 505"/>
                <a:gd name="T65" fmla="*/ 416 h 835"/>
                <a:gd name="T66" fmla="*/ 20 w 505"/>
                <a:gd name="T67" fmla="*/ 361 h 835"/>
                <a:gd name="T68" fmla="*/ 0 w 505"/>
                <a:gd name="T69" fmla="*/ 299 h 835"/>
                <a:gd name="T70" fmla="*/ 13 w 505"/>
                <a:gd name="T71" fmla="*/ 262 h 835"/>
                <a:gd name="T72" fmla="*/ 92 w 505"/>
                <a:gd name="T73" fmla="*/ 238 h 835"/>
                <a:gd name="T74" fmla="*/ 188 w 505"/>
                <a:gd name="T75" fmla="*/ 197 h 835"/>
                <a:gd name="T76" fmla="*/ 250 w 505"/>
                <a:gd name="T77" fmla="*/ 154 h 835"/>
                <a:gd name="T78" fmla="*/ 267 w 505"/>
                <a:gd name="T79" fmla="*/ 124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05" h="835">
                  <a:moveTo>
                    <a:pt x="267" y="124"/>
                  </a:moveTo>
                  <a:lnTo>
                    <a:pt x="319" y="72"/>
                  </a:lnTo>
                  <a:lnTo>
                    <a:pt x="392" y="21"/>
                  </a:lnTo>
                  <a:lnTo>
                    <a:pt x="443" y="0"/>
                  </a:lnTo>
                  <a:lnTo>
                    <a:pt x="505" y="4"/>
                  </a:lnTo>
                  <a:lnTo>
                    <a:pt x="505" y="52"/>
                  </a:lnTo>
                  <a:lnTo>
                    <a:pt x="474" y="93"/>
                  </a:lnTo>
                  <a:lnTo>
                    <a:pt x="416" y="124"/>
                  </a:lnTo>
                  <a:lnTo>
                    <a:pt x="271" y="190"/>
                  </a:lnTo>
                  <a:lnTo>
                    <a:pt x="133" y="269"/>
                  </a:lnTo>
                  <a:lnTo>
                    <a:pt x="75" y="289"/>
                  </a:lnTo>
                  <a:lnTo>
                    <a:pt x="55" y="320"/>
                  </a:lnTo>
                  <a:lnTo>
                    <a:pt x="75" y="351"/>
                  </a:lnTo>
                  <a:lnTo>
                    <a:pt x="195" y="467"/>
                  </a:lnTo>
                  <a:lnTo>
                    <a:pt x="250" y="505"/>
                  </a:lnTo>
                  <a:lnTo>
                    <a:pt x="332" y="570"/>
                  </a:lnTo>
                  <a:lnTo>
                    <a:pt x="416" y="632"/>
                  </a:lnTo>
                  <a:lnTo>
                    <a:pt x="412" y="663"/>
                  </a:lnTo>
                  <a:lnTo>
                    <a:pt x="350" y="673"/>
                  </a:lnTo>
                  <a:lnTo>
                    <a:pt x="257" y="673"/>
                  </a:lnTo>
                  <a:lnTo>
                    <a:pt x="199" y="704"/>
                  </a:lnTo>
                  <a:lnTo>
                    <a:pt x="178" y="783"/>
                  </a:lnTo>
                  <a:lnTo>
                    <a:pt x="178" y="825"/>
                  </a:lnTo>
                  <a:lnTo>
                    <a:pt x="154" y="835"/>
                  </a:lnTo>
                  <a:lnTo>
                    <a:pt x="116" y="797"/>
                  </a:lnTo>
                  <a:lnTo>
                    <a:pt x="123" y="731"/>
                  </a:lnTo>
                  <a:lnTo>
                    <a:pt x="157" y="683"/>
                  </a:lnTo>
                  <a:lnTo>
                    <a:pt x="226" y="642"/>
                  </a:lnTo>
                  <a:lnTo>
                    <a:pt x="301" y="622"/>
                  </a:lnTo>
                  <a:lnTo>
                    <a:pt x="308" y="601"/>
                  </a:lnTo>
                  <a:lnTo>
                    <a:pt x="271" y="560"/>
                  </a:lnTo>
                  <a:lnTo>
                    <a:pt x="113" y="457"/>
                  </a:lnTo>
                  <a:lnTo>
                    <a:pt x="65" y="416"/>
                  </a:lnTo>
                  <a:lnTo>
                    <a:pt x="20" y="361"/>
                  </a:lnTo>
                  <a:lnTo>
                    <a:pt x="0" y="299"/>
                  </a:lnTo>
                  <a:lnTo>
                    <a:pt x="13" y="262"/>
                  </a:lnTo>
                  <a:lnTo>
                    <a:pt x="92" y="238"/>
                  </a:lnTo>
                  <a:lnTo>
                    <a:pt x="188" y="197"/>
                  </a:lnTo>
                  <a:lnTo>
                    <a:pt x="250" y="154"/>
                  </a:lnTo>
                  <a:lnTo>
                    <a:pt x="267" y="1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46084" name="Freeform 4"/>
            <p:cNvSpPr>
              <a:spLocks/>
            </p:cNvSpPr>
            <p:nvPr/>
          </p:nvSpPr>
          <p:spPr bwMode="auto">
            <a:xfrm>
              <a:off x="2219" y="2251"/>
              <a:ext cx="351" cy="799"/>
            </a:xfrm>
            <a:custGeom>
              <a:avLst/>
              <a:gdLst>
                <a:gd name="T0" fmla="*/ 75 w 351"/>
                <a:gd name="T1" fmla="*/ 61 h 799"/>
                <a:gd name="T2" fmla="*/ 106 w 351"/>
                <a:gd name="T3" fmla="*/ 10 h 799"/>
                <a:gd name="T4" fmla="*/ 144 w 351"/>
                <a:gd name="T5" fmla="*/ 0 h 799"/>
                <a:gd name="T6" fmla="*/ 196 w 351"/>
                <a:gd name="T7" fmla="*/ 0 h 799"/>
                <a:gd name="T8" fmla="*/ 261 w 351"/>
                <a:gd name="T9" fmla="*/ 37 h 799"/>
                <a:gd name="T10" fmla="*/ 302 w 351"/>
                <a:gd name="T11" fmla="*/ 120 h 799"/>
                <a:gd name="T12" fmla="*/ 333 w 351"/>
                <a:gd name="T13" fmla="*/ 227 h 799"/>
                <a:gd name="T14" fmla="*/ 351 w 351"/>
                <a:gd name="T15" fmla="*/ 336 h 799"/>
                <a:gd name="T16" fmla="*/ 351 w 351"/>
                <a:gd name="T17" fmla="*/ 484 h 799"/>
                <a:gd name="T18" fmla="*/ 313 w 351"/>
                <a:gd name="T19" fmla="*/ 645 h 799"/>
                <a:gd name="T20" fmla="*/ 258 w 351"/>
                <a:gd name="T21" fmla="*/ 740 h 799"/>
                <a:gd name="T22" fmla="*/ 185 w 351"/>
                <a:gd name="T23" fmla="*/ 788 h 799"/>
                <a:gd name="T24" fmla="*/ 117 w 351"/>
                <a:gd name="T25" fmla="*/ 799 h 799"/>
                <a:gd name="T26" fmla="*/ 65 w 351"/>
                <a:gd name="T27" fmla="*/ 768 h 799"/>
                <a:gd name="T28" fmla="*/ 24 w 351"/>
                <a:gd name="T29" fmla="*/ 730 h 799"/>
                <a:gd name="T30" fmla="*/ 13 w 351"/>
                <a:gd name="T31" fmla="*/ 669 h 799"/>
                <a:gd name="T32" fmla="*/ 0 w 351"/>
                <a:gd name="T33" fmla="*/ 552 h 799"/>
                <a:gd name="T34" fmla="*/ 10 w 351"/>
                <a:gd name="T35" fmla="*/ 408 h 799"/>
                <a:gd name="T36" fmla="*/ 41 w 351"/>
                <a:gd name="T37" fmla="*/ 258 h 799"/>
                <a:gd name="T38" fmla="*/ 61 w 351"/>
                <a:gd name="T39" fmla="*/ 150 h 799"/>
                <a:gd name="T40" fmla="*/ 75 w 351"/>
                <a:gd name="T41" fmla="*/ 61 h 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1" h="799">
                  <a:moveTo>
                    <a:pt x="75" y="61"/>
                  </a:moveTo>
                  <a:lnTo>
                    <a:pt x="106" y="10"/>
                  </a:lnTo>
                  <a:lnTo>
                    <a:pt x="144" y="0"/>
                  </a:lnTo>
                  <a:lnTo>
                    <a:pt x="196" y="0"/>
                  </a:lnTo>
                  <a:lnTo>
                    <a:pt x="261" y="37"/>
                  </a:lnTo>
                  <a:lnTo>
                    <a:pt x="302" y="120"/>
                  </a:lnTo>
                  <a:lnTo>
                    <a:pt x="333" y="227"/>
                  </a:lnTo>
                  <a:lnTo>
                    <a:pt x="351" y="336"/>
                  </a:lnTo>
                  <a:lnTo>
                    <a:pt x="351" y="484"/>
                  </a:lnTo>
                  <a:lnTo>
                    <a:pt x="313" y="645"/>
                  </a:lnTo>
                  <a:lnTo>
                    <a:pt x="258" y="740"/>
                  </a:lnTo>
                  <a:lnTo>
                    <a:pt x="185" y="788"/>
                  </a:lnTo>
                  <a:lnTo>
                    <a:pt x="117" y="799"/>
                  </a:lnTo>
                  <a:lnTo>
                    <a:pt x="65" y="768"/>
                  </a:lnTo>
                  <a:lnTo>
                    <a:pt x="24" y="730"/>
                  </a:lnTo>
                  <a:lnTo>
                    <a:pt x="13" y="669"/>
                  </a:lnTo>
                  <a:lnTo>
                    <a:pt x="0" y="552"/>
                  </a:lnTo>
                  <a:lnTo>
                    <a:pt x="10" y="408"/>
                  </a:lnTo>
                  <a:lnTo>
                    <a:pt x="41" y="258"/>
                  </a:lnTo>
                  <a:lnTo>
                    <a:pt x="61" y="150"/>
                  </a:lnTo>
                  <a:lnTo>
                    <a:pt x="75" y="6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46085" name="Freeform 5"/>
            <p:cNvSpPr>
              <a:spLocks/>
            </p:cNvSpPr>
            <p:nvPr/>
          </p:nvSpPr>
          <p:spPr bwMode="auto">
            <a:xfrm>
              <a:off x="2316" y="2946"/>
              <a:ext cx="205" cy="1043"/>
            </a:xfrm>
            <a:custGeom>
              <a:avLst/>
              <a:gdLst>
                <a:gd name="T0" fmla="*/ 99 w 205"/>
                <a:gd name="T1" fmla="*/ 185 h 1043"/>
                <a:gd name="T2" fmla="*/ 71 w 205"/>
                <a:gd name="T3" fmla="*/ 116 h 1043"/>
                <a:gd name="T4" fmla="*/ 71 w 205"/>
                <a:gd name="T5" fmla="*/ 41 h 1043"/>
                <a:gd name="T6" fmla="*/ 109 w 205"/>
                <a:gd name="T7" fmla="*/ 0 h 1043"/>
                <a:gd name="T8" fmla="*/ 153 w 205"/>
                <a:gd name="T9" fmla="*/ 20 h 1043"/>
                <a:gd name="T10" fmla="*/ 184 w 205"/>
                <a:gd name="T11" fmla="*/ 92 h 1043"/>
                <a:gd name="T12" fmla="*/ 201 w 205"/>
                <a:gd name="T13" fmla="*/ 216 h 1043"/>
                <a:gd name="T14" fmla="*/ 205 w 205"/>
                <a:gd name="T15" fmla="*/ 370 h 1043"/>
                <a:gd name="T16" fmla="*/ 194 w 205"/>
                <a:gd name="T17" fmla="*/ 504 h 1043"/>
                <a:gd name="T18" fmla="*/ 174 w 205"/>
                <a:gd name="T19" fmla="*/ 648 h 1043"/>
                <a:gd name="T20" fmla="*/ 174 w 205"/>
                <a:gd name="T21" fmla="*/ 823 h 1043"/>
                <a:gd name="T22" fmla="*/ 201 w 205"/>
                <a:gd name="T23" fmla="*/ 895 h 1043"/>
                <a:gd name="T24" fmla="*/ 191 w 205"/>
                <a:gd name="T25" fmla="*/ 929 h 1043"/>
                <a:gd name="T26" fmla="*/ 143 w 205"/>
                <a:gd name="T27" fmla="*/ 940 h 1043"/>
                <a:gd name="T28" fmla="*/ 92 w 205"/>
                <a:gd name="T29" fmla="*/ 988 h 1043"/>
                <a:gd name="T30" fmla="*/ 68 w 205"/>
                <a:gd name="T31" fmla="*/ 1029 h 1043"/>
                <a:gd name="T32" fmla="*/ 10 w 205"/>
                <a:gd name="T33" fmla="*/ 1043 h 1043"/>
                <a:gd name="T34" fmla="*/ 0 w 205"/>
                <a:gd name="T35" fmla="*/ 998 h 1043"/>
                <a:gd name="T36" fmla="*/ 20 w 205"/>
                <a:gd name="T37" fmla="*/ 960 h 1043"/>
                <a:gd name="T38" fmla="*/ 92 w 205"/>
                <a:gd name="T39" fmla="*/ 929 h 1043"/>
                <a:gd name="T40" fmla="*/ 143 w 205"/>
                <a:gd name="T41" fmla="*/ 906 h 1043"/>
                <a:gd name="T42" fmla="*/ 160 w 205"/>
                <a:gd name="T43" fmla="*/ 885 h 1043"/>
                <a:gd name="T44" fmla="*/ 140 w 205"/>
                <a:gd name="T45" fmla="*/ 827 h 1043"/>
                <a:gd name="T46" fmla="*/ 123 w 205"/>
                <a:gd name="T47" fmla="*/ 709 h 1043"/>
                <a:gd name="T48" fmla="*/ 119 w 205"/>
                <a:gd name="T49" fmla="*/ 569 h 1043"/>
                <a:gd name="T50" fmla="*/ 123 w 205"/>
                <a:gd name="T51" fmla="*/ 476 h 1043"/>
                <a:gd name="T52" fmla="*/ 129 w 205"/>
                <a:gd name="T53" fmla="*/ 350 h 1043"/>
                <a:gd name="T54" fmla="*/ 119 w 205"/>
                <a:gd name="T55" fmla="*/ 237 h 1043"/>
                <a:gd name="T56" fmla="*/ 99 w 205"/>
                <a:gd name="T57" fmla="*/ 185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5" h="1043">
                  <a:moveTo>
                    <a:pt x="99" y="185"/>
                  </a:moveTo>
                  <a:lnTo>
                    <a:pt x="71" y="116"/>
                  </a:lnTo>
                  <a:lnTo>
                    <a:pt x="71" y="41"/>
                  </a:lnTo>
                  <a:lnTo>
                    <a:pt x="109" y="0"/>
                  </a:lnTo>
                  <a:lnTo>
                    <a:pt x="153" y="20"/>
                  </a:lnTo>
                  <a:lnTo>
                    <a:pt x="184" y="92"/>
                  </a:lnTo>
                  <a:lnTo>
                    <a:pt x="201" y="216"/>
                  </a:lnTo>
                  <a:lnTo>
                    <a:pt x="205" y="370"/>
                  </a:lnTo>
                  <a:lnTo>
                    <a:pt x="194" y="504"/>
                  </a:lnTo>
                  <a:lnTo>
                    <a:pt x="174" y="648"/>
                  </a:lnTo>
                  <a:lnTo>
                    <a:pt x="174" y="823"/>
                  </a:lnTo>
                  <a:lnTo>
                    <a:pt x="201" y="895"/>
                  </a:lnTo>
                  <a:lnTo>
                    <a:pt x="191" y="929"/>
                  </a:lnTo>
                  <a:lnTo>
                    <a:pt x="143" y="940"/>
                  </a:lnTo>
                  <a:lnTo>
                    <a:pt x="92" y="988"/>
                  </a:lnTo>
                  <a:lnTo>
                    <a:pt x="68" y="1029"/>
                  </a:lnTo>
                  <a:lnTo>
                    <a:pt x="10" y="1043"/>
                  </a:lnTo>
                  <a:lnTo>
                    <a:pt x="0" y="998"/>
                  </a:lnTo>
                  <a:lnTo>
                    <a:pt x="20" y="960"/>
                  </a:lnTo>
                  <a:lnTo>
                    <a:pt x="92" y="929"/>
                  </a:lnTo>
                  <a:lnTo>
                    <a:pt x="143" y="906"/>
                  </a:lnTo>
                  <a:lnTo>
                    <a:pt x="160" y="885"/>
                  </a:lnTo>
                  <a:lnTo>
                    <a:pt x="140" y="827"/>
                  </a:lnTo>
                  <a:lnTo>
                    <a:pt x="123" y="709"/>
                  </a:lnTo>
                  <a:lnTo>
                    <a:pt x="119" y="569"/>
                  </a:lnTo>
                  <a:lnTo>
                    <a:pt x="123" y="476"/>
                  </a:lnTo>
                  <a:lnTo>
                    <a:pt x="129" y="350"/>
                  </a:lnTo>
                  <a:lnTo>
                    <a:pt x="119" y="237"/>
                  </a:lnTo>
                  <a:lnTo>
                    <a:pt x="99" y="1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46086" name="Freeform 6"/>
            <p:cNvSpPr>
              <a:spLocks/>
            </p:cNvSpPr>
            <p:nvPr/>
          </p:nvSpPr>
          <p:spPr bwMode="auto">
            <a:xfrm>
              <a:off x="2028" y="2948"/>
              <a:ext cx="320" cy="1040"/>
            </a:xfrm>
            <a:custGeom>
              <a:avLst/>
              <a:gdLst>
                <a:gd name="T0" fmla="*/ 197 w 320"/>
                <a:gd name="T1" fmla="*/ 96 h 1040"/>
                <a:gd name="T2" fmla="*/ 231 w 320"/>
                <a:gd name="T3" fmla="*/ 31 h 1040"/>
                <a:gd name="T4" fmla="*/ 272 w 320"/>
                <a:gd name="T5" fmla="*/ 0 h 1040"/>
                <a:gd name="T6" fmla="*/ 320 w 320"/>
                <a:gd name="T7" fmla="*/ 20 h 1040"/>
                <a:gd name="T8" fmla="*/ 313 w 320"/>
                <a:gd name="T9" fmla="*/ 82 h 1040"/>
                <a:gd name="T10" fmla="*/ 282 w 320"/>
                <a:gd name="T11" fmla="*/ 126 h 1040"/>
                <a:gd name="T12" fmla="*/ 221 w 320"/>
                <a:gd name="T13" fmla="*/ 237 h 1040"/>
                <a:gd name="T14" fmla="*/ 180 w 320"/>
                <a:gd name="T15" fmla="*/ 343 h 1040"/>
                <a:gd name="T16" fmla="*/ 156 w 320"/>
                <a:gd name="T17" fmla="*/ 456 h 1040"/>
                <a:gd name="T18" fmla="*/ 159 w 320"/>
                <a:gd name="T19" fmla="*/ 566 h 1040"/>
                <a:gd name="T20" fmla="*/ 197 w 320"/>
                <a:gd name="T21" fmla="*/ 713 h 1040"/>
                <a:gd name="T22" fmla="*/ 228 w 320"/>
                <a:gd name="T23" fmla="*/ 855 h 1040"/>
                <a:gd name="T24" fmla="*/ 272 w 320"/>
                <a:gd name="T25" fmla="*/ 916 h 1040"/>
                <a:gd name="T26" fmla="*/ 269 w 320"/>
                <a:gd name="T27" fmla="*/ 951 h 1040"/>
                <a:gd name="T28" fmla="*/ 231 w 320"/>
                <a:gd name="T29" fmla="*/ 968 h 1040"/>
                <a:gd name="T30" fmla="*/ 145 w 320"/>
                <a:gd name="T31" fmla="*/ 981 h 1040"/>
                <a:gd name="T32" fmla="*/ 84 w 320"/>
                <a:gd name="T33" fmla="*/ 1019 h 1040"/>
                <a:gd name="T34" fmla="*/ 52 w 320"/>
                <a:gd name="T35" fmla="*/ 1040 h 1040"/>
                <a:gd name="T36" fmla="*/ 0 w 320"/>
                <a:gd name="T37" fmla="*/ 992 h 1040"/>
                <a:gd name="T38" fmla="*/ 11 w 320"/>
                <a:gd name="T39" fmla="*/ 961 h 1040"/>
                <a:gd name="T40" fmla="*/ 62 w 320"/>
                <a:gd name="T41" fmla="*/ 940 h 1040"/>
                <a:gd name="T42" fmla="*/ 128 w 320"/>
                <a:gd name="T43" fmla="*/ 930 h 1040"/>
                <a:gd name="T44" fmla="*/ 190 w 320"/>
                <a:gd name="T45" fmla="*/ 930 h 1040"/>
                <a:gd name="T46" fmla="*/ 200 w 320"/>
                <a:gd name="T47" fmla="*/ 910 h 1040"/>
                <a:gd name="T48" fmla="*/ 190 w 320"/>
                <a:gd name="T49" fmla="*/ 875 h 1040"/>
                <a:gd name="T50" fmla="*/ 138 w 320"/>
                <a:gd name="T51" fmla="*/ 741 h 1040"/>
                <a:gd name="T52" fmla="*/ 104 w 320"/>
                <a:gd name="T53" fmla="*/ 610 h 1040"/>
                <a:gd name="T54" fmla="*/ 87 w 320"/>
                <a:gd name="T55" fmla="*/ 515 h 1040"/>
                <a:gd name="T56" fmla="*/ 84 w 320"/>
                <a:gd name="T57" fmla="*/ 426 h 1040"/>
                <a:gd name="T58" fmla="*/ 97 w 320"/>
                <a:gd name="T59" fmla="*/ 340 h 1040"/>
                <a:gd name="T60" fmla="*/ 128 w 320"/>
                <a:gd name="T61" fmla="*/ 251 h 1040"/>
                <a:gd name="T62" fmla="*/ 176 w 320"/>
                <a:gd name="T63" fmla="*/ 133 h 1040"/>
                <a:gd name="T64" fmla="*/ 197 w 320"/>
                <a:gd name="T65" fmla="*/ 96 h 10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20" h="1040">
                  <a:moveTo>
                    <a:pt x="197" y="96"/>
                  </a:moveTo>
                  <a:lnTo>
                    <a:pt x="231" y="31"/>
                  </a:lnTo>
                  <a:lnTo>
                    <a:pt x="272" y="0"/>
                  </a:lnTo>
                  <a:lnTo>
                    <a:pt x="320" y="20"/>
                  </a:lnTo>
                  <a:lnTo>
                    <a:pt x="313" y="82"/>
                  </a:lnTo>
                  <a:lnTo>
                    <a:pt x="282" y="126"/>
                  </a:lnTo>
                  <a:lnTo>
                    <a:pt x="221" y="237"/>
                  </a:lnTo>
                  <a:lnTo>
                    <a:pt x="180" y="343"/>
                  </a:lnTo>
                  <a:lnTo>
                    <a:pt x="156" y="456"/>
                  </a:lnTo>
                  <a:lnTo>
                    <a:pt x="159" y="566"/>
                  </a:lnTo>
                  <a:lnTo>
                    <a:pt x="197" y="713"/>
                  </a:lnTo>
                  <a:lnTo>
                    <a:pt x="228" y="855"/>
                  </a:lnTo>
                  <a:lnTo>
                    <a:pt x="272" y="916"/>
                  </a:lnTo>
                  <a:lnTo>
                    <a:pt x="269" y="951"/>
                  </a:lnTo>
                  <a:lnTo>
                    <a:pt x="231" y="968"/>
                  </a:lnTo>
                  <a:lnTo>
                    <a:pt x="145" y="981"/>
                  </a:lnTo>
                  <a:lnTo>
                    <a:pt x="84" y="1019"/>
                  </a:lnTo>
                  <a:lnTo>
                    <a:pt x="52" y="1040"/>
                  </a:lnTo>
                  <a:lnTo>
                    <a:pt x="0" y="992"/>
                  </a:lnTo>
                  <a:lnTo>
                    <a:pt x="11" y="961"/>
                  </a:lnTo>
                  <a:lnTo>
                    <a:pt x="62" y="940"/>
                  </a:lnTo>
                  <a:lnTo>
                    <a:pt x="128" y="930"/>
                  </a:lnTo>
                  <a:lnTo>
                    <a:pt x="190" y="930"/>
                  </a:lnTo>
                  <a:lnTo>
                    <a:pt x="200" y="910"/>
                  </a:lnTo>
                  <a:lnTo>
                    <a:pt x="190" y="875"/>
                  </a:lnTo>
                  <a:lnTo>
                    <a:pt x="138" y="741"/>
                  </a:lnTo>
                  <a:lnTo>
                    <a:pt x="104" y="610"/>
                  </a:lnTo>
                  <a:lnTo>
                    <a:pt x="87" y="515"/>
                  </a:lnTo>
                  <a:lnTo>
                    <a:pt x="84" y="426"/>
                  </a:lnTo>
                  <a:lnTo>
                    <a:pt x="97" y="340"/>
                  </a:lnTo>
                  <a:lnTo>
                    <a:pt x="128" y="251"/>
                  </a:lnTo>
                  <a:lnTo>
                    <a:pt x="176" y="133"/>
                  </a:lnTo>
                  <a:lnTo>
                    <a:pt x="197" y="9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46087" name="Freeform 7"/>
            <p:cNvSpPr>
              <a:spLocks/>
            </p:cNvSpPr>
            <p:nvPr/>
          </p:nvSpPr>
          <p:spPr bwMode="auto">
            <a:xfrm>
              <a:off x="2089" y="1652"/>
              <a:ext cx="412" cy="543"/>
            </a:xfrm>
            <a:custGeom>
              <a:avLst/>
              <a:gdLst>
                <a:gd name="T0" fmla="*/ 151 w 412"/>
                <a:gd name="T1" fmla="*/ 454 h 543"/>
                <a:gd name="T2" fmla="*/ 182 w 412"/>
                <a:gd name="T3" fmla="*/ 522 h 543"/>
                <a:gd name="T4" fmla="*/ 254 w 412"/>
                <a:gd name="T5" fmla="*/ 543 h 543"/>
                <a:gd name="T6" fmla="*/ 316 w 412"/>
                <a:gd name="T7" fmla="*/ 536 h 543"/>
                <a:gd name="T8" fmla="*/ 367 w 412"/>
                <a:gd name="T9" fmla="*/ 492 h 543"/>
                <a:gd name="T10" fmla="*/ 408 w 412"/>
                <a:gd name="T11" fmla="*/ 402 h 543"/>
                <a:gd name="T12" fmla="*/ 412 w 412"/>
                <a:gd name="T13" fmla="*/ 296 h 543"/>
                <a:gd name="T14" fmla="*/ 398 w 412"/>
                <a:gd name="T15" fmla="*/ 203 h 543"/>
                <a:gd name="T16" fmla="*/ 340 w 412"/>
                <a:gd name="T17" fmla="*/ 99 h 543"/>
                <a:gd name="T18" fmla="*/ 298 w 412"/>
                <a:gd name="T19" fmla="*/ 51 h 543"/>
                <a:gd name="T20" fmla="*/ 254 w 412"/>
                <a:gd name="T21" fmla="*/ 21 h 543"/>
                <a:gd name="T22" fmla="*/ 213 w 412"/>
                <a:gd name="T23" fmla="*/ 0 h 543"/>
                <a:gd name="T24" fmla="*/ 141 w 412"/>
                <a:gd name="T25" fmla="*/ 7 h 543"/>
                <a:gd name="T26" fmla="*/ 103 w 412"/>
                <a:gd name="T27" fmla="*/ 69 h 543"/>
                <a:gd name="T28" fmla="*/ 83 w 412"/>
                <a:gd name="T29" fmla="*/ 134 h 543"/>
                <a:gd name="T30" fmla="*/ 83 w 412"/>
                <a:gd name="T31" fmla="*/ 238 h 543"/>
                <a:gd name="T32" fmla="*/ 100 w 412"/>
                <a:gd name="T33" fmla="*/ 337 h 543"/>
                <a:gd name="T34" fmla="*/ 120 w 412"/>
                <a:gd name="T35" fmla="*/ 392 h 543"/>
                <a:gd name="T36" fmla="*/ 6 w 412"/>
                <a:gd name="T37" fmla="*/ 474 h 543"/>
                <a:gd name="T38" fmla="*/ 0 w 412"/>
                <a:gd name="T39" fmla="*/ 505 h 543"/>
                <a:gd name="T40" fmla="*/ 17 w 412"/>
                <a:gd name="T41" fmla="*/ 522 h 543"/>
                <a:gd name="T42" fmla="*/ 141 w 412"/>
                <a:gd name="T43" fmla="*/ 430 h 543"/>
                <a:gd name="T44" fmla="*/ 151 w 412"/>
                <a:gd name="T45" fmla="*/ 454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12" h="543">
                  <a:moveTo>
                    <a:pt x="151" y="454"/>
                  </a:moveTo>
                  <a:lnTo>
                    <a:pt x="182" y="522"/>
                  </a:lnTo>
                  <a:lnTo>
                    <a:pt x="254" y="543"/>
                  </a:lnTo>
                  <a:lnTo>
                    <a:pt x="316" y="536"/>
                  </a:lnTo>
                  <a:lnTo>
                    <a:pt x="367" y="492"/>
                  </a:lnTo>
                  <a:lnTo>
                    <a:pt x="408" y="402"/>
                  </a:lnTo>
                  <a:lnTo>
                    <a:pt x="412" y="296"/>
                  </a:lnTo>
                  <a:lnTo>
                    <a:pt x="398" y="203"/>
                  </a:lnTo>
                  <a:lnTo>
                    <a:pt x="340" y="99"/>
                  </a:lnTo>
                  <a:lnTo>
                    <a:pt x="298" y="51"/>
                  </a:lnTo>
                  <a:lnTo>
                    <a:pt x="254" y="21"/>
                  </a:lnTo>
                  <a:lnTo>
                    <a:pt x="213" y="0"/>
                  </a:lnTo>
                  <a:lnTo>
                    <a:pt x="141" y="7"/>
                  </a:lnTo>
                  <a:lnTo>
                    <a:pt x="103" y="69"/>
                  </a:lnTo>
                  <a:lnTo>
                    <a:pt x="83" y="134"/>
                  </a:lnTo>
                  <a:lnTo>
                    <a:pt x="83" y="238"/>
                  </a:lnTo>
                  <a:lnTo>
                    <a:pt x="100" y="337"/>
                  </a:lnTo>
                  <a:lnTo>
                    <a:pt x="120" y="392"/>
                  </a:lnTo>
                  <a:lnTo>
                    <a:pt x="6" y="474"/>
                  </a:lnTo>
                  <a:lnTo>
                    <a:pt x="0" y="505"/>
                  </a:lnTo>
                  <a:lnTo>
                    <a:pt x="17" y="522"/>
                  </a:lnTo>
                  <a:lnTo>
                    <a:pt x="141" y="430"/>
                  </a:lnTo>
                  <a:lnTo>
                    <a:pt x="151" y="4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46088" name="Freeform 8"/>
            <p:cNvSpPr>
              <a:spLocks/>
            </p:cNvSpPr>
            <p:nvPr/>
          </p:nvSpPr>
          <p:spPr bwMode="auto">
            <a:xfrm>
              <a:off x="2240" y="1537"/>
              <a:ext cx="819" cy="908"/>
            </a:xfrm>
            <a:custGeom>
              <a:avLst/>
              <a:gdLst>
                <a:gd name="T0" fmla="*/ 545 w 819"/>
                <a:gd name="T1" fmla="*/ 628 h 908"/>
                <a:gd name="T2" fmla="*/ 504 w 819"/>
                <a:gd name="T3" fmla="*/ 669 h 908"/>
                <a:gd name="T4" fmla="*/ 417 w 819"/>
                <a:gd name="T5" fmla="*/ 720 h 908"/>
                <a:gd name="T6" fmla="*/ 339 w 819"/>
                <a:gd name="T7" fmla="*/ 751 h 908"/>
                <a:gd name="T8" fmla="*/ 284 w 819"/>
                <a:gd name="T9" fmla="*/ 782 h 908"/>
                <a:gd name="T10" fmla="*/ 232 w 819"/>
                <a:gd name="T11" fmla="*/ 823 h 908"/>
                <a:gd name="T12" fmla="*/ 226 w 819"/>
                <a:gd name="T13" fmla="*/ 895 h 908"/>
                <a:gd name="T14" fmla="*/ 277 w 819"/>
                <a:gd name="T15" fmla="*/ 908 h 908"/>
                <a:gd name="T16" fmla="*/ 407 w 819"/>
                <a:gd name="T17" fmla="*/ 833 h 908"/>
                <a:gd name="T18" fmla="*/ 504 w 819"/>
                <a:gd name="T19" fmla="*/ 744 h 908"/>
                <a:gd name="T20" fmla="*/ 617 w 819"/>
                <a:gd name="T21" fmla="*/ 631 h 908"/>
                <a:gd name="T22" fmla="*/ 709 w 819"/>
                <a:gd name="T23" fmla="*/ 559 h 908"/>
                <a:gd name="T24" fmla="*/ 788 w 819"/>
                <a:gd name="T25" fmla="*/ 504 h 908"/>
                <a:gd name="T26" fmla="*/ 819 w 819"/>
                <a:gd name="T27" fmla="*/ 477 h 908"/>
                <a:gd name="T28" fmla="*/ 808 w 819"/>
                <a:gd name="T29" fmla="*/ 443 h 908"/>
                <a:gd name="T30" fmla="*/ 771 w 819"/>
                <a:gd name="T31" fmla="*/ 395 h 908"/>
                <a:gd name="T32" fmla="*/ 634 w 819"/>
                <a:gd name="T33" fmla="*/ 320 h 908"/>
                <a:gd name="T34" fmla="*/ 504 w 819"/>
                <a:gd name="T35" fmla="*/ 250 h 908"/>
                <a:gd name="T36" fmla="*/ 345 w 819"/>
                <a:gd name="T37" fmla="*/ 178 h 908"/>
                <a:gd name="T38" fmla="*/ 287 w 819"/>
                <a:gd name="T39" fmla="*/ 137 h 908"/>
                <a:gd name="T40" fmla="*/ 226 w 819"/>
                <a:gd name="T41" fmla="*/ 82 h 908"/>
                <a:gd name="T42" fmla="*/ 164 w 819"/>
                <a:gd name="T43" fmla="*/ 21 h 908"/>
                <a:gd name="T44" fmla="*/ 109 w 819"/>
                <a:gd name="T45" fmla="*/ 0 h 908"/>
                <a:gd name="T46" fmla="*/ 0 w 819"/>
                <a:gd name="T47" fmla="*/ 76 h 908"/>
                <a:gd name="T48" fmla="*/ 7 w 819"/>
                <a:gd name="T49" fmla="*/ 147 h 908"/>
                <a:gd name="T50" fmla="*/ 27 w 819"/>
                <a:gd name="T51" fmla="*/ 175 h 908"/>
                <a:gd name="T52" fmla="*/ 82 w 819"/>
                <a:gd name="T53" fmla="*/ 164 h 908"/>
                <a:gd name="T54" fmla="*/ 72 w 819"/>
                <a:gd name="T55" fmla="*/ 134 h 908"/>
                <a:gd name="T56" fmla="*/ 51 w 819"/>
                <a:gd name="T57" fmla="*/ 123 h 908"/>
                <a:gd name="T58" fmla="*/ 41 w 819"/>
                <a:gd name="T59" fmla="*/ 86 h 908"/>
                <a:gd name="T60" fmla="*/ 102 w 819"/>
                <a:gd name="T61" fmla="*/ 45 h 908"/>
                <a:gd name="T62" fmla="*/ 154 w 819"/>
                <a:gd name="T63" fmla="*/ 86 h 908"/>
                <a:gd name="T64" fmla="*/ 154 w 819"/>
                <a:gd name="T65" fmla="*/ 123 h 908"/>
                <a:gd name="T66" fmla="*/ 133 w 819"/>
                <a:gd name="T67" fmla="*/ 168 h 908"/>
                <a:gd name="T68" fmla="*/ 150 w 819"/>
                <a:gd name="T69" fmla="*/ 199 h 908"/>
                <a:gd name="T70" fmla="*/ 253 w 819"/>
                <a:gd name="T71" fmla="*/ 226 h 908"/>
                <a:gd name="T72" fmla="*/ 294 w 819"/>
                <a:gd name="T73" fmla="*/ 188 h 908"/>
                <a:gd name="T74" fmla="*/ 431 w 819"/>
                <a:gd name="T75" fmla="*/ 271 h 908"/>
                <a:gd name="T76" fmla="*/ 545 w 819"/>
                <a:gd name="T77" fmla="*/ 323 h 908"/>
                <a:gd name="T78" fmla="*/ 607 w 819"/>
                <a:gd name="T79" fmla="*/ 354 h 908"/>
                <a:gd name="T80" fmla="*/ 668 w 819"/>
                <a:gd name="T81" fmla="*/ 385 h 908"/>
                <a:gd name="T82" fmla="*/ 716 w 819"/>
                <a:gd name="T83" fmla="*/ 426 h 908"/>
                <a:gd name="T84" fmla="*/ 747 w 819"/>
                <a:gd name="T85" fmla="*/ 467 h 908"/>
                <a:gd name="T86" fmla="*/ 719 w 819"/>
                <a:gd name="T87" fmla="*/ 497 h 908"/>
                <a:gd name="T88" fmla="*/ 654 w 819"/>
                <a:gd name="T89" fmla="*/ 539 h 908"/>
                <a:gd name="T90" fmla="*/ 586 w 819"/>
                <a:gd name="T91" fmla="*/ 586 h 908"/>
                <a:gd name="T92" fmla="*/ 545 w 819"/>
                <a:gd name="T93" fmla="*/ 628 h 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19" h="908">
                  <a:moveTo>
                    <a:pt x="545" y="628"/>
                  </a:moveTo>
                  <a:lnTo>
                    <a:pt x="504" y="669"/>
                  </a:lnTo>
                  <a:lnTo>
                    <a:pt x="417" y="720"/>
                  </a:lnTo>
                  <a:lnTo>
                    <a:pt x="339" y="751"/>
                  </a:lnTo>
                  <a:lnTo>
                    <a:pt x="284" y="782"/>
                  </a:lnTo>
                  <a:lnTo>
                    <a:pt x="232" y="823"/>
                  </a:lnTo>
                  <a:lnTo>
                    <a:pt x="226" y="895"/>
                  </a:lnTo>
                  <a:lnTo>
                    <a:pt x="277" y="908"/>
                  </a:lnTo>
                  <a:lnTo>
                    <a:pt x="407" y="833"/>
                  </a:lnTo>
                  <a:lnTo>
                    <a:pt x="504" y="744"/>
                  </a:lnTo>
                  <a:lnTo>
                    <a:pt x="617" y="631"/>
                  </a:lnTo>
                  <a:lnTo>
                    <a:pt x="709" y="559"/>
                  </a:lnTo>
                  <a:lnTo>
                    <a:pt x="788" y="504"/>
                  </a:lnTo>
                  <a:lnTo>
                    <a:pt x="819" y="477"/>
                  </a:lnTo>
                  <a:lnTo>
                    <a:pt x="808" y="443"/>
                  </a:lnTo>
                  <a:lnTo>
                    <a:pt x="771" y="395"/>
                  </a:lnTo>
                  <a:lnTo>
                    <a:pt x="634" y="320"/>
                  </a:lnTo>
                  <a:lnTo>
                    <a:pt x="504" y="250"/>
                  </a:lnTo>
                  <a:lnTo>
                    <a:pt x="345" y="178"/>
                  </a:lnTo>
                  <a:lnTo>
                    <a:pt x="287" y="137"/>
                  </a:lnTo>
                  <a:lnTo>
                    <a:pt x="226" y="82"/>
                  </a:lnTo>
                  <a:lnTo>
                    <a:pt x="164" y="21"/>
                  </a:lnTo>
                  <a:lnTo>
                    <a:pt x="109" y="0"/>
                  </a:lnTo>
                  <a:lnTo>
                    <a:pt x="0" y="76"/>
                  </a:lnTo>
                  <a:lnTo>
                    <a:pt x="7" y="147"/>
                  </a:lnTo>
                  <a:lnTo>
                    <a:pt x="27" y="175"/>
                  </a:lnTo>
                  <a:lnTo>
                    <a:pt x="82" y="164"/>
                  </a:lnTo>
                  <a:lnTo>
                    <a:pt x="72" y="134"/>
                  </a:lnTo>
                  <a:lnTo>
                    <a:pt x="51" y="123"/>
                  </a:lnTo>
                  <a:lnTo>
                    <a:pt x="41" y="86"/>
                  </a:lnTo>
                  <a:lnTo>
                    <a:pt x="102" y="45"/>
                  </a:lnTo>
                  <a:lnTo>
                    <a:pt x="154" y="86"/>
                  </a:lnTo>
                  <a:lnTo>
                    <a:pt x="154" y="123"/>
                  </a:lnTo>
                  <a:lnTo>
                    <a:pt x="133" y="168"/>
                  </a:lnTo>
                  <a:lnTo>
                    <a:pt x="150" y="199"/>
                  </a:lnTo>
                  <a:lnTo>
                    <a:pt x="253" y="226"/>
                  </a:lnTo>
                  <a:lnTo>
                    <a:pt x="294" y="188"/>
                  </a:lnTo>
                  <a:lnTo>
                    <a:pt x="431" y="271"/>
                  </a:lnTo>
                  <a:lnTo>
                    <a:pt x="545" y="323"/>
                  </a:lnTo>
                  <a:lnTo>
                    <a:pt x="607" y="354"/>
                  </a:lnTo>
                  <a:lnTo>
                    <a:pt x="668" y="385"/>
                  </a:lnTo>
                  <a:lnTo>
                    <a:pt x="716" y="426"/>
                  </a:lnTo>
                  <a:lnTo>
                    <a:pt x="747" y="467"/>
                  </a:lnTo>
                  <a:lnTo>
                    <a:pt x="719" y="497"/>
                  </a:lnTo>
                  <a:lnTo>
                    <a:pt x="654" y="539"/>
                  </a:lnTo>
                  <a:lnTo>
                    <a:pt x="586" y="586"/>
                  </a:lnTo>
                  <a:lnTo>
                    <a:pt x="545" y="6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sp>
        <p:nvSpPr>
          <p:cNvPr id="46089" name="Rectangle 9"/>
          <p:cNvSpPr>
            <a:spLocks noChangeArrowheads="1"/>
          </p:cNvSpPr>
          <p:nvPr/>
        </p:nvSpPr>
        <p:spPr bwMode="auto">
          <a:xfrm>
            <a:off x="1295400" y="1447800"/>
            <a:ext cx="2362200" cy="1828800"/>
          </a:xfrm>
          <a:prstGeom prst="rect">
            <a:avLst/>
          </a:prstGeom>
          <a:solidFill>
            <a:schemeClr val="accent1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  <a:contourClr>
              <a:schemeClr val="accent1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ctr"/>
            <a:r>
              <a:rPr lang="fr-FR" altLang="fr-FR" sz="4000">
                <a:solidFill>
                  <a:schemeClr val="bg1"/>
                </a:solidFill>
              </a:rPr>
              <a:t>Quand ?</a:t>
            </a:r>
          </a:p>
        </p:txBody>
      </p:sp>
      <p:sp>
        <p:nvSpPr>
          <p:cNvPr id="46090" name="Rectangle 10"/>
          <p:cNvSpPr>
            <a:spLocks noChangeArrowheads="1"/>
          </p:cNvSpPr>
          <p:nvPr/>
        </p:nvSpPr>
        <p:spPr bwMode="auto">
          <a:xfrm>
            <a:off x="1295400" y="3810000"/>
            <a:ext cx="2362200" cy="1828800"/>
          </a:xfrm>
          <a:prstGeom prst="rect">
            <a:avLst/>
          </a:prstGeom>
          <a:solidFill>
            <a:schemeClr val="accent1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  <a:contourClr>
              <a:schemeClr val="accent1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ctr"/>
            <a:r>
              <a:rPr lang="fr-FR" altLang="fr-FR" sz="4000">
                <a:solidFill>
                  <a:schemeClr val="bg1"/>
                </a:solidFill>
              </a:rPr>
              <a:t>Quoi ?</a:t>
            </a:r>
            <a:endParaRPr lang="fr-FR" alt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38" name="Object 2"/>
          <p:cNvGraphicFramePr>
            <a:graphicFrameLocks noChangeAspect="1"/>
          </p:cNvGraphicFramePr>
          <p:nvPr/>
        </p:nvGraphicFramePr>
        <p:xfrm>
          <a:off x="4800600" y="2819400"/>
          <a:ext cx="3203575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3" name="Clip" r:id="rId3" imgW="1794960" imgH="1922040" progId="MS_ClipArt_Gallery.2">
                  <p:embed/>
                </p:oleObj>
              </mc:Choice>
              <mc:Fallback>
                <p:oleObj name="Clip" r:id="rId3" imgW="1794960" imgH="1922040" progId="MS_ClipArt_Gallery.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2819400"/>
                        <a:ext cx="3203575" cy="342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0" name="AutoShape 4"/>
          <p:cNvSpPr>
            <a:spLocks noChangeArrowheads="1"/>
          </p:cNvSpPr>
          <p:nvPr/>
        </p:nvSpPr>
        <p:spPr bwMode="auto">
          <a:xfrm>
            <a:off x="228600" y="152400"/>
            <a:ext cx="5105400" cy="2743200"/>
          </a:xfrm>
          <a:prstGeom prst="wedgeEllipseCallout">
            <a:avLst>
              <a:gd name="adj1" fmla="val 47421"/>
              <a:gd name="adj2" fmla="val 69213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altLang="fr-FR" sz="3200">
                <a:solidFill>
                  <a:schemeClr val="bg1"/>
                </a:solidFill>
              </a:rPr>
              <a:t>Les ajustements sont des</a:t>
            </a:r>
          </a:p>
          <a:p>
            <a:pPr algn="ctr"/>
            <a:r>
              <a:rPr lang="fr-FR" altLang="fr-FR" sz="3200">
                <a:solidFill>
                  <a:schemeClr val="bg1"/>
                </a:solidFill>
              </a:rPr>
              <a:t>opérations de clôture,</a:t>
            </a:r>
          </a:p>
          <a:p>
            <a:pPr algn="ctr"/>
            <a:r>
              <a:rPr lang="fr-FR" altLang="fr-FR" sz="3200">
                <a:solidFill>
                  <a:schemeClr val="bg1"/>
                </a:solidFill>
              </a:rPr>
              <a:t>exclusivement !</a:t>
            </a:r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5943600" y="609600"/>
            <a:ext cx="29718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6000"/>
              <a:t>Quand ?</a:t>
            </a:r>
          </a:p>
        </p:txBody>
      </p:sp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1676400" y="4800600"/>
            <a:ext cx="2590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3200" b="1"/>
              <a:t>31 décembre</a:t>
            </a:r>
            <a:endParaRPr lang="fr-FR" alt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 animBg="1" autoUpdateAnimBg="0"/>
      <p:bldP spid="14342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106" name="Group 2"/>
          <p:cNvGrpSpPr>
            <a:grpSpLocks/>
          </p:cNvGrpSpPr>
          <p:nvPr/>
        </p:nvGrpSpPr>
        <p:grpSpPr bwMode="auto">
          <a:xfrm>
            <a:off x="6172200" y="1600200"/>
            <a:ext cx="2047875" cy="3892550"/>
            <a:chOff x="1769" y="1537"/>
            <a:chExt cx="1290" cy="2452"/>
          </a:xfrm>
        </p:grpSpPr>
        <p:sp>
          <p:nvSpPr>
            <p:cNvPr id="47107" name="Freeform 3"/>
            <p:cNvSpPr>
              <a:spLocks/>
            </p:cNvSpPr>
            <p:nvPr/>
          </p:nvSpPr>
          <p:spPr bwMode="auto">
            <a:xfrm>
              <a:off x="1769" y="2288"/>
              <a:ext cx="505" cy="835"/>
            </a:xfrm>
            <a:custGeom>
              <a:avLst/>
              <a:gdLst>
                <a:gd name="T0" fmla="*/ 267 w 505"/>
                <a:gd name="T1" fmla="*/ 124 h 835"/>
                <a:gd name="T2" fmla="*/ 319 w 505"/>
                <a:gd name="T3" fmla="*/ 72 h 835"/>
                <a:gd name="T4" fmla="*/ 392 w 505"/>
                <a:gd name="T5" fmla="*/ 21 h 835"/>
                <a:gd name="T6" fmla="*/ 443 w 505"/>
                <a:gd name="T7" fmla="*/ 0 h 835"/>
                <a:gd name="T8" fmla="*/ 505 w 505"/>
                <a:gd name="T9" fmla="*/ 4 h 835"/>
                <a:gd name="T10" fmla="*/ 505 w 505"/>
                <a:gd name="T11" fmla="*/ 52 h 835"/>
                <a:gd name="T12" fmla="*/ 474 w 505"/>
                <a:gd name="T13" fmla="*/ 93 h 835"/>
                <a:gd name="T14" fmla="*/ 416 w 505"/>
                <a:gd name="T15" fmla="*/ 124 h 835"/>
                <a:gd name="T16" fmla="*/ 271 w 505"/>
                <a:gd name="T17" fmla="*/ 190 h 835"/>
                <a:gd name="T18" fmla="*/ 133 w 505"/>
                <a:gd name="T19" fmla="*/ 269 h 835"/>
                <a:gd name="T20" fmla="*/ 75 w 505"/>
                <a:gd name="T21" fmla="*/ 289 h 835"/>
                <a:gd name="T22" fmla="*/ 55 w 505"/>
                <a:gd name="T23" fmla="*/ 320 h 835"/>
                <a:gd name="T24" fmla="*/ 75 w 505"/>
                <a:gd name="T25" fmla="*/ 351 h 835"/>
                <a:gd name="T26" fmla="*/ 195 w 505"/>
                <a:gd name="T27" fmla="*/ 467 h 835"/>
                <a:gd name="T28" fmla="*/ 250 w 505"/>
                <a:gd name="T29" fmla="*/ 505 h 835"/>
                <a:gd name="T30" fmla="*/ 332 w 505"/>
                <a:gd name="T31" fmla="*/ 570 h 835"/>
                <a:gd name="T32" fmla="*/ 416 w 505"/>
                <a:gd name="T33" fmla="*/ 632 h 835"/>
                <a:gd name="T34" fmla="*/ 412 w 505"/>
                <a:gd name="T35" fmla="*/ 663 h 835"/>
                <a:gd name="T36" fmla="*/ 350 w 505"/>
                <a:gd name="T37" fmla="*/ 673 h 835"/>
                <a:gd name="T38" fmla="*/ 257 w 505"/>
                <a:gd name="T39" fmla="*/ 673 h 835"/>
                <a:gd name="T40" fmla="*/ 199 w 505"/>
                <a:gd name="T41" fmla="*/ 704 h 835"/>
                <a:gd name="T42" fmla="*/ 178 w 505"/>
                <a:gd name="T43" fmla="*/ 783 h 835"/>
                <a:gd name="T44" fmla="*/ 178 w 505"/>
                <a:gd name="T45" fmla="*/ 825 h 835"/>
                <a:gd name="T46" fmla="*/ 154 w 505"/>
                <a:gd name="T47" fmla="*/ 835 h 835"/>
                <a:gd name="T48" fmla="*/ 116 w 505"/>
                <a:gd name="T49" fmla="*/ 797 h 835"/>
                <a:gd name="T50" fmla="*/ 123 w 505"/>
                <a:gd name="T51" fmla="*/ 731 h 835"/>
                <a:gd name="T52" fmla="*/ 157 w 505"/>
                <a:gd name="T53" fmla="*/ 683 h 835"/>
                <a:gd name="T54" fmla="*/ 226 w 505"/>
                <a:gd name="T55" fmla="*/ 642 h 835"/>
                <a:gd name="T56" fmla="*/ 301 w 505"/>
                <a:gd name="T57" fmla="*/ 622 h 835"/>
                <a:gd name="T58" fmla="*/ 308 w 505"/>
                <a:gd name="T59" fmla="*/ 601 h 835"/>
                <a:gd name="T60" fmla="*/ 271 w 505"/>
                <a:gd name="T61" fmla="*/ 560 h 835"/>
                <a:gd name="T62" fmla="*/ 113 w 505"/>
                <a:gd name="T63" fmla="*/ 457 h 835"/>
                <a:gd name="T64" fmla="*/ 65 w 505"/>
                <a:gd name="T65" fmla="*/ 416 h 835"/>
                <a:gd name="T66" fmla="*/ 20 w 505"/>
                <a:gd name="T67" fmla="*/ 361 h 835"/>
                <a:gd name="T68" fmla="*/ 0 w 505"/>
                <a:gd name="T69" fmla="*/ 299 h 835"/>
                <a:gd name="T70" fmla="*/ 13 w 505"/>
                <a:gd name="T71" fmla="*/ 262 h 835"/>
                <a:gd name="T72" fmla="*/ 92 w 505"/>
                <a:gd name="T73" fmla="*/ 238 h 835"/>
                <a:gd name="T74" fmla="*/ 188 w 505"/>
                <a:gd name="T75" fmla="*/ 197 h 835"/>
                <a:gd name="T76" fmla="*/ 250 w 505"/>
                <a:gd name="T77" fmla="*/ 154 h 835"/>
                <a:gd name="T78" fmla="*/ 267 w 505"/>
                <a:gd name="T79" fmla="*/ 124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05" h="835">
                  <a:moveTo>
                    <a:pt x="267" y="124"/>
                  </a:moveTo>
                  <a:lnTo>
                    <a:pt x="319" y="72"/>
                  </a:lnTo>
                  <a:lnTo>
                    <a:pt x="392" y="21"/>
                  </a:lnTo>
                  <a:lnTo>
                    <a:pt x="443" y="0"/>
                  </a:lnTo>
                  <a:lnTo>
                    <a:pt x="505" y="4"/>
                  </a:lnTo>
                  <a:lnTo>
                    <a:pt x="505" y="52"/>
                  </a:lnTo>
                  <a:lnTo>
                    <a:pt x="474" y="93"/>
                  </a:lnTo>
                  <a:lnTo>
                    <a:pt x="416" y="124"/>
                  </a:lnTo>
                  <a:lnTo>
                    <a:pt x="271" y="190"/>
                  </a:lnTo>
                  <a:lnTo>
                    <a:pt x="133" y="269"/>
                  </a:lnTo>
                  <a:lnTo>
                    <a:pt x="75" y="289"/>
                  </a:lnTo>
                  <a:lnTo>
                    <a:pt x="55" y="320"/>
                  </a:lnTo>
                  <a:lnTo>
                    <a:pt x="75" y="351"/>
                  </a:lnTo>
                  <a:lnTo>
                    <a:pt x="195" y="467"/>
                  </a:lnTo>
                  <a:lnTo>
                    <a:pt x="250" y="505"/>
                  </a:lnTo>
                  <a:lnTo>
                    <a:pt x="332" y="570"/>
                  </a:lnTo>
                  <a:lnTo>
                    <a:pt x="416" y="632"/>
                  </a:lnTo>
                  <a:lnTo>
                    <a:pt x="412" y="663"/>
                  </a:lnTo>
                  <a:lnTo>
                    <a:pt x="350" y="673"/>
                  </a:lnTo>
                  <a:lnTo>
                    <a:pt x="257" y="673"/>
                  </a:lnTo>
                  <a:lnTo>
                    <a:pt x="199" y="704"/>
                  </a:lnTo>
                  <a:lnTo>
                    <a:pt x="178" y="783"/>
                  </a:lnTo>
                  <a:lnTo>
                    <a:pt x="178" y="825"/>
                  </a:lnTo>
                  <a:lnTo>
                    <a:pt x="154" y="835"/>
                  </a:lnTo>
                  <a:lnTo>
                    <a:pt x="116" y="797"/>
                  </a:lnTo>
                  <a:lnTo>
                    <a:pt x="123" y="731"/>
                  </a:lnTo>
                  <a:lnTo>
                    <a:pt x="157" y="683"/>
                  </a:lnTo>
                  <a:lnTo>
                    <a:pt x="226" y="642"/>
                  </a:lnTo>
                  <a:lnTo>
                    <a:pt x="301" y="622"/>
                  </a:lnTo>
                  <a:lnTo>
                    <a:pt x="308" y="601"/>
                  </a:lnTo>
                  <a:lnTo>
                    <a:pt x="271" y="560"/>
                  </a:lnTo>
                  <a:lnTo>
                    <a:pt x="113" y="457"/>
                  </a:lnTo>
                  <a:lnTo>
                    <a:pt x="65" y="416"/>
                  </a:lnTo>
                  <a:lnTo>
                    <a:pt x="20" y="361"/>
                  </a:lnTo>
                  <a:lnTo>
                    <a:pt x="0" y="299"/>
                  </a:lnTo>
                  <a:lnTo>
                    <a:pt x="13" y="262"/>
                  </a:lnTo>
                  <a:lnTo>
                    <a:pt x="92" y="238"/>
                  </a:lnTo>
                  <a:lnTo>
                    <a:pt x="188" y="197"/>
                  </a:lnTo>
                  <a:lnTo>
                    <a:pt x="250" y="154"/>
                  </a:lnTo>
                  <a:lnTo>
                    <a:pt x="267" y="1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47108" name="Freeform 4"/>
            <p:cNvSpPr>
              <a:spLocks/>
            </p:cNvSpPr>
            <p:nvPr/>
          </p:nvSpPr>
          <p:spPr bwMode="auto">
            <a:xfrm>
              <a:off x="2219" y="2251"/>
              <a:ext cx="351" cy="799"/>
            </a:xfrm>
            <a:custGeom>
              <a:avLst/>
              <a:gdLst>
                <a:gd name="T0" fmla="*/ 75 w 351"/>
                <a:gd name="T1" fmla="*/ 61 h 799"/>
                <a:gd name="T2" fmla="*/ 106 w 351"/>
                <a:gd name="T3" fmla="*/ 10 h 799"/>
                <a:gd name="T4" fmla="*/ 144 w 351"/>
                <a:gd name="T5" fmla="*/ 0 h 799"/>
                <a:gd name="T6" fmla="*/ 196 w 351"/>
                <a:gd name="T7" fmla="*/ 0 h 799"/>
                <a:gd name="T8" fmla="*/ 261 w 351"/>
                <a:gd name="T9" fmla="*/ 37 h 799"/>
                <a:gd name="T10" fmla="*/ 302 w 351"/>
                <a:gd name="T11" fmla="*/ 120 h 799"/>
                <a:gd name="T12" fmla="*/ 333 w 351"/>
                <a:gd name="T13" fmla="*/ 227 h 799"/>
                <a:gd name="T14" fmla="*/ 351 w 351"/>
                <a:gd name="T15" fmla="*/ 336 h 799"/>
                <a:gd name="T16" fmla="*/ 351 w 351"/>
                <a:gd name="T17" fmla="*/ 484 h 799"/>
                <a:gd name="T18" fmla="*/ 313 w 351"/>
                <a:gd name="T19" fmla="*/ 645 h 799"/>
                <a:gd name="T20" fmla="*/ 258 w 351"/>
                <a:gd name="T21" fmla="*/ 740 h 799"/>
                <a:gd name="T22" fmla="*/ 185 w 351"/>
                <a:gd name="T23" fmla="*/ 788 h 799"/>
                <a:gd name="T24" fmla="*/ 117 w 351"/>
                <a:gd name="T25" fmla="*/ 799 h 799"/>
                <a:gd name="T26" fmla="*/ 65 w 351"/>
                <a:gd name="T27" fmla="*/ 768 h 799"/>
                <a:gd name="T28" fmla="*/ 24 w 351"/>
                <a:gd name="T29" fmla="*/ 730 h 799"/>
                <a:gd name="T30" fmla="*/ 13 w 351"/>
                <a:gd name="T31" fmla="*/ 669 h 799"/>
                <a:gd name="T32" fmla="*/ 0 w 351"/>
                <a:gd name="T33" fmla="*/ 552 h 799"/>
                <a:gd name="T34" fmla="*/ 10 w 351"/>
                <a:gd name="T35" fmla="*/ 408 h 799"/>
                <a:gd name="T36" fmla="*/ 41 w 351"/>
                <a:gd name="T37" fmla="*/ 258 h 799"/>
                <a:gd name="T38" fmla="*/ 61 w 351"/>
                <a:gd name="T39" fmla="*/ 150 h 799"/>
                <a:gd name="T40" fmla="*/ 75 w 351"/>
                <a:gd name="T41" fmla="*/ 61 h 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1" h="799">
                  <a:moveTo>
                    <a:pt x="75" y="61"/>
                  </a:moveTo>
                  <a:lnTo>
                    <a:pt x="106" y="10"/>
                  </a:lnTo>
                  <a:lnTo>
                    <a:pt x="144" y="0"/>
                  </a:lnTo>
                  <a:lnTo>
                    <a:pt x="196" y="0"/>
                  </a:lnTo>
                  <a:lnTo>
                    <a:pt x="261" y="37"/>
                  </a:lnTo>
                  <a:lnTo>
                    <a:pt x="302" y="120"/>
                  </a:lnTo>
                  <a:lnTo>
                    <a:pt x="333" y="227"/>
                  </a:lnTo>
                  <a:lnTo>
                    <a:pt x="351" y="336"/>
                  </a:lnTo>
                  <a:lnTo>
                    <a:pt x="351" y="484"/>
                  </a:lnTo>
                  <a:lnTo>
                    <a:pt x="313" y="645"/>
                  </a:lnTo>
                  <a:lnTo>
                    <a:pt x="258" y="740"/>
                  </a:lnTo>
                  <a:lnTo>
                    <a:pt x="185" y="788"/>
                  </a:lnTo>
                  <a:lnTo>
                    <a:pt x="117" y="799"/>
                  </a:lnTo>
                  <a:lnTo>
                    <a:pt x="65" y="768"/>
                  </a:lnTo>
                  <a:lnTo>
                    <a:pt x="24" y="730"/>
                  </a:lnTo>
                  <a:lnTo>
                    <a:pt x="13" y="669"/>
                  </a:lnTo>
                  <a:lnTo>
                    <a:pt x="0" y="552"/>
                  </a:lnTo>
                  <a:lnTo>
                    <a:pt x="10" y="408"/>
                  </a:lnTo>
                  <a:lnTo>
                    <a:pt x="41" y="258"/>
                  </a:lnTo>
                  <a:lnTo>
                    <a:pt x="61" y="150"/>
                  </a:lnTo>
                  <a:lnTo>
                    <a:pt x="75" y="6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47109" name="Freeform 5"/>
            <p:cNvSpPr>
              <a:spLocks/>
            </p:cNvSpPr>
            <p:nvPr/>
          </p:nvSpPr>
          <p:spPr bwMode="auto">
            <a:xfrm>
              <a:off x="2316" y="2946"/>
              <a:ext cx="205" cy="1043"/>
            </a:xfrm>
            <a:custGeom>
              <a:avLst/>
              <a:gdLst>
                <a:gd name="T0" fmla="*/ 99 w 205"/>
                <a:gd name="T1" fmla="*/ 185 h 1043"/>
                <a:gd name="T2" fmla="*/ 71 w 205"/>
                <a:gd name="T3" fmla="*/ 116 h 1043"/>
                <a:gd name="T4" fmla="*/ 71 w 205"/>
                <a:gd name="T5" fmla="*/ 41 h 1043"/>
                <a:gd name="T6" fmla="*/ 109 w 205"/>
                <a:gd name="T7" fmla="*/ 0 h 1043"/>
                <a:gd name="T8" fmla="*/ 153 w 205"/>
                <a:gd name="T9" fmla="*/ 20 h 1043"/>
                <a:gd name="T10" fmla="*/ 184 w 205"/>
                <a:gd name="T11" fmla="*/ 92 h 1043"/>
                <a:gd name="T12" fmla="*/ 201 w 205"/>
                <a:gd name="T13" fmla="*/ 216 h 1043"/>
                <a:gd name="T14" fmla="*/ 205 w 205"/>
                <a:gd name="T15" fmla="*/ 370 h 1043"/>
                <a:gd name="T16" fmla="*/ 194 w 205"/>
                <a:gd name="T17" fmla="*/ 504 h 1043"/>
                <a:gd name="T18" fmla="*/ 174 w 205"/>
                <a:gd name="T19" fmla="*/ 648 h 1043"/>
                <a:gd name="T20" fmla="*/ 174 w 205"/>
                <a:gd name="T21" fmla="*/ 823 h 1043"/>
                <a:gd name="T22" fmla="*/ 201 w 205"/>
                <a:gd name="T23" fmla="*/ 895 h 1043"/>
                <a:gd name="T24" fmla="*/ 191 w 205"/>
                <a:gd name="T25" fmla="*/ 929 h 1043"/>
                <a:gd name="T26" fmla="*/ 143 w 205"/>
                <a:gd name="T27" fmla="*/ 940 h 1043"/>
                <a:gd name="T28" fmla="*/ 92 w 205"/>
                <a:gd name="T29" fmla="*/ 988 h 1043"/>
                <a:gd name="T30" fmla="*/ 68 w 205"/>
                <a:gd name="T31" fmla="*/ 1029 h 1043"/>
                <a:gd name="T32" fmla="*/ 10 w 205"/>
                <a:gd name="T33" fmla="*/ 1043 h 1043"/>
                <a:gd name="T34" fmla="*/ 0 w 205"/>
                <a:gd name="T35" fmla="*/ 998 h 1043"/>
                <a:gd name="T36" fmla="*/ 20 w 205"/>
                <a:gd name="T37" fmla="*/ 960 h 1043"/>
                <a:gd name="T38" fmla="*/ 92 w 205"/>
                <a:gd name="T39" fmla="*/ 929 h 1043"/>
                <a:gd name="T40" fmla="*/ 143 w 205"/>
                <a:gd name="T41" fmla="*/ 906 h 1043"/>
                <a:gd name="T42" fmla="*/ 160 w 205"/>
                <a:gd name="T43" fmla="*/ 885 h 1043"/>
                <a:gd name="T44" fmla="*/ 140 w 205"/>
                <a:gd name="T45" fmla="*/ 827 h 1043"/>
                <a:gd name="T46" fmla="*/ 123 w 205"/>
                <a:gd name="T47" fmla="*/ 709 h 1043"/>
                <a:gd name="T48" fmla="*/ 119 w 205"/>
                <a:gd name="T49" fmla="*/ 569 h 1043"/>
                <a:gd name="T50" fmla="*/ 123 w 205"/>
                <a:gd name="T51" fmla="*/ 476 h 1043"/>
                <a:gd name="T52" fmla="*/ 129 w 205"/>
                <a:gd name="T53" fmla="*/ 350 h 1043"/>
                <a:gd name="T54" fmla="*/ 119 w 205"/>
                <a:gd name="T55" fmla="*/ 237 h 1043"/>
                <a:gd name="T56" fmla="*/ 99 w 205"/>
                <a:gd name="T57" fmla="*/ 185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5" h="1043">
                  <a:moveTo>
                    <a:pt x="99" y="185"/>
                  </a:moveTo>
                  <a:lnTo>
                    <a:pt x="71" y="116"/>
                  </a:lnTo>
                  <a:lnTo>
                    <a:pt x="71" y="41"/>
                  </a:lnTo>
                  <a:lnTo>
                    <a:pt x="109" y="0"/>
                  </a:lnTo>
                  <a:lnTo>
                    <a:pt x="153" y="20"/>
                  </a:lnTo>
                  <a:lnTo>
                    <a:pt x="184" y="92"/>
                  </a:lnTo>
                  <a:lnTo>
                    <a:pt x="201" y="216"/>
                  </a:lnTo>
                  <a:lnTo>
                    <a:pt x="205" y="370"/>
                  </a:lnTo>
                  <a:lnTo>
                    <a:pt x="194" y="504"/>
                  </a:lnTo>
                  <a:lnTo>
                    <a:pt x="174" y="648"/>
                  </a:lnTo>
                  <a:lnTo>
                    <a:pt x="174" y="823"/>
                  </a:lnTo>
                  <a:lnTo>
                    <a:pt x="201" y="895"/>
                  </a:lnTo>
                  <a:lnTo>
                    <a:pt x="191" y="929"/>
                  </a:lnTo>
                  <a:lnTo>
                    <a:pt x="143" y="940"/>
                  </a:lnTo>
                  <a:lnTo>
                    <a:pt x="92" y="988"/>
                  </a:lnTo>
                  <a:lnTo>
                    <a:pt x="68" y="1029"/>
                  </a:lnTo>
                  <a:lnTo>
                    <a:pt x="10" y="1043"/>
                  </a:lnTo>
                  <a:lnTo>
                    <a:pt x="0" y="998"/>
                  </a:lnTo>
                  <a:lnTo>
                    <a:pt x="20" y="960"/>
                  </a:lnTo>
                  <a:lnTo>
                    <a:pt x="92" y="929"/>
                  </a:lnTo>
                  <a:lnTo>
                    <a:pt x="143" y="906"/>
                  </a:lnTo>
                  <a:lnTo>
                    <a:pt x="160" y="885"/>
                  </a:lnTo>
                  <a:lnTo>
                    <a:pt x="140" y="827"/>
                  </a:lnTo>
                  <a:lnTo>
                    <a:pt x="123" y="709"/>
                  </a:lnTo>
                  <a:lnTo>
                    <a:pt x="119" y="569"/>
                  </a:lnTo>
                  <a:lnTo>
                    <a:pt x="123" y="476"/>
                  </a:lnTo>
                  <a:lnTo>
                    <a:pt x="129" y="350"/>
                  </a:lnTo>
                  <a:lnTo>
                    <a:pt x="119" y="237"/>
                  </a:lnTo>
                  <a:lnTo>
                    <a:pt x="99" y="1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47110" name="Freeform 6"/>
            <p:cNvSpPr>
              <a:spLocks/>
            </p:cNvSpPr>
            <p:nvPr/>
          </p:nvSpPr>
          <p:spPr bwMode="auto">
            <a:xfrm>
              <a:off x="2028" y="2948"/>
              <a:ext cx="320" cy="1040"/>
            </a:xfrm>
            <a:custGeom>
              <a:avLst/>
              <a:gdLst>
                <a:gd name="T0" fmla="*/ 197 w 320"/>
                <a:gd name="T1" fmla="*/ 96 h 1040"/>
                <a:gd name="T2" fmla="*/ 231 w 320"/>
                <a:gd name="T3" fmla="*/ 31 h 1040"/>
                <a:gd name="T4" fmla="*/ 272 w 320"/>
                <a:gd name="T5" fmla="*/ 0 h 1040"/>
                <a:gd name="T6" fmla="*/ 320 w 320"/>
                <a:gd name="T7" fmla="*/ 20 h 1040"/>
                <a:gd name="T8" fmla="*/ 313 w 320"/>
                <a:gd name="T9" fmla="*/ 82 h 1040"/>
                <a:gd name="T10" fmla="*/ 282 w 320"/>
                <a:gd name="T11" fmla="*/ 126 h 1040"/>
                <a:gd name="T12" fmla="*/ 221 w 320"/>
                <a:gd name="T13" fmla="*/ 237 h 1040"/>
                <a:gd name="T14" fmla="*/ 180 w 320"/>
                <a:gd name="T15" fmla="*/ 343 h 1040"/>
                <a:gd name="T16" fmla="*/ 156 w 320"/>
                <a:gd name="T17" fmla="*/ 456 h 1040"/>
                <a:gd name="T18" fmla="*/ 159 w 320"/>
                <a:gd name="T19" fmla="*/ 566 h 1040"/>
                <a:gd name="T20" fmla="*/ 197 w 320"/>
                <a:gd name="T21" fmla="*/ 713 h 1040"/>
                <a:gd name="T22" fmla="*/ 228 w 320"/>
                <a:gd name="T23" fmla="*/ 855 h 1040"/>
                <a:gd name="T24" fmla="*/ 272 w 320"/>
                <a:gd name="T25" fmla="*/ 916 h 1040"/>
                <a:gd name="T26" fmla="*/ 269 w 320"/>
                <a:gd name="T27" fmla="*/ 951 h 1040"/>
                <a:gd name="T28" fmla="*/ 231 w 320"/>
                <a:gd name="T29" fmla="*/ 968 h 1040"/>
                <a:gd name="T30" fmla="*/ 145 w 320"/>
                <a:gd name="T31" fmla="*/ 981 h 1040"/>
                <a:gd name="T32" fmla="*/ 84 w 320"/>
                <a:gd name="T33" fmla="*/ 1019 h 1040"/>
                <a:gd name="T34" fmla="*/ 52 w 320"/>
                <a:gd name="T35" fmla="*/ 1040 h 1040"/>
                <a:gd name="T36" fmla="*/ 0 w 320"/>
                <a:gd name="T37" fmla="*/ 992 h 1040"/>
                <a:gd name="T38" fmla="*/ 11 w 320"/>
                <a:gd name="T39" fmla="*/ 961 h 1040"/>
                <a:gd name="T40" fmla="*/ 62 w 320"/>
                <a:gd name="T41" fmla="*/ 940 h 1040"/>
                <a:gd name="T42" fmla="*/ 128 w 320"/>
                <a:gd name="T43" fmla="*/ 930 h 1040"/>
                <a:gd name="T44" fmla="*/ 190 w 320"/>
                <a:gd name="T45" fmla="*/ 930 h 1040"/>
                <a:gd name="T46" fmla="*/ 200 w 320"/>
                <a:gd name="T47" fmla="*/ 910 h 1040"/>
                <a:gd name="T48" fmla="*/ 190 w 320"/>
                <a:gd name="T49" fmla="*/ 875 h 1040"/>
                <a:gd name="T50" fmla="*/ 138 w 320"/>
                <a:gd name="T51" fmla="*/ 741 h 1040"/>
                <a:gd name="T52" fmla="*/ 104 w 320"/>
                <a:gd name="T53" fmla="*/ 610 h 1040"/>
                <a:gd name="T54" fmla="*/ 87 w 320"/>
                <a:gd name="T55" fmla="*/ 515 h 1040"/>
                <a:gd name="T56" fmla="*/ 84 w 320"/>
                <a:gd name="T57" fmla="*/ 426 h 1040"/>
                <a:gd name="T58" fmla="*/ 97 w 320"/>
                <a:gd name="T59" fmla="*/ 340 h 1040"/>
                <a:gd name="T60" fmla="*/ 128 w 320"/>
                <a:gd name="T61" fmla="*/ 251 h 1040"/>
                <a:gd name="T62" fmla="*/ 176 w 320"/>
                <a:gd name="T63" fmla="*/ 133 h 1040"/>
                <a:gd name="T64" fmla="*/ 197 w 320"/>
                <a:gd name="T65" fmla="*/ 96 h 10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20" h="1040">
                  <a:moveTo>
                    <a:pt x="197" y="96"/>
                  </a:moveTo>
                  <a:lnTo>
                    <a:pt x="231" y="31"/>
                  </a:lnTo>
                  <a:lnTo>
                    <a:pt x="272" y="0"/>
                  </a:lnTo>
                  <a:lnTo>
                    <a:pt x="320" y="20"/>
                  </a:lnTo>
                  <a:lnTo>
                    <a:pt x="313" y="82"/>
                  </a:lnTo>
                  <a:lnTo>
                    <a:pt x="282" y="126"/>
                  </a:lnTo>
                  <a:lnTo>
                    <a:pt x="221" y="237"/>
                  </a:lnTo>
                  <a:lnTo>
                    <a:pt x="180" y="343"/>
                  </a:lnTo>
                  <a:lnTo>
                    <a:pt x="156" y="456"/>
                  </a:lnTo>
                  <a:lnTo>
                    <a:pt x="159" y="566"/>
                  </a:lnTo>
                  <a:lnTo>
                    <a:pt x="197" y="713"/>
                  </a:lnTo>
                  <a:lnTo>
                    <a:pt x="228" y="855"/>
                  </a:lnTo>
                  <a:lnTo>
                    <a:pt x="272" y="916"/>
                  </a:lnTo>
                  <a:lnTo>
                    <a:pt x="269" y="951"/>
                  </a:lnTo>
                  <a:lnTo>
                    <a:pt x="231" y="968"/>
                  </a:lnTo>
                  <a:lnTo>
                    <a:pt x="145" y="981"/>
                  </a:lnTo>
                  <a:lnTo>
                    <a:pt x="84" y="1019"/>
                  </a:lnTo>
                  <a:lnTo>
                    <a:pt x="52" y="1040"/>
                  </a:lnTo>
                  <a:lnTo>
                    <a:pt x="0" y="992"/>
                  </a:lnTo>
                  <a:lnTo>
                    <a:pt x="11" y="961"/>
                  </a:lnTo>
                  <a:lnTo>
                    <a:pt x="62" y="940"/>
                  </a:lnTo>
                  <a:lnTo>
                    <a:pt x="128" y="930"/>
                  </a:lnTo>
                  <a:lnTo>
                    <a:pt x="190" y="930"/>
                  </a:lnTo>
                  <a:lnTo>
                    <a:pt x="200" y="910"/>
                  </a:lnTo>
                  <a:lnTo>
                    <a:pt x="190" y="875"/>
                  </a:lnTo>
                  <a:lnTo>
                    <a:pt x="138" y="741"/>
                  </a:lnTo>
                  <a:lnTo>
                    <a:pt x="104" y="610"/>
                  </a:lnTo>
                  <a:lnTo>
                    <a:pt x="87" y="515"/>
                  </a:lnTo>
                  <a:lnTo>
                    <a:pt x="84" y="426"/>
                  </a:lnTo>
                  <a:lnTo>
                    <a:pt x="97" y="340"/>
                  </a:lnTo>
                  <a:lnTo>
                    <a:pt x="128" y="251"/>
                  </a:lnTo>
                  <a:lnTo>
                    <a:pt x="176" y="133"/>
                  </a:lnTo>
                  <a:lnTo>
                    <a:pt x="197" y="9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47111" name="Freeform 7"/>
            <p:cNvSpPr>
              <a:spLocks/>
            </p:cNvSpPr>
            <p:nvPr/>
          </p:nvSpPr>
          <p:spPr bwMode="auto">
            <a:xfrm>
              <a:off x="2089" y="1652"/>
              <a:ext cx="412" cy="543"/>
            </a:xfrm>
            <a:custGeom>
              <a:avLst/>
              <a:gdLst>
                <a:gd name="T0" fmla="*/ 151 w 412"/>
                <a:gd name="T1" fmla="*/ 454 h 543"/>
                <a:gd name="T2" fmla="*/ 182 w 412"/>
                <a:gd name="T3" fmla="*/ 522 h 543"/>
                <a:gd name="T4" fmla="*/ 254 w 412"/>
                <a:gd name="T5" fmla="*/ 543 h 543"/>
                <a:gd name="T6" fmla="*/ 316 w 412"/>
                <a:gd name="T7" fmla="*/ 536 h 543"/>
                <a:gd name="T8" fmla="*/ 367 w 412"/>
                <a:gd name="T9" fmla="*/ 492 h 543"/>
                <a:gd name="T10" fmla="*/ 408 w 412"/>
                <a:gd name="T11" fmla="*/ 402 h 543"/>
                <a:gd name="T12" fmla="*/ 412 w 412"/>
                <a:gd name="T13" fmla="*/ 296 h 543"/>
                <a:gd name="T14" fmla="*/ 398 w 412"/>
                <a:gd name="T15" fmla="*/ 203 h 543"/>
                <a:gd name="T16" fmla="*/ 340 w 412"/>
                <a:gd name="T17" fmla="*/ 99 h 543"/>
                <a:gd name="T18" fmla="*/ 298 w 412"/>
                <a:gd name="T19" fmla="*/ 51 h 543"/>
                <a:gd name="T20" fmla="*/ 254 w 412"/>
                <a:gd name="T21" fmla="*/ 21 h 543"/>
                <a:gd name="T22" fmla="*/ 213 w 412"/>
                <a:gd name="T23" fmla="*/ 0 h 543"/>
                <a:gd name="T24" fmla="*/ 141 w 412"/>
                <a:gd name="T25" fmla="*/ 7 h 543"/>
                <a:gd name="T26" fmla="*/ 103 w 412"/>
                <a:gd name="T27" fmla="*/ 69 h 543"/>
                <a:gd name="T28" fmla="*/ 83 w 412"/>
                <a:gd name="T29" fmla="*/ 134 h 543"/>
                <a:gd name="T30" fmla="*/ 83 w 412"/>
                <a:gd name="T31" fmla="*/ 238 h 543"/>
                <a:gd name="T32" fmla="*/ 100 w 412"/>
                <a:gd name="T33" fmla="*/ 337 h 543"/>
                <a:gd name="T34" fmla="*/ 120 w 412"/>
                <a:gd name="T35" fmla="*/ 392 h 543"/>
                <a:gd name="T36" fmla="*/ 6 w 412"/>
                <a:gd name="T37" fmla="*/ 474 h 543"/>
                <a:gd name="T38" fmla="*/ 0 w 412"/>
                <a:gd name="T39" fmla="*/ 505 h 543"/>
                <a:gd name="T40" fmla="*/ 17 w 412"/>
                <a:gd name="T41" fmla="*/ 522 h 543"/>
                <a:gd name="T42" fmla="*/ 141 w 412"/>
                <a:gd name="T43" fmla="*/ 430 h 543"/>
                <a:gd name="T44" fmla="*/ 151 w 412"/>
                <a:gd name="T45" fmla="*/ 454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12" h="543">
                  <a:moveTo>
                    <a:pt x="151" y="454"/>
                  </a:moveTo>
                  <a:lnTo>
                    <a:pt x="182" y="522"/>
                  </a:lnTo>
                  <a:lnTo>
                    <a:pt x="254" y="543"/>
                  </a:lnTo>
                  <a:lnTo>
                    <a:pt x="316" y="536"/>
                  </a:lnTo>
                  <a:lnTo>
                    <a:pt x="367" y="492"/>
                  </a:lnTo>
                  <a:lnTo>
                    <a:pt x="408" y="402"/>
                  </a:lnTo>
                  <a:lnTo>
                    <a:pt x="412" y="296"/>
                  </a:lnTo>
                  <a:lnTo>
                    <a:pt x="398" y="203"/>
                  </a:lnTo>
                  <a:lnTo>
                    <a:pt x="340" y="99"/>
                  </a:lnTo>
                  <a:lnTo>
                    <a:pt x="298" y="51"/>
                  </a:lnTo>
                  <a:lnTo>
                    <a:pt x="254" y="21"/>
                  </a:lnTo>
                  <a:lnTo>
                    <a:pt x="213" y="0"/>
                  </a:lnTo>
                  <a:lnTo>
                    <a:pt x="141" y="7"/>
                  </a:lnTo>
                  <a:lnTo>
                    <a:pt x="103" y="69"/>
                  </a:lnTo>
                  <a:lnTo>
                    <a:pt x="83" y="134"/>
                  </a:lnTo>
                  <a:lnTo>
                    <a:pt x="83" y="238"/>
                  </a:lnTo>
                  <a:lnTo>
                    <a:pt x="100" y="337"/>
                  </a:lnTo>
                  <a:lnTo>
                    <a:pt x="120" y="392"/>
                  </a:lnTo>
                  <a:lnTo>
                    <a:pt x="6" y="474"/>
                  </a:lnTo>
                  <a:lnTo>
                    <a:pt x="0" y="505"/>
                  </a:lnTo>
                  <a:lnTo>
                    <a:pt x="17" y="522"/>
                  </a:lnTo>
                  <a:lnTo>
                    <a:pt x="141" y="430"/>
                  </a:lnTo>
                  <a:lnTo>
                    <a:pt x="151" y="4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47112" name="Freeform 8"/>
            <p:cNvSpPr>
              <a:spLocks/>
            </p:cNvSpPr>
            <p:nvPr/>
          </p:nvSpPr>
          <p:spPr bwMode="auto">
            <a:xfrm>
              <a:off x="2240" y="1537"/>
              <a:ext cx="819" cy="908"/>
            </a:xfrm>
            <a:custGeom>
              <a:avLst/>
              <a:gdLst>
                <a:gd name="T0" fmla="*/ 545 w 819"/>
                <a:gd name="T1" fmla="*/ 628 h 908"/>
                <a:gd name="T2" fmla="*/ 504 w 819"/>
                <a:gd name="T3" fmla="*/ 669 h 908"/>
                <a:gd name="T4" fmla="*/ 417 w 819"/>
                <a:gd name="T5" fmla="*/ 720 h 908"/>
                <a:gd name="T6" fmla="*/ 339 w 819"/>
                <a:gd name="T7" fmla="*/ 751 h 908"/>
                <a:gd name="T8" fmla="*/ 284 w 819"/>
                <a:gd name="T9" fmla="*/ 782 h 908"/>
                <a:gd name="T10" fmla="*/ 232 w 819"/>
                <a:gd name="T11" fmla="*/ 823 h 908"/>
                <a:gd name="T12" fmla="*/ 226 w 819"/>
                <a:gd name="T13" fmla="*/ 895 h 908"/>
                <a:gd name="T14" fmla="*/ 277 w 819"/>
                <a:gd name="T15" fmla="*/ 908 h 908"/>
                <a:gd name="T16" fmla="*/ 407 w 819"/>
                <a:gd name="T17" fmla="*/ 833 h 908"/>
                <a:gd name="T18" fmla="*/ 504 w 819"/>
                <a:gd name="T19" fmla="*/ 744 h 908"/>
                <a:gd name="T20" fmla="*/ 617 w 819"/>
                <a:gd name="T21" fmla="*/ 631 h 908"/>
                <a:gd name="T22" fmla="*/ 709 w 819"/>
                <a:gd name="T23" fmla="*/ 559 h 908"/>
                <a:gd name="T24" fmla="*/ 788 w 819"/>
                <a:gd name="T25" fmla="*/ 504 h 908"/>
                <a:gd name="T26" fmla="*/ 819 w 819"/>
                <a:gd name="T27" fmla="*/ 477 h 908"/>
                <a:gd name="T28" fmla="*/ 808 w 819"/>
                <a:gd name="T29" fmla="*/ 443 h 908"/>
                <a:gd name="T30" fmla="*/ 771 w 819"/>
                <a:gd name="T31" fmla="*/ 395 h 908"/>
                <a:gd name="T32" fmla="*/ 634 w 819"/>
                <a:gd name="T33" fmla="*/ 320 h 908"/>
                <a:gd name="T34" fmla="*/ 504 w 819"/>
                <a:gd name="T35" fmla="*/ 250 h 908"/>
                <a:gd name="T36" fmla="*/ 345 w 819"/>
                <a:gd name="T37" fmla="*/ 178 h 908"/>
                <a:gd name="T38" fmla="*/ 287 w 819"/>
                <a:gd name="T39" fmla="*/ 137 h 908"/>
                <a:gd name="T40" fmla="*/ 226 w 819"/>
                <a:gd name="T41" fmla="*/ 82 h 908"/>
                <a:gd name="T42" fmla="*/ 164 w 819"/>
                <a:gd name="T43" fmla="*/ 21 h 908"/>
                <a:gd name="T44" fmla="*/ 109 w 819"/>
                <a:gd name="T45" fmla="*/ 0 h 908"/>
                <a:gd name="T46" fmla="*/ 0 w 819"/>
                <a:gd name="T47" fmla="*/ 76 h 908"/>
                <a:gd name="T48" fmla="*/ 7 w 819"/>
                <a:gd name="T49" fmla="*/ 147 h 908"/>
                <a:gd name="T50" fmla="*/ 27 w 819"/>
                <a:gd name="T51" fmla="*/ 175 h 908"/>
                <a:gd name="T52" fmla="*/ 82 w 819"/>
                <a:gd name="T53" fmla="*/ 164 h 908"/>
                <a:gd name="T54" fmla="*/ 72 w 819"/>
                <a:gd name="T55" fmla="*/ 134 h 908"/>
                <a:gd name="T56" fmla="*/ 51 w 819"/>
                <a:gd name="T57" fmla="*/ 123 h 908"/>
                <a:gd name="T58" fmla="*/ 41 w 819"/>
                <a:gd name="T59" fmla="*/ 86 h 908"/>
                <a:gd name="T60" fmla="*/ 102 w 819"/>
                <a:gd name="T61" fmla="*/ 45 h 908"/>
                <a:gd name="T62" fmla="*/ 154 w 819"/>
                <a:gd name="T63" fmla="*/ 86 h 908"/>
                <a:gd name="T64" fmla="*/ 154 w 819"/>
                <a:gd name="T65" fmla="*/ 123 h 908"/>
                <a:gd name="T66" fmla="*/ 133 w 819"/>
                <a:gd name="T67" fmla="*/ 168 h 908"/>
                <a:gd name="T68" fmla="*/ 150 w 819"/>
                <a:gd name="T69" fmla="*/ 199 h 908"/>
                <a:gd name="T70" fmla="*/ 253 w 819"/>
                <a:gd name="T71" fmla="*/ 226 h 908"/>
                <a:gd name="T72" fmla="*/ 294 w 819"/>
                <a:gd name="T73" fmla="*/ 188 h 908"/>
                <a:gd name="T74" fmla="*/ 431 w 819"/>
                <a:gd name="T75" fmla="*/ 271 h 908"/>
                <a:gd name="T76" fmla="*/ 545 w 819"/>
                <a:gd name="T77" fmla="*/ 323 h 908"/>
                <a:gd name="T78" fmla="*/ 607 w 819"/>
                <a:gd name="T79" fmla="*/ 354 h 908"/>
                <a:gd name="T80" fmla="*/ 668 w 819"/>
                <a:gd name="T81" fmla="*/ 385 h 908"/>
                <a:gd name="T82" fmla="*/ 716 w 819"/>
                <a:gd name="T83" fmla="*/ 426 h 908"/>
                <a:gd name="T84" fmla="*/ 747 w 819"/>
                <a:gd name="T85" fmla="*/ 467 h 908"/>
                <a:gd name="T86" fmla="*/ 719 w 819"/>
                <a:gd name="T87" fmla="*/ 497 h 908"/>
                <a:gd name="T88" fmla="*/ 654 w 819"/>
                <a:gd name="T89" fmla="*/ 539 h 908"/>
                <a:gd name="T90" fmla="*/ 586 w 819"/>
                <a:gd name="T91" fmla="*/ 586 h 908"/>
                <a:gd name="T92" fmla="*/ 545 w 819"/>
                <a:gd name="T93" fmla="*/ 628 h 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19" h="908">
                  <a:moveTo>
                    <a:pt x="545" y="628"/>
                  </a:moveTo>
                  <a:lnTo>
                    <a:pt x="504" y="669"/>
                  </a:lnTo>
                  <a:lnTo>
                    <a:pt x="417" y="720"/>
                  </a:lnTo>
                  <a:lnTo>
                    <a:pt x="339" y="751"/>
                  </a:lnTo>
                  <a:lnTo>
                    <a:pt x="284" y="782"/>
                  </a:lnTo>
                  <a:lnTo>
                    <a:pt x="232" y="823"/>
                  </a:lnTo>
                  <a:lnTo>
                    <a:pt x="226" y="895"/>
                  </a:lnTo>
                  <a:lnTo>
                    <a:pt x="277" y="908"/>
                  </a:lnTo>
                  <a:lnTo>
                    <a:pt x="407" y="833"/>
                  </a:lnTo>
                  <a:lnTo>
                    <a:pt x="504" y="744"/>
                  </a:lnTo>
                  <a:lnTo>
                    <a:pt x="617" y="631"/>
                  </a:lnTo>
                  <a:lnTo>
                    <a:pt x="709" y="559"/>
                  </a:lnTo>
                  <a:lnTo>
                    <a:pt x="788" y="504"/>
                  </a:lnTo>
                  <a:lnTo>
                    <a:pt x="819" y="477"/>
                  </a:lnTo>
                  <a:lnTo>
                    <a:pt x="808" y="443"/>
                  </a:lnTo>
                  <a:lnTo>
                    <a:pt x="771" y="395"/>
                  </a:lnTo>
                  <a:lnTo>
                    <a:pt x="634" y="320"/>
                  </a:lnTo>
                  <a:lnTo>
                    <a:pt x="504" y="250"/>
                  </a:lnTo>
                  <a:lnTo>
                    <a:pt x="345" y="178"/>
                  </a:lnTo>
                  <a:lnTo>
                    <a:pt x="287" y="137"/>
                  </a:lnTo>
                  <a:lnTo>
                    <a:pt x="226" y="82"/>
                  </a:lnTo>
                  <a:lnTo>
                    <a:pt x="164" y="21"/>
                  </a:lnTo>
                  <a:lnTo>
                    <a:pt x="109" y="0"/>
                  </a:lnTo>
                  <a:lnTo>
                    <a:pt x="0" y="76"/>
                  </a:lnTo>
                  <a:lnTo>
                    <a:pt x="7" y="147"/>
                  </a:lnTo>
                  <a:lnTo>
                    <a:pt x="27" y="175"/>
                  </a:lnTo>
                  <a:lnTo>
                    <a:pt x="82" y="164"/>
                  </a:lnTo>
                  <a:lnTo>
                    <a:pt x="72" y="134"/>
                  </a:lnTo>
                  <a:lnTo>
                    <a:pt x="51" y="123"/>
                  </a:lnTo>
                  <a:lnTo>
                    <a:pt x="41" y="86"/>
                  </a:lnTo>
                  <a:lnTo>
                    <a:pt x="102" y="45"/>
                  </a:lnTo>
                  <a:lnTo>
                    <a:pt x="154" y="86"/>
                  </a:lnTo>
                  <a:lnTo>
                    <a:pt x="154" y="123"/>
                  </a:lnTo>
                  <a:lnTo>
                    <a:pt x="133" y="168"/>
                  </a:lnTo>
                  <a:lnTo>
                    <a:pt x="150" y="199"/>
                  </a:lnTo>
                  <a:lnTo>
                    <a:pt x="253" y="226"/>
                  </a:lnTo>
                  <a:lnTo>
                    <a:pt x="294" y="188"/>
                  </a:lnTo>
                  <a:lnTo>
                    <a:pt x="431" y="271"/>
                  </a:lnTo>
                  <a:lnTo>
                    <a:pt x="545" y="323"/>
                  </a:lnTo>
                  <a:lnTo>
                    <a:pt x="607" y="354"/>
                  </a:lnTo>
                  <a:lnTo>
                    <a:pt x="668" y="385"/>
                  </a:lnTo>
                  <a:lnTo>
                    <a:pt x="716" y="426"/>
                  </a:lnTo>
                  <a:lnTo>
                    <a:pt x="747" y="467"/>
                  </a:lnTo>
                  <a:lnTo>
                    <a:pt x="719" y="497"/>
                  </a:lnTo>
                  <a:lnTo>
                    <a:pt x="654" y="539"/>
                  </a:lnTo>
                  <a:lnTo>
                    <a:pt x="586" y="586"/>
                  </a:lnTo>
                  <a:lnTo>
                    <a:pt x="545" y="6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sp>
        <p:nvSpPr>
          <p:cNvPr id="47113" name="Rectangle 9"/>
          <p:cNvSpPr>
            <a:spLocks noChangeArrowheads="1"/>
          </p:cNvSpPr>
          <p:nvPr/>
        </p:nvSpPr>
        <p:spPr bwMode="auto">
          <a:xfrm>
            <a:off x="1295400" y="1447800"/>
            <a:ext cx="2362200" cy="1828800"/>
          </a:xfrm>
          <a:prstGeom prst="rect">
            <a:avLst/>
          </a:prstGeom>
          <a:solidFill>
            <a:schemeClr val="accent1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  <a:contourClr>
              <a:schemeClr val="accent1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ctr"/>
            <a:r>
              <a:rPr lang="fr-FR" altLang="fr-FR" sz="4000">
                <a:solidFill>
                  <a:schemeClr val="bg1"/>
                </a:solidFill>
              </a:rPr>
              <a:t>Actifs</a:t>
            </a:r>
          </a:p>
          <a:p>
            <a:pPr algn="ctr"/>
            <a:r>
              <a:rPr lang="fr-FR" altLang="fr-FR" sz="4000">
                <a:solidFill>
                  <a:schemeClr val="bg1"/>
                </a:solidFill>
              </a:rPr>
              <a:t>Passifs</a:t>
            </a:r>
          </a:p>
        </p:txBody>
      </p:sp>
      <p:sp>
        <p:nvSpPr>
          <p:cNvPr id="47114" name="Rectangle 10"/>
          <p:cNvSpPr>
            <a:spLocks noChangeArrowheads="1"/>
          </p:cNvSpPr>
          <p:nvPr/>
        </p:nvSpPr>
        <p:spPr bwMode="auto">
          <a:xfrm>
            <a:off x="1295400" y="3810000"/>
            <a:ext cx="2362200" cy="1828800"/>
          </a:xfrm>
          <a:prstGeom prst="rect">
            <a:avLst/>
          </a:prstGeom>
          <a:solidFill>
            <a:schemeClr val="accent1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  <a:contourClr>
              <a:schemeClr val="accent1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ctr"/>
            <a:r>
              <a:rPr lang="fr-FR" altLang="fr-FR" sz="4000">
                <a:solidFill>
                  <a:schemeClr val="bg1"/>
                </a:solidFill>
              </a:rPr>
              <a:t>Charges</a:t>
            </a:r>
          </a:p>
          <a:p>
            <a:pPr algn="ctr"/>
            <a:r>
              <a:rPr lang="fr-FR" altLang="fr-FR" sz="4000">
                <a:solidFill>
                  <a:schemeClr val="bg1"/>
                </a:solidFill>
              </a:rPr>
              <a:t>Produits</a:t>
            </a:r>
            <a:endParaRPr lang="fr-FR" altLang="fr-FR"/>
          </a:p>
        </p:txBody>
      </p:sp>
      <p:sp>
        <p:nvSpPr>
          <p:cNvPr id="47115" name="Text Box 11"/>
          <p:cNvSpPr txBox="1">
            <a:spLocks noChangeArrowheads="1"/>
          </p:cNvSpPr>
          <p:nvPr/>
        </p:nvSpPr>
        <p:spPr bwMode="auto">
          <a:xfrm>
            <a:off x="5867400" y="304800"/>
            <a:ext cx="30480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6000" b="1"/>
              <a:t>Quoi ?</a:t>
            </a:r>
            <a:endParaRPr lang="fr-FR" altLang="fr-FR"/>
          </a:p>
        </p:txBody>
      </p:sp>
      <p:sp>
        <p:nvSpPr>
          <p:cNvPr id="47116" name="Text Box 12"/>
          <p:cNvSpPr txBox="1">
            <a:spLocks noChangeArrowheads="1"/>
          </p:cNvSpPr>
          <p:nvPr/>
        </p:nvSpPr>
        <p:spPr bwMode="auto">
          <a:xfrm>
            <a:off x="4114800" y="1828800"/>
            <a:ext cx="17526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fr-FR" altLang="fr-FR" sz="3200" b="1"/>
              <a:t>Partie 1</a:t>
            </a:r>
          </a:p>
          <a:p>
            <a:pPr>
              <a:lnSpc>
                <a:spcPct val="120000"/>
              </a:lnSpc>
              <a:spcBef>
                <a:spcPct val="50000"/>
              </a:spcBef>
            </a:pPr>
            <a:endParaRPr lang="fr-FR" altLang="fr-FR" sz="3200" b="1"/>
          </a:p>
          <a:p>
            <a:pPr>
              <a:lnSpc>
                <a:spcPct val="120000"/>
              </a:lnSpc>
              <a:spcBef>
                <a:spcPct val="50000"/>
              </a:spcBef>
            </a:pPr>
            <a:endParaRPr lang="fr-FR" altLang="fr-FR" sz="3200" b="1"/>
          </a:p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fr-FR" altLang="fr-FR" sz="3200" b="1"/>
              <a:t>Partie 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7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16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2">
                <a:gamma/>
                <a:tint val="39216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130" name="Object 2"/>
          <p:cNvGraphicFramePr>
            <a:graphicFrameLocks noChangeAspect="1"/>
          </p:cNvGraphicFramePr>
          <p:nvPr/>
        </p:nvGraphicFramePr>
        <p:xfrm>
          <a:off x="5181600" y="3276600"/>
          <a:ext cx="3286125" cy="291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2" name="Clip" r:id="rId3" imgW="3285720" imgH="2914200" progId="MS_ClipArt_Gallery.2">
                  <p:embed/>
                </p:oleObj>
              </mc:Choice>
              <mc:Fallback>
                <p:oleObj name="Clip" r:id="rId3" imgW="3285720" imgH="2914200" progId="MS_ClipArt_Gallery.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3276600"/>
                        <a:ext cx="3286125" cy="2914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1" name="Text Box 3"/>
          <p:cNvSpPr txBox="1">
            <a:spLocks noChangeArrowheads="1"/>
          </p:cNvSpPr>
          <p:nvPr/>
        </p:nvSpPr>
        <p:spPr bwMode="auto">
          <a:xfrm>
            <a:off x="228600" y="609600"/>
            <a:ext cx="8610600" cy="176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4400" b="1">
                <a:solidFill>
                  <a:schemeClr val="bg1"/>
                </a:solidFill>
              </a:rPr>
              <a:t>1</a:t>
            </a:r>
          </a:p>
          <a:p>
            <a:pPr algn="ctr">
              <a:spcBef>
                <a:spcPct val="50000"/>
              </a:spcBef>
            </a:pPr>
            <a:r>
              <a:rPr lang="fr-FR" altLang="fr-FR" sz="4400" b="1">
                <a:solidFill>
                  <a:schemeClr val="bg1"/>
                </a:solidFill>
              </a:rPr>
              <a:t>Ajustement des comptes du Bilan</a:t>
            </a:r>
            <a:endParaRPr lang="fr-FR" altLang="fr-FR" sz="36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4754" name="Object 2050"/>
          <p:cNvGraphicFramePr>
            <a:graphicFrameLocks noChangeAspect="1"/>
          </p:cNvGraphicFramePr>
          <p:nvPr/>
        </p:nvGraphicFramePr>
        <p:xfrm>
          <a:off x="7848600" y="228600"/>
          <a:ext cx="1055688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59" name="Clip" r:id="rId3" imgW="3076560" imgH="3109320" progId="MS_ClipArt_Gallery.2">
                  <p:embed/>
                </p:oleObj>
              </mc:Choice>
              <mc:Fallback>
                <p:oleObj name="Clip" r:id="rId3" imgW="3076560" imgH="3109320" progId="MS_ClipArt_Gallery.2">
                  <p:embed/>
                  <p:pic>
                    <p:nvPicPr>
                      <p:cNvPr id="0" name="Object 20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48600" y="228600"/>
                        <a:ext cx="1055688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755" name="Object 2051"/>
          <p:cNvGraphicFramePr>
            <a:graphicFrameLocks noChangeAspect="1"/>
          </p:cNvGraphicFramePr>
          <p:nvPr/>
        </p:nvGraphicFramePr>
        <p:xfrm>
          <a:off x="7086600" y="2819400"/>
          <a:ext cx="1400175" cy="2771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60" name="Clip" r:id="rId5" imgW="1400040" imgH="2771640" progId="MS_ClipArt_Gallery.2">
                  <p:embed/>
                </p:oleObj>
              </mc:Choice>
              <mc:Fallback>
                <p:oleObj name="Clip" r:id="rId5" imgW="1400040" imgH="2771640" progId="MS_ClipArt_Gallery.2">
                  <p:embed/>
                  <p:pic>
                    <p:nvPicPr>
                      <p:cNvPr id="0" name="Object 20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6600" y="2819400"/>
                        <a:ext cx="1400175" cy="2771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756" name="AutoShape 2052"/>
          <p:cNvSpPr>
            <a:spLocks noChangeArrowheads="1"/>
          </p:cNvSpPr>
          <p:nvPr/>
        </p:nvSpPr>
        <p:spPr bwMode="auto">
          <a:xfrm>
            <a:off x="1524000" y="304800"/>
            <a:ext cx="6019800" cy="1828800"/>
          </a:xfrm>
          <a:prstGeom prst="wedgeEllipseCallout">
            <a:avLst>
              <a:gd name="adj1" fmla="val 45597"/>
              <a:gd name="adj2" fmla="val 107380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altLang="fr-FR" sz="4400">
                <a:solidFill>
                  <a:schemeClr val="bg1"/>
                </a:solidFill>
              </a:rPr>
              <a:t>Rendre juste les</a:t>
            </a:r>
          </a:p>
          <a:p>
            <a:pPr algn="ctr"/>
            <a:r>
              <a:rPr lang="fr-FR" altLang="fr-FR" sz="4400">
                <a:solidFill>
                  <a:schemeClr val="bg1"/>
                </a:solidFill>
              </a:rPr>
              <a:t>comptes de situation</a:t>
            </a:r>
          </a:p>
        </p:txBody>
      </p:sp>
      <p:sp>
        <p:nvSpPr>
          <p:cNvPr id="74758" name="Text Box 2054"/>
          <p:cNvSpPr txBox="1">
            <a:spLocks noChangeArrowheads="1"/>
          </p:cNvSpPr>
          <p:nvPr/>
        </p:nvSpPr>
        <p:spPr bwMode="auto">
          <a:xfrm>
            <a:off x="381000" y="2895600"/>
            <a:ext cx="6781800" cy="330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82600" indent="-482600" defTabSz="482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673100" defTabSz="482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482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482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482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482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482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482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482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fr-FR" altLang="fr-FR" b="1"/>
              <a:t>a) 	Conformité avec les </a:t>
            </a:r>
            <a:r>
              <a:rPr lang="fr-FR" altLang="fr-FR" b="1">
                <a:solidFill>
                  <a:srgbClr val="FF0000"/>
                </a:solidFill>
              </a:rPr>
              <a:t>inventaires</a:t>
            </a:r>
            <a:r>
              <a:rPr lang="fr-FR" altLang="fr-FR" b="1"/>
              <a:t>.</a:t>
            </a:r>
          </a:p>
          <a:p>
            <a:pPr>
              <a:lnSpc>
                <a:spcPct val="40000"/>
              </a:lnSpc>
              <a:spcBef>
                <a:spcPct val="50000"/>
              </a:spcBef>
            </a:pPr>
            <a:endParaRPr lang="fr-FR" altLang="fr-FR" b="1"/>
          </a:p>
          <a:p>
            <a:pPr>
              <a:spcBef>
                <a:spcPct val="50000"/>
              </a:spcBef>
            </a:pPr>
            <a:r>
              <a:rPr lang="fr-FR" altLang="fr-FR" b="1"/>
              <a:t>b) 	Conformité avec la réalité économique en tenant compte de l’usure, de la vétusté ou de l’obsolescence (</a:t>
            </a:r>
            <a:r>
              <a:rPr lang="fr-FR" altLang="fr-FR" b="1">
                <a:solidFill>
                  <a:srgbClr val="FF0000"/>
                </a:solidFill>
              </a:rPr>
              <a:t>amortissements</a:t>
            </a:r>
            <a:r>
              <a:rPr lang="fr-FR" altLang="fr-FR" b="1"/>
              <a:t>).</a:t>
            </a:r>
          </a:p>
          <a:p>
            <a:pPr>
              <a:lnSpc>
                <a:spcPct val="40000"/>
              </a:lnSpc>
              <a:spcBef>
                <a:spcPct val="50000"/>
              </a:spcBef>
            </a:pPr>
            <a:endParaRPr lang="fr-FR" altLang="fr-FR" b="1"/>
          </a:p>
          <a:p>
            <a:pPr>
              <a:spcBef>
                <a:spcPct val="50000"/>
              </a:spcBef>
            </a:pPr>
            <a:r>
              <a:rPr lang="fr-FR" altLang="fr-FR" b="1"/>
              <a:t>c)	Conformité avec les risques inéluctables en créant des </a:t>
            </a:r>
            <a:r>
              <a:rPr lang="fr-FR" altLang="fr-FR" b="1">
                <a:solidFill>
                  <a:srgbClr val="FF0000"/>
                </a:solidFill>
              </a:rPr>
              <a:t>provisions</a:t>
            </a:r>
            <a:r>
              <a:rPr lang="fr-FR" altLang="fr-FR" b="1"/>
              <a:t>.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47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47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4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6" grpId="0" animBg="1" autoUpdateAnimBg="0"/>
      <p:bldP spid="74758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778" name="Object 2"/>
          <p:cNvGraphicFramePr>
            <a:graphicFrameLocks noChangeAspect="1"/>
          </p:cNvGraphicFramePr>
          <p:nvPr/>
        </p:nvGraphicFramePr>
        <p:xfrm>
          <a:off x="1295400" y="1143000"/>
          <a:ext cx="7162800" cy="453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80" name="Clip" r:id="rId3" imgW="3139200" imgH="2318760" progId="MS_ClipArt_Gallery.2">
                  <p:embed/>
                </p:oleObj>
              </mc:Choice>
              <mc:Fallback>
                <p:oleObj name="Clip" r:id="rId3" imgW="3139200" imgH="2318760" progId="MS_ClipArt_Gallery.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143000"/>
                        <a:ext cx="7162800" cy="4537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5779" name="Text Box 3"/>
          <p:cNvSpPr txBox="1">
            <a:spLocks noChangeArrowheads="1"/>
          </p:cNvSpPr>
          <p:nvPr/>
        </p:nvSpPr>
        <p:spPr bwMode="auto">
          <a:xfrm>
            <a:off x="4267200" y="2667000"/>
            <a:ext cx="4038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3600" b="1"/>
              <a:t>a)  Les inventaires</a:t>
            </a:r>
            <a:endParaRPr lang="fr-FR" altLang="fr-FR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3503" name="Object 15"/>
          <p:cNvGraphicFramePr>
            <a:graphicFrameLocks noChangeAspect="1"/>
          </p:cNvGraphicFramePr>
          <p:nvPr/>
        </p:nvGraphicFramePr>
        <p:xfrm>
          <a:off x="381000" y="1219200"/>
          <a:ext cx="8374063" cy="4440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19" name="Feuille de calcul" r:id="rId3" imgW="8372924" imgH="4438849" progId="Excel.Sheet.8">
                  <p:embed/>
                </p:oleObj>
              </mc:Choice>
              <mc:Fallback>
                <p:oleObj name="Feuille de calcul" r:id="rId3" imgW="8372924" imgH="4438849" progId="Excel.Sheet.8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219200"/>
                        <a:ext cx="8374063" cy="4440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492" name="Object 4"/>
          <p:cNvGraphicFramePr>
            <a:graphicFrameLocks noChangeAspect="1"/>
          </p:cNvGraphicFramePr>
          <p:nvPr/>
        </p:nvGraphicFramePr>
        <p:xfrm>
          <a:off x="838200" y="1676400"/>
          <a:ext cx="1030288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20" name="Clip" r:id="rId5" imgW="16934400" imgH="17525880" progId="MS_ClipArt_Gallery.2">
                  <p:embed/>
                </p:oleObj>
              </mc:Choice>
              <mc:Fallback>
                <p:oleObj name="Clip" r:id="rId5" imgW="16934400" imgH="17525880" progId="MS_ClipArt_Gallery.2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676400"/>
                        <a:ext cx="1030288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494" name="Object 6"/>
          <p:cNvGraphicFramePr>
            <a:graphicFrameLocks noChangeAspect="1"/>
          </p:cNvGraphicFramePr>
          <p:nvPr/>
        </p:nvGraphicFramePr>
        <p:xfrm>
          <a:off x="762000" y="4419600"/>
          <a:ext cx="1066800" cy="1052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21" name="Clip" r:id="rId7" imgW="1997640" imgH="1969200" progId="MS_ClipArt_Gallery.2">
                  <p:embed/>
                </p:oleObj>
              </mc:Choice>
              <mc:Fallback>
                <p:oleObj name="Clip" r:id="rId7" imgW="1997640" imgH="1969200" progId="MS_ClipArt_Gallery.2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4419600"/>
                        <a:ext cx="1066800" cy="1052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504" name="Text Box 16"/>
          <p:cNvSpPr txBox="1">
            <a:spLocks noChangeArrowheads="1"/>
          </p:cNvSpPr>
          <p:nvPr/>
        </p:nvSpPr>
        <p:spPr bwMode="auto">
          <a:xfrm rot="-5400000">
            <a:off x="-601662" y="3341687"/>
            <a:ext cx="2209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2000" b="1">
                <a:latin typeface="Arial" panose="020B0604020202020204" pitchFamily="34" charset="0"/>
              </a:rPr>
              <a:t>Trésorerie</a:t>
            </a:r>
            <a:endParaRPr lang="fr-FR" altLang="fr-FR" sz="1800"/>
          </a:p>
        </p:txBody>
      </p:sp>
      <p:sp>
        <p:nvSpPr>
          <p:cNvPr id="63505" name="Text Box 17"/>
          <p:cNvSpPr txBox="1">
            <a:spLocks noChangeArrowheads="1"/>
          </p:cNvSpPr>
          <p:nvPr/>
        </p:nvSpPr>
        <p:spPr bwMode="auto">
          <a:xfrm>
            <a:off x="6477000" y="1676400"/>
            <a:ext cx="2209800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spcBef>
                <a:spcPct val="50000"/>
              </a:spcBef>
            </a:pPr>
            <a:r>
              <a:rPr lang="fr-CH" altLang="fr-FR" sz="1400" b="1">
                <a:latin typeface="Arial" panose="020B0604020202020204" pitchFamily="34" charset="0"/>
              </a:rPr>
              <a:t>Différences de caisse</a:t>
            </a:r>
            <a:endParaRPr lang="fr-FR" altLang="fr-FR" sz="1400" b="1">
              <a:latin typeface="Arial" panose="020B0604020202020204" pitchFamily="34" charset="0"/>
            </a:endParaRPr>
          </a:p>
        </p:txBody>
      </p:sp>
      <p:sp>
        <p:nvSpPr>
          <p:cNvPr id="63506" name="Text Box 18"/>
          <p:cNvSpPr txBox="1">
            <a:spLocks noChangeArrowheads="1"/>
          </p:cNvSpPr>
          <p:nvPr/>
        </p:nvSpPr>
        <p:spPr bwMode="auto">
          <a:xfrm>
            <a:off x="6477000" y="3048000"/>
            <a:ext cx="2209800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spcBef>
                <a:spcPct val="50000"/>
              </a:spcBef>
            </a:pPr>
            <a:r>
              <a:rPr lang="fr-CH" altLang="fr-FR" sz="1400" b="1">
                <a:latin typeface="Arial" panose="020B0604020202020204" pitchFamily="34" charset="0"/>
              </a:rPr>
              <a:t>Intérêts et frais </a:t>
            </a:r>
            <a:endParaRPr lang="fr-FR" altLang="fr-FR" sz="1400" b="1">
              <a:latin typeface="Arial" panose="020B0604020202020204" pitchFamily="34" charset="0"/>
            </a:endParaRPr>
          </a:p>
        </p:txBody>
      </p:sp>
      <p:sp>
        <p:nvSpPr>
          <p:cNvPr id="63507" name="Text Box 19"/>
          <p:cNvSpPr txBox="1">
            <a:spLocks noChangeArrowheads="1"/>
          </p:cNvSpPr>
          <p:nvPr/>
        </p:nvSpPr>
        <p:spPr bwMode="auto">
          <a:xfrm>
            <a:off x="6477000" y="4419600"/>
            <a:ext cx="2209800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spcBef>
                <a:spcPct val="50000"/>
              </a:spcBef>
            </a:pPr>
            <a:r>
              <a:rPr lang="fr-FR" altLang="fr-FR" sz="1400" b="1">
                <a:latin typeface="Arial" panose="020B0604020202020204" pitchFamily="34" charset="0"/>
              </a:rPr>
              <a:t>Ch. ou prod. financiers</a:t>
            </a:r>
          </a:p>
        </p:txBody>
      </p:sp>
      <p:pic>
        <p:nvPicPr>
          <p:cNvPr id="63509" name="Picture 2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048000"/>
            <a:ext cx="1143000" cy="928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3510" name="Text Box 22"/>
          <p:cNvSpPr txBox="1">
            <a:spLocks noChangeArrowheads="1"/>
          </p:cNvSpPr>
          <p:nvPr/>
        </p:nvSpPr>
        <p:spPr bwMode="auto">
          <a:xfrm>
            <a:off x="5229225" y="2190750"/>
            <a:ext cx="1143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000">
                <a:latin typeface="Arial" panose="020B0604020202020204" pitchFamily="34" charset="0"/>
              </a:rPr>
              <a:t>Par exemple :</a:t>
            </a:r>
            <a:br>
              <a:rPr lang="fr-CH" altLang="fr-FR" sz="1000">
                <a:latin typeface="Arial" panose="020B0604020202020204" pitchFamily="34" charset="0"/>
              </a:rPr>
            </a:br>
            <a:r>
              <a:rPr lang="fr-CH" altLang="fr-FR" sz="1000">
                <a:latin typeface="Arial" panose="020B0604020202020204" pitchFamily="34" charset="0"/>
              </a:rPr>
              <a:t>Perte de caisse</a:t>
            </a:r>
            <a:endParaRPr lang="fr-FR" altLang="fr-FR" sz="1000">
              <a:latin typeface="Arial" panose="020B0604020202020204" pitchFamily="34" charset="0"/>
            </a:endParaRPr>
          </a:p>
        </p:txBody>
      </p:sp>
      <p:sp>
        <p:nvSpPr>
          <p:cNvPr id="63511" name="Text Box 23"/>
          <p:cNvSpPr txBox="1">
            <a:spLocks noChangeArrowheads="1"/>
          </p:cNvSpPr>
          <p:nvPr/>
        </p:nvSpPr>
        <p:spPr bwMode="auto">
          <a:xfrm>
            <a:off x="685800" y="4038600"/>
            <a:ext cx="12954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000">
                <a:latin typeface="Arial" panose="020B0604020202020204" pitchFamily="34" charset="0"/>
              </a:rPr>
              <a:t>Frais sans pièces</a:t>
            </a:r>
            <a:endParaRPr lang="fr-FR" altLang="fr-FR" sz="1000">
              <a:latin typeface="Arial" panose="020B0604020202020204" pitchFamily="34" charset="0"/>
            </a:endParaRPr>
          </a:p>
        </p:txBody>
      </p:sp>
      <p:sp>
        <p:nvSpPr>
          <p:cNvPr id="63513" name="Text Box 25"/>
          <p:cNvSpPr txBox="1">
            <a:spLocks noChangeArrowheads="1"/>
          </p:cNvSpPr>
          <p:nvPr/>
        </p:nvSpPr>
        <p:spPr bwMode="auto">
          <a:xfrm>
            <a:off x="5210175" y="3505200"/>
            <a:ext cx="1219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000">
                <a:latin typeface="Arial" panose="020B0604020202020204" pitchFamily="34" charset="0"/>
              </a:rPr>
              <a:t>Par exemple :</a:t>
            </a:r>
            <a:br>
              <a:rPr lang="fr-CH" altLang="fr-FR" sz="1000">
                <a:latin typeface="Arial" panose="020B0604020202020204" pitchFamily="34" charset="0"/>
              </a:rPr>
            </a:br>
            <a:r>
              <a:rPr lang="fr-CH" altLang="fr-FR" sz="1000">
                <a:latin typeface="Arial" panose="020B0604020202020204" pitchFamily="34" charset="0"/>
              </a:rPr>
              <a:t>Frais sans pièces</a:t>
            </a:r>
            <a:endParaRPr lang="fr-FR" altLang="fr-FR" sz="1000">
              <a:latin typeface="Arial" panose="020B0604020202020204" pitchFamily="34" charset="0"/>
            </a:endParaRPr>
          </a:p>
        </p:txBody>
      </p:sp>
      <p:sp>
        <p:nvSpPr>
          <p:cNvPr id="63515" name="Text Box 27"/>
          <p:cNvSpPr txBox="1">
            <a:spLocks noChangeArrowheads="1"/>
          </p:cNvSpPr>
          <p:nvPr/>
        </p:nvSpPr>
        <p:spPr bwMode="auto">
          <a:xfrm>
            <a:off x="4191000" y="4800600"/>
            <a:ext cx="1066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000">
                <a:latin typeface="Arial" panose="020B0604020202020204" pitchFamily="34" charset="0"/>
              </a:rPr>
              <a:t>Par exemple :</a:t>
            </a:r>
            <a:br>
              <a:rPr lang="fr-CH" altLang="fr-FR" sz="1000">
                <a:latin typeface="Arial" panose="020B0604020202020204" pitchFamily="34" charset="0"/>
              </a:rPr>
            </a:br>
            <a:r>
              <a:rPr lang="fr-CH" altLang="fr-FR" sz="1000">
                <a:latin typeface="Arial" panose="020B0604020202020204" pitchFamily="34" charset="0"/>
              </a:rPr>
              <a:t>Intérêts comptabilisé deux fois</a:t>
            </a:r>
            <a:endParaRPr lang="fr-FR" altLang="fr-FR" sz="1000">
              <a:latin typeface="Arial" panose="020B0604020202020204" pitchFamily="34" charset="0"/>
            </a:endParaRPr>
          </a:p>
        </p:txBody>
      </p:sp>
      <p:sp>
        <p:nvSpPr>
          <p:cNvPr id="63516" name="Oval 28"/>
          <p:cNvSpPr>
            <a:spLocks noChangeArrowheads="1"/>
          </p:cNvSpPr>
          <p:nvPr/>
        </p:nvSpPr>
        <p:spPr bwMode="auto">
          <a:xfrm>
            <a:off x="6934200" y="2209800"/>
            <a:ext cx="228600" cy="2286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3517" name="Oval 29"/>
          <p:cNvSpPr>
            <a:spLocks noChangeArrowheads="1"/>
          </p:cNvSpPr>
          <p:nvPr/>
        </p:nvSpPr>
        <p:spPr bwMode="auto">
          <a:xfrm>
            <a:off x="7010400" y="3581400"/>
            <a:ext cx="228600" cy="2286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3518" name="Oval 30"/>
          <p:cNvSpPr>
            <a:spLocks noChangeArrowheads="1"/>
          </p:cNvSpPr>
          <p:nvPr/>
        </p:nvSpPr>
        <p:spPr bwMode="auto">
          <a:xfrm>
            <a:off x="7848600" y="4953000"/>
            <a:ext cx="228600" cy="2286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505" grpId="0" autoUpdateAnimBg="0"/>
      <p:bldP spid="63506" grpId="0" autoUpdateAnimBg="0"/>
      <p:bldP spid="63507" grpId="0" autoUpdateAnimBg="0"/>
      <p:bldP spid="63513" grpId="0" autoUpdateAnimBg="0"/>
      <p:bldP spid="63515" grpId="0" autoUpdateAnimBg="0"/>
      <p:bldP spid="63516" grpId="0" animBg="1"/>
      <p:bldP spid="63517" grpId="0" animBg="1"/>
      <p:bldP spid="635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5538" name="Object 2"/>
          <p:cNvGraphicFramePr>
            <a:graphicFrameLocks noChangeAspect="1"/>
          </p:cNvGraphicFramePr>
          <p:nvPr/>
        </p:nvGraphicFramePr>
        <p:xfrm>
          <a:off x="385763" y="1209675"/>
          <a:ext cx="8374062" cy="4440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61" name="Feuille de calcul" r:id="rId3" imgW="8372924" imgH="4438849" progId="Excel.Sheet.8">
                  <p:embed/>
                </p:oleObj>
              </mc:Choice>
              <mc:Fallback>
                <p:oleObj name="Feuille de calcul" r:id="rId3" imgW="8372924" imgH="4438849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763" y="1209675"/>
                        <a:ext cx="8374062" cy="4440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540" name="Text Box 4"/>
          <p:cNvSpPr txBox="1">
            <a:spLocks noChangeArrowheads="1"/>
          </p:cNvSpPr>
          <p:nvPr/>
        </p:nvSpPr>
        <p:spPr bwMode="auto">
          <a:xfrm>
            <a:off x="6477000" y="1676400"/>
            <a:ext cx="2209800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spcBef>
                <a:spcPct val="50000"/>
              </a:spcBef>
            </a:pPr>
            <a:r>
              <a:rPr lang="fr-FR" altLang="fr-FR" sz="1400" b="1">
                <a:latin typeface="Arial" panose="020B0604020202020204" pitchFamily="34" charset="0"/>
              </a:rPr>
              <a:t>Pertes s/clients</a:t>
            </a:r>
          </a:p>
        </p:txBody>
      </p:sp>
      <p:sp>
        <p:nvSpPr>
          <p:cNvPr id="65541" name="Text Box 5"/>
          <p:cNvSpPr txBox="1">
            <a:spLocks noChangeArrowheads="1"/>
          </p:cNvSpPr>
          <p:nvPr/>
        </p:nvSpPr>
        <p:spPr bwMode="auto">
          <a:xfrm>
            <a:off x="6248400" y="3048000"/>
            <a:ext cx="2667000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spcBef>
                <a:spcPct val="50000"/>
              </a:spcBef>
            </a:pPr>
            <a:r>
              <a:rPr lang="fr-FR" altLang="fr-FR" sz="1400" b="1">
                <a:latin typeface="Arial" panose="020B0604020202020204" pitchFamily="34" charset="0"/>
              </a:rPr>
              <a:t>Achats </a:t>
            </a:r>
            <a:r>
              <a:rPr lang="fr-FR" altLang="fr-FR" sz="1200" b="1">
                <a:latin typeface="Arial" panose="020B0604020202020204" pitchFamily="34" charset="0"/>
              </a:rPr>
              <a:t>ou</a:t>
            </a:r>
            <a:r>
              <a:rPr lang="fr-FR" altLang="fr-FR" sz="1400" b="1">
                <a:latin typeface="Arial" panose="020B0604020202020204" pitchFamily="34" charset="0"/>
              </a:rPr>
              <a:t> </a:t>
            </a:r>
            <a:r>
              <a:rPr lang="fr-CH" altLang="fr-FR" sz="1400" b="1">
                <a:latin typeface="Arial" panose="020B0604020202020204" pitchFamily="34" charset="0"/>
              </a:rPr>
              <a:t>dif</a:t>
            </a:r>
            <a:r>
              <a:rPr lang="fr-FR" altLang="fr-FR" sz="1400" b="1">
                <a:latin typeface="Arial" panose="020B0604020202020204" pitchFamily="34" charset="0"/>
              </a:rPr>
              <a:t>. de change</a:t>
            </a:r>
          </a:p>
        </p:txBody>
      </p:sp>
      <p:sp>
        <p:nvSpPr>
          <p:cNvPr id="65542" name="Text Box 6"/>
          <p:cNvSpPr txBox="1">
            <a:spLocks noChangeArrowheads="1"/>
          </p:cNvSpPr>
          <p:nvPr/>
        </p:nvSpPr>
        <p:spPr bwMode="auto">
          <a:xfrm>
            <a:off x="6477000" y="4419600"/>
            <a:ext cx="2209800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spcBef>
                <a:spcPct val="50000"/>
              </a:spcBef>
            </a:pPr>
            <a:r>
              <a:rPr lang="fr-FR" altLang="fr-FR" sz="1200" b="1">
                <a:latin typeface="Arial" panose="020B0604020202020204" pitchFamily="34" charset="0"/>
              </a:rPr>
              <a:t>Achats</a:t>
            </a:r>
            <a:r>
              <a:rPr lang="fr-CH" altLang="fr-FR" sz="1200" b="1">
                <a:latin typeface="Arial" panose="020B0604020202020204" pitchFamily="34" charset="0"/>
              </a:rPr>
              <a:t> ou variation stock</a:t>
            </a:r>
            <a:endParaRPr lang="fr-FR" altLang="fr-FR" sz="1200" b="1">
              <a:latin typeface="Arial" panose="020B0604020202020204" pitchFamily="34" charset="0"/>
            </a:endParaRPr>
          </a:p>
        </p:txBody>
      </p:sp>
      <p:sp>
        <p:nvSpPr>
          <p:cNvPr id="65546" name="Text Box 10"/>
          <p:cNvSpPr txBox="1">
            <a:spLocks noChangeArrowheads="1"/>
          </p:cNvSpPr>
          <p:nvPr/>
        </p:nvSpPr>
        <p:spPr bwMode="auto">
          <a:xfrm rot="-5400000">
            <a:off x="-1553369" y="3378994"/>
            <a:ext cx="41132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1600" b="1">
                <a:latin typeface="Arial" panose="020B0604020202020204" pitchFamily="34" charset="0"/>
              </a:rPr>
              <a:t>    Matière</a:t>
            </a:r>
            <a:r>
              <a:rPr lang="fr-FR" altLang="fr-FR" sz="2000" b="1">
                <a:latin typeface="Arial" panose="020B0604020202020204" pitchFamily="34" charset="0"/>
              </a:rPr>
              <a:t>                    Tiers</a:t>
            </a:r>
            <a:endParaRPr lang="fr-FR" altLang="fr-FR" sz="1800"/>
          </a:p>
        </p:txBody>
      </p:sp>
      <p:sp>
        <p:nvSpPr>
          <p:cNvPr id="65547" name="Line 11"/>
          <p:cNvSpPr>
            <a:spLocks noChangeShapeType="1"/>
          </p:cNvSpPr>
          <p:nvPr/>
        </p:nvSpPr>
        <p:spPr bwMode="auto">
          <a:xfrm flipH="1">
            <a:off x="381000" y="42672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aphicFrame>
        <p:nvGraphicFramePr>
          <p:cNvPr id="65548" name="Object 12"/>
          <p:cNvGraphicFramePr>
            <a:graphicFrameLocks noChangeAspect="1"/>
          </p:cNvGraphicFramePr>
          <p:nvPr/>
        </p:nvGraphicFramePr>
        <p:xfrm>
          <a:off x="838200" y="4495800"/>
          <a:ext cx="1020763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62" name="Clip" r:id="rId5" imgW="4173480" imgH="3468960" progId="MS_ClipArt_Gallery.2">
                  <p:embed/>
                </p:oleObj>
              </mc:Choice>
              <mc:Fallback>
                <p:oleObj name="Clip" r:id="rId5" imgW="4173480" imgH="3468960" progId="MS_ClipArt_Gallery.2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4495800"/>
                        <a:ext cx="1020763" cy="847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552" name="Rectangle 16"/>
          <p:cNvSpPr>
            <a:spLocks noChangeArrowheads="1"/>
          </p:cNvSpPr>
          <p:nvPr/>
        </p:nvSpPr>
        <p:spPr bwMode="auto">
          <a:xfrm>
            <a:off x="762000" y="2743200"/>
            <a:ext cx="1143000" cy="381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pic>
        <p:nvPicPr>
          <p:cNvPr id="65551" name="Picture 1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057400"/>
            <a:ext cx="1576388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5553" name="Text Box 17"/>
          <p:cNvSpPr txBox="1">
            <a:spLocks noChangeArrowheads="1"/>
          </p:cNvSpPr>
          <p:nvPr/>
        </p:nvSpPr>
        <p:spPr bwMode="auto">
          <a:xfrm>
            <a:off x="5257800" y="2133600"/>
            <a:ext cx="1143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000">
                <a:latin typeface="Arial" panose="020B0604020202020204" pitchFamily="34" charset="0"/>
              </a:rPr>
              <a:t>Par exemple :</a:t>
            </a:r>
            <a:br>
              <a:rPr lang="fr-CH" altLang="fr-FR" sz="1000">
                <a:latin typeface="Arial" panose="020B0604020202020204" pitchFamily="34" charset="0"/>
              </a:rPr>
            </a:br>
            <a:r>
              <a:rPr lang="fr-CH" altLang="fr-FR" sz="1000">
                <a:latin typeface="Arial" panose="020B0604020202020204" pitchFamily="34" charset="0"/>
              </a:rPr>
              <a:t>Client disparu</a:t>
            </a:r>
            <a:endParaRPr lang="fr-FR" altLang="fr-FR" sz="1000">
              <a:latin typeface="Arial" panose="020B0604020202020204" pitchFamily="34" charset="0"/>
            </a:endParaRPr>
          </a:p>
        </p:txBody>
      </p:sp>
      <p:sp>
        <p:nvSpPr>
          <p:cNvPr id="65555" name="Oval 19"/>
          <p:cNvSpPr>
            <a:spLocks noChangeArrowheads="1"/>
          </p:cNvSpPr>
          <p:nvPr/>
        </p:nvSpPr>
        <p:spPr bwMode="auto">
          <a:xfrm>
            <a:off x="7848600" y="4953000"/>
            <a:ext cx="228600" cy="2286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200"/>
              <a:t>+</a:t>
            </a:r>
            <a:endParaRPr lang="fr-FR" altLang="fr-FR" sz="1200"/>
          </a:p>
        </p:txBody>
      </p:sp>
      <p:sp>
        <p:nvSpPr>
          <p:cNvPr id="65556" name="Oval 20"/>
          <p:cNvSpPr>
            <a:spLocks noChangeArrowheads="1"/>
          </p:cNvSpPr>
          <p:nvPr/>
        </p:nvSpPr>
        <p:spPr bwMode="auto">
          <a:xfrm>
            <a:off x="7010400" y="4953000"/>
            <a:ext cx="228600" cy="2286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200"/>
              <a:t>-</a:t>
            </a:r>
            <a:endParaRPr lang="fr-FR" altLang="fr-FR" sz="1200"/>
          </a:p>
        </p:txBody>
      </p:sp>
      <p:sp>
        <p:nvSpPr>
          <p:cNvPr id="65558" name="Text Box 22"/>
          <p:cNvSpPr txBox="1">
            <a:spLocks noChangeArrowheads="1"/>
          </p:cNvSpPr>
          <p:nvPr/>
        </p:nvSpPr>
        <p:spPr bwMode="auto">
          <a:xfrm>
            <a:off x="4267200" y="3429000"/>
            <a:ext cx="11430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000">
                <a:latin typeface="Arial" panose="020B0604020202020204" pitchFamily="34" charset="0"/>
              </a:rPr>
              <a:t>Par exemple :</a:t>
            </a:r>
            <a:br>
              <a:rPr lang="fr-CH" altLang="fr-FR" sz="1000">
                <a:latin typeface="Arial" panose="020B0604020202020204" pitchFamily="34" charset="0"/>
              </a:rPr>
            </a:br>
            <a:r>
              <a:rPr lang="fr-CH" altLang="fr-FR" sz="1000">
                <a:latin typeface="Arial" panose="020B0604020202020204" pitchFamily="34" charset="0"/>
              </a:rPr>
              <a:t>Change favorable</a:t>
            </a:r>
            <a:endParaRPr lang="fr-FR" altLang="fr-FR" sz="1000">
              <a:latin typeface="Arial" panose="020B0604020202020204" pitchFamily="34" charset="0"/>
            </a:endParaRPr>
          </a:p>
        </p:txBody>
      </p:sp>
      <p:sp>
        <p:nvSpPr>
          <p:cNvPr id="65559" name="Oval 23"/>
          <p:cNvSpPr>
            <a:spLocks noChangeArrowheads="1"/>
          </p:cNvSpPr>
          <p:nvPr/>
        </p:nvSpPr>
        <p:spPr bwMode="auto">
          <a:xfrm>
            <a:off x="7010400" y="2286000"/>
            <a:ext cx="228600" cy="2286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5560" name="Oval 24"/>
          <p:cNvSpPr>
            <a:spLocks noChangeArrowheads="1"/>
          </p:cNvSpPr>
          <p:nvPr/>
        </p:nvSpPr>
        <p:spPr bwMode="auto">
          <a:xfrm>
            <a:off x="7848600" y="3581400"/>
            <a:ext cx="228600" cy="2286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0" grpId="0" autoUpdateAnimBg="0"/>
      <p:bldP spid="65541" grpId="0" autoUpdateAnimBg="0"/>
      <p:bldP spid="65542" grpId="0" autoUpdateAnimBg="0"/>
      <p:bldP spid="65555" grpId="0" animBg="1" autoUpdateAnimBg="0"/>
      <p:bldP spid="65556" grpId="0" animBg="1" autoUpdateAnimBg="0"/>
      <p:bldP spid="65558" grpId="0" autoUpdateAnimBg="0"/>
      <p:bldP spid="65559" grpId="0" animBg="1"/>
      <p:bldP spid="6556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6562" name="Object 2"/>
          <p:cNvGraphicFramePr>
            <a:graphicFrameLocks noChangeAspect="1"/>
          </p:cNvGraphicFramePr>
          <p:nvPr/>
        </p:nvGraphicFramePr>
        <p:xfrm>
          <a:off x="385763" y="1209675"/>
          <a:ext cx="8374062" cy="4440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81" name="Feuille de calcul" r:id="rId3" imgW="8373047" imgH="4439222" progId="Excel.Sheet.8">
                  <p:embed/>
                </p:oleObj>
              </mc:Choice>
              <mc:Fallback>
                <p:oleObj name="Feuille de calcul" r:id="rId3" imgW="8373047" imgH="4439222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763" y="1209675"/>
                        <a:ext cx="8374062" cy="4440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563" name="Text Box 3"/>
          <p:cNvSpPr txBox="1">
            <a:spLocks noChangeArrowheads="1"/>
          </p:cNvSpPr>
          <p:nvPr/>
        </p:nvSpPr>
        <p:spPr bwMode="auto">
          <a:xfrm rot="-5400000">
            <a:off x="-1553368" y="3380581"/>
            <a:ext cx="41132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1600" b="1">
                <a:latin typeface="Arial" panose="020B0604020202020204" pitchFamily="34" charset="0"/>
              </a:rPr>
              <a:t>Immobilisés</a:t>
            </a:r>
            <a:r>
              <a:rPr lang="fr-FR" altLang="fr-FR" sz="2000" b="1">
                <a:latin typeface="Arial" panose="020B0604020202020204" pitchFamily="34" charset="0"/>
              </a:rPr>
              <a:t>       Papiers valeur</a:t>
            </a:r>
            <a:endParaRPr lang="fr-FR" altLang="fr-FR" sz="1800"/>
          </a:p>
        </p:txBody>
      </p:sp>
      <p:sp>
        <p:nvSpPr>
          <p:cNvPr id="66564" name="Text Box 4"/>
          <p:cNvSpPr txBox="1">
            <a:spLocks noChangeArrowheads="1"/>
          </p:cNvSpPr>
          <p:nvPr/>
        </p:nvSpPr>
        <p:spPr bwMode="auto">
          <a:xfrm>
            <a:off x="6477000" y="1676400"/>
            <a:ext cx="2209800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spcBef>
                <a:spcPct val="50000"/>
              </a:spcBef>
            </a:pPr>
            <a:r>
              <a:rPr lang="fr-FR" altLang="fr-FR" sz="1400" b="1">
                <a:latin typeface="Arial" panose="020B0604020202020204" pitchFamily="34" charset="0"/>
              </a:rPr>
              <a:t>Ventes </a:t>
            </a:r>
            <a:r>
              <a:rPr lang="fr-FR" altLang="fr-FR" sz="1200" b="1">
                <a:latin typeface="Arial" panose="020B0604020202020204" pitchFamily="34" charset="0"/>
              </a:rPr>
              <a:t>ou</a:t>
            </a:r>
            <a:r>
              <a:rPr lang="fr-FR" altLang="fr-FR" sz="1400" b="1">
                <a:latin typeface="Arial" panose="020B0604020202020204" pitchFamily="34" charset="0"/>
              </a:rPr>
              <a:t> perte/déb.</a:t>
            </a:r>
          </a:p>
        </p:txBody>
      </p:sp>
      <p:sp>
        <p:nvSpPr>
          <p:cNvPr id="66565" name="Text Box 5"/>
          <p:cNvSpPr txBox="1">
            <a:spLocks noChangeArrowheads="1"/>
          </p:cNvSpPr>
          <p:nvPr/>
        </p:nvSpPr>
        <p:spPr bwMode="auto">
          <a:xfrm>
            <a:off x="6477000" y="3048000"/>
            <a:ext cx="2209800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spcBef>
                <a:spcPct val="50000"/>
              </a:spcBef>
            </a:pPr>
            <a:r>
              <a:rPr lang="fr-FR" altLang="fr-FR" sz="1400" b="1">
                <a:latin typeface="Arial" panose="020B0604020202020204" pitchFamily="34" charset="0"/>
              </a:rPr>
              <a:t>Ch. </a:t>
            </a:r>
            <a:r>
              <a:rPr lang="fr-FR" altLang="fr-FR" sz="1200" b="1">
                <a:latin typeface="Arial" panose="020B0604020202020204" pitchFamily="34" charset="0"/>
              </a:rPr>
              <a:t>ou</a:t>
            </a:r>
            <a:r>
              <a:rPr lang="fr-FR" altLang="fr-FR" sz="1400" b="1">
                <a:latin typeface="Arial" panose="020B0604020202020204" pitchFamily="34" charset="0"/>
              </a:rPr>
              <a:t> prod. des titres</a:t>
            </a:r>
          </a:p>
        </p:txBody>
      </p:sp>
      <p:sp>
        <p:nvSpPr>
          <p:cNvPr id="66566" name="Text Box 6"/>
          <p:cNvSpPr txBox="1">
            <a:spLocks noChangeArrowheads="1"/>
          </p:cNvSpPr>
          <p:nvPr/>
        </p:nvSpPr>
        <p:spPr bwMode="auto">
          <a:xfrm>
            <a:off x="6477000" y="4419600"/>
            <a:ext cx="2209800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spcBef>
                <a:spcPct val="50000"/>
              </a:spcBef>
            </a:pPr>
            <a:r>
              <a:rPr lang="fr-FR" altLang="fr-FR" sz="1400" b="1">
                <a:latin typeface="Arial" panose="020B0604020202020204" pitchFamily="34" charset="0"/>
              </a:rPr>
              <a:t>Amortissements</a:t>
            </a:r>
          </a:p>
        </p:txBody>
      </p:sp>
      <p:sp>
        <p:nvSpPr>
          <p:cNvPr id="66567" name="Line 7"/>
          <p:cNvSpPr>
            <a:spLocks noChangeShapeType="1"/>
          </p:cNvSpPr>
          <p:nvPr/>
        </p:nvSpPr>
        <p:spPr bwMode="auto">
          <a:xfrm flipH="1">
            <a:off x="381000" y="42672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aphicFrame>
        <p:nvGraphicFramePr>
          <p:cNvPr id="66568" name="Object 8"/>
          <p:cNvGraphicFramePr>
            <a:graphicFrameLocks noChangeAspect="1"/>
          </p:cNvGraphicFramePr>
          <p:nvPr/>
        </p:nvGraphicFramePr>
        <p:xfrm>
          <a:off x="762000" y="4648200"/>
          <a:ext cx="1223963" cy="61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82" name="Clip" r:id="rId5" imgW="1225080" imgH="617760" progId="MS_ClipArt_Gallery.2">
                  <p:embed/>
                </p:oleObj>
              </mc:Choice>
              <mc:Fallback>
                <p:oleObj name="Clip" r:id="rId5" imgW="1225080" imgH="617760" progId="MS_ClipArt_Gallery.2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4648200"/>
                        <a:ext cx="1223963" cy="617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6570" name="Picture 1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828800"/>
            <a:ext cx="160020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6571" name="Object 11"/>
          <p:cNvGraphicFramePr>
            <a:graphicFrameLocks noChangeAspect="1"/>
          </p:cNvGraphicFramePr>
          <p:nvPr/>
        </p:nvGraphicFramePr>
        <p:xfrm>
          <a:off x="762000" y="2971800"/>
          <a:ext cx="116205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83" name="Feuille de calcul" r:id="rId8" imgW="3057934" imgH="3219769" progId="Excel.Sheet.8">
                  <p:embed/>
                </p:oleObj>
              </mc:Choice>
              <mc:Fallback>
                <p:oleObj name="Feuille de calcul" r:id="rId8" imgW="3057934" imgH="3219769" progId="Excel.Sheet.8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2971800"/>
                        <a:ext cx="1162050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572" name="Line 12"/>
          <p:cNvSpPr>
            <a:spLocks noChangeShapeType="1"/>
          </p:cNvSpPr>
          <p:nvPr/>
        </p:nvSpPr>
        <p:spPr bwMode="auto">
          <a:xfrm>
            <a:off x="1905000" y="29718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6573" name="Text Box 13"/>
          <p:cNvSpPr txBox="1">
            <a:spLocks noChangeArrowheads="1"/>
          </p:cNvSpPr>
          <p:nvPr/>
        </p:nvSpPr>
        <p:spPr bwMode="auto">
          <a:xfrm>
            <a:off x="5219700" y="2000250"/>
            <a:ext cx="12573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000">
                <a:latin typeface="Arial" panose="020B0604020202020204" pitchFamily="34" charset="0"/>
              </a:rPr>
              <a:t>Par exemple :</a:t>
            </a:r>
            <a:br>
              <a:rPr lang="fr-CH" altLang="fr-FR" sz="1000">
                <a:latin typeface="Arial" panose="020B0604020202020204" pitchFamily="34" charset="0"/>
              </a:rPr>
            </a:br>
            <a:r>
              <a:rPr lang="fr-CH" altLang="fr-FR" sz="1000">
                <a:latin typeface="Arial" panose="020B0604020202020204" pitchFamily="34" charset="0"/>
              </a:rPr>
              <a:t>Différence entre valeur escomptée et valeur nominale</a:t>
            </a:r>
            <a:endParaRPr lang="fr-FR" altLang="fr-FR" sz="1000">
              <a:latin typeface="Arial" panose="020B0604020202020204" pitchFamily="34" charset="0"/>
            </a:endParaRPr>
          </a:p>
        </p:txBody>
      </p:sp>
      <p:grpSp>
        <p:nvGrpSpPr>
          <p:cNvPr id="66576" name="Group 16"/>
          <p:cNvGrpSpPr>
            <a:grpSpLocks/>
          </p:cNvGrpSpPr>
          <p:nvPr/>
        </p:nvGrpSpPr>
        <p:grpSpPr bwMode="auto">
          <a:xfrm>
            <a:off x="4419600" y="3505200"/>
            <a:ext cx="2057400" cy="396875"/>
            <a:chOff x="2784" y="2208"/>
            <a:chExt cx="1296" cy="250"/>
          </a:xfrm>
        </p:grpSpPr>
        <p:sp>
          <p:nvSpPr>
            <p:cNvPr id="66574" name="Text Box 14"/>
            <p:cNvSpPr txBox="1">
              <a:spLocks noChangeArrowheads="1"/>
            </p:cNvSpPr>
            <p:nvPr/>
          </p:nvSpPr>
          <p:spPr bwMode="auto">
            <a:xfrm>
              <a:off x="3360" y="2208"/>
              <a:ext cx="72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000">
                  <a:latin typeface="Arial" panose="020B0604020202020204" pitchFamily="34" charset="0"/>
                </a:rPr>
                <a:t>inventaire</a:t>
              </a:r>
              <a:br>
                <a:rPr lang="fr-CH" altLang="fr-FR" sz="1000">
                  <a:latin typeface="Arial" panose="020B0604020202020204" pitchFamily="34" charset="0"/>
                </a:rPr>
              </a:br>
              <a:r>
                <a:rPr lang="fr-CH" altLang="fr-FR" sz="1000">
                  <a:latin typeface="Arial" panose="020B0604020202020204" pitchFamily="34" charset="0"/>
                </a:rPr>
                <a:t>55'000.-</a:t>
              </a:r>
              <a:endParaRPr lang="fr-FR" altLang="fr-FR" sz="1000">
                <a:latin typeface="Arial" panose="020B0604020202020204" pitchFamily="34" charset="0"/>
              </a:endParaRPr>
            </a:p>
          </p:txBody>
        </p:sp>
        <p:sp>
          <p:nvSpPr>
            <p:cNvPr id="66575" name="Text Box 15"/>
            <p:cNvSpPr txBox="1">
              <a:spLocks noChangeArrowheads="1"/>
            </p:cNvSpPr>
            <p:nvPr/>
          </p:nvSpPr>
          <p:spPr bwMode="auto">
            <a:xfrm>
              <a:off x="2784" y="2208"/>
              <a:ext cx="432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000">
                  <a:latin typeface="Arial" panose="020B0604020202020204" pitchFamily="34" charset="0"/>
                </a:rPr>
                <a:t>50'000.-</a:t>
              </a:r>
              <a:endParaRPr lang="fr-FR" altLang="fr-FR" sz="1000">
                <a:latin typeface="Arial" panose="020B0604020202020204" pitchFamily="34" charset="0"/>
              </a:endParaRPr>
            </a:p>
          </p:txBody>
        </p:sp>
      </p:grpSp>
      <p:sp>
        <p:nvSpPr>
          <p:cNvPr id="66577" name="Text Box 17"/>
          <p:cNvSpPr txBox="1">
            <a:spLocks noChangeArrowheads="1"/>
          </p:cNvSpPr>
          <p:nvPr/>
        </p:nvSpPr>
        <p:spPr bwMode="auto">
          <a:xfrm>
            <a:off x="5219700" y="4724400"/>
            <a:ext cx="1257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000">
                <a:latin typeface="Arial" panose="020B0604020202020204" pitchFamily="34" charset="0"/>
              </a:rPr>
              <a:t>Par exemple :</a:t>
            </a:r>
            <a:br>
              <a:rPr lang="fr-CH" altLang="fr-FR" sz="1000">
                <a:latin typeface="Arial" panose="020B0604020202020204" pitchFamily="34" charset="0"/>
              </a:rPr>
            </a:br>
            <a:r>
              <a:rPr lang="fr-CH" altLang="fr-FR" sz="1000">
                <a:latin typeface="Arial" panose="020B0604020202020204" pitchFamily="34" charset="0"/>
              </a:rPr>
              <a:t>Usure</a:t>
            </a:r>
            <a:endParaRPr lang="fr-FR" altLang="fr-FR" sz="1000">
              <a:latin typeface="Arial" panose="020B0604020202020204" pitchFamily="34" charset="0"/>
            </a:endParaRPr>
          </a:p>
        </p:txBody>
      </p:sp>
      <p:sp>
        <p:nvSpPr>
          <p:cNvPr id="66578" name="Oval 18"/>
          <p:cNvSpPr>
            <a:spLocks noChangeArrowheads="1"/>
          </p:cNvSpPr>
          <p:nvPr/>
        </p:nvSpPr>
        <p:spPr bwMode="auto">
          <a:xfrm>
            <a:off x="7010400" y="2286000"/>
            <a:ext cx="228600" cy="2286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6579" name="Oval 19"/>
          <p:cNvSpPr>
            <a:spLocks noChangeArrowheads="1"/>
          </p:cNvSpPr>
          <p:nvPr/>
        </p:nvSpPr>
        <p:spPr bwMode="auto">
          <a:xfrm>
            <a:off x="7924800" y="3581400"/>
            <a:ext cx="228600" cy="2286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6580" name="Oval 20"/>
          <p:cNvSpPr>
            <a:spLocks noChangeArrowheads="1"/>
          </p:cNvSpPr>
          <p:nvPr/>
        </p:nvSpPr>
        <p:spPr bwMode="auto">
          <a:xfrm>
            <a:off x="7010400" y="4953000"/>
            <a:ext cx="228600" cy="2286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4" grpId="0" autoUpdateAnimBg="0"/>
      <p:bldP spid="66565" grpId="0" autoUpdateAnimBg="0"/>
      <p:bldP spid="66566" grpId="0" autoUpdateAnimBg="0"/>
      <p:bldP spid="66577" grpId="0" autoUpdateAnimBg="0"/>
      <p:bldP spid="66578" grpId="0" animBg="1"/>
      <p:bldP spid="66579" grpId="0" animBg="1"/>
      <p:bldP spid="6658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6802" name="Object 2"/>
          <p:cNvGraphicFramePr>
            <a:graphicFrameLocks noChangeAspect="1"/>
          </p:cNvGraphicFramePr>
          <p:nvPr/>
        </p:nvGraphicFramePr>
        <p:xfrm>
          <a:off x="1295400" y="1143000"/>
          <a:ext cx="7162800" cy="453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04" name="Clip" r:id="rId3" imgW="3139200" imgH="2318760" progId="MS_ClipArt_Gallery.2">
                  <p:embed/>
                </p:oleObj>
              </mc:Choice>
              <mc:Fallback>
                <p:oleObj name="Clip" r:id="rId3" imgW="3139200" imgH="2318760" progId="MS_ClipArt_Gallery.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143000"/>
                        <a:ext cx="7162800" cy="4537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803" name="Text Box 3"/>
          <p:cNvSpPr txBox="1">
            <a:spLocks noChangeArrowheads="1"/>
          </p:cNvSpPr>
          <p:nvPr/>
        </p:nvSpPr>
        <p:spPr bwMode="auto">
          <a:xfrm>
            <a:off x="4038600" y="2667000"/>
            <a:ext cx="5105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3600" b="1"/>
              <a:t>b)  Amortissements</a:t>
            </a:r>
            <a:endParaRPr lang="fr-FR" altLang="fr-FR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458200" cy="1143000"/>
          </a:xfrm>
        </p:spPr>
        <p:txBody>
          <a:bodyPr/>
          <a:lstStyle/>
          <a:p>
            <a:r>
              <a:rPr lang="fr-FR" altLang="fr-FR" sz="4800" b="1">
                <a:solidFill>
                  <a:srgbClr val="FF0000"/>
                </a:solidFill>
              </a:rPr>
              <a:t>Connaissez-vous les nuances ?</a:t>
            </a:r>
            <a:endParaRPr lang="fr-FR" altLang="fr-FR" sz="480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altLang="fr-FR">
                <a:solidFill>
                  <a:srgbClr val="000066"/>
                </a:solidFill>
              </a:rPr>
              <a:t>Amortissement comptable</a:t>
            </a:r>
          </a:p>
          <a:p>
            <a:r>
              <a:rPr lang="fr-FR" altLang="fr-FR">
                <a:solidFill>
                  <a:srgbClr val="000066"/>
                </a:solidFill>
              </a:rPr>
              <a:t>Amortissement financier</a:t>
            </a:r>
            <a:endParaRPr lang="fr-FR" altLang="fr-FR"/>
          </a:p>
          <a:p>
            <a:r>
              <a:rPr lang="fr-FR" altLang="fr-FR">
                <a:solidFill>
                  <a:srgbClr val="0000FF"/>
                </a:solidFill>
              </a:rPr>
              <a:t>Amortissement constant</a:t>
            </a:r>
          </a:p>
          <a:p>
            <a:r>
              <a:rPr lang="fr-FR" altLang="fr-FR">
                <a:solidFill>
                  <a:srgbClr val="0000FF"/>
                </a:solidFill>
              </a:rPr>
              <a:t>Amortissement décroissant</a:t>
            </a:r>
            <a:endParaRPr lang="fr-FR" altLang="fr-FR"/>
          </a:p>
          <a:p>
            <a:r>
              <a:rPr lang="fr-FR" altLang="fr-FR">
                <a:solidFill>
                  <a:srgbClr val="3399FF"/>
                </a:solidFill>
              </a:rPr>
              <a:t>Amortissement direct</a:t>
            </a:r>
          </a:p>
          <a:p>
            <a:r>
              <a:rPr lang="fr-FR" altLang="fr-FR">
                <a:solidFill>
                  <a:srgbClr val="3399FF"/>
                </a:solidFill>
              </a:rPr>
              <a:t>Amortissement indirect</a:t>
            </a:r>
            <a:endParaRPr lang="fr-FR" altLang="fr-FR"/>
          </a:p>
          <a:p>
            <a:endParaRPr lang="fr-FR" altLang="fr-FR"/>
          </a:p>
        </p:txBody>
      </p:sp>
      <p:graphicFrame>
        <p:nvGraphicFramePr>
          <p:cNvPr id="22532" name="Object 4"/>
          <p:cNvGraphicFramePr>
            <a:graphicFrameLocks noChangeAspect="1"/>
          </p:cNvGraphicFramePr>
          <p:nvPr/>
        </p:nvGraphicFramePr>
        <p:xfrm>
          <a:off x="6477000" y="1752600"/>
          <a:ext cx="1620838" cy="3933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3" name="Clip" r:id="rId3" imgW="1621800" imgH="3934080" progId="MS_ClipArt_Gallery.2">
                  <p:embed/>
                </p:oleObj>
              </mc:Choice>
              <mc:Fallback>
                <p:oleObj name="Clip" r:id="rId3" imgW="1621800" imgH="3934080" progId="MS_ClipArt_Gallery.2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0" y="1752600"/>
                        <a:ext cx="1620838" cy="3933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Group 2"/>
          <p:cNvGrpSpPr>
            <a:grpSpLocks/>
          </p:cNvGrpSpPr>
          <p:nvPr/>
        </p:nvGrpSpPr>
        <p:grpSpPr bwMode="auto">
          <a:xfrm>
            <a:off x="6172200" y="1600200"/>
            <a:ext cx="2047875" cy="3892550"/>
            <a:chOff x="1769" y="1537"/>
            <a:chExt cx="1290" cy="2452"/>
          </a:xfrm>
        </p:grpSpPr>
        <p:sp>
          <p:nvSpPr>
            <p:cNvPr id="27651" name="Freeform 3"/>
            <p:cNvSpPr>
              <a:spLocks/>
            </p:cNvSpPr>
            <p:nvPr/>
          </p:nvSpPr>
          <p:spPr bwMode="auto">
            <a:xfrm>
              <a:off x="1769" y="2288"/>
              <a:ext cx="505" cy="835"/>
            </a:xfrm>
            <a:custGeom>
              <a:avLst/>
              <a:gdLst>
                <a:gd name="T0" fmla="*/ 267 w 505"/>
                <a:gd name="T1" fmla="*/ 124 h 835"/>
                <a:gd name="T2" fmla="*/ 319 w 505"/>
                <a:gd name="T3" fmla="*/ 72 h 835"/>
                <a:gd name="T4" fmla="*/ 392 w 505"/>
                <a:gd name="T5" fmla="*/ 21 h 835"/>
                <a:gd name="T6" fmla="*/ 443 w 505"/>
                <a:gd name="T7" fmla="*/ 0 h 835"/>
                <a:gd name="T8" fmla="*/ 505 w 505"/>
                <a:gd name="T9" fmla="*/ 4 h 835"/>
                <a:gd name="T10" fmla="*/ 505 w 505"/>
                <a:gd name="T11" fmla="*/ 52 h 835"/>
                <a:gd name="T12" fmla="*/ 474 w 505"/>
                <a:gd name="T13" fmla="*/ 93 h 835"/>
                <a:gd name="T14" fmla="*/ 416 w 505"/>
                <a:gd name="T15" fmla="*/ 124 h 835"/>
                <a:gd name="T16" fmla="*/ 271 w 505"/>
                <a:gd name="T17" fmla="*/ 190 h 835"/>
                <a:gd name="T18" fmla="*/ 133 w 505"/>
                <a:gd name="T19" fmla="*/ 269 h 835"/>
                <a:gd name="T20" fmla="*/ 75 w 505"/>
                <a:gd name="T21" fmla="*/ 289 h 835"/>
                <a:gd name="T22" fmla="*/ 55 w 505"/>
                <a:gd name="T23" fmla="*/ 320 h 835"/>
                <a:gd name="T24" fmla="*/ 75 w 505"/>
                <a:gd name="T25" fmla="*/ 351 h 835"/>
                <a:gd name="T26" fmla="*/ 195 w 505"/>
                <a:gd name="T27" fmla="*/ 467 h 835"/>
                <a:gd name="T28" fmla="*/ 250 w 505"/>
                <a:gd name="T29" fmla="*/ 505 h 835"/>
                <a:gd name="T30" fmla="*/ 332 w 505"/>
                <a:gd name="T31" fmla="*/ 570 h 835"/>
                <a:gd name="T32" fmla="*/ 416 w 505"/>
                <a:gd name="T33" fmla="*/ 632 h 835"/>
                <a:gd name="T34" fmla="*/ 412 w 505"/>
                <a:gd name="T35" fmla="*/ 663 h 835"/>
                <a:gd name="T36" fmla="*/ 350 w 505"/>
                <a:gd name="T37" fmla="*/ 673 h 835"/>
                <a:gd name="T38" fmla="*/ 257 w 505"/>
                <a:gd name="T39" fmla="*/ 673 h 835"/>
                <a:gd name="T40" fmla="*/ 199 w 505"/>
                <a:gd name="T41" fmla="*/ 704 h 835"/>
                <a:gd name="T42" fmla="*/ 178 w 505"/>
                <a:gd name="T43" fmla="*/ 783 h 835"/>
                <a:gd name="T44" fmla="*/ 178 w 505"/>
                <a:gd name="T45" fmla="*/ 825 h 835"/>
                <a:gd name="T46" fmla="*/ 154 w 505"/>
                <a:gd name="T47" fmla="*/ 835 h 835"/>
                <a:gd name="T48" fmla="*/ 116 w 505"/>
                <a:gd name="T49" fmla="*/ 797 h 835"/>
                <a:gd name="T50" fmla="*/ 123 w 505"/>
                <a:gd name="T51" fmla="*/ 731 h 835"/>
                <a:gd name="T52" fmla="*/ 157 w 505"/>
                <a:gd name="T53" fmla="*/ 683 h 835"/>
                <a:gd name="T54" fmla="*/ 226 w 505"/>
                <a:gd name="T55" fmla="*/ 642 h 835"/>
                <a:gd name="T56" fmla="*/ 301 w 505"/>
                <a:gd name="T57" fmla="*/ 622 h 835"/>
                <a:gd name="T58" fmla="*/ 308 w 505"/>
                <a:gd name="T59" fmla="*/ 601 h 835"/>
                <a:gd name="T60" fmla="*/ 271 w 505"/>
                <a:gd name="T61" fmla="*/ 560 h 835"/>
                <a:gd name="T62" fmla="*/ 113 w 505"/>
                <a:gd name="T63" fmla="*/ 457 h 835"/>
                <a:gd name="T64" fmla="*/ 65 w 505"/>
                <a:gd name="T65" fmla="*/ 416 h 835"/>
                <a:gd name="T66" fmla="*/ 20 w 505"/>
                <a:gd name="T67" fmla="*/ 361 h 835"/>
                <a:gd name="T68" fmla="*/ 0 w 505"/>
                <a:gd name="T69" fmla="*/ 299 h 835"/>
                <a:gd name="T70" fmla="*/ 13 w 505"/>
                <a:gd name="T71" fmla="*/ 262 h 835"/>
                <a:gd name="T72" fmla="*/ 92 w 505"/>
                <a:gd name="T73" fmla="*/ 238 h 835"/>
                <a:gd name="T74" fmla="*/ 188 w 505"/>
                <a:gd name="T75" fmla="*/ 197 h 835"/>
                <a:gd name="T76" fmla="*/ 250 w 505"/>
                <a:gd name="T77" fmla="*/ 154 h 835"/>
                <a:gd name="T78" fmla="*/ 267 w 505"/>
                <a:gd name="T79" fmla="*/ 124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05" h="835">
                  <a:moveTo>
                    <a:pt x="267" y="124"/>
                  </a:moveTo>
                  <a:lnTo>
                    <a:pt x="319" y="72"/>
                  </a:lnTo>
                  <a:lnTo>
                    <a:pt x="392" y="21"/>
                  </a:lnTo>
                  <a:lnTo>
                    <a:pt x="443" y="0"/>
                  </a:lnTo>
                  <a:lnTo>
                    <a:pt x="505" y="4"/>
                  </a:lnTo>
                  <a:lnTo>
                    <a:pt x="505" y="52"/>
                  </a:lnTo>
                  <a:lnTo>
                    <a:pt x="474" y="93"/>
                  </a:lnTo>
                  <a:lnTo>
                    <a:pt x="416" y="124"/>
                  </a:lnTo>
                  <a:lnTo>
                    <a:pt x="271" y="190"/>
                  </a:lnTo>
                  <a:lnTo>
                    <a:pt x="133" y="269"/>
                  </a:lnTo>
                  <a:lnTo>
                    <a:pt x="75" y="289"/>
                  </a:lnTo>
                  <a:lnTo>
                    <a:pt x="55" y="320"/>
                  </a:lnTo>
                  <a:lnTo>
                    <a:pt x="75" y="351"/>
                  </a:lnTo>
                  <a:lnTo>
                    <a:pt x="195" y="467"/>
                  </a:lnTo>
                  <a:lnTo>
                    <a:pt x="250" y="505"/>
                  </a:lnTo>
                  <a:lnTo>
                    <a:pt x="332" y="570"/>
                  </a:lnTo>
                  <a:lnTo>
                    <a:pt x="416" y="632"/>
                  </a:lnTo>
                  <a:lnTo>
                    <a:pt x="412" y="663"/>
                  </a:lnTo>
                  <a:lnTo>
                    <a:pt x="350" y="673"/>
                  </a:lnTo>
                  <a:lnTo>
                    <a:pt x="257" y="673"/>
                  </a:lnTo>
                  <a:lnTo>
                    <a:pt x="199" y="704"/>
                  </a:lnTo>
                  <a:lnTo>
                    <a:pt x="178" y="783"/>
                  </a:lnTo>
                  <a:lnTo>
                    <a:pt x="178" y="825"/>
                  </a:lnTo>
                  <a:lnTo>
                    <a:pt x="154" y="835"/>
                  </a:lnTo>
                  <a:lnTo>
                    <a:pt x="116" y="797"/>
                  </a:lnTo>
                  <a:lnTo>
                    <a:pt x="123" y="731"/>
                  </a:lnTo>
                  <a:lnTo>
                    <a:pt x="157" y="683"/>
                  </a:lnTo>
                  <a:lnTo>
                    <a:pt x="226" y="642"/>
                  </a:lnTo>
                  <a:lnTo>
                    <a:pt x="301" y="622"/>
                  </a:lnTo>
                  <a:lnTo>
                    <a:pt x="308" y="601"/>
                  </a:lnTo>
                  <a:lnTo>
                    <a:pt x="271" y="560"/>
                  </a:lnTo>
                  <a:lnTo>
                    <a:pt x="113" y="457"/>
                  </a:lnTo>
                  <a:lnTo>
                    <a:pt x="65" y="416"/>
                  </a:lnTo>
                  <a:lnTo>
                    <a:pt x="20" y="361"/>
                  </a:lnTo>
                  <a:lnTo>
                    <a:pt x="0" y="299"/>
                  </a:lnTo>
                  <a:lnTo>
                    <a:pt x="13" y="262"/>
                  </a:lnTo>
                  <a:lnTo>
                    <a:pt x="92" y="238"/>
                  </a:lnTo>
                  <a:lnTo>
                    <a:pt x="188" y="197"/>
                  </a:lnTo>
                  <a:lnTo>
                    <a:pt x="250" y="154"/>
                  </a:lnTo>
                  <a:lnTo>
                    <a:pt x="267" y="1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7652" name="Freeform 4"/>
            <p:cNvSpPr>
              <a:spLocks/>
            </p:cNvSpPr>
            <p:nvPr/>
          </p:nvSpPr>
          <p:spPr bwMode="auto">
            <a:xfrm>
              <a:off x="2219" y="2251"/>
              <a:ext cx="351" cy="799"/>
            </a:xfrm>
            <a:custGeom>
              <a:avLst/>
              <a:gdLst>
                <a:gd name="T0" fmla="*/ 75 w 351"/>
                <a:gd name="T1" fmla="*/ 61 h 799"/>
                <a:gd name="T2" fmla="*/ 106 w 351"/>
                <a:gd name="T3" fmla="*/ 10 h 799"/>
                <a:gd name="T4" fmla="*/ 144 w 351"/>
                <a:gd name="T5" fmla="*/ 0 h 799"/>
                <a:gd name="T6" fmla="*/ 196 w 351"/>
                <a:gd name="T7" fmla="*/ 0 h 799"/>
                <a:gd name="T8" fmla="*/ 261 w 351"/>
                <a:gd name="T9" fmla="*/ 37 h 799"/>
                <a:gd name="T10" fmla="*/ 302 w 351"/>
                <a:gd name="T11" fmla="*/ 120 h 799"/>
                <a:gd name="T12" fmla="*/ 333 w 351"/>
                <a:gd name="T13" fmla="*/ 227 h 799"/>
                <a:gd name="T14" fmla="*/ 351 w 351"/>
                <a:gd name="T15" fmla="*/ 336 h 799"/>
                <a:gd name="T16" fmla="*/ 351 w 351"/>
                <a:gd name="T17" fmla="*/ 484 h 799"/>
                <a:gd name="T18" fmla="*/ 313 w 351"/>
                <a:gd name="T19" fmla="*/ 645 h 799"/>
                <a:gd name="T20" fmla="*/ 258 w 351"/>
                <a:gd name="T21" fmla="*/ 740 h 799"/>
                <a:gd name="T22" fmla="*/ 185 w 351"/>
                <a:gd name="T23" fmla="*/ 788 h 799"/>
                <a:gd name="T24" fmla="*/ 117 w 351"/>
                <a:gd name="T25" fmla="*/ 799 h 799"/>
                <a:gd name="T26" fmla="*/ 65 w 351"/>
                <a:gd name="T27" fmla="*/ 768 h 799"/>
                <a:gd name="T28" fmla="*/ 24 w 351"/>
                <a:gd name="T29" fmla="*/ 730 h 799"/>
                <a:gd name="T30" fmla="*/ 13 w 351"/>
                <a:gd name="T31" fmla="*/ 669 h 799"/>
                <a:gd name="T32" fmla="*/ 0 w 351"/>
                <a:gd name="T33" fmla="*/ 552 h 799"/>
                <a:gd name="T34" fmla="*/ 10 w 351"/>
                <a:gd name="T35" fmla="*/ 408 h 799"/>
                <a:gd name="T36" fmla="*/ 41 w 351"/>
                <a:gd name="T37" fmla="*/ 258 h 799"/>
                <a:gd name="T38" fmla="*/ 61 w 351"/>
                <a:gd name="T39" fmla="*/ 150 h 799"/>
                <a:gd name="T40" fmla="*/ 75 w 351"/>
                <a:gd name="T41" fmla="*/ 61 h 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1" h="799">
                  <a:moveTo>
                    <a:pt x="75" y="61"/>
                  </a:moveTo>
                  <a:lnTo>
                    <a:pt x="106" y="10"/>
                  </a:lnTo>
                  <a:lnTo>
                    <a:pt x="144" y="0"/>
                  </a:lnTo>
                  <a:lnTo>
                    <a:pt x="196" y="0"/>
                  </a:lnTo>
                  <a:lnTo>
                    <a:pt x="261" y="37"/>
                  </a:lnTo>
                  <a:lnTo>
                    <a:pt x="302" y="120"/>
                  </a:lnTo>
                  <a:lnTo>
                    <a:pt x="333" y="227"/>
                  </a:lnTo>
                  <a:lnTo>
                    <a:pt x="351" y="336"/>
                  </a:lnTo>
                  <a:lnTo>
                    <a:pt x="351" y="484"/>
                  </a:lnTo>
                  <a:lnTo>
                    <a:pt x="313" y="645"/>
                  </a:lnTo>
                  <a:lnTo>
                    <a:pt x="258" y="740"/>
                  </a:lnTo>
                  <a:lnTo>
                    <a:pt x="185" y="788"/>
                  </a:lnTo>
                  <a:lnTo>
                    <a:pt x="117" y="799"/>
                  </a:lnTo>
                  <a:lnTo>
                    <a:pt x="65" y="768"/>
                  </a:lnTo>
                  <a:lnTo>
                    <a:pt x="24" y="730"/>
                  </a:lnTo>
                  <a:lnTo>
                    <a:pt x="13" y="669"/>
                  </a:lnTo>
                  <a:lnTo>
                    <a:pt x="0" y="552"/>
                  </a:lnTo>
                  <a:lnTo>
                    <a:pt x="10" y="408"/>
                  </a:lnTo>
                  <a:lnTo>
                    <a:pt x="41" y="258"/>
                  </a:lnTo>
                  <a:lnTo>
                    <a:pt x="61" y="150"/>
                  </a:lnTo>
                  <a:lnTo>
                    <a:pt x="75" y="6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7653" name="Freeform 5"/>
            <p:cNvSpPr>
              <a:spLocks/>
            </p:cNvSpPr>
            <p:nvPr/>
          </p:nvSpPr>
          <p:spPr bwMode="auto">
            <a:xfrm>
              <a:off x="2316" y="2946"/>
              <a:ext cx="205" cy="1043"/>
            </a:xfrm>
            <a:custGeom>
              <a:avLst/>
              <a:gdLst>
                <a:gd name="T0" fmla="*/ 99 w 205"/>
                <a:gd name="T1" fmla="*/ 185 h 1043"/>
                <a:gd name="T2" fmla="*/ 71 w 205"/>
                <a:gd name="T3" fmla="*/ 116 h 1043"/>
                <a:gd name="T4" fmla="*/ 71 w 205"/>
                <a:gd name="T5" fmla="*/ 41 h 1043"/>
                <a:gd name="T6" fmla="*/ 109 w 205"/>
                <a:gd name="T7" fmla="*/ 0 h 1043"/>
                <a:gd name="T8" fmla="*/ 153 w 205"/>
                <a:gd name="T9" fmla="*/ 20 h 1043"/>
                <a:gd name="T10" fmla="*/ 184 w 205"/>
                <a:gd name="T11" fmla="*/ 92 h 1043"/>
                <a:gd name="T12" fmla="*/ 201 w 205"/>
                <a:gd name="T13" fmla="*/ 216 h 1043"/>
                <a:gd name="T14" fmla="*/ 205 w 205"/>
                <a:gd name="T15" fmla="*/ 370 h 1043"/>
                <a:gd name="T16" fmla="*/ 194 w 205"/>
                <a:gd name="T17" fmla="*/ 504 h 1043"/>
                <a:gd name="T18" fmla="*/ 174 w 205"/>
                <a:gd name="T19" fmla="*/ 648 h 1043"/>
                <a:gd name="T20" fmla="*/ 174 w 205"/>
                <a:gd name="T21" fmla="*/ 823 h 1043"/>
                <a:gd name="T22" fmla="*/ 201 w 205"/>
                <a:gd name="T23" fmla="*/ 895 h 1043"/>
                <a:gd name="T24" fmla="*/ 191 w 205"/>
                <a:gd name="T25" fmla="*/ 929 h 1043"/>
                <a:gd name="T26" fmla="*/ 143 w 205"/>
                <a:gd name="T27" fmla="*/ 940 h 1043"/>
                <a:gd name="T28" fmla="*/ 92 w 205"/>
                <a:gd name="T29" fmla="*/ 988 h 1043"/>
                <a:gd name="T30" fmla="*/ 68 w 205"/>
                <a:gd name="T31" fmla="*/ 1029 h 1043"/>
                <a:gd name="T32" fmla="*/ 10 w 205"/>
                <a:gd name="T33" fmla="*/ 1043 h 1043"/>
                <a:gd name="T34" fmla="*/ 0 w 205"/>
                <a:gd name="T35" fmla="*/ 998 h 1043"/>
                <a:gd name="T36" fmla="*/ 20 w 205"/>
                <a:gd name="T37" fmla="*/ 960 h 1043"/>
                <a:gd name="T38" fmla="*/ 92 w 205"/>
                <a:gd name="T39" fmla="*/ 929 h 1043"/>
                <a:gd name="T40" fmla="*/ 143 w 205"/>
                <a:gd name="T41" fmla="*/ 906 h 1043"/>
                <a:gd name="T42" fmla="*/ 160 w 205"/>
                <a:gd name="T43" fmla="*/ 885 h 1043"/>
                <a:gd name="T44" fmla="*/ 140 w 205"/>
                <a:gd name="T45" fmla="*/ 827 h 1043"/>
                <a:gd name="T46" fmla="*/ 123 w 205"/>
                <a:gd name="T47" fmla="*/ 709 h 1043"/>
                <a:gd name="T48" fmla="*/ 119 w 205"/>
                <a:gd name="T49" fmla="*/ 569 h 1043"/>
                <a:gd name="T50" fmla="*/ 123 w 205"/>
                <a:gd name="T51" fmla="*/ 476 h 1043"/>
                <a:gd name="T52" fmla="*/ 129 w 205"/>
                <a:gd name="T53" fmla="*/ 350 h 1043"/>
                <a:gd name="T54" fmla="*/ 119 w 205"/>
                <a:gd name="T55" fmla="*/ 237 h 1043"/>
                <a:gd name="T56" fmla="*/ 99 w 205"/>
                <a:gd name="T57" fmla="*/ 185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5" h="1043">
                  <a:moveTo>
                    <a:pt x="99" y="185"/>
                  </a:moveTo>
                  <a:lnTo>
                    <a:pt x="71" y="116"/>
                  </a:lnTo>
                  <a:lnTo>
                    <a:pt x="71" y="41"/>
                  </a:lnTo>
                  <a:lnTo>
                    <a:pt x="109" y="0"/>
                  </a:lnTo>
                  <a:lnTo>
                    <a:pt x="153" y="20"/>
                  </a:lnTo>
                  <a:lnTo>
                    <a:pt x="184" y="92"/>
                  </a:lnTo>
                  <a:lnTo>
                    <a:pt x="201" y="216"/>
                  </a:lnTo>
                  <a:lnTo>
                    <a:pt x="205" y="370"/>
                  </a:lnTo>
                  <a:lnTo>
                    <a:pt x="194" y="504"/>
                  </a:lnTo>
                  <a:lnTo>
                    <a:pt x="174" y="648"/>
                  </a:lnTo>
                  <a:lnTo>
                    <a:pt x="174" y="823"/>
                  </a:lnTo>
                  <a:lnTo>
                    <a:pt x="201" y="895"/>
                  </a:lnTo>
                  <a:lnTo>
                    <a:pt x="191" y="929"/>
                  </a:lnTo>
                  <a:lnTo>
                    <a:pt x="143" y="940"/>
                  </a:lnTo>
                  <a:lnTo>
                    <a:pt x="92" y="988"/>
                  </a:lnTo>
                  <a:lnTo>
                    <a:pt x="68" y="1029"/>
                  </a:lnTo>
                  <a:lnTo>
                    <a:pt x="10" y="1043"/>
                  </a:lnTo>
                  <a:lnTo>
                    <a:pt x="0" y="998"/>
                  </a:lnTo>
                  <a:lnTo>
                    <a:pt x="20" y="960"/>
                  </a:lnTo>
                  <a:lnTo>
                    <a:pt x="92" y="929"/>
                  </a:lnTo>
                  <a:lnTo>
                    <a:pt x="143" y="906"/>
                  </a:lnTo>
                  <a:lnTo>
                    <a:pt x="160" y="885"/>
                  </a:lnTo>
                  <a:lnTo>
                    <a:pt x="140" y="827"/>
                  </a:lnTo>
                  <a:lnTo>
                    <a:pt x="123" y="709"/>
                  </a:lnTo>
                  <a:lnTo>
                    <a:pt x="119" y="569"/>
                  </a:lnTo>
                  <a:lnTo>
                    <a:pt x="123" y="476"/>
                  </a:lnTo>
                  <a:lnTo>
                    <a:pt x="129" y="350"/>
                  </a:lnTo>
                  <a:lnTo>
                    <a:pt x="119" y="237"/>
                  </a:lnTo>
                  <a:lnTo>
                    <a:pt x="99" y="1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7654" name="Freeform 6"/>
            <p:cNvSpPr>
              <a:spLocks/>
            </p:cNvSpPr>
            <p:nvPr/>
          </p:nvSpPr>
          <p:spPr bwMode="auto">
            <a:xfrm>
              <a:off x="2028" y="2948"/>
              <a:ext cx="320" cy="1040"/>
            </a:xfrm>
            <a:custGeom>
              <a:avLst/>
              <a:gdLst>
                <a:gd name="T0" fmla="*/ 197 w 320"/>
                <a:gd name="T1" fmla="*/ 96 h 1040"/>
                <a:gd name="T2" fmla="*/ 231 w 320"/>
                <a:gd name="T3" fmla="*/ 31 h 1040"/>
                <a:gd name="T4" fmla="*/ 272 w 320"/>
                <a:gd name="T5" fmla="*/ 0 h 1040"/>
                <a:gd name="T6" fmla="*/ 320 w 320"/>
                <a:gd name="T7" fmla="*/ 20 h 1040"/>
                <a:gd name="T8" fmla="*/ 313 w 320"/>
                <a:gd name="T9" fmla="*/ 82 h 1040"/>
                <a:gd name="T10" fmla="*/ 282 w 320"/>
                <a:gd name="T11" fmla="*/ 126 h 1040"/>
                <a:gd name="T12" fmla="*/ 221 w 320"/>
                <a:gd name="T13" fmla="*/ 237 h 1040"/>
                <a:gd name="T14" fmla="*/ 180 w 320"/>
                <a:gd name="T15" fmla="*/ 343 h 1040"/>
                <a:gd name="T16" fmla="*/ 156 w 320"/>
                <a:gd name="T17" fmla="*/ 456 h 1040"/>
                <a:gd name="T18" fmla="*/ 159 w 320"/>
                <a:gd name="T19" fmla="*/ 566 h 1040"/>
                <a:gd name="T20" fmla="*/ 197 w 320"/>
                <a:gd name="T21" fmla="*/ 713 h 1040"/>
                <a:gd name="T22" fmla="*/ 228 w 320"/>
                <a:gd name="T23" fmla="*/ 855 h 1040"/>
                <a:gd name="T24" fmla="*/ 272 w 320"/>
                <a:gd name="T25" fmla="*/ 916 h 1040"/>
                <a:gd name="T26" fmla="*/ 269 w 320"/>
                <a:gd name="T27" fmla="*/ 951 h 1040"/>
                <a:gd name="T28" fmla="*/ 231 w 320"/>
                <a:gd name="T29" fmla="*/ 968 h 1040"/>
                <a:gd name="T30" fmla="*/ 145 w 320"/>
                <a:gd name="T31" fmla="*/ 981 h 1040"/>
                <a:gd name="T32" fmla="*/ 84 w 320"/>
                <a:gd name="T33" fmla="*/ 1019 h 1040"/>
                <a:gd name="T34" fmla="*/ 52 w 320"/>
                <a:gd name="T35" fmla="*/ 1040 h 1040"/>
                <a:gd name="T36" fmla="*/ 0 w 320"/>
                <a:gd name="T37" fmla="*/ 992 h 1040"/>
                <a:gd name="T38" fmla="*/ 11 w 320"/>
                <a:gd name="T39" fmla="*/ 961 h 1040"/>
                <a:gd name="T40" fmla="*/ 62 w 320"/>
                <a:gd name="T41" fmla="*/ 940 h 1040"/>
                <a:gd name="T42" fmla="*/ 128 w 320"/>
                <a:gd name="T43" fmla="*/ 930 h 1040"/>
                <a:gd name="T44" fmla="*/ 190 w 320"/>
                <a:gd name="T45" fmla="*/ 930 h 1040"/>
                <a:gd name="T46" fmla="*/ 200 w 320"/>
                <a:gd name="T47" fmla="*/ 910 h 1040"/>
                <a:gd name="T48" fmla="*/ 190 w 320"/>
                <a:gd name="T49" fmla="*/ 875 h 1040"/>
                <a:gd name="T50" fmla="*/ 138 w 320"/>
                <a:gd name="T51" fmla="*/ 741 h 1040"/>
                <a:gd name="T52" fmla="*/ 104 w 320"/>
                <a:gd name="T53" fmla="*/ 610 h 1040"/>
                <a:gd name="T54" fmla="*/ 87 w 320"/>
                <a:gd name="T55" fmla="*/ 515 h 1040"/>
                <a:gd name="T56" fmla="*/ 84 w 320"/>
                <a:gd name="T57" fmla="*/ 426 h 1040"/>
                <a:gd name="T58" fmla="*/ 97 w 320"/>
                <a:gd name="T59" fmla="*/ 340 h 1040"/>
                <a:gd name="T60" fmla="*/ 128 w 320"/>
                <a:gd name="T61" fmla="*/ 251 h 1040"/>
                <a:gd name="T62" fmla="*/ 176 w 320"/>
                <a:gd name="T63" fmla="*/ 133 h 1040"/>
                <a:gd name="T64" fmla="*/ 197 w 320"/>
                <a:gd name="T65" fmla="*/ 96 h 10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20" h="1040">
                  <a:moveTo>
                    <a:pt x="197" y="96"/>
                  </a:moveTo>
                  <a:lnTo>
                    <a:pt x="231" y="31"/>
                  </a:lnTo>
                  <a:lnTo>
                    <a:pt x="272" y="0"/>
                  </a:lnTo>
                  <a:lnTo>
                    <a:pt x="320" y="20"/>
                  </a:lnTo>
                  <a:lnTo>
                    <a:pt x="313" y="82"/>
                  </a:lnTo>
                  <a:lnTo>
                    <a:pt x="282" y="126"/>
                  </a:lnTo>
                  <a:lnTo>
                    <a:pt x="221" y="237"/>
                  </a:lnTo>
                  <a:lnTo>
                    <a:pt x="180" y="343"/>
                  </a:lnTo>
                  <a:lnTo>
                    <a:pt x="156" y="456"/>
                  </a:lnTo>
                  <a:lnTo>
                    <a:pt x="159" y="566"/>
                  </a:lnTo>
                  <a:lnTo>
                    <a:pt x="197" y="713"/>
                  </a:lnTo>
                  <a:lnTo>
                    <a:pt x="228" y="855"/>
                  </a:lnTo>
                  <a:lnTo>
                    <a:pt x="272" y="916"/>
                  </a:lnTo>
                  <a:lnTo>
                    <a:pt x="269" y="951"/>
                  </a:lnTo>
                  <a:lnTo>
                    <a:pt x="231" y="968"/>
                  </a:lnTo>
                  <a:lnTo>
                    <a:pt x="145" y="981"/>
                  </a:lnTo>
                  <a:lnTo>
                    <a:pt x="84" y="1019"/>
                  </a:lnTo>
                  <a:lnTo>
                    <a:pt x="52" y="1040"/>
                  </a:lnTo>
                  <a:lnTo>
                    <a:pt x="0" y="992"/>
                  </a:lnTo>
                  <a:lnTo>
                    <a:pt x="11" y="961"/>
                  </a:lnTo>
                  <a:lnTo>
                    <a:pt x="62" y="940"/>
                  </a:lnTo>
                  <a:lnTo>
                    <a:pt x="128" y="930"/>
                  </a:lnTo>
                  <a:lnTo>
                    <a:pt x="190" y="930"/>
                  </a:lnTo>
                  <a:lnTo>
                    <a:pt x="200" y="910"/>
                  </a:lnTo>
                  <a:lnTo>
                    <a:pt x="190" y="875"/>
                  </a:lnTo>
                  <a:lnTo>
                    <a:pt x="138" y="741"/>
                  </a:lnTo>
                  <a:lnTo>
                    <a:pt x="104" y="610"/>
                  </a:lnTo>
                  <a:lnTo>
                    <a:pt x="87" y="515"/>
                  </a:lnTo>
                  <a:lnTo>
                    <a:pt x="84" y="426"/>
                  </a:lnTo>
                  <a:lnTo>
                    <a:pt x="97" y="340"/>
                  </a:lnTo>
                  <a:lnTo>
                    <a:pt x="128" y="251"/>
                  </a:lnTo>
                  <a:lnTo>
                    <a:pt x="176" y="133"/>
                  </a:lnTo>
                  <a:lnTo>
                    <a:pt x="197" y="9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7655" name="Freeform 7"/>
            <p:cNvSpPr>
              <a:spLocks/>
            </p:cNvSpPr>
            <p:nvPr/>
          </p:nvSpPr>
          <p:spPr bwMode="auto">
            <a:xfrm>
              <a:off x="2089" y="1652"/>
              <a:ext cx="412" cy="543"/>
            </a:xfrm>
            <a:custGeom>
              <a:avLst/>
              <a:gdLst>
                <a:gd name="T0" fmla="*/ 151 w 412"/>
                <a:gd name="T1" fmla="*/ 454 h 543"/>
                <a:gd name="T2" fmla="*/ 182 w 412"/>
                <a:gd name="T3" fmla="*/ 522 h 543"/>
                <a:gd name="T4" fmla="*/ 254 w 412"/>
                <a:gd name="T5" fmla="*/ 543 h 543"/>
                <a:gd name="T6" fmla="*/ 316 w 412"/>
                <a:gd name="T7" fmla="*/ 536 h 543"/>
                <a:gd name="T8" fmla="*/ 367 w 412"/>
                <a:gd name="T9" fmla="*/ 492 h 543"/>
                <a:gd name="T10" fmla="*/ 408 w 412"/>
                <a:gd name="T11" fmla="*/ 402 h 543"/>
                <a:gd name="T12" fmla="*/ 412 w 412"/>
                <a:gd name="T13" fmla="*/ 296 h 543"/>
                <a:gd name="T14" fmla="*/ 398 w 412"/>
                <a:gd name="T15" fmla="*/ 203 h 543"/>
                <a:gd name="T16" fmla="*/ 340 w 412"/>
                <a:gd name="T17" fmla="*/ 99 h 543"/>
                <a:gd name="T18" fmla="*/ 298 w 412"/>
                <a:gd name="T19" fmla="*/ 51 h 543"/>
                <a:gd name="T20" fmla="*/ 254 w 412"/>
                <a:gd name="T21" fmla="*/ 21 h 543"/>
                <a:gd name="T22" fmla="*/ 213 w 412"/>
                <a:gd name="T23" fmla="*/ 0 h 543"/>
                <a:gd name="T24" fmla="*/ 141 w 412"/>
                <a:gd name="T25" fmla="*/ 7 h 543"/>
                <a:gd name="T26" fmla="*/ 103 w 412"/>
                <a:gd name="T27" fmla="*/ 69 h 543"/>
                <a:gd name="T28" fmla="*/ 83 w 412"/>
                <a:gd name="T29" fmla="*/ 134 h 543"/>
                <a:gd name="T30" fmla="*/ 83 w 412"/>
                <a:gd name="T31" fmla="*/ 238 h 543"/>
                <a:gd name="T32" fmla="*/ 100 w 412"/>
                <a:gd name="T33" fmla="*/ 337 h 543"/>
                <a:gd name="T34" fmla="*/ 120 w 412"/>
                <a:gd name="T35" fmla="*/ 392 h 543"/>
                <a:gd name="T36" fmla="*/ 6 w 412"/>
                <a:gd name="T37" fmla="*/ 474 h 543"/>
                <a:gd name="T38" fmla="*/ 0 w 412"/>
                <a:gd name="T39" fmla="*/ 505 h 543"/>
                <a:gd name="T40" fmla="*/ 17 w 412"/>
                <a:gd name="T41" fmla="*/ 522 h 543"/>
                <a:gd name="T42" fmla="*/ 141 w 412"/>
                <a:gd name="T43" fmla="*/ 430 h 543"/>
                <a:gd name="T44" fmla="*/ 151 w 412"/>
                <a:gd name="T45" fmla="*/ 454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12" h="543">
                  <a:moveTo>
                    <a:pt x="151" y="454"/>
                  </a:moveTo>
                  <a:lnTo>
                    <a:pt x="182" y="522"/>
                  </a:lnTo>
                  <a:lnTo>
                    <a:pt x="254" y="543"/>
                  </a:lnTo>
                  <a:lnTo>
                    <a:pt x="316" y="536"/>
                  </a:lnTo>
                  <a:lnTo>
                    <a:pt x="367" y="492"/>
                  </a:lnTo>
                  <a:lnTo>
                    <a:pt x="408" y="402"/>
                  </a:lnTo>
                  <a:lnTo>
                    <a:pt x="412" y="296"/>
                  </a:lnTo>
                  <a:lnTo>
                    <a:pt x="398" y="203"/>
                  </a:lnTo>
                  <a:lnTo>
                    <a:pt x="340" y="99"/>
                  </a:lnTo>
                  <a:lnTo>
                    <a:pt x="298" y="51"/>
                  </a:lnTo>
                  <a:lnTo>
                    <a:pt x="254" y="21"/>
                  </a:lnTo>
                  <a:lnTo>
                    <a:pt x="213" y="0"/>
                  </a:lnTo>
                  <a:lnTo>
                    <a:pt x="141" y="7"/>
                  </a:lnTo>
                  <a:lnTo>
                    <a:pt x="103" y="69"/>
                  </a:lnTo>
                  <a:lnTo>
                    <a:pt x="83" y="134"/>
                  </a:lnTo>
                  <a:lnTo>
                    <a:pt x="83" y="238"/>
                  </a:lnTo>
                  <a:lnTo>
                    <a:pt x="100" y="337"/>
                  </a:lnTo>
                  <a:lnTo>
                    <a:pt x="120" y="392"/>
                  </a:lnTo>
                  <a:lnTo>
                    <a:pt x="6" y="474"/>
                  </a:lnTo>
                  <a:lnTo>
                    <a:pt x="0" y="505"/>
                  </a:lnTo>
                  <a:lnTo>
                    <a:pt x="17" y="522"/>
                  </a:lnTo>
                  <a:lnTo>
                    <a:pt x="141" y="430"/>
                  </a:lnTo>
                  <a:lnTo>
                    <a:pt x="151" y="4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7656" name="Freeform 8"/>
            <p:cNvSpPr>
              <a:spLocks/>
            </p:cNvSpPr>
            <p:nvPr/>
          </p:nvSpPr>
          <p:spPr bwMode="auto">
            <a:xfrm>
              <a:off x="2240" y="1537"/>
              <a:ext cx="819" cy="908"/>
            </a:xfrm>
            <a:custGeom>
              <a:avLst/>
              <a:gdLst>
                <a:gd name="T0" fmla="*/ 545 w 819"/>
                <a:gd name="T1" fmla="*/ 628 h 908"/>
                <a:gd name="T2" fmla="*/ 504 w 819"/>
                <a:gd name="T3" fmla="*/ 669 h 908"/>
                <a:gd name="T4" fmla="*/ 417 w 819"/>
                <a:gd name="T5" fmla="*/ 720 h 908"/>
                <a:gd name="T6" fmla="*/ 339 w 819"/>
                <a:gd name="T7" fmla="*/ 751 h 908"/>
                <a:gd name="T8" fmla="*/ 284 w 819"/>
                <a:gd name="T9" fmla="*/ 782 h 908"/>
                <a:gd name="T10" fmla="*/ 232 w 819"/>
                <a:gd name="T11" fmla="*/ 823 h 908"/>
                <a:gd name="T12" fmla="*/ 226 w 819"/>
                <a:gd name="T13" fmla="*/ 895 h 908"/>
                <a:gd name="T14" fmla="*/ 277 w 819"/>
                <a:gd name="T15" fmla="*/ 908 h 908"/>
                <a:gd name="T16" fmla="*/ 407 w 819"/>
                <a:gd name="T17" fmla="*/ 833 h 908"/>
                <a:gd name="T18" fmla="*/ 504 w 819"/>
                <a:gd name="T19" fmla="*/ 744 h 908"/>
                <a:gd name="T20" fmla="*/ 617 w 819"/>
                <a:gd name="T21" fmla="*/ 631 h 908"/>
                <a:gd name="T22" fmla="*/ 709 w 819"/>
                <a:gd name="T23" fmla="*/ 559 h 908"/>
                <a:gd name="T24" fmla="*/ 788 w 819"/>
                <a:gd name="T25" fmla="*/ 504 h 908"/>
                <a:gd name="T26" fmla="*/ 819 w 819"/>
                <a:gd name="T27" fmla="*/ 477 h 908"/>
                <a:gd name="T28" fmla="*/ 808 w 819"/>
                <a:gd name="T29" fmla="*/ 443 h 908"/>
                <a:gd name="T30" fmla="*/ 771 w 819"/>
                <a:gd name="T31" fmla="*/ 395 h 908"/>
                <a:gd name="T32" fmla="*/ 634 w 819"/>
                <a:gd name="T33" fmla="*/ 320 h 908"/>
                <a:gd name="T34" fmla="*/ 504 w 819"/>
                <a:gd name="T35" fmla="*/ 250 h 908"/>
                <a:gd name="T36" fmla="*/ 345 w 819"/>
                <a:gd name="T37" fmla="*/ 178 h 908"/>
                <a:gd name="T38" fmla="*/ 287 w 819"/>
                <a:gd name="T39" fmla="*/ 137 h 908"/>
                <a:gd name="T40" fmla="*/ 226 w 819"/>
                <a:gd name="T41" fmla="*/ 82 h 908"/>
                <a:gd name="T42" fmla="*/ 164 w 819"/>
                <a:gd name="T43" fmla="*/ 21 h 908"/>
                <a:gd name="T44" fmla="*/ 109 w 819"/>
                <a:gd name="T45" fmla="*/ 0 h 908"/>
                <a:gd name="T46" fmla="*/ 0 w 819"/>
                <a:gd name="T47" fmla="*/ 76 h 908"/>
                <a:gd name="T48" fmla="*/ 7 w 819"/>
                <a:gd name="T49" fmla="*/ 147 h 908"/>
                <a:gd name="T50" fmla="*/ 27 w 819"/>
                <a:gd name="T51" fmla="*/ 175 h 908"/>
                <a:gd name="T52" fmla="*/ 82 w 819"/>
                <a:gd name="T53" fmla="*/ 164 h 908"/>
                <a:gd name="T54" fmla="*/ 72 w 819"/>
                <a:gd name="T55" fmla="*/ 134 h 908"/>
                <a:gd name="T56" fmla="*/ 51 w 819"/>
                <a:gd name="T57" fmla="*/ 123 h 908"/>
                <a:gd name="T58" fmla="*/ 41 w 819"/>
                <a:gd name="T59" fmla="*/ 86 h 908"/>
                <a:gd name="T60" fmla="*/ 102 w 819"/>
                <a:gd name="T61" fmla="*/ 45 h 908"/>
                <a:gd name="T62" fmla="*/ 154 w 819"/>
                <a:gd name="T63" fmla="*/ 86 h 908"/>
                <a:gd name="T64" fmla="*/ 154 w 819"/>
                <a:gd name="T65" fmla="*/ 123 h 908"/>
                <a:gd name="T66" fmla="*/ 133 w 819"/>
                <a:gd name="T67" fmla="*/ 168 h 908"/>
                <a:gd name="T68" fmla="*/ 150 w 819"/>
                <a:gd name="T69" fmla="*/ 199 h 908"/>
                <a:gd name="T70" fmla="*/ 253 w 819"/>
                <a:gd name="T71" fmla="*/ 226 h 908"/>
                <a:gd name="T72" fmla="*/ 294 w 819"/>
                <a:gd name="T73" fmla="*/ 188 h 908"/>
                <a:gd name="T74" fmla="*/ 431 w 819"/>
                <a:gd name="T75" fmla="*/ 271 h 908"/>
                <a:gd name="T76" fmla="*/ 545 w 819"/>
                <a:gd name="T77" fmla="*/ 323 h 908"/>
                <a:gd name="T78" fmla="*/ 607 w 819"/>
                <a:gd name="T79" fmla="*/ 354 h 908"/>
                <a:gd name="T80" fmla="*/ 668 w 819"/>
                <a:gd name="T81" fmla="*/ 385 h 908"/>
                <a:gd name="T82" fmla="*/ 716 w 819"/>
                <a:gd name="T83" fmla="*/ 426 h 908"/>
                <a:gd name="T84" fmla="*/ 747 w 819"/>
                <a:gd name="T85" fmla="*/ 467 h 908"/>
                <a:gd name="T86" fmla="*/ 719 w 819"/>
                <a:gd name="T87" fmla="*/ 497 h 908"/>
                <a:gd name="T88" fmla="*/ 654 w 819"/>
                <a:gd name="T89" fmla="*/ 539 h 908"/>
                <a:gd name="T90" fmla="*/ 586 w 819"/>
                <a:gd name="T91" fmla="*/ 586 h 908"/>
                <a:gd name="T92" fmla="*/ 545 w 819"/>
                <a:gd name="T93" fmla="*/ 628 h 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19" h="908">
                  <a:moveTo>
                    <a:pt x="545" y="628"/>
                  </a:moveTo>
                  <a:lnTo>
                    <a:pt x="504" y="669"/>
                  </a:lnTo>
                  <a:lnTo>
                    <a:pt x="417" y="720"/>
                  </a:lnTo>
                  <a:lnTo>
                    <a:pt x="339" y="751"/>
                  </a:lnTo>
                  <a:lnTo>
                    <a:pt x="284" y="782"/>
                  </a:lnTo>
                  <a:lnTo>
                    <a:pt x="232" y="823"/>
                  </a:lnTo>
                  <a:lnTo>
                    <a:pt x="226" y="895"/>
                  </a:lnTo>
                  <a:lnTo>
                    <a:pt x="277" y="908"/>
                  </a:lnTo>
                  <a:lnTo>
                    <a:pt x="407" y="833"/>
                  </a:lnTo>
                  <a:lnTo>
                    <a:pt x="504" y="744"/>
                  </a:lnTo>
                  <a:lnTo>
                    <a:pt x="617" y="631"/>
                  </a:lnTo>
                  <a:lnTo>
                    <a:pt x="709" y="559"/>
                  </a:lnTo>
                  <a:lnTo>
                    <a:pt x="788" y="504"/>
                  </a:lnTo>
                  <a:lnTo>
                    <a:pt x="819" y="477"/>
                  </a:lnTo>
                  <a:lnTo>
                    <a:pt x="808" y="443"/>
                  </a:lnTo>
                  <a:lnTo>
                    <a:pt x="771" y="395"/>
                  </a:lnTo>
                  <a:lnTo>
                    <a:pt x="634" y="320"/>
                  </a:lnTo>
                  <a:lnTo>
                    <a:pt x="504" y="250"/>
                  </a:lnTo>
                  <a:lnTo>
                    <a:pt x="345" y="178"/>
                  </a:lnTo>
                  <a:lnTo>
                    <a:pt x="287" y="137"/>
                  </a:lnTo>
                  <a:lnTo>
                    <a:pt x="226" y="82"/>
                  </a:lnTo>
                  <a:lnTo>
                    <a:pt x="164" y="21"/>
                  </a:lnTo>
                  <a:lnTo>
                    <a:pt x="109" y="0"/>
                  </a:lnTo>
                  <a:lnTo>
                    <a:pt x="0" y="76"/>
                  </a:lnTo>
                  <a:lnTo>
                    <a:pt x="7" y="147"/>
                  </a:lnTo>
                  <a:lnTo>
                    <a:pt x="27" y="175"/>
                  </a:lnTo>
                  <a:lnTo>
                    <a:pt x="82" y="164"/>
                  </a:lnTo>
                  <a:lnTo>
                    <a:pt x="72" y="134"/>
                  </a:lnTo>
                  <a:lnTo>
                    <a:pt x="51" y="123"/>
                  </a:lnTo>
                  <a:lnTo>
                    <a:pt x="41" y="86"/>
                  </a:lnTo>
                  <a:lnTo>
                    <a:pt x="102" y="45"/>
                  </a:lnTo>
                  <a:lnTo>
                    <a:pt x="154" y="86"/>
                  </a:lnTo>
                  <a:lnTo>
                    <a:pt x="154" y="123"/>
                  </a:lnTo>
                  <a:lnTo>
                    <a:pt x="133" y="168"/>
                  </a:lnTo>
                  <a:lnTo>
                    <a:pt x="150" y="199"/>
                  </a:lnTo>
                  <a:lnTo>
                    <a:pt x="253" y="226"/>
                  </a:lnTo>
                  <a:lnTo>
                    <a:pt x="294" y="188"/>
                  </a:lnTo>
                  <a:lnTo>
                    <a:pt x="431" y="271"/>
                  </a:lnTo>
                  <a:lnTo>
                    <a:pt x="545" y="323"/>
                  </a:lnTo>
                  <a:lnTo>
                    <a:pt x="607" y="354"/>
                  </a:lnTo>
                  <a:lnTo>
                    <a:pt x="668" y="385"/>
                  </a:lnTo>
                  <a:lnTo>
                    <a:pt x="716" y="426"/>
                  </a:lnTo>
                  <a:lnTo>
                    <a:pt x="747" y="467"/>
                  </a:lnTo>
                  <a:lnTo>
                    <a:pt x="719" y="497"/>
                  </a:lnTo>
                  <a:lnTo>
                    <a:pt x="654" y="539"/>
                  </a:lnTo>
                  <a:lnTo>
                    <a:pt x="586" y="586"/>
                  </a:lnTo>
                  <a:lnTo>
                    <a:pt x="545" y="6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sp>
        <p:nvSpPr>
          <p:cNvPr id="27657" name="Rectangle 9"/>
          <p:cNvSpPr>
            <a:spLocks noChangeArrowheads="1"/>
          </p:cNvSpPr>
          <p:nvPr/>
        </p:nvSpPr>
        <p:spPr bwMode="auto">
          <a:xfrm>
            <a:off x="1295400" y="1447800"/>
            <a:ext cx="2362200" cy="1828800"/>
          </a:xfrm>
          <a:prstGeom prst="rect">
            <a:avLst/>
          </a:prstGeom>
          <a:solidFill>
            <a:schemeClr val="accent1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  <a:contourClr>
              <a:schemeClr val="accent1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fr-CH"/>
          </a:p>
        </p:txBody>
      </p:sp>
      <p:sp>
        <p:nvSpPr>
          <p:cNvPr id="27661" name="Rectangle 13"/>
          <p:cNvSpPr>
            <a:spLocks noChangeArrowheads="1"/>
          </p:cNvSpPr>
          <p:nvPr/>
        </p:nvSpPr>
        <p:spPr bwMode="auto">
          <a:xfrm>
            <a:off x="1295400" y="3810000"/>
            <a:ext cx="2362200" cy="1828800"/>
          </a:xfrm>
          <a:prstGeom prst="rect">
            <a:avLst/>
          </a:prstGeom>
          <a:solidFill>
            <a:schemeClr val="accent1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  <a:contourClr>
              <a:schemeClr val="accent1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fr-CH"/>
          </a:p>
        </p:txBody>
      </p:sp>
      <p:graphicFrame>
        <p:nvGraphicFramePr>
          <p:cNvPr id="27665" name="Object 17"/>
          <p:cNvGraphicFramePr>
            <a:graphicFrameLocks noChangeAspect="1"/>
          </p:cNvGraphicFramePr>
          <p:nvPr/>
        </p:nvGraphicFramePr>
        <p:xfrm>
          <a:off x="1371600" y="4038600"/>
          <a:ext cx="2209800" cy="1419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8" name="Clip" r:id="rId3" imgW="20366640" imgH="13061880" progId="MS_ClipArt_Gallery.2">
                  <p:embed/>
                </p:oleObj>
              </mc:Choice>
              <mc:Fallback>
                <p:oleObj name="Clip" r:id="rId3" imgW="20366640" imgH="13061880" progId="MS_ClipArt_Gallery.2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4038600"/>
                        <a:ext cx="2209800" cy="1419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66" name="Object 18"/>
          <p:cNvGraphicFramePr>
            <a:graphicFrameLocks noChangeAspect="1"/>
          </p:cNvGraphicFramePr>
          <p:nvPr/>
        </p:nvGraphicFramePr>
        <p:xfrm>
          <a:off x="1600200" y="1676400"/>
          <a:ext cx="1828800" cy="1350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9" name="Clip" r:id="rId5" imgW="4582440" imgH="3383280" progId="MS_ClipArt_Gallery.2">
                  <p:embed/>
                </p:oleObj>
              </mc:Choice>
              <mc:Fallback>
                <p:oleObj name="Clip" r:id="rId5" imgW="4582440" imgH="3383280" progId="MS_ClipArt_Gallery.2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676400"/>
                        <a:ext cx="1828800" cy="1350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67" name="AutoShape 19"/>
          <p:cNvSpPr>
            <a:spLocks noChangeArrowheads="1"/>
          </p:cNvSpPr>
          <p:nvPr/>
        </p:nvSpPr>
        <p:spPr bwMode="auto">
          <a:xfrm>
            <a:off x="3810000" y="152400"/>
            <a:ext cx="3581400" cy="1600200"/>
          </a:xfrm>
          <a:prstGeom prst="wedgeEllipseCallout">
            <a:avLst>
              <a:gd name="adj1" fmla="val 30542"/>
              <a:gd name="adj2" fmla="val 84125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altLang="fr-FR" sz="4000">
                <a:solidFill>
                  <a:schemeClr val="bg1"/>
                </a:solidFill>
              </a:rPr>
              <a:t>Financier ?</a:t>
            </a:r>
          </a:p>
          <a:p>
            <a:pPr algn="ctr"/>
            <a:r>
              <a:rPr lang="fr-FR" altLang="fr-FR" sz="4000">
                <a:solidFill>
                  <a:schemeClr val="bg1"/>
                </a:solidFill>
              </a:rPr>
              <a:t>Comptable ?</a:t>
            </a:r>
            <a:endParaRPr lang="fr-FR" altLang="fr-FR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066" name="Group 2"/>
          <p:cNvGrpSpPr>
            <a:grpSpLocks/>
          </p:cNvGrpSpPr>
          <p:nvPr/>
        </p:nvGrpSpPr>
        <p:grpSpPr bwMode="auto">
          <a:xfrm>
            <a:off x="6858000" y="2590800"/>
            <a:ext cx="2047875" cy="3892550"/>
            <a:chOff x="1769" y="1537"/>
            <a:chExt cx="1290" cy="2452"/>
          </a:xfrm>
        </p:grpSpPr>
        <p:sp>
          <p:nvSpPr>
            <p:cNvPr id="88067" name="Freeform 3"/>
            <p:cNvSpPr>
              <a:spLocks/>
            </p:cNvSpPr>
            <p:nvPr/>
          </p:nvSpPr>
          <p:spPr bwMode="auto">
            <a:xfrm>
              <a:off x="1769" y="2288"/>
              <a:ext cx="505" cy="835"/>
            </a:xfrm>
            <a:custGeom>
              <a:avLst/>
              <a:gdLst>
                <a:gd name="T0" fmla="*/ 267 w 505"/>
                <a:gd name="T1" fmla="*/ 124 h 835"/>
                <a:gd name="T2" fmla="*/ 319 w 505"/>
                <a:gd name="T3" fmla="*/ 72 h 835"/>
                <a:gd name="T4" fmla="*/ 392 w 505"/>
                <a:gd name="T5" fmla="*/ 21 h 835"/>
                <a:gd name="T6" fmla="*/ 443 w 505"/>
                <a:gd name="T7" fmla="*/ 0 h 835"/>
                <a:gd name="T8" fmla="*/ 505 w 505"/>
                <a:gd name="T9" fmla="*/ 4 h 835"/>
                <a:gd name="T10" fmla="*/ 505 w 505"/>
                <a:gd name="T11" fmla="*/ 52 h 835"/>
                <a:gd name="T12" fmla="*/ 474 w 505"/>
                <a:gd name="T13" fmla="*/ 93 h 835"/>
                <a:gd name="T14" fmla="*/ 416 w 505"/>
                <a:gd name="T15" fmla="*/ 124 h 835"/>
                <a:gd name="T16" fmla="*/ 271 w 505"/>
                <a:gd name="T17" fmla="*/ 190 h 835"/>
                <a:gd name="T18" fmla="*/ 133 w 505"/>
                <a:gd name="T19" fmla="*/ 269 h 835"/>
                <a:gd name="T20" fmla="*/ 75 w 505"/>
                <a:gd name="T21" fmla="*/ 289 h 835"/>
                <a:gd name="T22" fmla="*/ 55 w 505"/>
                <a:gd name="T23" fmla="*/ 320 h 835"/>
                <a:gd name="T24" fmla="*/ 75 w 505"/>
                <a:gd name="T25" fmla="*/ 351 h 835"/>
                <a:gd name="T26" fmla="*/ 195 w 505"/>
                <a:gd name="T27" fmla="*/ 467 h 835"/>
                <a:gd name="T28" fmla="*/ 250 w 505"/>
                <a:gd name="T29" fmla="*/ 505 h 835"/>
                <a:gd name="T30" fmla="*/ 332 w 505"/>
                <a:gd name="T31" fmla="*/ 570 h 835"/>
                <a:gd name="T32" fmla="*/ 416 w 505"/>
                <a:gd name="T33" fmla="*/ 632 h 835"/>
                <a:gd name="T34" fmla="*/ 412 w 505"/>
                <a:gd name="T35" fmla="*/ 663 h 835"/>
                <a:gd name="T36" fmla="*/ 350 w 505"/>
                <a:gd name="T37" fmla="*/ 673 h 835"/>
                <a:gd name="T38" fmla="*/ 257 w 505"/>
                <a:gd name="T39" fmla="*/ 673 h 835"/>
                <a:gd name="T40" fmla="*/ 199 w 505"/>
                <a:gd name="T41" fmla="*/ 704 h 835"/>
                <a:gd name="T42" fmla="*/ 178 w 505"/>
                <a:gd name="T43" fmla="*/ 783 h 835"/>
                <a:gd name="T44" fmla="*/ 178 w 505"/>
                <a:gd name="T45" fmla="*/ 825 h 835"/>
                <a:gd name="T46" fmla="*/ 154 w 505"/>
                <a:gd name="T47" fmla="*/ 835 h 835"/>
                <a:gd name="T48" fmla="*/ 116 w 505"/>
                <a:gd name="T49" fmla="*/ 797 h 835"/>
                <a:gd name="T50" fmla="*/ 123 w 505"/>
                <a:gd name="T51" fmla="*/ 731 h 835"/>
                <a:gd name="T52" fmla="*/ 157 w 505"/>
                <a:gd name="T53" fmla="*/ 683 h 835"/>
                <a:gd name="T54" fmla="*/ 226 w 505"/>
                <a:gd name="T55" fmla="*/ 642 h 835"/>
                <a:gd name="T56" fmla="*/ 301 w 505"/>
                <a:gd name="T57" fmla="*/ 622 h 835"/>
                <a:gd name="T58" fmla="*/ 308 w 505"/>
                <a:gd name="T59" fmla="*/ 601 h 835"/>
                <a:gd name="T60" fmla="*/ 271 w 505"/>
                <a:gd name="T61" fmla="*/ 560 h 835"/>
                <a:gd name="T62" fmla="*/ 113 w 505"/>
                <a:gd name="T63" fmla="*/ 457 h 835"/>
                <a:gd name="T64" fmla="*/ 65 w 505"/>
                <a:gd name="T65" fmla="*/ 416 h 835"/>
                <a:gd name="T66" fmla="*/ 20 w 505"/>
                <a:gd name="T67" fmla="*/ 361 h 835"/>
                <a:gd name="T68" fmla="*/ 0 w 505"/>
                <a:gd name="T69" fmla="*/ 299 h 835"/>
                <a:gd name="T70" fmla="*/ 13 w 505"/>
                <a:gd name="T71" fmla="*/ 262 h 835"/>
                <a:gd name="T72" fmla="*/ 92 w 505"/>
                <a:gd name="T73" fmla="*/ 238 h 835"/>
                <a:gd name="T74" fmla="*/ 188 w 505"/>
                <a:gd name="T75" fmla="*/ 197 h 835"/>
                <a:gd name="T76" fmla="*/ 250 w 505"/>
                <a:gd name="T77" fmla="*/ 154 h 835"/>
                <a:gd name="T78" fmla="*/ 267 w 505"/>
                <a:gd name="T79" fmla="*/ 124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05" h="835">
                  <a:moveTo>
                    <a:pt x="267" y="124"/>
                  </a:moveTo>
                  <a:lnTo>
                    <a:pt x="319" y="72"/>
                  </a:lnTo>
                  <a:lnTo>
                    <a:pt x="392" y="21"/>
                  </a:lnTo>
                  <a:lnTo>
                    <a:pt x="443" y="0"/>
                  </a:lnTo>
                  <a:lnTo>
                    <a:pt x="505" y="4"/>
                  </a:lnTo>
                  <a:lnTo>
                    <a:pt x="505" y="52"/>
                  </a:lnTo>
                  <a:lnTo>
                    <a:pt x="474" y="93"/>
                  </a:lnTo>
                  <a:lnTo>
                    <a:pt x="416" y="124"/>
                  </a:lnTo>
                  <a:lnTo>
                    <a:pt x="271" y="190"/>
                  </a:lnTo>
                  <a:lnTo>
                    <a:pt x="133" y="269"/>
                  </a:lnTo>
                  <a:lnTo>
                    <a:pt x="75" y="289"/>
                  </a:lnTo>
                  <a:lnTo>
                    <a:pt x="55" y="320"/>
                  </a:lnTo>
                  <a:lnTo>
                    <a:pt x="75" y="351"/>
                  </a:lnTo>
                  <a:lnTo>
                    <a:pt x="195" y="467"/>
                  </a:lnTo>
                  <a:lnTo>
                    <a:pt x="250" y="505"/>
                  </a:lnTo>
                  <a:lnTo>
                    <a:pt x="332" y="570"/>
                  </a:lnTo>
                  <a:lnTo>
                    <a:pt x="416" y="632"/>
                  </a:lnTo>
                  <a:lnTo>
                    <a:pt x="412" y="663"/>
                  </a:lnTo>
                  <a:lnTo>
                    <a:pt x="350" y="673"/>
                  </a:lnTo>
                  <a:lnTo>
                    <a:pt x="257" y="673"/>
                  </a:lnTo>
                  <a:lnTo>
                    <a:pt x="199" y="704"/>
                  </a:lnTo>
                  <a:lnTo>
                    <a:pt x="178" y="783"/>
                  </a:lnTo>
                  <a:lnTo>
                    <a:pt x="178" y="825"/>
                  </a:lnTo>
                  <a:lnTo>
                    <a:pt x="154" y="835"/>
                  </a:lnTo>
                  <a:lnTo>
                    <a:pt x="116" y="797"/>
                  </a:lnTo>
                  <a:lnTo>
                    <a:pt x="123" y="731"/>
                  </a:lnTo>
                  <a:lnTo>
                    <a:pt x="157" y="683"/>
                  </a:lnTo>
                  <a:lnTo>
                    <a:pt x="226" y="642"/>
                  </a:lnTo>
                  <a:lnTo>
                    <a:pt x="301" y="622"/>
                  </a:lnTo>
                  <a:lnTo>
                    <a:pt x="308" y="601"/>
                  </a:lnTo>
                  <a:lnTo>
                    <a:pt x="271" y="560"/>
                  </a:lnTo>
                  <a:lnTo>
                    <a:pt x="113" y="457"/>
                  </a:lnTo>
                  <a:lnTo>
                    <a:pt x="65" y="416"/>
                  </a:lnTo>
                  <a:lnTo>
                    <a:pt x="20" y="361"/>
                  </a:lnTo>
                  <a:lnTo>
                    <a:pt x="0" y="299"/>
                  </a:lnTo>
                  <a:lnTo>
                    <a:pt x="13" y="262"/>
                  </a:lnTo>
                  <a:lnTo>
                    <a:pt x="92" y="238"/>
                  </a:lnTo>
                  <a:lnTo>
                    <a:pt x="188" y="197"/>
                  </a:lnTo>
                  <a:lnTo>
                    <a:pt x="250" y="154"/>
                  </a:lnTo>
                  <a:lnTo>
                    <a:pt x="267" y="1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88068" name="Freeform 4"/>
            <p:cNvSpPr>
              <a:spLocks/>
            </p:cNvSpPr>
            <p:nvPr/>
          </p:nvSpPr>
          <p:spPr bwMode="auto">
            <a:xfrm>
              <a:off x="2219" y="2251"/>
              <a:ext cx="351" cy="799"/>
            </a:xfrm>
            <a:custGeom>
              <a:avLst/>
              <a:gdLst>
                <a:gd name="T0" fmla="*/ 75 w 351"/>
                <a:gd name="T1" fmla="*/ 61 h 799"/>
                <a:gd name="T2" fmla="*/ 106 w 351"/>
                <a:gd name="T3" fmla="*/ 10 h 799"/>
                <a:gd name="T4" fmla="*/ 144 w 351"/>
                <a:gd name="T5" fmla="*/ 0 h 799"/>
                <a:gd name="T6" fmla="*/ 196 w 351"/>
                <a:gd name="T7" fmla="*/ 0 h 799"/>
                <a:gd name="T8" fmla="*/ 261 w 351"/>
                <a:gd name="T9" fmla="*/ 37 h 799"/>
                <a:gd name="T10" fmla="*/ 302 w 351"/>
                <a:gd name="T11" fmla="*/ 120 h 799"/>
                <a:gd name="T12" fmla="*/ 333 w 351"/>
                <a:gd name="T13" fmla="*/ 227 h 799"/>
                <a:gd name="T14" fmla="*/ 351 w 351"/>
                <a:gd name="T15" fmla="*/ 336 h 799"/>
                <a:gd name="T16" fmla="*/ 351 w 351"/>
                <a:gd name="T17" fmla="*/ 484 h 799"/>
                <a:gd name="T18" fmla="*/ 313 w 351"/>
                <a:gd name="T19" fmla="*/ 645 h 799"/>
                <a:gd name="T20" fmla="*/ 258 w 351"/>
                <a:gd name="T21" fmla="*/ 740 h 799"/>
                <a:gd name="T22" fmla="*/ 185 w 351"/>
                <a:gd name="T23" fmla="*/ 788 h 799"/>
                <a:gd name="T24" fmla="*/ 117 w 351"/>
                <a:gd name="T25" fmla="*/ 799 h 799"/>
                <a:gd name="T26" fmla="*/ 65 w 351"/>
                <a:gd name="T27" fmla="*/ 768 h 799"/>
                <a:gd name="T28" fmla="*/ 24 w 351"/>
                <a:gd name="T29" fmla="*/ 730 h 799"/>
                <a:gd name="T30" fmla="*/ 13 w 351"/>
                <a:gd name="T31" fmla="*/ 669 h 799"/>
                <a:gd name="T32" fmla="*/ 0 w 351"/>
                <a:gd name="T33" fmla="*/ 552 h 799"/>
                <a:gd name="T34" fmla="*/ 10 w 351"/>
                <a:gd name="T35" fmla="*/ 408 h 799"/>
                <a:gd name="T36" fmla="*/ 41 w 351"/>
                <a:gd name="T37" fmla="*/ 258 h 799"/>
                <a:gd name="T38" fmla="*/ 61 w 351"/>
                <a:gd name="T39" fmla="*/ 150 h 799"/>
                <a:gd name="T40" fmla="*/ 75 w 351"/>
                <a:gd name="T41" fmla="*/ 61 h 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1" h="799">
                  <a:moveTo>
                    <a:pt x="75" y="61"/>
                  </a:moveTo>
                  <a:lnTo>
                    <a:pt x="106" y="10"/>
                  </a:lnTo>
                  <a:lnTo>
                    <a:pt x="144" y="0"/>
                  </a:lnTo>
                  <a:lnTo>
                    <a:pt x="196" y="0"/>
                  </a:lnTo>
                  <a:lnTo>
                    <a:pt x="261" y="37"/>
                  </a:lnTo>
                  <a:lnTo>
                    <a:pt x="302" y="120"/>
                  </a:lnTo>
                  <a:lnTo>
                    <a:pt x="333" y="227"/>
                  </a:lnTo>
                  <a:lnTo>
                    <a:pt x="351" y="336"/>
                  </a:lnTo>
                  <a:lnTo>
                    <a:pt x="351" y="484"/>
                  </a:lnTo>
                  <a:lnTo>
                    <a:pt x="313" y="645"/>
                  </a:lnTo>
                  <a:lnTo>
                    <a:pt x="258" y="740"/>
                  </a:lnTo>
                  <a:lnTo>
                    <a:pt x="185" y="788"/>
                  </a:lnTo>
                  <a:lnTo>
                    <a:pt x="117" y="799"/>
                  </a:lnTo>
                  <a:lnTo>
                    <a:pt x="65" y="768"/>
                  </a:lnTo>
                  <a:lnTo>
                    <a:pt x="24" y="730"/>
                  </a:lnTo>
                  <a:lnTo>
                    <a:pt x="13" y="669"/>
                  </a:lnTo>
                  <a:lnTo>
                    <a:pt x="0" y="552"/>
                  </a:lnTo>
                  <a:lnTo>
                    <a:pt x="10" y="408"/>
                  </a:lnTo>
                  <a:lnTo>
                    <a:pt x="41" y="258"/>
                  </a:lnTo>
                  <a:lnTo>
                    <a:pt x="61" y="150"/>
                  </a:lnTo>
                  <a:lnTo>
                    <a:pt x="75" y="6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88069" name="Freeform 5"/>
            <p:cNvSpPr>
              <a:spLocks/>
            </p:cNvSpPr>
            <p:nvPr/>
          </p:nvSpPr>
          <p:spPr bwMode="auto">
            <a:xfrm>
              <a:off x="2316" y="2946"/>
              <a:ext cx="205" cy="1043"/>
            </a:xfrm>
            <a:custGeom>
              <a:avLst/>
              <a:gdLst>
                <a:gd name="T0" fmla="*/ 99 w 205"/>
                <a:gd name="T1" fmla="*/ 185 h 1043"/>
                <a:gd name="T2" fmla="*/ 71 w 205"/>
                <a:gd name="T3" fmla="*/ 116 h 1043"/>
                <a:gd name="T4" fmla="*/ 71 w 205"/>
                <a:gd name="T5" fmla="*/ 41 h 1043"/>
                <a:gd name="T6" fmla="*/ 109 w 205"/>
                <a:gd name="T7" fmla="*/ 0 h 1043"/>
                <a:gd name="T8" fmla="*/ 153 w 205"/>
                <a:gd name="T9" fmla="*/ 20 h 1043"/>
                <a:gd name="T10" fmla="*/ 184 w 205"/>
                <a:gd name="T11" fmla="*/ 92 h 1043"/>
                <a:gd name="T12" fmla="*/ 201 w 205"/>
                <a:gd name="T13" fmla="*/ 216 h 1043"/>
                <a:gd name="T14" fmla="*/ 205 w 205"/>
                <a:gd name="T15" fmla="*/ 370 h 1043"/>
                <a:gd name="T16" fmla="*/ 194 w 205"/>
                <a:gd name="T17" fmla="*/ 504 h 1043"/>
                <a:gd name="T18" fmla="*/ 174 w 205"/>
                <a:gd name="T19" fmla="*/ 648 h 1043"/>
                <a:gd name="T20" fmla="*/ 174 w 205"/>
                <a:gd name="T21" fmla="*/ 823 h 1043"/>
                <a:gd name="T22" fmla="*/ 201 w 205"/>
                <a:gd name="T23" fmla="*/ 895 h 1043"/>
                <a:gd name="T24" fmla="*/ 191 w 205"/>
                <a:gd name="T25" fmla="*/ 929 h 1043"/>
                <a:gd name="T26" fmla="*/ 143 w 205"/>
                <a:gd name="T27" fmla="*/ 940 h 1043"/>
                <a:gd name="T28" fmla="*/ 92 w 205"/>
                <a:gd name="T29" fmla="*/ 988 h 1043"/>
                <a:gd name="T30" fmla="*/ 68 w 205"/>
                <a:gd name="T31" fmla="*/ 1029 h 1043"/>
                <a:gd name="T32" fmla="*/ 10 w 205"/>
                <a:gd name="T33" fmla="*/ 1043 h 1043"/>
                <a:gd name="T34" fmla="*/ 0 w 205"/>
                <a:gd name="T35" fmla="*/ 998 h 1043"/>
                <a:gd name="T36" fmla="*/ 20 w 205"/>
                <a:gd name="T37" fmla="*/ 960 h 1043"/>
                <a:gd name="T38" fmla="*/ 92 w 205"/>
                <a:gd name="T39" fmla="*/ 929 h 1043"/>
                <a:gd name="T40" fmla="*/ 143 w 205"/>
                <a:gd name="T41" fmla="*/ 906 h 1043"/>
                <a:gd name="T42" fmla="*/ 160 w 205"/>
                <a:gd name="T43" fmla="*/ 885 h 1043"/>
                <a:gd name="T44" fmla="*/ 140 w 205"/>
                <a:gd name="T45" fmla="*/ 827 h 1043"/>
                <a:gd name="T46" fmla="*/ 123 w 205"/>
                <a:gd name="T47" fmla="*/ 709 h 1043"/>
                <a:gd name="T48" fmla="*/ 119 w 205"/>
                <a:gd name="T49" fmla="*/ 569 h 1043"/>
                <a:gd name="T50" fmla="*/ 123 w 205"/>
                <a:gd name="T51" fmla="*/ 476 h 1043"/>
                <a:gd name="T52" fmla="*/ 129 w 205"/>
                <a:gd name="T53" fmla="*/ 350 h 1043"/>
                <a:gd name="T54" fmla="*/ 119 w 205"/>
                <a:gd name="T55" fmla="*/ 237 h 1043"/>
                <a:gd name="T56" fmla="*/ 99 w 205"/>
                <a:gd name="T57" fmla="*/ 185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5" h="1043">
                  <a:moveTo>
                    <a:pt x="99" y="185"/>
                  </a:moveTo>
                  <a:lnTo>
                    <a:pt x="71" y="116"/>
                  </a:lnTo>
                  <a:lnTo>
                    <a:pt x="71" y="41"/>
                  </a:lnTo>
                  <a:lnTo>
                    <a:pt x="109" y="0"/>
                  </a:lnTo>
                  <a:lnTo>
                    <a:pt x="153" y="20"/>
                  </a:lnTo>
                  <a:lnTo>
                    <a:pt x="184" y="92"/>
                  </a:lnTo>
                  <a:lnTo>
                    <a:pt x="201" y="216"/>
                  </a:lnTo>
                  <a:lnTo>
                    <a:pt x="205" y="370"/>
                  </a:lnTo>
                  <a:lnTo>
                    <a:pt x="194" y="504"/>
                  </a:lnTo>
                  <a:lnTo>
                    <a:pt x="174" y="648"/>
                  </a:lnTo>
                  <a:lnTo>
                    <a:pt x="174" y="823"/>
                  </a:lnTo>
                  <a:lnTo>
                    <a:pt x="201" y="895"/>
                  </a:lnTo>
                  <a:lnTo>
                    <a:pt x="191" y="929"/>
                  </a:lnTo>
                  <a:lnTo>
                    <a:pt x="143" y="940"/>
                  </a:lnTo>
                  <a:lnTo>
                    <a:pt x="92" y="988"/>
                  </a:lnTo>
                  <a:lnTo>
                    <a:pt x="68" y="1029"/>
                  </a:lnTo>
                  <a:lnTo>
                    <a:pt x="10" y="1043"/>
                  </a:lnTo>
                  <a:lnTo>
                    <a:pt x="0" y="998"/>
                  </a:lnTo>
                  <a:lnTo>
                    <a:pt x="20" y="960"/>
                  </a:lnTo>
                  <a:lnTo>
                    <a:pt x="92" y="929"/>
                  </a:lnTo>
                  <a:lnTo>
                    <a:pt x="143" y="906"/>
                  </a:lnTo>
                  <a:lnTo>
                    <a:pt x="160" y="885"/>
                  </a:lnTo>
                  <a:lnTo>
                    <a:pt x="140" y="827"/>
                  </a:lnTo>
                  <a:lnTo>
                    <a:pt x="123" y="709"/>
                  </a:lnTo>
                  <a:lnTo>
                    <a:pt x="119" y="569"/>
                  </a:lnTo>
                  <a:lnTo>
                    <a:pt x="123" y="476"/>
                  </a:lnTo>
                  <a:lnTo>
                    <a:pt x="129" y="350"/>
                  </a:lnTo>
                  <a:lnTo>
                    <a:pt x="119" y="237"/>
                  </a:lnTo>
                  <a:lnTo>
                    <a:pt x="99" y="1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88070" name="Freeform 6"/>
            <p:cNvSpPr>
              <a:spLocks/>
            </p:cNvSpPr>
            <p:nvPr/>
          </p:nvSpPr>
          <p:spPr bwMode="auto">
            <a:xfrm>
              <a:off x="2028" y="2948"/>
              <a:ext cx="320" cy="1040"/>
            </a:xfrm>
            <a:custGeom>
              <a:avLst/>
              <a:gdLst>
                <a:gd name="T0" fmla="*/ 197 w 320"/>
                <a:gd name="T1" fmla="*/ 96 h 1040"/>
                <a:gd name="T2" fmla="*/ 231 w 320"/>
                <a:gd name="T3" fmla="*/ 31 h 1040"/>
                <a:gd name="T4" fmla="*/ 272 w 320"/>
                <a:gd name="T5" fmla="*/ 0 h 1040"/>
                <a:gd name="T6" fmla="*/ 320 w 320"/>
                <a:gd name="T7" fmla="*/ 20 h 1040"/>
                <a:gd name="T8" fmla="*/ 313 w 320"/>
                <a:gd name="T9" fmla="*/ 82 h 1040"/>
                <a:gd name="T10" fmla="*/ 282 w 320"/>
                <a:gd name="T11" fmla="*/ 126 h 1040"/>
                <a:gd name="T12" fmla="*/ 221 w 320"/>
                <a:gd name="T13" fmla="*/ 237 h 1040"/>
                <a:gd name="T14" fmla="*/ 180 w 320"/>
                <a:gd name="T15" fmla="*/ 343 h 1040"/>
                <a:gd name="T16" fmla="*/ 156 w 320"/>
                <a:gd name="T17" fmla="*/ 456 h 1040"/>
                <a:gd name="T18" fmla="*/ 159 w 320"/>
                <a:gd name="T19" fmla="*/ 566 h 1040"/>
                <a:gd name="T20" fmla="*/ 197 w 320"/>
                <a:gd name="T21" fmla="*/ 713 h 1040"/>
                <a:gd name="T22" fmla="*/ 228 w 320"/>
                <a:gd name="T23" fmla="*/ 855 h 1040"/>
                <a:gd name="T24" fmla="*/ 272 w 320"/>
                <a:gd name="T25" fmla="*/ 916 h 1040"/>
                <a:gd name="T26" fmla="*/ 269 w 320"/>
                <a:gd name="T27" fmla="*/ 951 h 1040"/>
                <a:gd name="T28" fmla="*/ 231 w 320"/>
                <a:gd name="T29" fmla="*/ 968 h 1040"/>
                <a:gd name="T30" fmla="*/ 145 w 320"/>
                <a:gd name="T31" fmla="*/ 981 h 1040"/>
                <a:gd name="T32" fmla="*/ 84 w 320"/>
                <a:gd name="T33" fmla="*/ 1019 h 1040"/>
                <a:gd name="T34" fmla="*/ 52 w 320"/>
                <a:gd name="T35" fmla="*/ 1040 h 1040"/>
                <a:gd name="T36" fmla="*/ 0 w 320"/>
                <a:gd name="T37" fmla="*/ 992 h 1040"/>
                <a:gd name="T38" fmla="*/ 11 w 320"/>
                <a:gd name="T39" fmla="*/ 961 h 1040"/>
                <a:gd name="T40" fmla="*/ 62 w 320"/>
                <a:gd name="T41" fmla="*/ 940 h 1040"/>
                <a:gd name="T42" fmla="*/ 128 w 320"/>
                <a:gd name="T43" fmla="*/ 930 h 1040"/>
                <a:gd name="T44" fmla="*/ 190 w 320"/>
                <a:gd name="T45" fmla="*/ 930 h 1040"/>
                <a:gd name="T46" fmla="*/ 200 w 320"/>
                <a:gd name="T47" fmla="*/ 910 h 1040"/>
                <a:gd name="T48" fmla="*/ 190 w 320"/>
                <a:gd name="T49" fmla="*/ 875 h 1040"/>
                <a:gd name="T50" fmla="*/ 138 w 320"/>
                <a:gd name="T51" fmla="*/ 741 h 1040"/>
                <a:gd name="T52" fmla="*/ 104 w 320"/>
                <a:gd name="T53" fmla="*/ 610 h 1040"/>
                <a:gd name="T54" fmla="*/ 87 w 320"/>
                <a:gd name="T55" fmla="*/ 515 h 1040"/>
                <a:gd name="T56" fmla="*/ 84 w 320"/>
                <a:gd name="T57" fmla="*/ 426 h 1040"/>
                <a:gd name="T58" fmla="*/ 97 w 320"/>
                <a:gd name="T59" fmla="*/ 340 h 1040"/>
                <a:gd name="T60" fmla="*/ 128 w 320"/>
                <a:gd name="T61" fmla="*/ 251 h 1040"/>
                <a:gd name="T62" fmla="*/ 176 w 320"/>
                <a:gd name="T63" fmla="*/ 133 h 1040"/>
                <a:gd name="T64" fmla="*/ 197 w 320"/>
                <a:gd name="T65" fmla="*/ 96 h 10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20" h="1040">
                  <a:moveTo>
                    <a:pt x="197" y="96"/>
                  </a:moveTo>
                  <a:lnTo>
                    <a:pt x="231" y="31"/>
                  </a:lnTo>
                  <a:lnTo>
                    <a:pt x="272" y="0"/>
                  </a:lnTo>
                  <a:lnTo>
                    <a:pt x="320" y="20"/>
                  </a:lnTo>
                  <a:lnTo>
                    <a:pt x="313" y="82"/>
                  </a:lnTo>
                  <a:lnTo>
                    <a:pt x="282" y="126"/>
                  </a:lnTo>
                  <a:lnTo>
                    <a:pt x="221" y="237"/>
                  </a:lnTo>
                  <a:lnTo>
                    <a:pt x="180" y="343"/>
                  </a:lnTo>
                  <a:lnTo>
                    <a:pt x="156" y="456"/>
                  </a:lnTo>
                  <a:lnTo>
                    <a:pt x="159" y="566"/>
                  </a:lnTo>
                  <a:lnTo>
                    <a:pt x="197" y="713"/>
                  </a:lnTo>
                  <a:lnTo>
                    <a:pt x="228" y="855"/>
                  </a:lnTo>
                  <a:lnTo>
                    <a:pt x="272" y="916"/>
                  </a:lnTo>
                  <a:lnTo>
                    <a:pt x="269" y="951"/>
                  </a:lnTo>
                  <a:lnTo>
                    <a:pt x="231" y="968"/>
                  </a:lnTo>
                  <a:lnTo>
                    <a:pt x="145" y="981"/>
                  </a:lnTo>
                  <a:lnTo>
                    <a:pt x="84" y="1019"/>
                  </a:lnTo>
                  <a:lnTo>
                    <a:pt x="52" y="1040"/>
                  </a:lnTo>
                  <a:lnTo>
                    <a:pt x="0" y="992"/>
                  </a:lnTo>
                  <a:lnTo>
                    <a:pt x="11" y="961"/>
                  </a:lnTo>
                  <a:lnTo>
                    <a:pt x="62" y="940"/>
                  </a:lnTo>
                  <a:lnTo>
                    <a:pt x="128" y="930"/>
                  </a:lnTo>
                  <a:lnTo>
                    <a:pt x="190" y="930"/>
                  </a:lnTo>
                  <a:lnTo>
                    <a:pt x="200" y="910"/>
                  </a:lnTo>
                  <a:lnTo>
                    <a:pt x="190" y="875"/>
                  </a:lnTo>
                  <a:lnTo>
                    <a:pt x="138" y="741"/>
                  </a:lnTo>
                  <a:lnTo>
                    <a:pt x="104" y="610"/>
                  </a:lnTo>
                  <a:lnTo>
                    <a:pt x="87" y="515"/>
                  </a:lnTo>
                  <a:lnTo>
                    <a:pt x="84" y="426"/>
                  </a:lnTo>
                  <a:lnTo>
                    <a:pt x="97" y="340"/>
                  </a:lnTo>
                  <a:lnTo>
                    <a:pt x="128" y="251"/>
                  </a:lnTo>
                  <a:lnTo>
                    <a:pt x="176" y="133"/>
                  </a:lnTo>
                  <a:lnTo>
                    <a:pt x="197" y="9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88071" name="Freeform 7"/>
            <p:cNvSpPr>
              <a:spLocks/>
            </p:cNvSpPr>
            <p:nvPr/>
          </p:nvSpPr>
          <p:spPr bwMode="auto">
            <a:xfrm>
              <a:off x="2089" y="1652"/>
              <a:ext cx="412" cy="543"/>
            </a:xfrm>
            <a:custGeom>
              <a:avLst/>
              <a:gdLst>
                <a:gd name="T0" fmla="*/ 151 w 412"/>
                <a:gd name="T1" fmla="*/ 454 h 543"/>
                <a:gd name="T2" fmla="*/ 182 w 412"/>
                <a:gd name="T3" fmla="*/ 522 h 543"/>
                <a:gd name="T4" fmla="*/ 254 w 412"/>
                <a:gd name="T5" fmla="*/ 543 h 543"/>
                <a:gd name="T6" fmla="*/ 316 w 412"/>
                <a:gd name="T7" fmla="*/ 536 h 543"/>
                <a:gd name="T8" fmla="*/ 367 w 412"/>
                <a:gd name="T9" fmla="*/ 492 h 543"/>
                <a:gd name="T10" fmla="*/ 408 w 412"/>
                <a:gd name="T11" fmla="*/ 402 h 543"/>
                <a:gd name="T12" fmla="*/ 412 w 412"/>
                <a:gd name="T13" fmla="*/ 296 h 543"/>
                <a:gd name="T14" fmla="*/ 398 w 412"/>
                <a:gd name="T15" fmla="*/ 203 h 543"/>
                <a:gd name="T16" fmla="*/ 340 w 412"/>
                <a:gd name="T17" fmla="*/ 99 h 543"/>
                <a:gd name="T18" fmla="*/ 298 w 412"/>
                <a:gd name="T19" fmla="*/ 51 h 543"/>
                <a:gd name="T20" fmla="*/ 254 w 412"/>
                <a:gd name="T21" fmla="*/ 21 h 543"/>
                <a:gd name="T22" fmla="*/ 213 w 412"/>
                <a:gd name="T23" fmla="*/ 0 h 543"/>
                <a:gd name="T24" fmla="*/ 141 w 412"/>
                <a:gd name="T25" fmla="*/ 7 h 543"/>
                <a:gd name="T26" fmla="*/ 103 w 412"/>
                <a:gd name="T27" fmla="*/ 69 h 543"/>
                <a:gd name="T28" fmla="*/ 83 w 412"/>
                <a:gd name="T29" fmla="*/ 134 h 543"/>
                <a:gd name="T30" fmla="*/ 83 w 412"/>
                <a:gd name="T31" fmla="*/ 238 h 543"/>
                <a:gd name="T32" fmla="*/ 100 w 412"/>
                <a:gd name="T33" fmla="*/ 337 h 543"/>
                <a:gd name="T34" fmla="*/ 120 w 412"/>
                <a:gd name="T35" fmla="*/ 392 h 543"/>
                <a:gd name="T36" fmla="*/ 6 w 412"/>
                <a:gd name="T37" fmla="*/ 474 h 543"/>
                <a:gd name="T38" fmla="*/ 0 w 412"/>
                <a:gd name="T39" fmla="*/ 505 h 543"/>
                <a:gd name="T40" fmla="*/ 17 w 412"/>
                <a:gd name="T41" fmla="*/ 522 h 543"/>
                <a:gd name="T42" fmla="*/ 141 w 412"/>
                <a:gd name="T43" fmla="*/ 430 h 543"/>
                <a:gd name="T44" fmla="*/ 151 w 412"/>
                <a:gd name="T45" fmla="*/ 454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12" h="543">
                  <a:moveTo>
                    <a:pt x="151" y="454"/>
                  </a:moveTo>
                  <a:lnTo>
                    <a:pt x="182" y="522"/>
                  </a:lnTo>
                  <a:lnTo>
                    <a:pt x="254" y="543"/>
                  </a:lnTo>
                  <a:lnTo>
                    <a:pt x="316" y="536"/>
                  </a:lnTo>
                  <a:lnTo>
                    <a:pt x="367" y="492"/>
                  </a:lnTo>
                  <a:lnTo>
                    <a:pt x="408" y="402"/>
                  </a:lnTo>
                  <a:lnTo>
                    <a:pt x="412" y="296"/>
                  </a:lnTo>
                  <a:lnTo>
                    <a:pt x="398" y="203"/>
                  </a:lnTo>
                  <a:lnTo>
                    <a:pt x="340" y="99"/>
                  </a:lnTo>
                  <a:lnTo>
                    <a:pt x="298" y="51"/>
                  </a:lnTo>
                  <a:lnTo>
                    <a:pt x="254" y="21"/>
                  </a:lnTo>
                  <a:lnTo>
                    <a:pt x="213" y="0"/>
                  </a:lnTo>
                  <a:lnTo>
                    <a:pt x="141" y="7"/>
                  </a:lnTo>
                  <a:lnTo>
                    <a:pt x="103" y="69"/>
                  </a:lnTo>
                  <a:lnTo>
                    <a:pt x="83" y="134"/>
                  </a:lnTo>
                  <a:lnTo>
                    <a:pt x="83" y="238"/>
                  </a:lnTo>
                  <a:lnTo>
                    <a:pt x="100" y="337"/>
                  </a:lnTo>
                  <a:lnTo>
                    <a:pt x="120" y="392"/>
                  </a:lnTo>
                  <a:lnTo>
                    <a:pt x="6" y="474"/>
                  </a:lnTo>
                  <a:lnTo>
                    <a:pt x="0" y="505"/>
                  </a:lnTo>
                  <a:lnTo>
                    <a:pt x="17" y="522"/>
                  </a:lnTo>
                  <a:lnTo>
                    <a:pt x="141" y="430"/>
                  </a:lnTo>
                  <a:lnTo>
                    <a:pt x="151" y="4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88072" name="Freeform 8"/>
            <p:cNvSpPr>
              <a:spLocks/>
            </p:cNvSpPr>
            <p:nvPr/>
          </p:nvSpPr>
          <p:spPr bwMode="auto">
            <a:xfrm>
              <a:off x="2240" y="1537"/>
              <a:ext cx="819" cy="908"/>
            </a:xfrm>
            <a:custGeom>
              <a:avLst/>
              <a:gdLst>
                <a:gd name="T0" fmla="*/ 545 w 819"/>
                <a:gd name="T1" fmla="*/ 628 h 908"/>
                <a:gd name="T2" fmla="*/ 504 w 819"/>
                <a:gd name="T3" fmla="*/ 669 h 908"/>
                <a:gd name="T4" fmla="*/ 417 w 819"/>
                <a:gd name="T5" fmla="*/ 720 h 908"/>
                <a:gd name="T6" fmla="*/ 339 w 819"/>
                <a:gd name="T7" fmla="*/ 751 h 908"/>
                <a:gd name="T8" fmla="*/ 284 w 819"/>
                <a:gd name="T9" fmla="*/ 782 h 908"/>
                <a:gd name="T10" fmla="*/ 232 w 819"/>
                <a:gd name="T11" fmla="*/ 823 h 908"/>
                <a:gd name="T12" fmla="*/ 226 w 819"/>
                <a:gd name="T13" fmla="*/ 895 h 908"/>
                <a:gd name="T14" fmla="*/ 277 w 819"/>
                <a:gd name="T15" fmla="*/ 908 h 908"/>
                <a:gd name="T16" fmla="*/ 407 w 819"/>
                <a:gd name="T17" fmla="*/ 833 h 908"/>
                <a:gd name="T18" fmla="*/ 504 w 819"/>
                <a:gd name="T19" fmla="*/ 744 h 908"/>
                <a:gd name="T20" fmla="*/ 617 w 819"/>
                <a:gd name="T21" fmla="*/ 631 h 908"/>
                <a:gd name="T22" fmla="*/ 709 w 819"/>
                <a:gd name="T23" fmla="*/ 559 h 908"/>
                <a:gd name="T24" fmla="*/ 788 w 819"/>
                <a:gd name="T25" fmla="*/ 504 h 908"/>
                <a:gd name="T26" fmla="*/ 819 w 819"/>
                <a:gd name="T27" fmla="*/ 477 h 908"/>
                <a:gd name="T28" fmla="*/ 808 w 819"/>
                <a:gd name="T29" fmla="*/ 443 h 908"/>
                <a:gd name="T30" fmla="*/ 771 w 819"/>
                <a:gd name="T31" fmla="*/ 395 h 908"/>
                <a:gd name="T32" fmla="*/ 634 w 819"/>
                <a:gd name="T33" fmla="*/ 320 h 908"/>
                <a:gd name="T34" fmla="*/ 504 w 819"/>
                <a:gd name="T35" fmla="*/ 250 h 908"/>
                <a:gd name="T36" fmla="*/ 345 w 819"/>
                <a:gd name="T37" fmla="*/ 178 h 908"/>
                <a:gd name="T38" fmla="*/ 287 w 819"/>
                <a:gd name="T39" fmla="*/ 137 h 908"/>
                <a:gd name="T40" fmla="*/ 226 w 819"/>
                <a:gd name="T41" fmla="*/ 82 h 908"/>
                <a:gd name="T42" fmla="*/ 164 w 819"/>
                <a:gd name="T43" fmla="*/ 21 h 908"/>
                <a:gd name="T44" fmla="*/ 109 w 819"/>
                <a:gd name="T45" fmla="*/ 0 h 908"/>
                <a:gd name="T46" fmla="*/ 0 w 819"/>
                <a:gd name="T47" fmla="*/ 76 h 908"/>
                <a:gd name="T48" fmla="*/ 7 w 819"/>
                <a:gd name="T49" fmla="*/ 147 h 908"/>
                <a:gd name="T50" fmla="*/ 27 w 819"/>
                <a:gd name="T51" fmla="*/ 175 h 908"/>
                <a:gd name="T52" fmla="*/ 82 w 819"/>
                <a:gd name="T53" fmla="*/ 164 h 908"/>
                <a:gd name="T54" fmla="*/ 72 w 819"/>
                <a:gd name="T55" fmla="*/ 134 h 908"/>
                <a:gd name="T56" fmla="*/ 51 w 819"/>
                <a:gd name="T57" fmla="*/ 123 h 908"/>
                <a:gd name="T58" fmla="*/ 41 w 819"/>
                <a:gd name="T59" fmla="*/ 86 h 908"/>
                <a:gd name="T60" fmla="*/ 102 w 819"/>
                <a:gd name="T61" fmla="*/ 45 h 908"/>
                <a:gd name="T62" fmla="*/ 154 w 819"/>
                <a:gd name="T63" fmla="*/ 86 h 908"/>
                <a:gd name="T64" fmla="*/ 154 w 819"/>
                <a:gd name="T65" fmla="*/ 123 h 908"/>
                <a:gd name="T66" fmla="*/ 133 w 819"/>
                <a:gd name="T67" fmla="*/ 168 h 908"/>
                <a:gd name="T68" fmla="*/ 150 w 819"/>
                <a:gd name="T69" fmla="*/ 199 h 908"/>
                <a:gd name="T70" fmla="*/ 253 w 819"/>
                <a:gd name="T71" fmla="*/ 226 h 908"/>
                <a:gd name="T72" fmla="*/ 294 w 819"/>
                <a:gd name="T73" fmla="*/ 188 h 908"/>
                <a:gd name="T74" fmla="*/ 431 w 819"/>
                <a:gd name="T75" fmla="*/ 271 h 908"/>
                <a:gd name="T76" fmla="*/ 545 w 819"/>
                <a:gd name="T77" fmla="*/ 323 h 908"/>
                <a:gd name="T78" fmla="*/ 607 w 819"/>
                <a:gd name="T79" fmla="*/ 354 h 908"/>
                <a:gd name="T80" fmla="*/ 668 w 819"/>
                <a:gd name="T81" fmla="*/ 385 h 908"/>
                <a:gd name="T82" fmla="*/ 716 w 819"/>
                <a:gd name="T83" fmla="*/ 426 h 908"/>
                <a:gd name="T84" fmla="*/ 747 w 819"/>
                <a:gd name="T85" fmla="*/ 467 h 908"/>
                <a:gd name="T86" fmla="*/ 719 w 819"/>
                <a:gd name="T87" fmla="*/ 497 h 908"/>
                <a:gd name="T88" fmla="*/ 654 w 819"/>
                <a:gd name="T89" fmla="*/ 539 h 908"/>
                <a:gd name="T90" fmla="*/ 586 w 819"/>
                <a:gd name="T91" fmla="*/ 586 h 908"/>
                <a:gd name="T92" fmla="*/ 545 w 819"/>
                <a:gd name="T93" fmla="*/ 628 h 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19" h="908">
                  <a:moveTo>
                    <a:pt x="545" y="628"/>
                  </a:moveTo>
                  <a:lnTo>
                    <a:pt x="504" y="669"/>
                  </a:lnTo>
                  <a:lnTo>
                    <a:pt x="417" y="720"/>
                  </a:lnTo>
                  <a:lnTo>
                    <a:pt x="339" y="751"/>
                  </a:lnTo>
                  <a:lnTo>
                    <a:pt x="284" y="782"/>
                  </a:lnTo>
                  <a:lnTo>
                    <a:pt x="232" y="823"/>
                  </a:lnTo>
                  <a:lnTo>
                    <a:pt x="226" y="895"/>
                  </a:lnTo>
                  <a:lnTo>
                    <a:pt x="277" y="908"/>
                  </a:lnTo>
                  <a:lnTo>
                    <a:pt x="407" y="833"/>
                  </a:lnTo>
                  <a:lnTo>
                    <a:pt x="504" y="744"/>
                  </a:lnTo>
                  <a:lnTo>
                    <a:pt x="617" y="631"/>
                  </a:lnTo>
                  <a:lnTo>
                    <a:pt x="709" y="559"/>
                  </a:lnTo>
                  <a:lnTo>
                    <a:pt x="788" y="504"/>
                  </a:lnTo>
                  <a:lnTo>
                    <a:pt x="819" y="477"/>
                  </a:lnTo>
                  <a:lnTo>
                    <a:pt x="808" y="443"/>
                  </a:lnTo>
                  <a:lnTo>
                    <a:pt x="771" y="395"/>
                  </a:lnTo>
                  <a:lnTo>
                    <a:pt x="634" y="320"/>
                  </a:lnTo>
                  <a:lnTo>
                    <a:pt x="504" y="250"/>
                  </a:lnTo>
                  <a:lnTo>
                    <a:pt x="345" y="178"/>
                  </a:lnTo>
                  <a:lnTo>
                    <a:pt x="287" y="137"/>
                  </a:lnTo>
                  <a:lnTo>
                    <a:pt x="226" y="82"/>
                  </a:lnTo>
                  <a:lnTo>
                    <a:pt x="164" y="21"/>
                  </a:lnTo>
                  <a:lnTo>
                    <a:pt x="109" y="0"/>
                  </a:lnTo>
                  <a:lnTo>
                    <a:pt x="0" y="76"/>
                  </a:lnTo>
                  <a:lnTo>
                    <a:pt x="7" y="147"/>
                  </a:lnTo>
                  <a:lnTo>
                    <a:pt x="27" y="175"/>
                  </a:lnTo>
                  <a:lnTo>
                    <a:pt x="82" y="164"/>
                  </a:lnTo>
                  <a:lnTo>
                    <a:pt x="72" y="134"/>
                  </a:lnTo>
                  <a:lnTo>
                    <a:pt x="51" y="123"/>
                  </a:lnTo>
                  <a:lnTo>
                    <a:pt x="41" y="86"/>
                  </a:lnTo>
                  <a:lnTo>
                    <a:pt x="102" y="45"/>
                  </a:lnTo>
                  <a:lnTo>
                    <a:pt x="154" y="86"/>
                  </a:lnTo>
                  <a:lnTo>
                    <a:pt x="154" y="123"/>
                  </a:lnTo>
                  <a:lnTo>
                    <a:pt x="133" y="168"/>
                  </a:lnTo>
                  <a:lnTo>
                    <a:pt x="150" y="199"/>
                  </a:lnTo>
                  <a:lnTo>
                    <a:pt x="253" y="226"/>
                  </a:lnTo>
                  <a:lnTo>
                    <a:pt x="294" y="188"/>
                  </a:lnTo>
                  <a:lnTo>
                    <a:pt x="431" y="271"/>
                  </a:lnTo>
                  <a:lnTo>
                    <a:pt x="545" y="323"/>
                  </a:lnTo>
                  <a:lnTo>
                    <a:pt x="607" y="354"/>
                  </a:lnTo>
                  <a:lnTo>
                    <a:pt x="668" y="385"/>
                  </a:lnTo>
                  <a:lnTo>
                    <a:pt x="716" y="426"/>
                  </a:lnTo>
                  <a:lnTo>
                    <a:pt x="747" y="467"/>
                  </a:lnTo>
                  <a:lnTo>
                    <a:pt x="719" y="497"/>
                  </a:lnTo>
                  <a:lnTo>
                    <a:pt x="654" y="539"/>
                  </a:lnTo>
                  <a:lnTo>
                    <a:pt x="586" y="586"/>
                  </a:lnTo>
                  <a:lnTo>
                    <a:pt x="545" y="6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graphicFrame>
        <p:nvGraphicFramePr>
          <p:cNvPr id="88079" name="Object 15"/>
          <p:cNvGraphicFramePr>
            <a:graphicFrameLocks noChangeAspect="1"/>
          </p:cNvGraphicFramePr>
          <p:nvPr/>
        </p:nvGraphicFramePr>
        <p:xfrm>
          <a:off x="304800" y="381000"/>
          <a:ext cx="8686800" cy="192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81" name="Feuille de calcul" r:id="rId3" imgW="6423866" imgH="1425403" progId="Excel.Sheet.8">
                  <p:embed/>
                </p:oleObj>
              </mc:Choice>
              <mc:Fallback>
                <p:oleObj name="Feuille de calcul" r:id="rId3" imgW="6423866" imgH="1425403" progId="Excel.Sheet.8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381000"/>
                        <a:ext cx="8686800" cy="1927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8080" name="AutoShape 16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292725" y="6524625"/>
            <a:ext cx="1223963" cy="217488"/>
          </a:xfrm>
          <a:prstGeom prst="actionButtonBlank">
            <a:avLst/>
          </a:prstGeom>
          <a:solidFill>
            <a:srgbClr val="CC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400">
                <a:solidFill>
                  <a:srgbClr val="008000"/>
                </a:solidFill>
              </a:rPr>
              <a:t>Activité</a:t>
            </a:r>
            <a:endParaRPr lang="fr-FR" altLang="fr-FR" sz="1400">
              <a:solidFill>
                <a:srgbClr val="008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882" name="Object 2"/>
          <p:cNvGraphicFramePr>
            <a:graphicFrameLocks noChangeAspect="1"/>
          </p:cNvGraphicFramePr>
          <p:nvPr/>
        </p:nvGraphicFramePr>
        <p:xfrm>
          <a:off x="533400" y="1066800"/>
          <a:ext cx="3581400" cy="216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00" name="Feuille de calcul" r:id="rId3" imgW="6077215" imgH="3991288" progId="Excel.Sheet.8">
                  <p:embed/>
                </p:oleObj>
              </mc:Choice>
              <mc:Fallback>
                <p:oleObj name="Feuille de calcul" r:id="rId3" imgW="6077215" imgH="3991288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066800"/>
                        <a:ext cx="3581400" cy="2168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883" name="Object 3"/>
          <p:cNvGraphicFramePr>
            <a:graphicFrameLocks noChangeAspect="1"/>
          </p:cNvGraphicFramePr>
          <p:nvPr/>
        </p:nvGraphicFramePr>
        <p:xfrm>
          <a:off x="3124200" y="990600"/>
          <a:ext cx="676275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01" name="Clip" r:id="rId5" imgW="4582440" imgH="3383280" progId="MS_ClipArt_Gallery.2">
                  <p:embed/>
                </p:oleObj>
              </mc:Choice>
              <mc:Fallback>
                <p:oleObj name="Clip" r:id="rId5" imgW="4582440" imgH="3383280" progId="MS_ClipArt_Gallery.2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990600"/>
                        <a:ext cx="676275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884" name="Object 4"/>
          <p:cNvGraphicFramePr>
            <a:graphicFrameLocks noChangeAspect="1"/>
          </p:cNvGraphicFramePr>
          <p:nvPr/>
        </p:nvGraphicFramePr>
        <p:xfrm>
          <a:off x="5029200" y="1066800"/>
          <a:ext cx="3581400" cy="216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02" name="Feuille de calcul" r:id="rId7" imgW="6077215" imgH="3991288" progId="Excel.Sheet.8">
                  <p:embed/>
                </p:oleObj>
              </mc:Choice>
              <mc:Fallback>
                <p:oleObj name="Feuille de calcul" r:id="rId7" imgW="6077215" imgH="3991288" progId="Excel.Shee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1066800"/>
                        <a:ext cx="3581400" cy="2168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885" name="Object 5"/>
          <p:cNvGraphicFramePr>
            <a:graphicFrameLocks noChangeAspect="1"/>
          </p:cNvGraphicFramePr>
          <p:nvPr/>
        </p:nvGraphicFramePr>
        <p:xfrm>
          <a:off x="7772400" y="914400"/>
          <a:ext cx="83820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03" name="Clip" r:id="rId9" imgW="20366640" imgH="13061880" progId="MS_ClipArt_Gallery.2">
                  <p:embed/>
                </p:oleObj>
              </mc:Choice>
              <mc:Fallback>
                <p:oleObj name="Clip" r:id="rId9" imgW="20366640" imgH="13061880" progId="MS_ClipArt_Gallery.2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2400" y="914400"/>
                        <a:ext cx="838200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887" name="Text Box 7"/>
          <p:cNvSpPr txBox="1">
            <a:spLocks noChangeArrowheads="1"/>
          </p:cNvSpPr>
          <p:nvPr/>
        </p:nvSpPr>
        <p:spPr bwMode="auto">
          <a:xfrm>
            <a:off x="288925" y="193675"/>
            <a:ext cx="4916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CH" altLang="fr-FR"/>
              <a:t>1) </a:t>
            </a:r>
            <a:r>
              <a:rPr lang="fr-CH" altLang="fr-FR" u="sng"/>
              <a:t>Placer les deux tableaux côte à côte.</a:t>
            </a:r>
            <a:endParaRPr lang="fr-FR" altLang="fr-FR" u="sng"/>
          </a:p>
        </p:txBody>
      </p:sp>
      <p:grpSp>
        <p:nvGrpSpPr>
          <p:cNvPr id="122899" name="Group 19"/>
          <p:cNvGrpSpPr>
            <a:grpSpLocks/>
          </p:cNvGrpSpPr>
          <p:nvPr/>
        </p:nvGrpSpPr>
        <p:grpSpPr bwMode="auto">
          <a:xfrm>
            <a:off x="228600" y="3733800"/>
            <a:ext cx="8763000" cy="2911475"/>
            <a:chOff x="144" y="2352"/>
            <a:chExt cx="5520" cy="1834"/>
          </a:xfrm>
        </p:grpSpPr>
        <p:sp>
          <p:nvSpPr>
            <p:cNvPr id="122888" name="Text Box 8"/>
            <p:cNvSpPr txBox="1">
              <a:spLocks noChangeArrowheads="1"/>
            </p:cNvSpPr>
            <p:nvPr/>
          </p:nvSpPr>
          <p:spPr bwMode="auto">
            <a:xfrm>
              <a:off x="240" y="2352"/>
              <a:ext cx="281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fr-CH" altLang="fr-FR"/>
                <a:t>2) </a:t>
              </a:r>
              <a:r>
                <a:rPr lang="fr-CH" altLang="fr-FR" u="sng"/>
                <a:t>Placer les images dans les cases.</a:t>
              </a:r>
              <a:endParaRPr lang="fr-FR" altLang="fr-FR" u="sng"/>
            </a:p>
          </p:txBody>
        </p:sp>
        <p:graphicFrame>
          <p:nvGraphicFramePr>
            <p:cNvPr id="122889" name="Object 9"/>
            <p:cNvGraphicFramePr>
              <a:graphicFrameLocks noChangeAspect="1"/>
            </p:cNvGraphicFramePr>
            <p:nvPr/>
          </p:nvGraphicFramePr>
          <p:xfrm>
            <a:off x="672" y="2736"/>
            <a:ext cx="310" cy="3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2904" name="Clip" r:id="rId11" imgW="2503080" imgH="3109320" progId="MS_ClipArt_Gallery.2">
                    <p:embed/>
                  </p:oleObj>
                </mc:Choice>
                <mc:Fallback>
                  <p:oleObj name="Clip" r:id="rId11" imgW="2503080" imgH="3109320" progId="MS_ClipArt_Gallery.2">
                    <p:embed/>
                    <p:pic>
                      <p:nvPicPr>
                        <p:cNvPr id="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2" y="2736"/>
                          <a:ext cx="310" cy="3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2890" name="Object 10"/>
            <p:cNvGraphicFramePr>
              <a:graphicFrameLocks noChangeAspect="1"/>
            </p:cNvGraphicFramePr>
            <p:nvPr/>
          </p:nvGraphicFramePr>
          <p:xfrm>
            <a:off x="2208" y="2784"/>
            <a:ext cx="384" cy="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2905" name="Clip" r:id="rId13" imgW="1689480" imgH="1652040" progId="MS_ClipArt_Gallery.2">
                    <p:embed/>
                  </p:oleObj>
                </mc:Choice>
                <mc:Fallback>
                  <p:oleObj name="Clip" r:id="rId13" imgW="1689480" imgH="1652040" progId="MS_ClipArt_Gallery.2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08" y="2784"/>
                          <a:ext cx="384" cy="3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2891" name="Object 11"/>
            <p:cNvGraphicFramePr>
              <a:graphicFrameLocks noChangeAspect="1"/>
            </p:cNvGraphicFramePr>
            <p:nvPr/>
          </p:nvGraphicFramePr>
          <p:xfrm>
            <a:off x="4704" y="2640"/>
            <a:ext cx="485" cy="5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2906" name="Clip" r:id="rId15" imgW="937800" imgH="1390680" progId="MS_ClipArt_Gallery.2">
                    <p:embed/>
                  </p:oleObj>
                </mc:Choice>
                <mc:Fallback>
                  <p:oleObj name="Clip" r:id="rId15" imgW="937800" imgH="1390680" progId="MS_ClipArt_Gallery.2">
                    <p:embed/>
                    <p:pic>
                      <p:nvPicPr>
                        <p:cNvPr id="0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04" y="2640"/>
                          <a:ext cx="485" cy="5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2892" name="Object 12"/>
            <p:cNvGraphicFramePr>
              <a:graphicFrameLocks noChangeAspect="1"/>
            </p:cNvGraphicFramePr>
            <p:nvPr/>
          </p:nvGraphicFramePr>
          <p:xfrm>
            <a:off x="3360" y="2640"/>
            <a:ext cx="672" cy="4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2907" name="Clip" r:id="rId17" imgW="4582440" imgH="3315240" progId="MS_ClipArt_Gallery.2">
                    <p:embed/>
                  </p:oleObj>
                </mc:Choice>
                <mc:Fallback>
                  <p:oleObj name="Clip" r:id="rId17" imgW="4582440" imgH="3315240" progId="MS_ClipArt_Gallery.2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60" y="2640"/>
                          <a:ext cx="672" cy="48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2893" name="Text Box 13"/>
            <p:cNvSpPr txBox="1">
              <a:spLocks noChangeArrowheads="1"/>
            </p:cNvSpPr>
            <p:nvPr/>
          </p:nvSpPr>
          <p:spPr bwMode="auto">
            <a:xfrm>
              <a:off x="144" y="3120"/>
              <a:ext cx="537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CH" altLang="fr-FR" sz="2000" b="1">
                  <a:latin typeface="Arial" panose="020B0604020202020204" pitchFamily="34" charset="0"/>
                </a:rPr>
                <a:t>Liquidités            Dettes </a:t>
              </a:r>
              <a:r>
                <a:rPr lang="fr-CH" altLang="fr-FR" sz="1600">
                  <a:latin typeface="Arial" panose="020B0604020202020204" pitchFamily="34" charset="0"/>
                </a:rPr>
                <a:t>(Hypothèques)</a:t>
              </a:r>
              <a:r>
                <a:rPr lang="fr-CH" altLang="fr-FR" sz="2000" b="1">
                  <a:latin typeface="Arial" panose="020B0604020202020204" pitchFamily="34" charset="0"/>
                </a:rPr>
                <a:t>     Immobilisés         Résultat</a:t>
              </a:r>
              <a:endParaRPr lang="fr-FR" altLang="fr-FR" sz="2000" b="1">
                <a:latin typeface="Arial" panose="020B0604020202020204" pitchFamily="34" charset="0"/>
              </a:endParaRPr>
            </a:p>
          </p:txBody>
        </p:sp>
        <p:sp>
          <p:nvSpPr>
            <p:cNvPr id="122894" name="Text Box 14"/>
            <p:cNvSpPr txBox="1">
              <a:spLocks noChangeArrowheads="1"/>
            </p:cNvSpPr>
            <p:nvPr/>
          </p:nvSpPr>
          <p:spPr bwMode="auto">
            <a:xfrm>
              <a:off x="240" y="3600"/>
              <a:ext cx="432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fr-CH" altLang="fr-FR"/>
                <a:t>3) </a:t>
              </a:r>
              <a:r>
                <a:rPr lang="fr-CH" altLang="fr-FR" u="sng"/>
                <a:t>Placer les flèches dans les cases jaunes.</a:t>
              </a:r>
              <a:endParaRPr lang="fr-FR" altLang="fr-FR" u="sng"/>
            </a:p>
          </p:txBody>
        </p:sp>
        <p:sp>
          <p:nvSpPr>
            <p:cNvPr id="122895" name="Line 15"/>
            <p:cNvSpPr>
              <a:spLocks noChangeShapeType="1"/>
            </p:cNvSpPr>
            <p:nvPr/>
          </p:nvSpPr>
          <p:spPr bwMode="auto">
            <a:xfrm>
              <a:off x="3744" y="3696"/>
              <a:ext cx="240" cy="24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122896" name="Line 16"/>
            <p:cNvSpPr>
              <a:spLocks noChangeShapeType="1"/>
            </p:cNvSpPr>
            <p:nvPr/>
          </p:nvSpPr>
          <p:spPr bwMode="auto">
            <a:xfrm>
              <a:off x="3696" y="4080"/>
              <a:ext cx="336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122897" name="Text Box 17"/>
            <p:cNvSpPr txBox="1">
              <a:spLocks noChangeArrowheads="1"/>
            </p:cNvSpPr>
            <p:nvPr/>
          </p:nvSpPr>
          <p:spPr bwMode="auto">
            <a:xfrm>
              <a:off x="4032" y="3666"/>
              <a:ext cx="163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2000" b="1">
                  <a:latin typeface="Arial" panose="020B0604020202020204" pitchFamily="34" charset="0"/>
                </a:rPr>
                <a:t>=  diminue</a:t>
              </a:r>
              <a:endParaRPr lang="fr-FR" altLang="fr-FR" sz="2000" b="1">
                <a:latin typeface="Arial" panose="020B0604020202020204" pitchFamily="34" charset="0"/>
              </a:endParaRPr>
            </a:p>
          </p:txBody>
        </p:sp>
        <p:sp>
          <p:nvSpPr>
            <p:cNvPr id="122898" name="Text Box 18"/>
            <p:cNvSpPr txBox="1">
              <a:spLocks noChangeArrowheads="1"/>
            </p:cNvSpPr>
            <p:nvPr/>
          </p:nvSpPr>
          <p:spPr bwMode="auto">
            <a:xfrm>
              <a:off x="4032" y="3936"/>
              <a:ext cx="163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2000" b="1">
                  <a:latin typeface="Arial" panose="020B0604020202020204" pitchFamily="34" charset="0"/>
                </a:rPr>
                <a:t>=  ne change pas</a:t>
              </a:r>
              <a:endParaRPr lang="fr-FR" altLang="fr-FR" sz="2000" b="1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AutoShape 2"/>
          <p:cNvSpPr>
            <a:spLocks noChangeArrowheads="1"/>
          </p:cNvSpPr>
          <p:nvPr/>
        </p:nvSpPr>
        <p:spPr bwMode="auto">
          <a:xfrm>
            <a:off x="7239000" y="111125"/>
            <a:ext cx="1763713" cy="574675"/>
          </a:xfrm>
          <a:prstGeom prst="wedgeRoundRectCallout">
            <a:avLst>
              <a:gd name="adj1" fmla="val 8505"/>
              <a:gd name="adj2" fmla="val 86741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/>
            <a:r>
              <a:rPr lang="fr-CH" altLang="fr-FR" sz="1000">
                <a:solidFill>
                  <a:srgbClr val="339966"/>
                </a:solidFill>
              </a:rPr>
              <a:t>Amortissement de l'hypothèque ou amortissement du camion ?</a:t>
            </a:r>
            <a:endParaRPr lang="fr-FR" altLang="fr-FR" sz="1000">
              <a:solidFill>
                <a:srgbClr val="339966"/>
              </a:solidFill>
            </a:endParaRPr>
          </a:p>
        </p:txBody>
      </p:sp>
      <p:sp>
        <p:nvSpPr>
          <p:cNvPr id="131075" name="Line 3"/>
          <p:cNvSpPr>
            <a:spLocks noChangeShapeType="1"/>
          </p:cNvSpPr>
          <p:nvPr/>
        </p:nvSpPr>
        <p:spPr bwMode="auto">
          <a:xfrm>
            <a:off x="0" y="63246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31076" name="Text Box 4" descr="Papier recyclé"/>
          <p:cNvSpPr txBox="1">
            <a:spLocks noChangeArrowheads="1"/>
          </p:cNvSpPr>
          <p:nvPr/>
        </p:nvSpPr>
        <p:spPr bwMode="auto">
          <a:xfrm>
            <a:off x="3487738" y="6494463"/>
            <a:ext cx="2362200" cy="244475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fr-CH" altLang="fr-FR" sz="1000"/>
              <a:t>Flèches à placer dans les rectangles jaunes</a:t>
            </a:r>
            <a:endParaRPr lang="fr-FR" altLang="fr-FR" sz="1000"/>
          </a:p>
        </p:txBody>
      </p:sp>
      <p:sp>
        <p:nvSpPr>
          <p:cNvPr id="131077" name="Text Box 5"/>
          <p:cNvSpPr txBox="1">
            <a:spLocks noChangeArrowheads="1"/>
          </p:cNvSpPr>
          <p:nvPr/>
        </p:nvSpPr>
        <p:spPr bwMode="auto">
          <a:xfrm>
            <a:off x="609600" y="4876800"/>
            <a:ext cx="3276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fr-CH" altLang="fr-FR" sz="1400"/>
              <a:t>Liquidités</a:t>
            </a:r>
            <a:endParaRPr lang="fr-FR" altLang="fr-FR" sz="1400"/>
          </a:p>
        </p:txBody>
      </p:sp>
      <p:sp>
        <p:nvSpPr>
          <p:cNvPr id="131078" name="Text Box 6"/>
          <p:cNvSpPr txBox="1">
            <a:spLocks noChangeArrowheads="1"/>
          </p:cNvSpPr>
          <p:nvPr/>
        </p:nvSpPr>
        <p:spPr bwMode="auto">
          <a:xfrm>
            <a:off x="7467600" y="3886200"/>
            <a:ext cx="1676400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fr-CH" altLang="fr-FR" sz="1200" b="1">
                <a:solidFill>
                  <a:srgbClr val="FF0000"/>
                </a:solidFill>
                <a:latin typeface="Arial" panose="020B0604020202020204" pitchFamily="34" charset="0"/>
              </a:rPr>
              <a:t>L'image réduite signifie que la valeur a diminué.</a:t>
            </a:r>
            <a:endParaRPr lang="fr-FR" altLang="fr-FR" sz="1200" b="1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31079" name="Text Box 7"/>
          <p:cNvSpPr txBox="1">
            <a:spLocks noChangeArrowheads="1"/>
          </p:cNvSpPr>
          <p:nvPr/>
        </p:nvSpPr>
        <p:spPr bwMode="auto">
          <a:xfrm>
            <a:off x="609600" y="6019800"/>
            <a:ext cx="3276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fr-CH" altLang="fr-FR" sz="1400"/>
              <a:t>Bénéfice</a:t>
            </a:r>
            <a:endParaRPr lang="fr-FR" altLang="fr-FR" sz="1400"/>
          </a:p>
        </p:txBody>
      </p:sp>
      <p:sp>
        <p:nvSpPr>
          <p:cNvPr id="131080" name="Text Box 8"/>
          <p:cNvSpPr txBox="1">
            <a:spLocks noChangeArrowheads="1"/>
          </p:cNvSpPr>
          <p:nvPr/>
        </p:nvSpPr>
        <p:spPr bwMode="auto">
          <a:xfrm>
            <a:off x="4572000" y="4876800"/>
            <a:ext cx="289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fr-CH" altLang="fr-FR" sz="1400"/>
              <a:t>Dette bancaire</a:t>
            </a:r>
            <a:endParaRPr lang="fr-FR" altLang="fr-FR" sz="1400"/>
          </a:p>
        </p:txBody>
      </p:sp>
      <p:sp>
        <p:nvSpPr>
          <p:cNvPr id="131081" name="Text Box 9"/>
          <p:cNvSpPr txBox="1">
            <a:spLocks noChangeArrowheads="1"/>
          </p:cNvSpPr>
          <p:nvPr/>
        </p:nvSpPr>
        <p:spPr bwMode="auto">
          <a:xfrm>
            <a:off x="4572000" y="6019800"/>
            <a:ext cx="3048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fr-CH" altLang="fr-FR" sz="1400"/>
              <a:t>Véhicules</a:t>
            </a:r>
            <a:endParaRPr lang="fr-FR" altLang="fr-FR" sz="1400"/>
          </a:p>
        </p:txBody>
      </p:sp>
      <p:grpSp>
        <p:nvGrpSpPr>
          <p:cNvPr id="131082" name="Group 10"/>
          <p:cNvGrpSpPr>
            <a:grpSpLocks/>
          </p:cNvGrpSpPr>
          <p:nvPr/>
        </p:nvGrpSpPr>
        <p:grpSpPr bwMode="auto">
          <a:xfrm>
            <a:off x="304800" y="974725"/>
            <a:ext cx="4114800" cy="2798763"/>
            <a:chOff x="336" y="624"/>
            <a:chExt cx="2256" cy="1414"/>
          </a:xfrm>
        </p:grpSpPr>
        <p:graphicFrame>
          <p:nvGraphicFramePr>
            <p:cNvPr id="131083" name="Object 11"/>
            <p:cNvGraphicFramePr>
              <a:graphicFrameLocks noChangeAspect="1"/>
            </p:cNvGraphicFramePr>
            <p:nvPr/>
          </p:nvGraphicFramePr>
          <p:xfrm>
            <a:off x="336" y="672"/>
            <a:ext cx="2256" cy="13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1122" name="Feuille de calcul" r:id="rId4" imgW="6077215" imgH="3991288" progId="Excel.Sheet.8">
                    <p:embed/>
                  </p:oleObj>
                </mc:Choice>
                <mc:Fallback>
                  <p:oleObj name="Feuille de calcul" r:id="rId4" imgW="6077215" imgH="3991288" progId="Excel.Sheet.8">
                    <p:embed/>
                    <p:pic>
                      <p:nvPicPr>
                        <p:cNvPr id="0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6" y="672"/>
                          <a:ext cx="2256" cy="136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1084" name="Object 12"/>
            <p:cNvGraphicFramePr>
              <a:graphicFrameLocks noChangeAspect="1"/>
            </p:cNvGraphicFramePr>
            <p:nvPr/>
          </p:nvGraphicFramePr>
          <p:xfrm>
            <a:off x="1968" y="624"/>
            <a:ext cx="426" cy="3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1123" name="Clip" r:id="rId6" imgW="4582440" imgH="3383280" progId="MS_ClipArt_Gallery.2">
                    <p:embed/>
                  </p:oleObj>
                </mc:Choice>
                <mc:Fallback>
                  <p:oleObj name="Clip" r:id="rId6" imgW="4582440" imgH="3383280" progId="MS_ClipArt_Gallery.2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68" y="624"/>
                          <a:ext cx="426" cy="31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31085" name="Group 13"/>
          <p:cNvGrpSpPr>
            <a:grpSpLocks/>
          </p:cNvGrpSpPr>
          <p:nvPr/>
        </p:nvGrpSpPr>
        <p:grpSpPr bwMode="auto">
          <a:xfrm>
            <a:off x="4724400" y="838200"/>
            <a:ext cx="4114800" cy="2895600"/>
            <a:chOff x="3168" y="576"/>
            <a:chExt cx="2256" cy="1462"/>
          </a:xfrm>
        </p:grpSpPr>
        <p:graphicFrame>
          <p:nvGraphicFramePr>
            <p:cNvPr id="131086" name="Object 14"/>
            <p:cNvGraphicFramePr>
              <a:graphicFrameLocks noChangeAspect="1"/>
            </p:cNvGraphicFramePr>
            <p:nvPr/>
          </p:nvGraphicFramePr>
          <p:xfrm>
            <a:off x="3168" y="672"/>
            <a:ext cx="2256" cy="13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1124" name="Feuille de calcul" r:id="rId8" imgW="6077215" imgH="3991288" progId="Excel.Sheet.8">
                    <p:embed/>
                  </p:oleObj>
                </mc:Choice>
                <mc:Fallback>
                  <p:oleObj name="Feuille de calcul" r:id="rId8" imgW="6077215" imgH="3991288" progId="Excel.Sheet.8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68" y="672"/>
                          <a:ext cx="2256" cy="136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1087" name="Object 15"/>
            <p:cNvGraphicFramePr>
              <a:graphicFrameLocks noChangeAspect="1"/>
            </p:cNvGraphicFramePr>
            <p:nvPr/>
          </p:nvGraphicFramePr>
          <p:xfrm>
            <a:off x="4896" y="576"/>
            <a:ext cx="528" cy="3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1125" name="Clip" r:id="rId10" imgW="20366640" imgH="13061880" progId="MS_ClipArt_Gallery.2">
                    <p:embed/>
                  </p:oleObj>
                </mc:Choice>
                <mc:Fallback>
                  <p:oleObj name="Clip" r:id="rId10" imgW="20366640" imgH="13061880" progId="MS_ClipArt_Gallery.2">
                    <p:embed/>
                    <p:pic>
                      <p:nvPicPr>
                        <p:cNvPr id="0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96" y="576"/>
                          <a:ext cx="528" cy="3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31088" name="Group 16"/>
          <p:cNvGrpSpPr>
            <a:grpSpLocks/>
          </p:cNvGrpSpPr>
          <p:nvPr/>
        </p:nvGrpSpPr>
        <p:grpSpPr bwMode="auto">
          <a:xfrm>
            <a:off x="4724400" y="838200"/>
            <a:ext cx="4114800" cy="2895600"/>
            <a:chOff x="3168" y="576"/>
            <a:chExt cx="2256" cy="1462"/>
          </a:xfrm>
        </p:grpSpPr>
        <p:graphicFrame>
          <p:nvGraphicFramePr>
            <p:cNvPr id="131089" name="Object 17"/>
            <p:cNvGraphicFramePr>
              <a:graphicFrameLocks noChangeAspect="1"/>
            </p:cNvGraphicFramePr>
            <p:nvPr/>
          </p:nvGraphicFramePr>
          <p:xfrm>
            <a:off x="3168" y="672"/>
            <a:ext cx="2256" cy="13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1126" name="Feuille de calcul" r:id="rId12" imgW="6077215" imgH="3991288" progId="Excel.Sheet.8">
                    <p:embed/>
                  </p:oleObj>
                </mc:Choice>
                <mc:Fallback>
                  <p:oleObj name="Feuille de calcul" r:id="rId12" imgW="6077215" imgH="3991288" progId="Excel.Sheet.8">
                    <p:embed/>
                    <p:pic>
                      <p:nvPicPr>
                        <p:cNvPr id="0" name="Object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68" y="672"/>
                          <a:ext cx="2256" cy="136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1090" name="Object 18"/>
            <p:cNvGraphicFramePr>
              <a:graphicFrameLocks noChangeAspect="1"/>
            </p:cNvGraphicFramePr>
            <p:nvPr/>
          </p:nvGraphicFramePr>
          <p:xfrm>
            <a:off x="4896" y="576"/>
            <a:ext cx="528" cy="3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1127" name="Clip" r:id="rId13" imgW="20366640" imgH="13061880" progId="MS_ClipArt_Gallery.2">
                    <p:embed/>
                  </p:oleObj>
                </mc:Choice>
                <mc:Fallback>
                  <p:oleObj name="Clip" r:id="rId13" imgW="20366640" imgH="13061880" progId="MS_ClipArt_Gallery.2">
                    <p:embed/>
                    <p:pic>
                      <p:nvPicPr>
                        <p:cNvPr id="0" name="Object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96" y="576"/>
                          <a:ext cx="528" cy="3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31091" name="Text Box 19" descr="Papier recyclé"/>
          <p:cNvSpPr txBox="1">
            <a:spLocks noChangeArrowheads="1"/>
          </p:cNvSpPr>
          <p:nvPr/>
        </p:nvSpPr>
        <p:spPr bwMode="auto">
          <a:xfrm>
            <a:off x="152400" y="228600"/>
            <a:ext cx="6858000" cy="366713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fr-CH" altLang="fr-FR" sz="1800"/>
              <a:t>Cliquer sur les pictogrammes du bas et les glisser dans les bonnes cases.</a:t>
            </a:r>
            <a:endParaRPr lang="fr-FR" altLang="fr-FR" sz="1800"/>
          </a:p>
        </p:txBody>
      </p:sp>
      <p:sp>
        <p:nvSpPr>
          <p:cNvPr id="131092" name="Text Box 20"/>
          <p:cNvSpPr txBox="1">
            <a:spLocks noChangeArrowheads="1"/>
          </p:cNvSpPr>
          <p:nvPr/>
        </p:nvSpPr>
        <p:spPr bwMode="auto">
          <a:xfrm>
            <a:off x="533400" y="6324600"/>
            <a:ext cx="2895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fr-CH" altLang="fr-FR" sz="1000"/>
              <a:t>va diminuer                                 ne change pas</a:t>
            </a:r>
            <a:endParaRPr lang="fr-FR" altLang="fr-FR" sz="1000"/>
          </a:p>
        </p:txBody>
      </p:sp>
      <p:sp>
        <p:nvSpPr>
          <p:cNvPr id="131093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aphicFrame>
        <p:nvGraphicFramePr>
          <p:cNvPr id="131094" name="Object 22"/>
          <p:cNvGraphicFramePr>
            <a:graphicFrameLocks noChangeAspect="1"/>
          </p:cNvGraphicFramePr>
          <p:nvPr/>
        </p:nvGraphicFramePr>
        <p:xfrm>
          <a:off x="2743200" y="4343400"/>
          <a:ext cx="427038" cy="519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128" name="Clip" r:id="rId15" imgW="2503080" imgH="3109320" progId="MS_ClipArt_Gallery.2">
                  <p:embed/>
                </p:oleObj>
              </mc:Choice>
              <mc:Fallback>
                <p:oleObj name="Clip" r:id="rId15" imgW="2503080" imgH="3109320" progId="MS_ClipArt_Gallery.2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4343400"/>
                        <a:ext cx="427038" cy="519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1095" name="Line 23"/>
          <p:cNvSpPr>
            <a:spLocks noChangeShapeType="1"/>
          </p:cNvSpPr>
          <p:nvPr/>
        </p:nvSpPr>
        <p:spPr bwMode="auto">
          <a:xfrm>
            <a:off x="304800" y="6553200"/>
            <a:ext cx="231775" cy="2127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31096" name="Line 24"/>
          <p:cNvSpPr>
            <a:spLocks noChangeShapeType="1"/>
          </p:cNvSpPr>
          <p:nvPr/>
        </p:nvSpPr>
        <p:spPr bwMode="auto">
          <a:xfrm>
            <a:off x="2286000" y="6629400"/>
            <a:ext cx="3048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graphicFrame>
        <p:nvGraphicFramePr>
          <p:cNvPr id="131097" name="Object 25"/>
          <p:cNvGraphicFramePr>
            <a:graphicFrameLocks noChangeAspect="1"/>
          </p:cNvGraphicFramePr>
          <p:nvPr/>
        </p:nvGraphicFramePr>
        <p:xfrm>
          <a:off x="228600" y="4114800"/>
          <a:ext cx="61595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129" name="Clip" r:id="rId17" imgW="2503080" imgH="3109320" progId="MS_ClipArt_Gallery.2">
                  <p:embed/>
                </p:oleObj>
              </mc:Choice>
              <mc:Fallback>
                <p:oleObj name="Clip" r:id="rId17" imgW="2503080" imgH="3109320" progId="MS_ClipArt_Gallery.2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4114800"/>
                        <a:ext cx="61595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1098" name="Object 26"/>
          <p:cNvGraphicFramePr>
            <a:graphicFrameLocks noChangeAspect="1"/>
          </p:cNvGraphicFramePr>
          <p:nvPr/>
        </p:nvGraphicFramePr>
        <p:xfrm>
          <a:off x="228600" y="5257800"/>
          <a:ext cx="769938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130" name="Clip" r:id="rId18" imgW="937800" imgH="1390680" progId="MS_ClipArt_Gallery.2">
                  <p:embed/>
                </p:oleObj>
              </mc:Choice>
              <mc:Fallback>
                <p:oleObj name="Clip" r:id="rId18" imgW="937800" imgH="1390680" progId="MS_ClipArt_Gallery.2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5257800"/>
                        <a:ext cx="769938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1099" name="Object 27"/>
          <p:cNvGraphicFramePr>
            <a:graphicFrameLocks noChangeAspect="1"/>
          </p:cNvGraphicFramePr>
          <p:nvPr/>
        </p:nvGraphicFramePr>
        <p:xfrm>
          <a:off x="990600" y="5257800"/>
          <a:ext cx="769938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131" name="Clip" r:id="rId20" imgW="937800" imgH="1390680" progId="MS_ClipArt_Gallery.2">
                  <p:embed/>
                </p:oleObj>
              </mc:Choice>
              <mc:Fallback>
                <p:oleObj name="Clip" r:id="rId20" imgW="937800" imgH="1390680" progId="MS_ClipArt_Gallery.2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5257800"/>
                        <a:ext cx="769938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1100" name="Object 28"/>
          <p:cNvGraphicFramePr>
            <a:graphicFrameLocks noChangeAspect="1"/>
          </p:cNvGraphicFramePr>
          <p:nvPr/>
        </p:nvGraphicFramePr>
        <p:xfrm>
          <a:off x="838200" y="4114800"/>
          <a:ext cx="61595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132" name="Clip" r:id="rId21" imgW="2503080" imgH="3109320" progId="MS_ClipArt_Gallery.2">
                  <p:embed/>
                </p:oleObj>
              </mc:Choice>
              <mc:Fallback>
                <p:oleObj name="Clip" r:id="rId21" imgW="2503080" imgH="3109320" progId="MS_ClipArt_Gallery.2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4114800"/>
                        <a:ext cx="61595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1101" name="Object 29"/>
          <p:cNvGraphicFramePr>
            <a:graphicFrameLocks noChangeAspect="1"/>
          </p:cNvGraphicFramePr>
          <p:nvPr/>
        </p:nvGraphicFramePr>
        <p:xfrm>
          <a:off x="1752600" y="5257800"/>
          <a:ext cx="769938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133" name="Clip" r:id="rId22" imgW="937800" imgH="1390680" progId="MS_ClipArt_Gallery.2">
                  <p:embed/>
                </p:oleObj>
              </mc:Choice>
              <mc:Fallback>
                <p:oleObj name="Clip" r:id="rId22" imgW="937800" imgH="1390680" progId="MS_ClipArt_Gallery.2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5257800"/>
                        <a:ext cx="769938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1102" name="Line 30"/>
          <p:cNvSpPr>
            <a:spLocks noChangeShapeType="1"/>
          </p:cNvSpPr>
          <p:nvPr/>
        </p:nvSpPr>
        <p:spPr bwMode="auto">
          <a:xfrm>
            <a:off x="1295400" y="6553200"/>
            <a:ext cx="231775" cy="2127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31103" name="Line 31"/>
          <p:cNvSpPr>
            <a:spLocks noChangeShapeType="1"/>
          </p:cNvSpPr>
          <p:nvPr/>
        </p:nvSpPr>
        <p:spPr bwMode="auto">
          <a:xfrm>
            <a:off x="1905000" y="6629400"/>
            <a:ext cx="3048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31104" name="Line 32"/>
          <p:cNvSpPr>
            <a:spLocks noChangeShapeType="1"/>
          </p:cNvSpPr>
          <p:nvPr/>
        </p:nvSpPr>
        <p:spPr bwMode="auto">
          <a:xfrm>
            <a:off x="685800" y="6553200"/>
            <a:ext cx="231775" cy="2127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31105" name="Line 33"/>
          <p:cNvSpPr>
            <a:spLocks noChangeShapeType="1"/>
          </p:cNvSpPr>
          <p:nvPr/>
        </p:nvSpPr>
        <p:spPr bwMode="auto">
          <a:xfrm>
            <a:off x="990600" y="6553200"/>
            <a:ext cx="231775" cy="2127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graphicFrame>
        <p:nvGraphicFramePr>
          <p:cNvPr id="131106" name="Object 34"/>
          <p:cNvGraphicFramePr>
            <a:graphicFrameLocks noChangeAspect="1"/>
          </p:cNvGraphicFramePr>
          <p:nvPr/>
        </p:nvGraphicFramePr>
        <p:xfrm>
          <a:off x="2057400" y="4114800"/>
          <a:ext cx="61595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134" name="Clip" r:id="rId23" imgW="2503080" imgH="3109320" progId="MS_ClipArt_Gallery.2">
                  <p:embed/>
                </p:oleObj>
              </mc:Choice>
              <mc:Fallback>
                <p:oleObj name="Clip" r:id="rId23" imgW="2503080" imgH="3109320" progId="MS_ClipArt_Gallery.2">
                  <p:embed/>
                  <p:pic>
                    <p:nvPicPr>
                      <p:cNvPr id="0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4114800"/>
                        <a:ext cx="61595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1107" name="Object 35"/>
          <p:cNvGraphicFramePr>
            <a:graphicFrameLocks noChangeAspect="1"/>
          </p:cNvGraphicFramePr>
          <p:nvPr/>
        </p:nvGraphicFramePr>
        <p:xfrm>
          <a:off x="3276600" y="4343400"/>
          <a:ext cx="427038" cy="519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135" name="Clip" r:id="rId24" imgW="2503080" imgH="3109320" progId="MS_ClipArt_Gallery.2">
                  <p:embed/>
                </p:oleObj>
              </mc:Choice>
              <mc:Fallback>
                <p:oleObj name="Clip" r:id="rId24" imgW="2503080" imgH="3109320" progId="MS_ClipArt_Gallery.2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4343400"/>
                        <a:ext cx="427038" cy="519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1108" name="Object 36"/>
          <p:cNvGraphicFramePr>
            <a:graphicFrameLocks noChangeAspect="1"/>
          </p:cNvGraphicFramePr>
          <p:nvPr/>
        </p:nvGraphicFramePr>
        <p:xfrm>
          <a:off x="2514600" y="5257800"/>
          <a:ext cx="769938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136" name="Clip" r:id="rId25" imgW="937800" imgH="1390680" progId="MS_ClipArt_Gallery.2">
                  <p:embed/>
                </p:oleObj>
              </mc:Choice>
              <mc:Fallback>
                <p:oleObj name="Clip" r:id="rId25" imgW="937800" imgH="1390680" progId="MS_ClipArt_Gallery.2">
                  <p:embed/>
                  <p:pic>
                    <p:nvPicPr>
                      <p:cNvPr id="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5257800"/>
                        <a:ext cx="769938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1109" name="Object 37"/>
          <p:cNvGraphicFramePr>
            <a:graphicFrameLocks noChangeAspect="1"/>
          </p:cNvGraphicFramePr>
          <p:nvPr/>
        </p:nvGraphicFramePr>
        <p:xfrm>
          <a:off x="3352800" y="5486400"/>
          <a:ext cx="5334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137" name="Clip" r:id="rId26" imgW="937800" imgH="1390680" progId="MS_ClipArt_Gallery.2">
                  <p:embed/>
                </p:oleObj>
              </mc:Choice>
              <mc:Fallback>
                <p:oleObj name="Clip" r:id="rId26" imgW="937800" imgH="1390680" progId="MS_ClipArt_Gallery.2">
                  <p:embed/>
                  <p:pic>
                    <p:nvPicPr>
                      <p:cNvPr id="0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5486400"/>
                        <a:ext cx="533400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1110" name="Object 38"/>
          <p:cNvGraphicFramePr>
            <a:graphicFrameLocks noChangeAspect="1"/>
          </p:cNvGraphicFramePr>
          <p:nvPr/>
        </p:nvGraphicFramePr>
        <p:xfrm>
          <a:off x="3962400" y="5486400"/>
          <a:ext cx="5334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138" name="Clip" r:id="rId27" imgW="937800" imgH="1390680" progId="MS_ClipArt_Gallery.2">
                  <p:embed/>
                </p:oleObj>
              </mc:Choice>
              <mc:Fallback>
                <p:oleObj name="Clip" r:id="rId27" imgW="937800" imgH="1390680" progId="MS_ClipArt_Gallery.2">
                  <p:embed/>
                  <p:pic>
                    <p:nvPicPr>
                      <p:cNvPr id="0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5486400"/>
                        <a:ext cx="533400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1111" name="Line 39"/>
          <p:cNvSpPr>
            <a:spLocks noChangeShapeType="1"/>
          </p:cNvSpPr>
          <p:nvPr/>
        </p:nvSpPr>
        <p:spPr bwMode="auto">
          <a:xfrm>
            <a:off x="3124200" y="6629400"/>
            <a:ext cx="3048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31112" name="Line 40"/>
          <p:cNvSpPr>
            <a:spLocks noChangeShapeType="1"/>
          </p:cNvSpPr>
          <p:nvPr/>
        </p:nvSpPr>
        <p:spPr bwMode="auto">
          <a:xfrm>
            <a:off x="2743200" y="6629400"/>
            <a:ext cx="3048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graphicFrame>
        <p:nvGraphicFramePr>
          <p:cNvPr id="131113" name="Object 41"/>
          <p:cNvGraphicFramePr>
            <a:graphicFrameLocks noChangeAspect="1"/>
          </p:cNvGraphicFramePr>
          <p:nvPr/>
        </p:nvGraphicFramePr>
        <p:xfrm>
          <a:off x="6324600" y="4343400"/>
          <a:ext cx="52705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139" name="Clip" r:id="rId28" imgW="1689480" imgH="1652040" progId="MS_ClipArt_Gallery.2">
                  <p:embed/>
                </p:oleObj>
              </mc:Choice>
              <mc:Fallback>
                <p:oleObj name="Clip" r:id="rId28" imgW="1689480" imgH="1652040" progId="MS_ClipArt_Gallery.2">
                  <p:embed/>
                  <p:pic>
                    <p:nvPicPr>
                      <p:cNvPr id="0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4600" y="4343400"/>
                        <a:ext cx="52705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1114" name="Object 42"/>
          <p:cNvGraphicFramePr>
            <a:graphicFrameLocks noChangeAspect="1"/>
          </p:cNvGraphicFramePr>
          <p:nvPr/>
        </p:nvGraphicFramePr>
        <p:xfrm>
          <a:off x="6248400" y="5486400"/>
          <a:ext cx="738188" cy="52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140" name="Clip" r:id="rId30" imgW="4582440" imgH="3315240" progId="MS_ClipArt_Gallery.2">
                  <p:embed/>
                </p:oleObj>
              </mc:Choice>
              <mc:Fallback>
                <p:oleObj name="Clip" r:id="rId30" imgW="4582440" imgH="3315240" progId="MS_ClipArt_Gallery.2">
                  <p:embed/>
                  <p:pic>
                    <p:nvPicPr>
                      <p:cNvPr id="0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0" y="5486400"/>
                        <a:ext cx="738188" cy="525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1115" name="Object 43"/>
          <p:cNvGraphicFramePr>
            <a:graphicFrameLocks noChangeAspect="1"/>
          </p:cNvGraphicFramePr>
          <p:nvPr/>
        </p:nvGraphicFramePr>
        <p:xfrm>
          <a:off x="4648200" y="4114800"/>
          <a:ext cx="762000" cy="744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141" name="Clip" r:id="rId32" imgW="1689480" imgH="1652040" progId="MS_ClipArt_Gallery.2">
                  <p:embed/>
                </p:oleObj>
              </mc:Choice>
              <mc:Fallback>
                <p:oleObj name="Clip" r:id="rId32" imgW="1689480" imgH="1652040" progId="MS_ClipArt_Gallery.2">
                  <p:embed/>
                  <p:pic>
                    <p:nvPicPr>
                      <p:cNvPr id="0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4114800"/>
                        <a:ext cx="762000" cy="744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1116" name="Object 44"/>
          <p:cNvGraphicFramePr>
            <a:graphicFrameLocks noChangeAspect="1"/>
          </p:cNvGraphicFramePr>
          <p:nvPr/>
        </p:nvGraphicFramePr>
        <p:xfrm>
          <a:off x="4419600" y="5257800"/>
          <a:ext cx="1066800" cy="769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142" name="Clip" r:id="rId33" imgW="4582440" imgH="3315240" progId="MS_ClipArt_Gallery.2">
                  <p:embed/>
                </p:oleObj>
              </mc:Choice>
              <mc:Fallback>
                <p:oleObj name="Clip" r:id="rId33" imgW="4582440" imgH="3315240" progId="MS_ClipArt_Gallery.2">
                  <p:embed/>
                  <p:pic>
                    <p:nvPicPr>
                      <p:cNvPr id="0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5257800"/>
                        <a:ext cx="1066800" cy="769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1117" name="Object 45"/>
          <p:cNvGraphicFramePr>
            <a:graphicFrameLocks noChangeAspect="1"/>
          </p:cNvGraphicFramePr>
          <p:nvPr/>
        </p:nvGraphicFramePr>
        <p:xfrm>
          <a:off x="5486400" y="4114800"/>
          <a:ext cx="762000" cy="744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143" name="Clip" r:id="rId34" imgW="1689480" imgH="1652040" progId="MS_ClipArt_Gallery.2">
                  <p:embed/>
                </p:oleObj>
              </mc:Choice>
              <mc:Fallback>
                <p:oleObj name="Clip" r:id="rId34" imgW="1689480" imgH="1652040" progId="MS_ClipArt_Gallery.2">
                  <p:embed/>
                  <p:pic>
                    <p:nvPicPr>
                      <p:cNvPr id="0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4114800"/>
                        <a:ext cx="762000" cy="744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1118" name="Object 46"/>
          <p:cNvGraphicFramePr>
            <a:graphicFrameLocks noChangeAspect="1"/>
          </p:cNvGraphicFramePr>
          <p:nvPr/>
        </p:nvGraphicFramePr>
        <p:xfrm>
          <a:off x="6934200" y="4343400"/>
          <a:ext cx="52705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144" name="Clip" r:id="rId35" imgW="1689480" imgH="1652040" progId="MS_ClipArt_Gallery.2">
                  <p:embed/>
                </p:oleObj>
              </mc:Choice>
              <mc:Fallback>
                <p:oleObj name="Clip" r:id="rId35" imgW="1689480" imgH="1652040" progId="MS_ClipArt_Gallery.2">
                  <p:embed/>
                  <p:pic>
                    <p:nvPicPr>
                      <p:cNvPr id="0" name="Object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4200" y="4343400"/>
                        <a:ext cx="52705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1119" name="Object 47"/>
          <p:cNvGraphicFramePr>
            <a:graphicFrameLocks noChangeAspect="1"/>
          </p:cNvGraphicFramePr>
          <p:nvPr/>
        </p:nvGraphicFramePr>
        <p:xfrm>
          <a:off x="5257800" y="5257800"/>
          <a:ext cx="1066800" cy="769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145" name="Clip" r:id="rId36" imgW="4582440" imgH="3315240" progId="MS_ClipArt_Gallery.2">
                  <p:embed/>
                </p:oleObj>
              </mc:Choice>
              <mc:Fallback>
                <p:oleObj name="Clip" r:id="rId36" imgW="4582440" imgH="3315240" progId="MS_ClipArt_Gallery.2">
                  <p:embed/>
                  <p:pic>
                    <p:nvPicPr>
                      <p:cNvPr id="0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5257800"/>
                        <a:ext cx="1066800" cy="769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1120" name="Object 48"/>
          <p:cNvGraphicFramePr>
            <a:graphicFrameLocks noChangeAspect="1"/>
          </p:cNvGraphicFramePr>
          <p:nvPr/>
        </p:nvGraphicFramePr>
        <p:xfrm>
          <a:off x="6858000" y="5486400"/>
          <a:ext cx="738188" cy="52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146" name="Clip" r:id="rId37" imgW="4582440" imgH="3315240" progId="MS_ClipArt_Gallery.2">
                  <p:embed/>
                </p:oleObj>
              </mc:Choice>
              <mc:Fallback>
                <p:oleObj name="Clip" r:id="rId37" imgW="4582440" imgH="3315240" progId="MS_ClipArt_Gallery.2">
                  <p:embed/>
                  <p:pic>
                    <p:nvPicPr>
                      <p:cNvPr id="0" name="Object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0" y="5486400"/>
                        <a:ext cx="738188" cy="525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1121" name="Object 49"/>
          <p:cNvGraphicFramePr>
            <a:graphicFrameLocks noChangeAspect="1"/>
          </p:cNvGraphicFramePr>
          <p:nvPr/>
        </p:nvGraphicFramePr>
        <p:xfrm>
          <a:off x="1447800" y="4114800"/>
          <a:ext cx="61595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147" name="Clip" r:id="rId38" imgW="2503080" imgH="3109320" progId="MS_ClipArt_Gallery.2">
                  <p:embed/>
                </p:oleObj>
              </mc:Choice>
              <mc:Fallback>
                <p:oleObj name="Clip" r:id="rId38" imgW="2503080" imgH="3109320" progId="MS_ClipArt_Gallery.2">
                  <p:embed/>
                  <p:pic>
                    <p:nvPicPr>
                      <p:cNvPr id="0" name="Object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4114800"/>
                        <a:ext cx="61595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28" name="Object 16"/>
          <p:cNvGraphicFramePr>
            <a:graphicFrameLocks noChangeAspect="1"/>
          </p:cNvGraphicFramePr>
          <p:nvPr/>
        </p:nvGraphicFramePr>
        <p:xfrm>
          <a:off x="381000" y="304800"/>
          <a:ext cx="8305800" cy="502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3" name="Feuille de calcul" r:id="rId3" imgW="6077215" imgH="3991288" progId="Excel.Sheet.8">
                  <p:embed/>
                </p:oleObj>
              </mc:Choice>
              <mc:Fallback>
                <p:oleObj name="Feuille de calcul" r:id="rId3" imgW="6077215" imgH="3991288" progId="Excel.Sheet.8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304800"/>
                        <a:ext cx="8305800" cy="502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2" name="Object 10"/>
          <p:cNvGraphicFramePr>
            <a:graphicFrameLocks noChangeAspect="1"/>
          </p:cNvGraphicFramePr>
          <p:nvPr/>
        </p:nvGraphicFramePr>
        <p:xfrm>
          <a:off x="7010400" y="228600"/>
          <a:ext cx="1571625" cy="1158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4" name="Clip" r:id="rId5" imgW="4582440" imgH="3383280" progId="MS_ClipArt_Gallery.2">
                  <p:embed/>
                </p:oleObj>
              </mc:Choice>
              <mc:Fallback>
                <p:oleObj name="Clip" r:id="rId5" imgW="4582440" imgH="3383280" progId="MS_ClipArt_Gallery.2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0400" y="228600"/>
                        <a:ext cx="1571625" cy="1158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5474" name="Object 2"/>
          <p:cNvGraphicFramePr>
            <a:graphicFrameLocks noChangeAspect="1"/>
          </p:cNvGraphicFramePr>
          <p:nvPr/>
        </p:nvGraphicFramePr>
        <p:xfrm>
          <a:off x="381000" y="304800"/>
          <a:ext cx="8305800" cy="502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86" name="Feuille de calcul" r:id="rId3" imgW="6077215" imgH="3991288" progId="Excel.Sheet.8">
                  <p:embed/>
                </p:oleObj>
              </mc:Choice>
              <mc:Fallback>
                <p:oleObj name="Feuille de calcul" r:id="rId3" imgW="6077215" imgH="3991288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304800"/>
                        <a:ext cx="8305800" cy="502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475" name="Object 3"/>
          <p:cNvGraphicFramePr>
            <a:graphicFrameLocks noChangeAspect="1"/>
          </p:cNvGraphicFramePr>
          <p:nvPr/>
        </p:nvGraphicFramePr>
        <p:xfrm>
          <a:off x="4572000" y="2057400"/>
          <a:ext cx="1524000" cy="1492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87" name="Clip" r:id="rId5" imgW="1689480" imgH="1652040" progId="MS_ClipArt_Gallery.2">
                  <p:embed/>
                </p:oleObj>
              </mc:Choice>
              <mc:Fallback>
                <p:oleObj name="Clip" r:id="rId5" imgW="1689480" imgH="1652040" progId="MS_ClipArt_Gallery.2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2057400"/>
                        <a:ext cx="1524000" cy="1492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476" name="Object 4"/>
          <p:cNvGraphicFramePr>
            <a:graphicFrameLocks noChangeAspect="1"/>
          </p:cNvGraphicFramePr>
          <p:nvPr/>
        </p:nvGraphicFramePr>
        <p:xfrm>
          <a:off x="2362200" y="2057400"/>
          <a:ext cx="1166813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88" name="Clip" r:id="rId7" imgW="2503080" imgH="3109320" progId="MS_ClipArt_Gallery.2">
                  <p:embed/>
                </p:oleObj>
              </mc:Choice>
              <mc:Fallback>
                <p:oleObj name="Clip" r:id="rId7" imgW="2503080" imgH="3109320" progId="MS_ClipArt_Gallery.2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2057400"/>
                        <a:ext cx="1166813" cy="144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477" name="Object 5"/>
          <p:cNvGraphicFramePr>
            <a:graphicFrameLocks noChangeAspect="1"/>
          </p:cNvGraphicFramePr>
          <p:nvPr/>
        </p:nvGraphicFramePr>
        <p:xfrm>
          <a:off x="7010400" y="2057400"/>
          <a:ext cx="1025525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89" name="Clip" r:id="rId9" imgW="937800" imgH="1390680" progId="MS_ClipArt_Gallery.2">
                  <p:embed/>
                </p:oleObj>
              </mc:Choice>
              <mc:Fallback>
                <p:oleObj name="Clip" r:id="rId9" imgW="937800" imgH="1390680" progId="MS_ClipArt_Gallery.2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0400" y="2057400"/>
                        <a:ext cx="1025525" cy="152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478" name="Object 6"/>
          <p:cNvGraphicFramePr>
            <a:graphicFrameLocks noChangeAspect="1"/>
          </p:cNvGraphicFramePr>
          <p:nvPr/>
        </p:nvGraphicFramePr>
        <p:xfrm>
          <a:off x="7010400" y="228600"/>
          <a:ext cx="1571625" cy="1158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90" name="Clip" r:id="rId11" imgW="4582440" imgH="3383280" progId="MS_ClipArt_Gallery.2">
                  <p:embed/>
                </p:oleObj>
              </mc:Choice>
              <mc:Fallback>
                <p:oleObj name="Clip" r:id="rId11" imgW="4582440" imgH="3383280" progId="MS_ClipArt_Gallery.2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0400" y="228600"/>
                        <a:ext cx="1571625" cy="1158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479" name="Object 7"/>
          <p:cNvGraphicFramePr>
            <a:graphicFrameLocks noChangeAspect="1"/>
          </p:cNvGraphicFramePr>
          <p:nvPr/>
        </p:nvGraphicFramePr>
        <p:xfrm>
          <a:off x="2743200" y="4114800"/>
          <a:ext cx="61595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91" name="Clip" r:id="rId13" imgW="2503080" imgH="3109320" progId="MS_ClipArt_Gallery.2">
                  <p:embed/>
                </p:oleObj>
              </mc:Choice>
              <mc:Fallback>
                <p:oleObj name="Clip" r:id="rId13" imgW="2503080" imgH="3109320" progId="MS_ClipArt_Gallery.2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4114800"/>
                        <a:ext cx="61595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480" name="Object 8"/>
          <p:cNvGraphicFramePr>
            <a:graphicFrameLocks noChangeAspect="1"/>
          </p:cNvGraphicFramePr>
          <p:nvPr/>
        </p:nvGraphicFramePr>
        <p:xfrm>
          <a:off x="4876800" y="4038600"/>
          <a:ext cx="838200" cy="81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92" name="Clip" r:id="rId14" imgW="1689480" imgH="1652040" progId="MS_ClipArt_Gallery.2">
                  <p:embed/>
                </p:oleObj>
              </mc:Choice>
              <mc:Fallback>
                <p:oleObj name="Clip" r:id="rId14" imgW="1689480" imgH="1652040" progId="MS_ClipArt_Gallery.2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4038600"/>
                        <a:ext cx="838200" cy="819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481" name="Object 9"/>
          <p:cNvGraphicFramePr>
            <a:graphicFrameLocks noChangeAspect="1"/>
          </p:cNvGraphicFramePr>
          <p:nvPr/>
        </p:nvGraphicFramePr>
        <p:xfrm>
          <a:off x="7086600" y="3733800"/>
          <a:ext cx="1025525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93" name="Clip" r:id="rId15" imgW="937800" imgH="1390680" progId="MS_ClipArt_Gallery.2">
                  <p:embed/>
                </p:oleObj>
              </mc:Choice>
              <mc:Fallback>
                <p:oleObj name="Clip" r:id="rId15" imgW="937800" imgH="1390680" progId="MS_ClipArt_Gallery.2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6600" y="3733800"/>
                        <a:ext cx="1025525" cy="152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5485" name="Group 13"/>
          <p:cNvGrpSpPr>
            <a:grpSpLocks/>
          </p:cNvGrpSpPr>
          <p:nvPr/>
        </p:nvGrpSpPr>
        <p:grpSpPr bwMode="auto">
          <a:xfrm>
            <a:off x="3429000" y="1752600"/>
            <a:ext cx="4876800" cy="1588"/>
            <a:chOff x="2160" y="1104"/>
            <a:chExt cx="3072" cy="1"/>
          </a:xfrm>
        </p:grpSpPr>
        <p:sp>
          <p:nvSpPr>
            <p:cNvPr id="105482" name="Line 10"/>
            <p:cNvSpPr>
              <a:spLocks noChangeShapeType="1"/>
            </p:cNvSpPr>
            <p:nvPr/>
          </p:nvSpPr>
          <p:spPr bwMode="auto">
            <a:xfrm rot="2612618">
              <a:off x="3504" y="1104"/>
              <a:ext cx="336" cy="1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105483" name="Line 11"/>
            <p:cNvSpPr>
              <a:spLocks noChangeShapeType="1"/>
            </p:cNvSpPr>
            <p:nvPr/>
          </p:nvSpPr>
          <p:spPr bwMode="auto">
            <a:xfrm>
              <a:off x="4896" y="1104"/>
              <a:ext cx="336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105484" name="Line 12"/>
            <p:cNvSpPr>
              <a:spLocks noChangeShapeType="1"/>
            </p:cNvSpPr>
            <p:nvPr/>
          </p:nvSpPr>
          <p:spPr bwMode="auto">
            <a:xfrm rot="2612618">
              <a:off x="2160" y="1104"/>
              <a:ext cx="336" cy="1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54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54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54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54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5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6" name="Object 2"/>
          <p:cNvGraphicFramePr>
            <a:graphicFrameLocks noChangeAspect="1"/>
          </p:cNvGraphicFramePr>
          <p:nvPr/>
        </p:nvGraphicFramePr>
        <p:xfrm>
          <a:off x="381000" y="304800"/>
          <a:ext cx="8305800" cy="502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6" name="Feuille de calcul" r:id="rId3" imgW="6077215" imgH="3991288" progId="Excel.Sheet.8">
                  <p:embed/>
                </p:oleObj>
              </mc:Choice>
              <mc:Fallback>
                <p:oleObj name="Feuille de calcul" r:id="rId3" imgW="6077215" imgH="3991288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304800"/>
                        <a:ext cx="8305800" cy="502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05" name="Object 21"/>
          <p:cNvGraphicFramePr>
            <a:graphicFrameLocks noChangeAspect="1"/>
          </p:cNvGraphicFramePr>
          <p:nvPr/>
        </p:nvGraphicFramePr>
        <p:xfrm>
          <a:off x="6553200" y="0"/>
          <a:ext cx="2209800" cy="1420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7" name="Clip" r:id="rId5" imgW="20366640" imgH="13061880" progId="MS_ClipArt_Gallery.2">
                  <p:embed/>
                </p:oleObj>
              </mc:Choice>
              <mc:Fallback>
                <p:oleObj name="Clip" r:id="rId5" imgW="20366640" imgH="13061880" progId="MS_ClipArt_Gallery.2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3200" y="0"/>
                        <a:ext cx="2209800" cy="1420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6498" name="Object 2"/>
          <p:cNvGraphicFramePr>
            <a:graphicFrameLocks noChangeAspect="1"/>
          </p:cNvGraphicFramePr>
          <p:nvPr/>
        </p:nvGraphicFramePr>
        <p:xfrm>
          <a:off x="381000" y="304800"/>
          <a:ext cx="8305800" cy="502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10" name="Feuille de calcul" r:id="rId3" imgW="6077215" imgH="3991288" progId="Excel.Sheet.8">
                  <p:embed/>
                </p:oleObj>
              </mc:Choice>
              <mc:Fallback>
                <p:oleObj name="Feuille de calcul" r:id="rId3" imgW="6077215" imgH="3991288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304800"/>
                        <a:ext cx="8305800" cy="502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499" name="Object 3"/>
          <p:cNvGraphicFramePr>
            <a:graphicFrameLocks noChangeAspect="1"/>
          </p:cNvGraphicFramePr>
          <p:nvPr/>
        </p:nvGraphicFramePr>
        <p:xfrm>
          <a:off x="2362200" y="2057400"/>
          <a:ext cx="1166813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11" name="Clip" r:id="rId5" imgW="2503080" imgH="3109320" progId="MS_ClipArt_Gallery.2">
                  <p:embed/>
                </p:oleObj>
              </mc:Choice>
              <mc:Fallback>
                <p:oleObj name="Clip" r:id="rId5" imgW="2503080" imgH="3109320" progId="MS_ClipArt_Gallery.2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2057400"/>
                        <a:ext cx="1166813" cy="144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500" name="Object 4"/>
          <p:cNvGraphicFramePr>
            <a:graphicFrameLocks noChangeAspect="1"/>
          </p:cNvGraphicFramePr>
          <p:nvPr/>
        </p:nvGraphicFramePr>
        <p:xfrm>
          <a:off x="6934200" y="1981200"/>
          <a:ext cx="1128713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12" name="Clip" r:id="rId7" imgW="937800" imgH="1390680" progId="MS_ClipArt_Gallery.2">
                  <p:embed/>
                </p:oleObj>
              </mc:Choice>
              <mc:Fallback>
                <p:oleObj name="Clip" r:id="rId7" imgW="937800" imgH="1390680" progId="MS_ClipArt_Gallery.2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4200" y="1981200"/>
                        <a:ext cx="1128713" cy="167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501" name="Object 5"/>
          <p:cNvGraphicFramePr>
            <a:graphicFrameLocks noChangeAspect="1"/>
          </p:cNvGraphicFramePr>
          <p:nvPr/>
        </p:nvGraphicFramePr>
        <p:xfrm>
          <a:off x="7315200" y="4038600"/>
          <a:ext cx="461963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13" name="Clip" r:id="rId9" imgW="937800" imgH="1390680" progId="MS_ClipArt_Gallery.2">
                  <p:embed/>
                </p:oleObj>
              </mc:Choice>
              <mc:Fallback>
                <p:oleObj name="Clip" r:id="rId9" imgW="937800" imgH="1390680" progId="MS_ClipArt_Gallery.2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5200" y="4038600"/>
                        <a:ext cx="461963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502" name="Object 6"/>
          <p:cNvGraphicFramePr>
            <a:graphicFrameLocks noChangeAspect="1"/>
          </p:cNvGraphicFramePr>
          <p:nvPr/>
        </p:nvGraphicFramePr>
        <p:xfrm>
          <a:off x="2438400" y="3733800"/>
          <a:ext cx="1166813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14" name="Clip" r:id="rId10" imgW="2503080" imgH="3109320" progId="MS_ClipArt_Gallery.2">
                  <p:embed/>
                </p:oleObj>
              </mc:Choice>
              <mc:Fallback>
                <p:oleObj name="Clip" r:id="rId10" imgW="2503080" imgH="3109320" progId="MS_ClipArt_Gallery.2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3733800"/>
                        <a:ext cx="1166813" cy="144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503" name="Object 7"/>
          <p:cNvGraphicFramePr>
            <a:graphicFrameLocks noChangeAspect="1"/>
          </p:cNvGraphicFramePr>
          <p:nvPr/>
        </p:nvGraphicFramePr>
        <p:xfrm>
          <a:off x="4267200" y="2057400"/>
          <a:ext cx="2057400" cy="1487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15" name="Clip" r:id="rId11" imgW="4582440" imgH="3315240" progId="MS_ClipArt_Gallery.2">
                  <p:embed/>
                </p:oleObj>
              </mc:Choice>
              <mc:Fallback>
                <p:oleObj name="Clip" r:id="rId11" imgW="4582440" imgH="3315240" progId="MS_ClipArt_Gallery.2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7200" y="2057400"/>
                        <a:ext cx="2057400" cy="1487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504" name="Object 8"/>
          <p:cNvGraphicFramePr>
            <a:graphicFrameLocks noChangeAspect="1"/>
          </p:cNvGraphicFramePr>
          <p:nvPr/>
        </p:nvGraphicFramePr>
        <p:xfrm>
          <a:off x="4876800" y="4114800"/>
          <a:ext cx="838200" cy="604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16" name="Clip" r:id="rId13" imgW="4582440" imgH="3315240" progId="MS_ClipArt_Gallery.2">
                  <p:embed/>
                </p:oleObj>
              </mc:Choice>
              <mc:Fallback>
                <p:oleObj name="Clip" r:id="rId13" imgW="4582440" imgH="3315240" progId="MS_ClipArt_Gallery.2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4114800"/>
                        <a:ext cx="838200" cy="604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6509" name="Group 13"/>
          <p:cNvGrpSpPr>
            <a:grpSpLocks/>
          </p:cNvGrpSpPr>
          <p:nvPr/>
        </p:nvGrpSpPr>
        <p:grpSpPr bwMode="auto">
          <a:xfrm>
            <a:off x="3429000" y="1752600"/>
            <a:ext cx="4800600" cy="1588"/>
            <a:chOff x="2160" y="1104"/>
            <a:chExt cx="3024" cy="1"/>
          </a:xfrm>
        </p:grpSpPr>
        <p:sp>
          <p:nvSpPr>
            <p:cNvPr id="106505" name="Line 9"/>
            <p:cNvSpPr>
              <a:spLocks noChangeShapeType="1"/>
            </p:cNvSpPr>
            <p:nvPr/>
          </p:nvSpPr>
          <p:spPr bwMode="auto">
            <a:xfrm>
              <a:off x="2160" y="1104"/>
              <a:ext cx="336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106506" name="Line 10"/>
            <p:cNvSpPr>
              <a:spLocks noChangeShapeType="1"/>
            </p:cNvSpPr>
            <p:nvPr/>
          </p:nvSpPr>
          <p:spPr bwMode="auto">
            <a:xfrm rot="2612618">
              <a:off x="3264" y="1104"/>
              <a:ext cx="336" cy="1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106507" name="Line 11"/>
            <p:cNvSpPr>
              <a:spLocks noChangeShapeType="1"/>
            </p:cNvSpPr>
            <p:nvPr/>
          </p:nvSpPr>
          <p:spPr bwMode="auto">
            <a:xfrm rot="2612618">
              <a:off x="4848" y="1104"/>
              <a:ext cx="336" cy="1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graphicFrame>
        <p:nvGraphicFramePr>
          <p:cNvPr id="106508" name="Object 12"/>
          <p:cNvGraphicFramePr>
            <a:graphicFrameLocks noChangeAspect="1"/>
          </p:cNvGraphicFramePr>
          <p:nvPr/>
        </p:nvGraphicFramePr>
        <p:xfrm>
          <a:off x="6553200" y="0"/>
          <a:ext cx="2209800" cy="1420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17" name="Clip" r:id="rId14" imgW="20366640" imgH="13061880" progId="MS_ClipArt_Gallery.2">
                  <p:embed/>
                </p:oleObj>
              </mc:Choice>
              <mc:Fallback>
                <p:oleObj name="Clip" r:id="rId14" imgW="20366640" imgH="13061880" progId="MS_ClipArt_Gallery.2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3200" y="0"/>
                        <a:ext cx="2209800" cy="1420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65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65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65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65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6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8002" name="Object 2"/>
          <p:cNvGraphicFramePr>
            <a:graphicFrameLocks noChangeAspect="1"/>
          </p:cNvGraphicFramePr>
          <p:nvPr/>
        </p:nvGraphicFramePr>
        <p:xfrm>
          <a:off x="76200" y="38100"/>
          <a:ext cx="5399088" cy="3268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034" name="Feuille de calcul" r:id="rId3" imgW="6077215" imgH="3991288" progId="Excel.Sheet.8">
                  <p:embed/>
                </p:oleObj>
              </mc:Choice>
              <mc:Fallback>
                <p:oleObj name="Feuille de calcul" r:id="rId3" imgW="6077215" imgH="3991288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38100"/>
                        <a:ext cx="5399088" cy="3268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8003" name="Object 3"/>
          <p:cNvGraphicFramePr>
            <a:graphicFrameLocks noChangeAspect="1"/>
          </p:cNvGraphicFramePr>
          <p:nvPr/>
        </p:nvGraphicFramePr>
        <p:xfrm>
          <a:off x="3657600" y="152400"/>
          <a:ext cx="676275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035" name="Clip" r:id="rId5" imgW="4582440" imgH="3383280" progId="MS_ClipArt_Gallery.2">
                  <p:embed/>
                </p:oleObj>
              </mc:Choice>
              <mc:Fallback>
                <p:oleObj name="Clip" r:id="rId5" imgW="4582440" imgH="3383280" progId="MS_ClipArt_Gallery.2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152400"/>
                        <a:ext cx="676275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8019" name="Rectangle 19"/>
          <p:cNvSpPr>
            <a:spLocks noChangeArrowheads="1"/>
          </p:cNvSpPr>
          <p:nvPr/>
        </p:nvSpPr>
        <p:spPr bwMode="auto">
          <a:xfrm>
            <a:off x="3962400" y="6400800"/>
            <a:ext cx="12954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aphicFrame>
        <p:nvGraphicFramePr>
          <p:cNvPr id="128004" name="Object 4"/>
          <p:cNvGraphicFramePr>
            <a:graphicFrameLocks noChangeAspect="1"/>
          </p:cNvGraphicFramePr>
          <p:nvPr/>
        </p:nvGraphicFramePr>
        <p:xfrm>
          <a:off x="3678238" y="3522663"/>
          <a:ext cx="5399087" cy="3268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036" name="Feuille de calcul" r:id="rId7" imgW="6077215" imgH="3991288" progId="Excel.Sheet.8">
                  <p:embed/>
                </p:oleObj>
              </mc:Choice>
              <mc:Fallback>
                <p:oleObj name="Feuille de calcul" r:id="rId7" imgW="6077215" imgH="3991288" progId="Excel.Shee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78238" y="3522663"/>
                        <a:ext cx="5399087" cy="3268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8005" name="Object 5"/>
          <p:cNvGraphicFramePr>
            <a:graphicFrameLocks noChangeAspect="1"/>
          </p:cNvGraphicFramePr>
          <p:nvPr/>
        </p:nvGraphicFramePr>
        <p:xfrm>
          <a:off x="7543800" y="3657600"/>
          <a:ext cx="83820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037" name="Clip" r:id="rId9" imgW="20366640" imgH="13061880" progId="MS_ClipArt_Gallery.2">
                  <p:embed/>
                </p:oleObj>
              </mc:Choice>
              <mc:Fallback>
                <p:oleObj name="Clip" r:id="rId9" imgW="20366640" imgH="13061880" progId="MS_ClipArt_Gallery.2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3800" y="3657600"/>
                        <a:ext cx="838200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8020" name="Text Box 20"/>
          <p:cNvSpPr txBox="1">
            <a:spLocks noChangeArrowheads="1"/>
          </p:cNvSpPr>
          <p:nvPr/>
        </p:nvSpPr>
        <p:spPr bwMode="auto">
          <a:xfrm>
            <a:off x="1143000" y="1447800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r-CH" altLang="fr-FR" sz="1800" b="1">
                <a:latin typeface="Arial" panose="020B0604020202020204" pitchFamily="34" charset="0"/>
              </a:rPr>
              <a:t>50'000.-</a:t>
            </a:r>
            <a:endParaRPr lang="fr-FR" altLang="fr-FR" sz="1800" b="1">
              <a:latin typeface="Arial" panose="020B0604020202020204" pitchFamily="34" charset="0"/>
            </a:endParaRPr>
          </a:p>
        </p:txBody>
      </p:sp>
      <p:sp>
        <p:nvSpPr>
          <p:cNvPr id="128021" name="Text Box 21"/>
          <p:cNvSpPr txBox="1">
            <a:spLocks noChangeArrowheads="1"/>
          </p:cNvSpPr>
          <p:nvPr/>
        </p:nvSpPr>
        <p:spPr bwMode="auto">
          <a:xfrm>
            <a:off x="2667000" y="1447800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r-CH" altLang="fr-FR" sz="1800" b="1">
                <a:latin typeface="Arial" panose="020B0604020202020204" pitchFamily="34" charset="0"/>
              </a:rPr>
              <a:t>200'000.-</a:t>
            </a:r>
            <a:endParaRPr lang="fr-FR" altLang="fr-FR" sz="1800" b="1">
              <a:latin typeface="Arial" panose="020B0604020202020204" pitchFamily="34" charset="0"/>
            </a:endParaRPr>
          </a:p>
        </p:txBody>
      </p:sp>
      <p:sp>
        <p:nvSpPr>
          <p:cNvPr id="128022" name="Text Box 22"/>
          <p:cNvSpPr txBox="1">
            <a:spLocks noChangeArrowheads="1"/>
          </p:cNvSpPr>
          <p:nvPr/>
        </p:nvSpPr>
        <p:spPr bwMode="auto">
          <a:xfrm>
            <a:off x="4114800" y="1447800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r-CH" altLang="fr-FR" sz="1800" b="1">
                <a:latin typeface="Arial" panose="020B0604020202020204" pitchFamily="34" charset="0"/>
              </a:rPr>
              <a:t>30'000.-</a:t>
            </a:r>
            <a:endParaRPr lang="fr-FR" altLang="fr-FR" sz="1800" b="1">
              <a:latin typeface="Arial" panose="020B0604020202020204" pitchFamily="34" charset="0"/>
            </a:endParaRPr>
          </a:p>
        </p:txBody>
      </p:sp>
      <p:sp>
        <p:nvSpPr>
          <p:cNvPr id="128026" name="Text Box 26"/>
          <p:cNvSpPr txBox="1">
            <a:spLocks noChangeArrowheads="1"/>
          </p:cNvSpPr>
          <p:nvPr/>
        </p:nvSpPr>
        <p:spPr bwMode="auto">
          <a:xfrm>
            <a:off x="4800600" y="4953000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r-CH" altLang="fr-FR" sz="1800" b="1">
                <a:latin typeface="Arial" panose="020B0604020202020204" pitchFamily="34" charset="0"/>
              </a:rPr>
              <a:t>25'000.-</a:t>
            </a:r>
            <a:endParaRPr lang="fr-FR" altLang="fr-FR" sz="1800" b="1">
              <a:latin typeface="Arial" panose="020B0604020202020204" pitchFamily="34" charset="0"/>
            </a:endParaRPr>
          </a:p>
        </p:txBody>
      </p:sp>
      <p:sp>
        <p:nvSpPr>
          <p:cNvPr id="128027" name="Text Box 27"/>
          <p:cNvSpPr txBox="1">
            <a:spLocks noChangeArrowheads="1"/>
          </p:cNvSpPr>
          <p:nvPr/>
        </p:nvSpPr>
        <p:spPr bwMode="auto">
          <a:xfrm>
            <a:off x="6248400" y="4953000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r-CH" altLang="fr-FR" sz="1800" b="1">
                <a:latin typeface="Arial" panose="020B0604020202020204" pitchFamily="34" charset="0"/>
              </a:rPr>
              <a:t>42'000.-</a:t>
            </a:r>
            <a:endParaRPr lang="fr-FR" altLang="fr-FR" sz="1800" b="1">
              <a:latin typeface="Arial" panose="020B0604020202020204" pitchFamily="34" charset="0"/>
            </a:endParaRPr>
          </a:p>
        </p:txBody>
      </p:sp>
      <p:sp>
        <p:nvSpPr>
          <p:cNvPr id="128028" name="Text Box 28"/>
          <p:cNvSpPr txBox="1">
            <a:spLocks noChangeArrowheads="1"/>
          </p:cNvSpPr>
          <p:nvPr/>
        </p:nvSpPr>
        <p:spPr bwMode="auto">
          <a:xfrm>
            <a:off x="7696200" y="4953000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r-CH" altLang="fr-FR" sz="1800" b="1">
                <a:latin typeface="Arial" panose="020B0604020202020204" pitchFamily="34" charset="0"/>
              </a:rPr>
              <a:t>30'000.-</a:t>
            </a:r>
            <a:endParaRPr lang="fr-FR" altLang="fr-FR" sz="1800" b="1">
              <a:latin typeface="Arial" panose="020B0604020202020204" pitchFamily="34" charset="0"/>
            </a:endParaRPr>
          </a:p>
        </p:txBody>
      </p:sp>
      <p:sp>
        <p:nvSpPr>
          <p:cNvPr id="128032" name="AutoShape 32"/>
          <p:cNvSpPr>
            <a:spLocks noChangeArrowheads="1"/>
          </p:cNvSpPr>
          <p:nvPr/>
        </p:nvSpPr>
        <p:spPr bwMode="auto">
          <a:xfrm>
            <a:off x="6372225" y="981075"/>
            <a:ext cx="2590800" cy="1079500"/>
          </a:xfrm>
          <a:prstGeom prst="wedgeRoundRectCallout">
            <a:avLst>
              <a:gd name="adj1" fmla="val -79287"/>
              <a:gd name="adj2" fmla="val 7940"/>
              <a:gd name="adj3" fmla="val 16667"/>
            </a:avLst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fr-CH" altLang="fr-FR" sz="2000"/>
              <a:t>Amortissement de l’hypothèque 25’000.-</a:t>
            </a:r>
            <a:endParaRPr lang="fr-FR" altLang="fr-FR" sz="2000"/>
          </a:p>
        </p:txBody>
      </p:sp>
      <p:sp>
        <p:nvSpPr>
          <p:cNvPr id="128033" name="AutoShape 33"/>
          <p:cNvSpPr>
            <a:spLocks noChangeArrowheads="1"/>
          </p:cNvSpPr>
          <p:nvPr/>
        </p:nvSpPr>
        <p:spPr bwMode="auto">
          <a:xfrm>
            <a:off x="395288" y="5013325"/>
            <a:ext cx="2590800" cy="863600"/>
          </a:xfrm>
          <a:prstGeom prst="wedgeRoundRectCallout">
            <a:avLst>
              <a:gd name="adj1" fmla="val 71875"/>
              <a:gd name="adj2" fmla="val -32352"/>
              <a:gd name="adj3" fmla="val 16667"/>
            </a:avLst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fr-CH" altLang="fr-FR" sz="2000"/>
              <a:t>Amortissement du véhicule 12’000.-</a:t>
            </a:r>
            <a:endParaRPr lang="fr-FR" altLang="fr-FR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9026" name="Object 2"/>
          <p:cNvGraphicFramePr>
            <a:graphicFrameLocks noChangeAspect="1"/>
          </p:cNvGraphicFramePr>
          <p:nvPr/>
        </p:nvGraphicFramePr>
        <p:xfrm>
          <a:off x="76200" y="38100"/>
          <a:ext cx="5399088" cy="3268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048" name="Feuille de calcul" r:id="rId3" imgW="6077215" imgH="3991288" progId="Excel.Sheet.8">
                  <p:embed/>
                </p:oleObj>
              </mc:Choice>
              <mc:Fallback>
                <p:oleObj name="Feuille de calcul" r:id="rId3" imgW="6077215" imgH="3991288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38100"/>
                        <a:ext cx="5399088" cy="3268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9027" name="Object 3"/>
          <p:cNvGraphicFramePr>
            <a:graphicFrameLocks noChangeAspect="1"/>
          </p:cNvGraphicFramePr>
          <p:nvPr/>
        </p:nvGraphicFramePr>
        <p:xfrm>
          <a:off x="3657600" y="152400"/>
          <a:ext cx="676275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049" name="Clip" r:id="rId5" imgW="4582440" imgH="3383280" progId="MS_ClipArt_Gallery.2">
                  <p:embed/>
                </p:oleObj>
              </mc:Choice>
              <mc:Fallback>
                <p:oleObj name="Clip" r:id="rId5" imgW="4582440" imgH="3383280" progId="MS_ClipArt_Gallery.2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152400"/>
                        <a:ext cx="676275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9028" name="Rectangle 4"/>
          <p:cNvSpPr>
            <a:spLocks noChangeArrowheads="1"/>
          </p:cNvSpPr>
          <p:nvPr/>
        </p:nvSpPr>
        <p:spPr bwMode="auto">
          <a:xfrm>
            <a:off x="3962400" y="6400800"/>
            <a:ext cx="12954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aphicFrame>
        <p:nvGraphicFramePr>
          <p:cNvPr id="129029" name="Object 5"/>
          <p:cNvGraphicFramePr>
            <a:graphicFrameLocks noChangeAspect="1"/>
          </p:cNvGraphicFramePr>
          <p:nvPr/>
        </p:nvGraphicFramePr>
        <p:xfrm>
          <a:off x="3678238" y="3522663"/>
          <a:ext cx="5399087" cy="3268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050" name="Feuille de calcul" r:id="rId7" imgW="6077215" imgH="3991288" progId="Excel.Sheet.8">
                  <p:embed/>
                </p:oleObj>
              </mc:Choice>
              <mc:Fallback>
                <p:oleObj name="Feuille de calcul" r:id="rId7" imgW="6077215" imgH="3991288" progId="Excel.Shee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78238" y="3522663"/>
                        <a:ext cx="5399087" cy="3268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9030" name="Object 6"/>
          <p:cNvGraphicFramePr>
            <a:graphicFrameLocks noChangeAspect="1"/>
          </p:cNvGraphicFramePr>
          <p:nvPr/>
        </p:nvGraphicFramePr>
        <p:xfrm>
          <a:off x="7543800" y="3657600"/>
          <a:ext cx="83820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051" name="Clip" r:id="rId9" imgW="20366640" imgH="13061880" progId="MS_ClipArt_Gallery.2">
                  <p:embed/>
                </p:oleObj>
              </mc:Choice>
              <mc:Fallback>
                <p:oleObj name="Clip" r:id="rId9" imgW="20366640" imgH="13061880" progId="MS_ClipArt_Gallery.2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3800" y="3657600"/>
                        <a:ext cx="838200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9031" name="Text Box 7"/>
          <p:cNvSpPr txBox="1">
            <a:spLocks noChangeArrowheads="1"/>
          </p:cNvSpPr>
          <p:nvPr/>
        </p:nvSpPr>
        <p:spPr bwMode="auto">
          <a:xfrm>
            <a:off x="1143000" y="1447800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r-CH" altLang="fr-FR" sz="1800" b="1">
                <a:latin typeface="Arial" panose="020B0604020202020204" pitchFamily="34" charset="0"/>
              </a:rPr>
              <a:t>50'000.-</a:t>
            </a:r>
            <a:endParaRPr lang="fr-FR" altLang="fr-FR" sz="1800" b="1">
              <a:latin typeface="Arial" panose="020B0604020202020204" pitchFamily="34" charset="0"/>
            </a:endParaRPr>
          </a:p>
        </p:txBody>
      </p:sp>
      <p:sp>
        <p:nvSpPr>
          <p:cNvPr id="129032" name="Text Box 8"/>
          <p:cNvSpPr txBox="1">
            <a:spLocks noChangeArrowheads="1"/>
          </p:cNvSpPr>
          <p:nvPr/>
        </p:nvSpPr>
        <p:spPr bwMode="auto">
          <a:xfrm>
            <a:off x="2667000" y="1447800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r-CH" altLang="fr-FR" sz="1800" b="1">
                <a:latin typeface="Arial" panose="020B0604020202020204" pitchFamily="34" charset="0"/>
              </a:rPr>
              <a:t>200'000.-</a:t>
            </a:r>
            <a:endParaRPr lang="fr-FR" altLang="fr-FR" sz="1800" b="1">
              <a:latin typeface="Arial" panose="020B0604020202020204" pitchFamily="34" charset="0"/>
            </a:endParaRPr>
          </a:p>
        </p:txBody>
      </p:sp>
      <p:sp>
        <p:nvSpPr>
          <p:cNvPr id="129033" name="Text Box 9"/>
          <p:cNvSpPr txBox="1">
            <a:spLocks noChangeArrowheads="1"/>
          </p:cNvSpPr>
          <p:nvPr/>
        </p:nvSpPr>
        <p:spPr bwMode="auto">
          <a:xfrm>
            <a:off x="4114800" y="1447800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r-CH" altLang="fr-FR" sz="1800" b="1">
                <a:latin typeface="Arial" panose="020B0604020202020204" pitchFamily="34" charset="0"/>
              </a:rPr>
              <a:t>30'000.-</a:t>
            </a:r>
            <a:endParaRPr lang="fr-FR" altLang="fr-FR" sz="1800" b="1">
              <a:latin typeface="Arial" panose="020B0604020202020204" pitchFamily="34" charset="0"/>
            </a:endParaRPr>
          </a:p>
        </p:txBody>
      </p:sp>
      <p:sp>
        <p:nvSpPr>
          <p:cNvPr id="129034" name="Text Box 10"/>
          <p:cNvSpPr txBox="1">
            <a:spLocks noChangeArrowheads="1"/>
          </p:cNvSpPr>
          <p:nvPr/>
        </p:nvSpPr>
        <p:spPr bwMode="auto">
          <a:xfrm>
            <a:off x="4114800" y="2590800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r-CH" altLang="fr-FR" sz="1800" b="1">
                <a:latin typeface="Arial" panose="020B0604020202020204" pitchFamily="34" charset="0"/>
              </a:rPr>
              <a:t>30'000.-</a:t>
            </a:r>
            <a:endParaRPr lang="fr-FR" altLang="fr-FR" sz="1800" b="1">
              <a:latin typeface="Arial" panose="020B0604020202020204" pitchFamily="34" charset="0"/>
            </a:endParaRPr>
          </a:p>
        </p:txBody>
      </p:sp>
      <p:sp>
        <p:nvSpPr>
          <p:cNvPr id="129035" name="Text Box 11"/>
          <p:cNvSpPr txBox="1">
            <a:spLocks noChangeArrowheads="1"/>
          </p:cNvSpPr>
          <p:nvPr/>
        </p:nvSpPr>
        <p:spPr bwMode="auto">
          <a:xfrm>
            <a:off x="2667000" y="2590800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r-CH" altLang="fr-FR" sz="1800" b="1">
                <a:latin typeface="Arial" panose="020B0604020202020204" pitchFamily="34" charset="0"/>
              </a:rPr>
              <a:t>175'000.-</a:t>
            </a:r>
            <a:endParaRPr lang="fr-FR" altLang="fr-FR" sz="1800" b="1">
              <a:latin typeface="Arial" panose="020B0604020202020204" pitchFamily="34" charset="0"/>
            </a:endParaRPr>
          </a:p>
        </p:txBody>
      </p:sp>
      <p:sp>
        <p:nvSpPr>
          <p:cNvPr id="129036" name="Text Box 12"/>
          <p:cNvSpPr txBox="1">
            <a:spLocks noChangeArrowheads="1"/>
          </p:cNvSpPr>
          <p:nvPr/>
        </p:nvSpPr>
        <p:spPr bwMode="auto">
          <a:xfrm>
            <a:off x="1143000" y="2590800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r-CH" altLang="fr-FR" sz="1800" b="1">
                <a:latin typeface="Arial" panose="020B0604020202020204" pitchFamily="34" charset="0"/>
              </a:rPr>
              <a:t>25'000.-</a:t>
            </a:r>
            <a:endParaRPr lang="fr-FR" altLang="fr-FR" sz="1800" b="1">
              <a:latin typeface="Arial" panose="020B0604020202020204" pitchFamily="34" charset="0"/>
            </a:endParaRPr>
          </a:p>
        </p:txBody>
      </p:sp>
      <p:sp>
        <p:nvSpPr>
          <p:cNvPr id="129037" name="Text Box 13"/>
          <p:cNvSpPr txBox="1">
            <a:spLocks noChangeArrowheads="1"/>
          </p:cNvSpPr>
          <p:nvPr/>
        </p:nvSpPr>
        <p:spPr bwMode="auto">
          <a:xfrm>
            <a:off x="4800600" y="4953000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r-CH" altLang="fr-FR" sz="1800" b="1">
                <a:latin typeface="Arial" panose="020B0604020202020204" pitchFamily="34" charset="0"/>
              </a:rPr>
              <a:t>25'000.-</a:t>
            </a:r>
            <a:endParaRPr lang="fr-FR" altLang="fr-FR" sz="1800" b="1">
              <a:latin typeface="Arial" panose="020B0604020202020204" pitchFamily="34" charset="0"/>
            </a:endParaRPr>
          </a:p>
        </p:txBody>
      </p:sp>
      <p:sp>
        <p:nvSpPr>
          <p:cNvPr id="129038" name="Text Box 14"/>
          <p:cNvSpPr txBox="1">
            <a:spLocks noChangeArrowheads="1"/>
          </p:cNvSpPr>
          <p:nvPr/>
        </p:nvSpPr>
        <p:spPr bwMode="auto">
          <a:xfrm>
            <a:off x="6248400" y="4953000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r-CH" altLang="fr-FR" sz="1800" b="1">
                <a:latin typeface="Arial" panose="020B0604020202020204" pitchFamily="34" charset="0"/>
              </a:rPr>
              <a:t>42'000.-</a:t>
            </a:r>
            <a:endParaRPr lang="fr-FR" altLang="fr-FR" sz="1800" b="1">
              <a:latin typeface="Arial" panose="020B0604020202020204" pitchFamily="34" charset="0"/>
            </a:endParaRPr>
          </a:p>
        </p:txBody>
      </p:sp>
      <p:sp>
        <p:nvSpPr>
          <p:cNvPr id="129039" name="Text Box 15"/>
          <p:cNvSpPr txBox="1">
            <a:spLocks noChangeArrowheads="1"/>
          </p:cNvSpPr>
          <p:nvPr/>
        </p:nvSpPr>
        <p:spPr bwMode="auto">
          <a:xfrm>
            <a:off x="7696200" y="4953000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r-CH" altLang="fr-FR" sz="1800" b="1">
                <a:latin typeface="Arial" panose="020B0604020202020204" pitchFamily="34" charset="0"/>
              </a:rPr>
              <a:t>30'000.-</a:t>
            </a:r>
            <a:endParaRPr lang="fr-FR" altLang="fr-FR" sz="1800" b="1">
              <a:latin typeface="Arial" panose="020B0604020202020204" pitchFamily="34" charset="0"/>
            </a:endParaRPr>
          </a:p>
        </p:txBody>
      </p:sp>
      <p:sp>
        <p:nvSpPr>
          <p:cNvPr id="129043" name="Line 19"/>
          <p:cNvSpPr>
            <a:spLocks noChangeShapeType="1"/>
          </p:cNvSpPr>
          <p:nvPr/>
        </p:nvSpPr>
        <p:spPr bwMode="auto">
          <a:xfrm>
            <a:off x="2133600" y="838200"/>
            <a:ext cx="228600" cy="228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29044" name="Line 20"/>
          <p:cNvSpPr>
            <a:spLocks noChangeShapeType="1"/>
          </p:cNvSpPr>
          <p:nvPr/>
        </p:nvSpPr>
        <p:spPr bwMode="auto">
          <a:xfrm>
            <a:off x="3429000" y="838200"/>
            <a:ext cx="228600" cy="228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29045" name="Line 21"/>
          <p:cNvSpPr>
            <a:spLocks noChangeShapeType="1"/>
          </p:cNvSpPr>
          <p:nvPr/>
        </p:nvSpPr>
        <p:spPr bwMode="auto">
          <a:xfrm>
            <a:off x="4886325" y="962025"/>
            <a:ext cx="3048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29046" name="AutoShape 22"/>
          <p:cNvSpPr>
            <a:spLocks noChangeArrowheads="1"/>
          </p:cNvSpPr>
          <p:nvPr/>
        </p:nvSpPr>
        <p:spPr bwMode="auto">
          <a:xfrm>
            <a:off x="6372225" y="981075"/>
            <a:ext cx="2590800" cy="1079500"/>
          </a:xfrm>
          <a:prstGeom prst="wedgeRoundRectCallout">
            <a:avLst>
              <a:gd name="adj1" fmla="val -79287"/>
              <a:gd name="adj2" fmla="val 7940"/>
              <a:gd name="adj3" fmla="val 16667"/>
            </a:avLst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fr-CH" altLang="fr-FR" sz="2000"/>
              <a:t>Amortissement de l’hypothèque 25’000.-</a:t>
            </a:r>
            <a:endParaRPr lang="fr-FR" altLang="fr-FR" sz="2000"/>
          </a:p>
        </p:txBody>
      </p:sp>
      <p:sp>
        <p:nvSpPr>
          <p:cNvPr id="129047" name="AutoShape 23"/>
          <p:cNvSpPr>
            <a:spLocks noChangeArrowheads="1"/>
          </p:cNvSpPr>
          <p:nvPr/>
        </p:nvSpPr>
        <p:spPr bwMode="auto">
          <a:xfrm>
            <a:off x="395288" y="5013325"/>
            <a:ext cx="2590800" cy="863600"/>
          </a:xfrm>
          <a:prstGeom prst="wedgeRoundRectCallout">
            <a:avLst>
              <a:gd name="adj1" fmla="val 71875"/>
              <a:gd name="adj2" fmla="val -32352"/>
              <a:gd name="adj3" fmla="val 16667"/>
            </a:avLst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fr-CH" altLang="fr-FR" sz="2000"/>
              <a:t>Amortissement du véhicule 12’000.-</a:t>
            </a:r>
            <a:endParaRPr lang="fr-FR" altLang="fr-FR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2" name="Rectangle 4"/>
          <p:cNvSpPr>
            <a:spLocks noChangeArrowheads="1"/>
          </p:cNvSpPr>
          <p:nvPr/>
        </p:nvSpPr>
        <p:spPr bwMode="auto">
          <a:xfrm>
            <a:off x="3962400" y="6400800"/>
            <a:ext cx="12954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aphicFrame>
        <p:nvGraphicFramePr>
          <p:cNvPr id="130053" name="Object 5"/>
          <p:cNvGraphicFramePr>
            <a:graphicFrameLocks noChangeAspect="1"/>
          </p:cNvGraphicFramePr>
          <p:nvPr/>
        </p:nvGraphicFramePr>
        <p:xfrm>
          <a:off x="3678238" y="3522663"/>
          <a:ext cx="5399087" cy="3268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083" name="Feuille de calcul" r:id="rId3" imgW="6077215" imgH="3991288" progId="Excel.Sheet.8">
                  <p:embed/>
                </p:oleObj>
              </mc:Choice>
              <mc:Fallback>
                <p:oleObj name="Feuille de calcul" r:id="rId3" imgW="6077215" imgH="3991288" progId="Excel.Shee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78238" y="3522663"/>
                        <a:ext cx="5399087" cy="3268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0054" name="Object 6"/>
          <p:cNvGraphicFramePr>
            <a:graphicFrameLocks noChangeAspect="1"/>
          </p:cNvGraphicFramePr>
          <p:nvPr/>
        </p:nvGraphicFramePr>
        <p:xfrm>
          <a:off x="7543800" y="3657600"/>
          <a:ext cx="83820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084" name="Clip" r:id="rId5" imgW="20366640" imgH="13061880" progId="MS_ClipArt_Gallery.2">
                  <p:embed/>
                </p:oleObj>
              </mc:Choice>
              <mc:Fallback>
                <p:oleObj name="Clip" r:id="rId5" imgW="20366640" imgH="13061880" progId="MS_ClipArt_Gallery.2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3800" y="3657600"/>
                        <a:ext cx="838200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0061" name="Text Box 13"/>
          <p:cNvSpPr txBox="1">
            <a:spLocks noChangeArrowheads="1"/>
          </p:cNvSpPr>
          <p:nvPr/>
        </p:nvSpPr>
        <p:spPr bwMode="auto">
          <a:xfrm>
            <a:off x="4800600" y="4953000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r-CH" altLang="fr-FR" sz="1800" b="1">
                <a:latin typeface="Arial" panose="020B0604020202020204" pitchFamily="34" charset="0"/>
              </a:rPr>
              <a:t>25'000.-</a:t>
            </a:r>
            <a:endParaRPr lang="fr-FR" altLang="fr-FR" sz="1800" b="1">
              <a:latin typeface="Arial" panose="020B0604020202020204" pitchFamily="34" charset="0"/>
            </a:endParaRPr>
          </a:p>
        </p:txBody>
      </p:sp>
      <p:sp>
        <p:nvSpPr>
          <p:cNvPr id="130062" name="Text Box 14"/>
          <p:cNvSpPr txBox="1">
            <a:spLocks noChangeArrowheads="1"/>
          </p:cNvSpPr>
          <p:nvPr/>
        </p:nvSpPr>
        <p:spPr bwMode="auto">
          <a:xfrm>
            <a:off x="6248400" y="4953000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r-CH" altLang="fr-FR" sz="1800" b="1">
                <a:latin typeface="Arial" panose="020B0604020202020204" pitchFamily="34" charset="0"/>
              </a:rPr>
              <a:t>42'000.-</a:t>
            </a:r>
            <a:endParaRPr lang="fr-FR" altLang="fr-FR" sz="1800" b="1">
              <a:latin typeface="Arial" panose="020B0604020202020204" pitchFamily="34" charset="0"/>
            </a:endParaRPr>
          </a:p>
        </p:txBody>
      </p:sp>
      <p:sp>
        <p:nvSpPr>
          <p:cNvPr id="130063" name="Text Box 15"/>
          <p:cNvSpPr txBox="1">
            <a:spLocks noChangeArrowheads="1"/>
          </p:cNvSpPr>
          <p:nvPr/>
        </p:nvSpPr>
        <p:spPr bwMode="auto">
          <a:xfrm>
            <a:off x="7696200" y="4953000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r-CH" altLang="fr-FR" sz="1800" b="1">
                <a:latin typeface="Arial" panose="020B0604020202020204" pitchFamily="34" charset="0"/>
              </a:rPr>
              <a:t>30'000.-</a:t>
            </a:r>
            <a:endParaRPr lang="fr-FR" altLang="fr-FR" sz="1800" b="1">
              <a:latin typeface="Arial" panose="020B0604020202020204" pitchFamily="34" charset="0"/>
            </a:endParaRPr>
          </a:p>
        </p:txBody>
      </p:sp>
      <p:sp>
        <p:nvSpPr>
          <p:cNvPr id="130064" name="Text Box 16"/>
          <p:cNvSpPr txBox="1">
            <a:spLocks noChangeArrowheads="1"/>
          </p:cNvSpPr>
          <p:nvPr/>
        </p:nvSpPr>
        <p:spPr bwMode="auto">
          <a:xfrm>
            <a:off x="7696200" y="6096000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r-CH" altLang="fr-FR" sz="1800" b="1">
                <a:latin typeface="Arial" panose="020B0604020202020204" pitchFamily="34" charset="0"/>
              </a:rPr>
              <a:t>18'000.-</a:t>
            </a:r>
            <a:endParaRPr lang="fr-FR" altLang="fr-FR" sz="1800" b="1">
              <a:latin typeface="Arial" panose="020B0604020202020204" pitchFamily="34" charset="0"/>
            </a:endParaRPr>
          </a:p>
        </p:txBody>
      </p:sp>
      <p:sp>
        <p:nvSpPr>
          <p:cNvPr id="130065" name="Text Box 17"/>
          <p:cNvSpPr txBox="1">
            <a:spLocks noChangeArrowheads="1"/>
          </p:cNvSpPr>
          <p:nvPr/>
        </p:nvSpPr>
        <p:spPr bwMode="auto">
          <a:xfrm>
            <a:off x="6248400" y="6096000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r-CH" altLang="fr-FR" sz="1800" b="1">
                <a:latin typeface="Arial" panose="020B0604020202020204" pitchFamily="34" charset="0"/>
              </a:rPr>
              <a:t>30'000.-</a:t>
            </a:r>
            <a:endParaRPr lang="fr-FR" altLang="fr-FR" sz="1800" b="1">
              <a:latin typeface="Arial" panose="020B0604020202020204" pitchFamily="34" charset="0"/>
            </a:endParaRPr>
          </a:p>
        </p:txBody>
      </p:sp>
      <p:sp>
        <p:nvSpPr>
          <p:cNvPr id="130066" name="Text Box 18"/>
          <p:cNvSpPr txBox="1">
            <a:spLocks noChangeArrowheads="1"/>
          </p:cNvSpPr>
          <p:nvPr/>
        </p:nvSpPr>
        <p:spPr bwMode="auto">
          <a:xfrm>
            <a:off x="4800600" y="6096000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r-CH" altLang="fr-FR" sz="1800" b="1">
                <a:latin typeface="Arial" panose="020B0604020202020204" pitchFamily="34" charset="0"/>
              </a:rPr>
              <a:t>25'000.-</a:t>
            </a:r>
            <a:endParaRPr lang="fr-FR" altLang="fr-FR" sz="1800" b="1">
              <a:latin typeface="Arial" panose="020B0604020202020204" pitchFamily="34" charset="0"/>
            </a:endParaRPr>
          </a:p>
        </p:txBody>
      </p:sp>
      <p:graphicFrame>
        <p:nvGraphicFramePr>
          <p:cNvPr id="130067" name="Object 19"/>
          <p:cNvGraphicFramePr>
            <a:graphicFrameLocks noChangeAspect="1"/>
          </p:cNvGraphicFramePr>
          <p:nvPr/>
        </p:nvGraphicFramePr>
        <p:xfrm>
          <a:off x="76200" y="38100"/>
          <a:ext cx="5399088" cy="3268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085" name="Feuille de calcul" r:id="rId7" imgW="6077215" imgH="3991288" progId="Excel.Sheet.8">
                  <p:embed/>
                </p:oleObj>
              </mc:Choice>
              <mc:Fallback>
                <p:oleObj name="Feuille de calcul" r:id="rId7" imgW="6077215" imgH="3991288" progId="Excel.Sheet.8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38100"/>
                        <a:ext cx="5399088" cy="3268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0068" name="Object 20"/>
          <p:cNvGraphicFramePr>
            <a:graphicFrameLocks noChangeAspect="1"/>
          </p:cNvGraphicFramePr>
          <p:nvPr/>
        </p:nvGraphicFramePr>
        <p:xfrm>
          <a:off x="3657600" y="152400"/>
          <a:ext cx="676275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086" name="Clip" r:id="rId9" imgW="4582440" imgH="3383280" progId="MS_ClipArt_Gallery.2">
                  <p:embed/>
                </p:oleObj>
              </mc:Choice>
              <mc:Fallback>
                <p:oleObj name="Clip" r:id="rId9" imgW="4582440" imgH="3383280" progId="MS_ClipArt_Gallery.2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152400"/>
                        <a:ext cx="676275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0069" name="Text Box 21"/>
          <p:cNvSpPr txBox="1">
            <a:spLocks noChangeArrowheads="1"/>
          </p:cNvSpPr>
          <p:nvPr/>
        </p:nvSpPr>
        <p:spPr bwMode="auto">
          <a:xfrm>
            <a:off x="1143000" y="1447800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r-CH" altLang="fr-FR" sz="1800" b="1">
                <a:latin typeface="Arial" panose="020B0604020202020204" pitchFamily="34" charset="0"/>
              </a:rPr>
              <a:t>50'000.-</a:t>
            </a:r>
            <a:endParaRPr lang="fr-FR" altLang="fr-FR" sz="1800" b="1">
              <a:latin typeface="Arial" panose="020B0604020202020204" pitchFamily="34" charset="0"/>
            </a:endParaRPr>
          </a:p>
        </p:txBody>
      </p:sp>
      <p:sp>
        <p:nvSpPr>
          <p:cNvPr id="130070" name="Text Box 22"/>
          <p:cNvSpPr txBox="1">
            <a:spLocks noChangeArrowheads="1"/>
          </p:cNvSpPr>
          <p:nvPr/>
        </p:nvSpPr>
        <p:spPr bwMode="auto">
          <a:xfrm>
            <a:off x="2667000" y="1447800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r-CH" altLang="fr-FR" sz="1800" b="1">
                <a:latin typeface="Arial" panose="020B0604020202020204" pitchFamily="34" charset="0"/>
              </a:rPr>
              <a:t>200'000.-</a:t>
            </a:r>
            <a:endParaRPr lang="fr-FR" altLang="fr-FR" sz="1800" b="1">
              <a:latin typeface="Arial" panose="020B0604020202020204" pitchFamily="34" charset="0"/>
            </a:endParaRPr>
          </a:p>
        </p:txBody>
      </p:sp>
      <p:sp>
        <p:nvSpPr>
          <p:cNvPr id="130071" name="Text Box 23"/>
          <p:cNvSpPr txBox="1">
            <a:spLocks noChangeArrowheads="1"/>
          </p:cNvSpPr>
          <p:nvPr/>
        </p:nvSpPr>
        <p:spPr bwMode="auto">
          <a:xfrm>
            <a:off x="4114800" y="1447800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r-CH" altLang="fr-FR" sz="1800" b="1">
                <a:latin typeface="Arial" panose="020B0604020202020204" pitchFamily="34" charset="0"/>
              </a:rPr>
              <a:t>30'000.-</a:t>
            </a:r>
            <a:endParaRPr lang="fr-FR" altLang="fr-FR" sz="1800" b="1">
              <a:latin typeface="Arial" panose="020B0604020202020204" pitchFamily="34" charset="0"/>
            </a:endParaRPr>
          </a:p>
        </p:txBody>
      </p:sp>
      <p:sp>
        <p:nvSpPr>
          <p:cNvPr id="130072" name="Text Box 24"/>
          <p:cNvSpPr txBox="1">
            <a:spLocks noChangeArrowheads="1"/>
          </p:cNvSpPr>
          <p:nvPr/>
        </p:nvSpPr>
        <p:spPr bwMode="auto">
          <a:xfrm>
            <a:off x="4114800" y="2590800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r-CH" altLang="fr-FR" sz="1800" b="1">
                <a:latin typeface="Arial" panose="020B0604020202020204" pitchFamily="34" charset="0"/>
              </a:rPr>
              <a:t>30'000.-</a:t>
            </a:r>
            <a:endParaRPr lang="fr-FR" altLang="fr-FR" sz="1800" b="1">
              <a:latin typeface="Arial" panose="020B0604020202020204" pitchFamily="34" charset="0"/>
            </a:endParaRPr>
          </a:p>
        </p:txBody>
      </p:sp>
      <p:sp>
        <p:nvSpPr>
          <p:cNvPr id="130073" name="Text Box 25"/>
          <p:cNvSpPr txBox="1">
            <a:spLocks noChangeArrowheads="1"/>
          </p:cNvSpPr>
          <p:nvPr/>
        </p:nvSpPr>
        <p:spPr bwMode="auto">
          <a:xfrm>
            <a:off x="2667000" y="2590800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r-CH" altLang="fr-FR" sz="1800" b="1">
                <a:latin typeface="Arial" panose="020B0604020202020204" pitchFamily="34" charset="0"/>
              </a:rPr>
              <a:t>175'000.-</a:t>
            </a:r>
            <a:endParaRPr lang="fr-FR" altLang="fr-FR" sz="1800" b="1">
              <a:latin typeface="Arial" panose="020B0604020202020204" pitchFamily="34" charset="0"/>
            </a:endParaRPr>
          </a:p>
        </p:txBody>
      </p:sp>
      <p:sp>
        <p:nvSpPr>
          <p:cNvPr id="130074" name="Text Box 26"/>
          <p:cNvSpPr txBox="1">
            <a:spLocks noChangeArrowheads="1"/>
          </p:cNvSpPr>
          <p:nvPr/>
        </p:nvSpPr>
        <p:spPr bwMode="auto">
          <a:xfrm>
            <a:off x="1143000" y="2590800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r-CH" altLang="fr-FR" sz="1800" b="1">
                <a:latin typeface="Arial" panose="020B0604020202020204" pitchFamily="34" charset="0"/>
              </a:rPr>
              <a:t>25'000.-</a:t>
            </a:r>
            <a:endParaRPr lang="fr-FR" altLang="fr-FR" sz="1800" b="1">
              <a:latin typeface="Arial" panose="020B0604020202020204" pitchFamily="34" charset="0"/>
            </a:endParaRPr>
          </a:p>
        </p:txBody>
      </p:sp>
      <p:sp>
        <p:nvSpPr>
          <p:cNvPr id="130075" name="Line 27"/>
          <p:cNvSpPr>
            <a:spLocks noChangeShapeType="1"/>
          </p:cNvSpPr>
          <p:nvPr/>
        </p:nvSpPr>
        <p:spPr bwMode="auto">
          <a:xfrm>
            <a:off x="2133600" y="838200"/>
            <a:ext cx="228600" cy="228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30076" name="Line 28"/>
          <p:cNvSpPr>
            <a:spLocks noChangeShapeType="1"/>
          </p:cNvSpPr>
          <p:nvPr/>
        </p:nvSpPr>
        <p:spPr bwMode="auto">
          <a:xfrm>
            <a:off x="3429000" y="838200"/>
            <a:ext cx="228600" cy="228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30077" name="Line 29"/>
          <p:cNvSpPr>
            <a:spLocks noChangeShapeType="1"/>
          </p:cNvSpPr>
          <p:nvPr/>
        </p:nvSpPr>
        <p:spPr bwMode="auto">
          <a:xfrm>
            <a:off x="4886325" y="962025"/>
            <a:ext cx="3048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30078" name="Line 30"/>
          <p:cNvSpPr>
            <a:spLocks noChangeShapeType="1"/>
          </p:cNvSpPr>
          <p:nvPr/>
        </p:nvSpPr>
        <p:spPr bwMode="auto">
          <a:xfrm>
            <a:off x="5743575" y="4448175"/>
            <a:ext cx="3048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30079" name="Line 31"/>
          <p:cNvSpPr>
            <a:spLocks noChangeShapeType="1"/>
          </p:cNvSpPr>
          <p:nvPr/>
        </p:nvSpPr>
        <p:spPr bwMode="auto">
          <a:xfrm>
            <a:off x="6858000" y="4343400"/>
            <a:ext cx="228600" cy="228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30080" name="Line 32"/>
          <p:cNvSpPr>
            <a:spLocks noChangeShapeType="1"/>
          </p:cNvSpPr>
          <p:nvPr/>
        </p:nvSpPr>
        <p:spPr bwMode="auto">
          <a:xfrm>
            <a:off x="8534400" y="4343400"/>
            <a:ext cx="228600" cy="228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30081" name="AutoShape 33"/>
          <p:cNvSpPr>
            <a:spLocks noChangeArrowheads="1"/>
          </p:cNvSpPr>
          <p:nvPr/>
        </p:nvSpPr>
        <p:spPr bwMode="auto">
          <a:xfrm>
            <a:off x="6372225" y="981075"/>
            <a:ext cx="2590800" cy="1079500"/>
          </a:xfrm>
          <a:prstGeom prst="wedgeRoundRectCallout">
            <a:avLst>
              <a:gd name="adj1" fmla="val -79287"/>
              <a:gd name="adj2" fmla="val 7940"/>
              <a:gd name="adj3" fmla="val 16667"/>
            </a:avLst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fr-CH" altLang="fr-FR" sz="2000"/>
              <a:t>Amortissement de l’hypothèque 25’000.-</a:t>
            </a:r>
            <a:endParaRPr lang="fr-FR" altLang="fr-FR" sz="2000"/>
          </a:p>
        </p:txBody>
      </p:sp>
      <p:sp>
        <p:nvSpPr>
          <p:cNvPr id="130082" name="AutoShape 34"/>
          <p:cNvSpPr>
            <a:spLocks noChangeArrowheads="1"/>
          </p:cNvSpPr>
          <p:nvPr/>
        </p:nvSpPr>
        <p:spPr bwMode="auto">
          <a:xfrm>
            <a:off x="395288" y="5013325"/>
            <a:ext cx="2590800" cy="863600"/>
          </a:xfrm>
          <a:prstGeom prst="wedgeRoundRectCallout">
            <a:avLst>
              <a:gd name="adj1" fmla="val 71875"/>
              <a:gd name="adj2" fmla="val -32352"/>
              <a:gd name="adj3" fmla="val 16667"/>
            </a:avLst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fr-CH" altLang="fr-FR" sz="2000"/>
              <a:t>Amortissement du véhicule 12’000.-</a:t>
            </a:r>
            <a:endParaRPr lang="fr-FR" altLang="fr-FR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906" name="Group 2"/>
          <p:cNvGrpSpPr>
            <a:grpSpLocks/>
          </p:cNvGrpSpPr>
          <p:nvPr/>
        </p:nvGrpSpPr>
        <p:grpSpPr bwMode="auto">
          <a:xfrm>
            <a:off x="6858000" y="2590800"/>
            <a:ext cx="2047875" cy="3892550"/>
            <a:chOff x="1769" y="1537"/>
            <a:chExt cx="1290" cy="2452"/>
          </a:xfrm>
        </p:grpSpPr>
        <p:sp>
          <p:nvSpPr>
            <p:cNvPr id="123907" name="Freeform 3"/>
            <p:cNvSpPr>
              <a:spLocks/>
            </p:cNvSpPr>
            <p:nvPr/>
          </p:nvSpPr>
          <p:spPr bwMode="auto">
            <a:xfrm>
              <a:off x="1769" y="2288"/>
              <a:ext cx="505" cy="835"/>
            </a:xfrm>
            <a:custGeom>
              <a:avLst/>
              <a:gdLst>
                <a:gd name="T0" fmla="*/ 267 w 505"/>
                <a:gd name="T1" fmla="*/ 124 h 835"/>
                <a:gd name="T2" fmla="*/ 319 w 505"/>
                <a:gd name="T3" fmla="*/ 72 h 835"/>
                <a:gd name="T4" fmla="*/ 392 w 505"/>
                <a:gd name="T5" fmla="*/ 21 h 835"/>
                <a:gd name="T6" fmla="*/ 443 w 505"/>
                <a:gd name="T7" fmla="*/ 0 h 835"/>
                <a:gd name="T8" fmla="*/ 505 w 505"/>
                <a:gd name="T9" fmla="*/ 4 h 835"/>
                <a:gd name="T10" fmla="*/ 505 w 505"/>
                <a:gd name="T11" fmla="*/ 52 h 835"/>
                <a:gd name="T12" fmla="*/ 474 w 505"/>
                <a:gd name="T13" fmla="*/ 93 h 835"/>
                <a:gd name="T14" fmla="*/ 416 w 505"/>
                <a:gd name="T15" fmla="*/ 124 h 835"/>
                <a:gd name="T16" fmla="*/ 271 w 505"/>
                <a:gd name="T17" fmla="*/ 190 h 835"/>
                <a:gd name="T18" fmla="*/ 133 w 505"/>
                <a:gd name="T19" fmla="*/ 269 h 835"/>
                <a:gd name="T20" fmla="*/ 75 w 505"/>
                <a:gd name="T21" fmla="*/ 289 h 835"/>
                <a:gd name="T22" fmla="*/ 55 w 505"/>
                <a:gd name="T23" fmla="*/ 320 h 835"/>
                <a:gd name="T24" fmla="*/ 75 w 505"/>
                <a:gd name="T25" fmla="*/ 351 h 835"/>
                <a:gd name="T26" fmla="*/ 195 w 505"/>
                <a:gd name="T27" fmla="*/ 467 h 835"/>
                <a:gd name="T28" fmla="*/ 250 w 505"/>
                <a:gd name="T29" fmla="*/ 505 h 835"/>
                <a:gd name="T30" fmla="*/ 332 w 505"/>
                <a:gd name="T31" fmla="*/ 570 h 835"/>
                <a:gd name="T32" fmla="*/ 416 w 505"/>
                <a:gd name="T33" fmla="*/ 632 h 835"/>
                <a:gd name="T34" fmla="*/ 412 w 505"/>
                <a:gd name="T35" fmla="*/ 663 h 835"/>
                <a:gd name="T36" fmla="*/ 350 w 505"/>
                <a:gd name="T37" fmla="*/ 673 h 835"/>
                <a:gd name="T38" fmla="*/ 257 w 505"/>
                <a:gd name="T39" fmla="*/ 673 h 835"/>
                <a:gd name="T40" fmla="*/ 199 w 505"/>
                <a:gd name="T41" fmla="*/ 704 h 835"/>
                <a:gd name="T42" fmla="*/ 178 w 505"/>
                <a:gd name="T43" fmla="*/ 783 h 835"/>
                <a:gd name="T44" fmla="*/ 178 w 505"/>
                <a:gd name="T45" fmla="*/ 825 h 835"/>
                <a:gd name="T46" fmla="*/ 154 w 505"/>
                <a:gd name="T47" fmla="*/ 835 h 835"/>
                <a:gd name="T48" fmla="*/ 116 w 505"/>
                <a:gd name="T49" fmla="*/ 797 h 835"/>
                <a:gd name="T50" fmla="*/ 123 w 505"/>
                <a:gd name="T51" fmla="*/ 731 h 835"/>
                <a:gd name="T52" fmla="*/ 157 w 505"/>
                <a:gd name="T53" fmla="*/ 683 h 835"/>
                <a:gd name="T54" fmla="*/ 226 w 505"/>
                <a:gd name="T55" fmla="*/ 642 h 835"/>
                <a:gd name="T56" fmla="*/ 301 w 505"/>
                <a:gd name="T57" fmla="*/ 622 h 835"/>
                <a:gd name="T58" fmla="*/ 308 w 505"/>
                <a:gd name="T59" fmla="*/ 601 h 835"/>
                <a:gd name="T60" fmla="*/ 271 w 505"/>
                <a:gd name="T61" fmla="*/ 560 h 835"/>
                <a:gd name="T62" fmla="*/ 113 w 505"/>
                <a:gd name="T63" fmla="*/ 457 h 835"/>
                <a:gd name="T64" fmla="*/ 65 w 505"/>
                <a:gd name="T65" fmla="*/ 416 h 835"/>
                <a:gd name="T66" fmla="*/ 20 w 505"/>
                <a:gd name="T67" fmla="*/ 361 h 835"/>
                <a:gd name="T68" fmla="*/ 0 w 505"/>
                <a:gd name="T69" fmla="*/ 299 h 835"/>
                <a:gd name="T70" fmla="*/ 13 w 505"/>
                <a:gd name="T71" fmla="*/ 262 h 835"/>
                <a:gd name="T72" fmla="*/ 92 w 505"/>
                <a:gd name="T73" fmla="*/ 238 h 835"/>
                <a:gd name="T74" fmla="*/ 188 w 505"/>
                <a:gd name="T75" fmla="*/ 197 h 835"/>
                <a:gd name="T76" fmla="*/ 250 w 505"/>
                <a:gd name="T77" fmla="*/ 154 h 835"/>
                <a:gd name="T78" fmla="*/ 267 w 505"/>
                <a:gd name="T79" fmla="*/ 124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05" h="835">
                  <a:moveTo>
                    <a:pt x="267" y="124"/>
                  </a:moveTo>
                  <a:lnTo>
                    <a:pt x="319" y="72"/>
                  </a:lnTo>
                  <a:lnTo>
                    <a:pt x="392" y="21"/>
                  </a:lnTo>
                  <a:lnTo>
                    <a:pt x="443" y="0"/>
                  </a:lnTo>
                  <a:lnTo>
                    <a:pt x="505" y="4"/>
                  </a:lnTo>
                  <a:lnTo>
                    <a:pt x="505" y="52"/>
                  </a:lnTo>
                  <a:lnTo>
                    <a:pt x="474" y="93"/>
                  </a:lnTo>
                  <a:lnTo>
                    <a:pt x="416" y="124"/>
                  </a:lnTo>
                  <a:lnTo>
                    <a:pt x="271" y="190"/>
                  </a:lnTo>
                  <a:lnTo>
                    <a:pt x="133" y="269"/>
                  </a:lnTo>
                  <a:lnTo>
                    <a:pt x="75" y="289"/>
                  </a:lnTo>
                  <a:lnTo>
                    <a:pt x="55" y="320"/>
                  </a:lnTo>
                  <a:lnTo>
                    <a:pt x="75" y="351"/>
                  </a:lnTo>
                  <a:lnTo>
                    <a:pt x="195" y="467"/>
                  </a:lnTo>
                  <a:lnTo>
                    <a:pt x="250" y="505"/>
                  </a:lnTo>
                  <a:lnTo>
                    <a:pt x="332" y="570"/>
                  </a:lnTo>
                  <a:lnTo>
                    <a:pt x="416" y="632"/>
                  </a:lnTo>
                  <a:lnTo>
                    <a:pt x="412" y="663"/>
                  </a:lnTo>
                  <a:lnTo>
                    <a:pt x="350" y="673"/>
                  </a:lnTo>
                  <a:lnTo>
                    <a:pt x="257" y="673"/>
                  </a:lnTo>
                  <a:lnTo>
                    <a:pt x="199" y="704"/>
                  </a:lnTo>
                  <a:lnTo>
                    <a:pt x="178" y="783"/>
                  </a:lnTo>
                  <a:lnTo>
                    <a:pt x="178" y="825"/>
                  </a:lnTo>
                  <a:lnTo>
                    <a:pt x="154" y="835"/>
                  </a:lnTo>
                  <a:lnTo>
                    <a:pt x="116" y="797"/>
                  </a:lnTo>
                  <a:lnTo>
                    <a:pt x="123" y="731"/>
                  </a:lnTo>
                  <a:lnTo>
                    <a:pt x="157" y="683"/>
                  </a:lnTo>
                  <a:lnTo>
                    <a:pt x="226" y="642"/>
                  </a:lnTo>
                  <a:lnTo>
                    <a:pt x="301" y="622"/>
                  </a:lnTo>
                  <a:lnTo>
                    <a:pt x="308" y="601"/>
                  </a:lnTo>
                  <a:lnTo>
                    <a:pt x="271" y="560"/>
                  </a:lnTo>
                  <a:lnTo>
                    <a:pt x="113" y="457"/>
                  </a:lnTo>
                  <a:lnTo>
                    <a:pt x="65" y="416"/>
                  </a:lnTo>
                  <a:lnTo>
                    <a:pt x="20" y="361"/>
                  </a:lnTo>
                  <a:lnTo>
                    <a:pt x="0" y="299"/>
                  </a:lnTo>
                  <a:lnTo>
                    <a:pt x="13" y="262"/>
                  </a:lnTo>
                  <a:lnTo>
                    <a:pt x="92" y="238"/>
                  </a:lnTo>
                  <a:lnTo>
                    <a:pt x="188" y="197"/>
                  </a:lnTo>
                  <a:lnTo>
                    <a:pt x="250" y="154"/>
                  </a:lnTo>
                  <a:lnTo>
                    <a:pt x="267" y="1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123908" name="Freeform 4"/>
            <p:cNvSpPr>
              <a:spLocks/>
            </p:cNvSpPr>
            <p:nvPr/>
          </p:nvSpPr>
          <p:spPr bwMode="auto">
            <a:xfrm>
              <a:off x="2219" y="2251"/>
              <a:ext cx="351" cy="799"/>
            </a:xfrm>
            <a:custGeom>
              <a:avLst/>
              <a:gdLst>
                <a:gd name="T0" fmla="*/ 75 w 351"/>
                <a:gd name="T1" fmla="*/ 61 h 799"/>
                <a:gd name="T2" fmla="*/ 106 w 351"/>
                <a:gd name="T3" fmla="*/ 10 h 799"/>
                <a:gd name="T4" fmla="*/ 144 w 351"/>
                <a:gd name="T5" fmla="*/ 0 h 799"/>
                <a:gd name="T6" fmla="*/ 196 w 351"/>
                <a:gd name="T7" fmla="*/ 0 h 799"/>
                <a:gd name="T8" fmla="*/ 261 w 351"/>
                <a:gd name="T9" fmla="*/ 37 h 799"/>
                <a:gd name="T10" fmla="*/ 302 w 351"/>
                <a:gd name="T11" fmla="*/ 120 h 799"/>
                <a:gd name="T12" fmla="*/ 333 w 351"/>
                <a:gd name="T13" fmla="*/ 227 h 799"/>
                <a:gd name="T14" fmla="*/ 351 w 351"/>
                <a:gd name="T15" fmla="*/ 336 h 799"/>
                <a:gd name="T16" fmla="*/ 351 w 351"/>
                <a:gd name="T17" fmla="*/ 484 h 799"/>
                <a:gd name="T18" fmla="*/ 313 w 351"/>
                <a:gd name="T19" fmla="*/ 645 h 799"/>
                <a:gd name="T20" fmla="*/ 258 w 351"/>
                <a:gd name="T21" fmla="*/ 740 h 799"/>
                <a:gd name="T22" fmla="*/ 185 w 351"/>
                <a:gd name="T23" fmla="*/ 788 h 799"/>
                <a:gd name="T24" fmla="*/ 117 w 351"/>
                <a:gd name="T25" fmla="*/ 799 h 799"/>
                <a:gd name="T26" fmla="*/ 65 w 351"/>
                <a:gd name="T27" fmla="*/ 768 h 799"/>
                <a:gd name="T28" fmla="*/ 24 w 351"/>
                <a:gd name="T29" fmla="*/ 730 h 799"/>
                <a:gd name="T30" fmla="*/ 13 w 351"/>
                <a:gd name="T31" fmla="*/ 669 h 799"/>
                <a:gd name="T32" fmla="*/ 0 w 351"/>
                <a:gd name="T33" fmla="*/ 552 h 799"/>
                <a:gd name="T34" fmla="*/ 10 w 351"/>
                <a:gd name="T35" fmla="*/ 408 h 799"/>
                <a:gd name="T36" fmla="*/ 41 w 351"/>
                <a:gd name="T37" fmla="*/ 258 h 799"/>
                <a:gd name="T38" fmla="*/ 61 w 351"/>
                <a:gd name="T39" fmla="*/ 150 h 799"/>
                <a:gd name="T40" fmla="*/ 75 w 351"/>
                <a:gd name="T41" fmla="*/ 61 h 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1" h="799">
                  <a:moveTo>
                    <a:pt x="75" y="61"/>
                  </a:moveTo>
                  <a:lnTo>
                    <a:pt x="106" y="10"/>
                  </a:lnTo>
                  <a:lnTo>
                    <a:pt x="144" y="0"/>
                  </a:lnTo>
                  <a:lnTo>
                    <a:pt x="196" y="0"/>
                  </a:lnTo>
                  <a:lnTo>
                    <a:pt x="261" y="37"/>
                  </a:lnTo>
                  <a:lnTo>
                    <a:pt x="302" y="120"/>
                  </a:lnTo>
                  <a:lnTo>
                    <a:pt x="333" y="227"/>
                  </a:lnTo>
                  <a:lnTo>
                    <a:pt x="351" y="336"/>
                  </a:lnTo>
                  <a:lnTo>
                    <a:pt x="351" y="484"/>
                  </a:lnTo>
                  <a:lnTo>
                    <a:pt x="313" y="645"/>
                  </a:lnTo>
                  <a:lnTo>
                    <a:pt x="258" y="740"/>
                  </a:lnTo>
                  <a:lnTo>
                    <a:pt x="185" y="788"/>
                  </a:lnTo>
                  <a:lnTo>
                    <a:pt x="117" y="799"/>
                  </a:lnTo>
                  <a:lnTo>
                    <a:pt x="65" y="768"/>
                  </a:lnTo>
                  <a:lnTo>
                    <a:pt x="24" y="730"/>
                  </a:lnTo>
                  <a:lnTo>
                    <a:pt x="13" y="669"/>
                  </a:lnTo>
                  <a:lnTo>
                    <a:pt x="0" y="552"/>
                  </a:lnTo>
                  <a:lnTo>
                    <a:pt x="10" y="408"/>
                  </a:lnTo>
                  <a:lnTo>
                    <a:pt x="41" y="258"/>
                  </a:lnTo>
                  <a:lnTo>
                    <a:pt x="61" y="150"/>
                  </a:lnTo>
                  <a:lnTo>
                    <a:pt x="75" y="6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123909" name="Freeform 5"/>
            <p:cNvSpPr>
              <a:spLocks/>
            </p:cNvSpPr>
            <p:nvPr/>
          </p:nvSpPr>
          <p:spPr bwMode="auto">
            <a:xfrm>
              <a:off x="2316" y="2946"/>
              <a:ext cx="205" cy="1043"/>
            </a:xfrm>
            <a:custGeom>
              <a:avLst/>
              <a:gdLst>
                <a:gd name="T0" fmla="*/ 99 w 205"/>
                <a:gd name="T1" fmla="*/ 185 h 1043"/>
                <a:gd name="T2" fmla="*/ 71 w 205"/>
                <a:gd name="T3" fmla="*/ 116 h 1043"/>
                <a:gd name="T4" fmla="*/ 71 w 205"/>
                <a:gd name="T5" fmla="*/ 41 h 1043"/>
                <a:gd name="T6" fmla="*/ 109 w 205"/>
                <a:gd name="T7" fmla="*/ 0 h 1043"/>
                <a:gd name="T8" fmla="*/ 153 w 205"/>
                <a:gd name="T9" fmla="*/ 20 h 1043"/>
                <a:gd name="T10" fmla="*/ 184 w 205"/>
                <a:gd name="T11" fmla="*/ 92 h 1043"/>
                <a:gd name="T12" fmla="*/ 201 w 205"/>
                <a:gd name="T13" fmla="*/ 216 h 1043"/>
                <a:gd name="T14" fmla="*/ 205 w 205"/>
                <a:gd name="T15" fmla="*/ 370 h 1043"/>
                <a:gd name="T16" fmla="*/ 194 w 205"/>
                <a:gd name="T17" fmla="*/ 504 h 1043"/>
                <a:gd name="T18" fmla="*/ 174 w 205"/>
                <a:gd name="T19" fmla="*/ 648 h 1043"/>
                <a:gd name="T20" fmla="*/ 174 w 205"/>
                <a:gd name="T21" fmla="*/ 823 h 1043"/>
                <a:gd name="T22" fmla="*/ 201 w 205"/>
                <a:gd name="T23" fmla="*/ 895 h 1043"/>
                <a:gd name="T24" fmla="*/ 191 w 205"/>
                <a:gd name="T25" fmla="*/ 929 h 1043"/>
                <a:gd name="T26" fmla="*/ 143 w 205"/>
                <a:gd name="T27" fmla="*/ 940 h 1043"/>
                <a:gd name="T28" fmla="*/ 92 w 205"/>
                <a:gd name="T29" fmla="*/ 988 h 1043"/>
                <a:gd name="T30" fmla="*/ 68 w 205"/>
                <a:gd name="T31" fmla="*/ 1029 h 1043"/>
                <a:gd name="T32" fmla="*/ 10 w 205"/>
                <a:gd name="T33" fmla="*/ 1043 h 1043"/>
                <a:gd name="T34" fmla="*/ 0 w 205"/>
                <a:gd name="T35" fmla="*/ 998 h 1043"/>
                <a:gd name="T36" fmla="*/ 20 w 205"/>
                <a:gd name="T37" fmla="*/ 960 h 1043"/>
                <a:gd name="T38" fmla="*/ 92 w 205"/>
                <a:gd name="T39" fmla="*/ 929 h 1043"/>
                <a:gd name="T40" fmla="*/ 143 w 205"/>
                <a:gd name="T41" fmla="*/ 906 h 1043"/>
                <a:gd name="T42" fmla="*/ 160 w 205"/>
                <a:gd name="T43" fmla="*/ 885 h 1043"/>
                <a:gd name="T44" fmla="*/ 140 w 205"/>
                <a:gd name="T45" fmla="*/ 827 h 1043"/>
                <a:gd name="T46" fmla="*/ 123 w 205"/>
                <a:gd name="T47" fmla="*/ 709 h 1043"/>
                <a:gd name="T48" fmla="*/ 119 w 205"/>
                <a:gd name="T49" fmla="*/ 569 h 1043"/>
                <a:gd name="T50" fmla="*/ 123 w 205"/>
                <a:gd name="T51" fmla="*/ 476 h 1043"/>
                <a:gd name="T52" fmla="*/ 129 w 205"/>
                <a:gd name="T53" fmla="*/ 350 h 1043"/>
                <a:gd name="T54" fmla="*/ 119 w 205"/>
                <a:gd name="T55" fmla="*/ 237 h 1043"/>
                <a:gd name="T56" fmla="*/ 99 w 205"/>
                <a:gd name="T57" fmla="*/ 185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5" h="1043">
                  <a:moveTo>
                    <a:pt x="99" y="185"/>
                  </a:moveTo>
                  <a:lnTo>
                    <a:pt x="71" y="116"/>
                  </a:lnTo>
                  <a:lnTo>
                    <a:pt x="71" y="41"/>
                  </a:lnTo>
                  <a:lnTo>
                    <a:pt x="109" y="0"/>
                  </a:lnTo>
                  <a:lnTo>
                    <a:pt x="153" y="20"/>
                  </a:lnTo>
                  <a:lnTo>
                    <a:pt x="184" y="92"/>
                  </a:lnTo>
                  <a:lnTo>
                    <a:pt x="201" y="216"/>
                  </a:lnTo>
                  <a:lnTo>
                    <a:pt x="205" y="370"/>
                  </a:lnTo>
                  <a:lnTo>
                    <a:pt x="194" y="504"/>
                  </a:lnTo>
                  <a:lnTo>
                    <a:pt x="174" y="648"/>
                  </a:lnTo>
                  <a:lnTo>
                    <a:pt x="174" y="823"/>
                  </a:lnTo>
                  <a:lnTo>
                    <a:pt x="201" y="895"/>
                  </a:lnTo>
                  <a:lnTo>
                    <a:pt x="191" y="929"/>
                  </a:lnTo>
                  <a:lnTo>
                    <a:pt x="143" y="940"/>
                  </a:lnTo>
                  <a:lnTo>
                    <a:pt x="92" y="988"/>
                  </a:lnTo>
                  <a:lnTo>
                    <a:pt x="68" y="1029"/>
                  </a:lnTo>
                  <a:lnTo>
                    <a:pt x="10" y="1043"/>
                  </a:lnTo>
                  <a:lnTo>
                    <a:pt x="0" y="998"/>
                  </a:lnTo>
                  <a:lnTo>
                    <a:pt x="20" y="960"/>
                  </a:lnTo>
                  <a:lnTo>
                    <a:pt x="92" y="929"/>
                  </a:lnTo>
                  <a:lnTo>
                    <a:pt x="143" y="906"/>
                  </a:lnTo>
                  <a:lnTo>
                    <a:pt x="160" y="885"/>
                  </a:lnTo>
                  <a:lnTo>
                    <a:pt x="140" y="827"/>
                  </a:lnTo>
                  <a:lnTo>
                    <a:pt x="123" y="709"/>
                  </a:lnTo>
                  <a:lnTo>
                    <a:pt x="119" y="569"/>
                  </a:lnTo>
                  <a:lnTo>
                    <a:pt x="123" y="476"/>
                  </a:lnTo>
                  <a:lnTo>
                    <a:pt x="129" y="350"/>
                  </a:lnTo>
                  <a:lnTo>
                    <a:pt x="119" y="237"/>
                  </a:lnTo>
                  <a:lnTo>
                    <a:pt x="99" y="1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123910" name="Freeform 6"/>
            <p:cNvSpPr>
              <a:spLocks/>
            </p:cNvSpPr>
            <p:nvPr/>
          </p:nvSpPr>
          <p:spPr bwMode="auto">
            <a:xfrm>
              <a:off x="2028" y="2948"/>
              <a:ext cx="320" cy="1040"/>
            </a:xfrm>
            <a:custGeom>
              <a:avLst/>
              <a:gdLst>
                <a:gd name="T0" fmla="*/ 197 w 320"/>
                <a:gd name="T1" fmla="*/ 96 h 1040"/>
                <a:gd name="T2" fmla="*/ 231 w 320"/>
                <a:gd name="T3" fmla="*/ 31 h 1040"/>
                <a:gd name="T4" fmla="*/ 272 w 320"/>
                <a:gd name="T5" fmla="*/ 0 h 1040"/>
                <a:gd name="T6" fmla="*/ 320 w 320"/>
                <a:gd name="T7" fmla="*/ 20 h 1040"/>
                <a:gd name="T8" fmla="*/ 313 w 320"/>
                <a:gd name="T9" fmla="*/ 82 h 1040"/>
                <a:gd name="T10" fmla="*/ 282 w 320"/>
                <a:gd name="T11" fmla="*/ 126 h 1040"/>
                <a:gd name="T12" fmla="*/ 221 w 320"/>
                <a:gd name="T13" fmla="*/ 237 h 1040"/>
                <a:gd name="T14" fmla="*/ 180 w 320"/>
                <a:gd name="T15" fmla="*/ 343 h 1040"/>
                <a:gd name="T16" fmla="*/ 156 w 320"/>
                <a:gd name="T17" fmla="*/ 456 h 1040"/>
                <a:gd name="T18" fmla="*/ 159 w 320"/>
                <a:gd name="T19" fmla="*/ 566 h 1040"/>
                <a:gd name="T20" fmla="*/ 197 w 320"/>
                <a:gd name="T21" fmla="*/ 713 h 1040"/>
                <a:gd name="T22" fmla="*/ 228 w 320"/>
                <a:gd name="T23" fmla="*/ 855 h 1040"/>
                <a:gd name="T24" fmla="*/ 272 w 320"/>
                <a:gd name="T25" fmla="*/ 916 h 1040"/>
                <a:gd name="T26" fmla="*/ 269 w 320"/>
                <a:gd name="T27" fmla="*/ 951 h 1040"/>
                <a:gd name="T28" fmla="*/ 231 w 320"/>
                <a:gd name="T29" fmla="*/ 968 h 1040"/>
                <a:gd name="T30" fmla="*/ 145 w 320"/>
                <a:gd name="T31" fmla="*/ 981 h 1040"/>
                <a:gd name="T32" fmla="*/ 84 w 320"/>
                <a:gd name="T33" fmla="*/ 1019 h 1040"/>
                <a:gd name="T34" fmla="*/ 52 w 320"/>
                <a:gd name="T35" fmla="*/ 1040 h 1040"/>
                <a:gd name="T36" fmla="*/ 0 w 320"/>
                <a:gd name="T37" fmla="*/ 992 h 1040"/>
                <a:gd name="T38" fmla="*/ 11 w 320"/>
                <a:gd name="T39" fmla="*/ 961 h 1040"/>
                <a:gd name="T40" fmla="*/ 62 w 320"/>
                <a:gd name="T41" fmla="*/ 940 h 1040"/>
                <a:gd name="T42" fmla="*/ 128 w 320"/>
                <a:gd name="T43" fmla="*/ 930 h 1040"/>
                <a:gd name="T44" fmla="*/ 190 w 320"/>
                <a:gd name="T45" fmla="*/ 930 h 1040"/>
                <a:gd name="T46" fmla="*/ 200 w 320"/>
                <a:gd name="T47" fmla="*/ 910 h 1040"/>
                <a:gd name="T48" fmla="*/ 190 w 320"/>
                <a:gd name="T49" fmla="*/ 875 h 1040"/>
                <a:gd name="T50" fmla="*/ 138 w 320"/>
                <a:gd name="T51" fmla="*/ 741 h 1040"/>
                <a:gd name="T52" fmla="*/ 104 w 320"/>
                <a:gd name="T53" fmla="*/ 610 h 1040"/>
                <a:gd name="T54" fmla="*/ 87 w 320"/>
                <a:gd name="T55" fmla="*/ 515 h 1040"/>
                <a:gd name="T56" fmla="*/ 84 w 320"/>
                <a:gd name="T57" fmla="*/ 426 h 1040"/>
                <a:gd name="T58" fmla="*/ 97 w 320"/>
                <a:gd name="T59" fmla="*/ 340 h 1040"/>
                <a:gd name="T60" fmla="*/ 128 w 320"/>
                <a:gd name="T61" fmla="*/ 251 h 1040"/>
                <a:gd name="T62" fmla="*/ 176 w 320"/>
                <a:gd name="T63" fmla="*/ 133 h 1040"/>
                <a:gd name="T64" fmla="*/ 197 w 320"/>
                <a:gd name="T65" fmla="*/ 96 h 10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20" h="1040">
                  <a:moveTo>
                    <a:pt x="197" y="96"/>
                  </a:moveTo>
                  <a:lnTo>
                    <a:pt x="231" y="31"/>
                  </a:lnTo>
                  <a:lnTo>
                    <a:pt x="272" y="0"/>
                  </a:lnTo>
                  <a:lnTo>
                    <a:pt x="320" y="20"/>
                  </a:lnTo>
                  <a:lnTo>
                    <a:pt x="313" y="82"/>
                  </a:lnTo>
                  <a:lnTo>
                    <a:pt x="282" y="126"/>
                  </a:lnTo>
                  <a:lnTo>
                    <a:pt x="221" y="237"/>
                  </a:lnTo>
                  <a:lnTo>
                    <a:pt x="180" y="343"/>
                  </a:lnTo>
                  <a:lnTo>
                    <a:pt x="156" y="456"/>
                  </a:lnTo>
                  <a:lnTo>
                    <a:pt x="159" y="566"/>
                  </a:lnTo>
                  <a:lnTo>
                    <a:pt x="197" y="713"/>
                  </a:lnTo>
                  <a:lnTo>
                    <a:pt x="228" y="855"/>
                  </a:lnTo>
                  <a:lnTo>
                    <a:pt x="272" y="916"/>
                  </a:lnTo>
                  <a:lnTo>
                    <a:pt x="269" y="951"/>
                  </a:lnTo>
                  <a:lnTo>
                    <a:pt x="231" y="968"/>
                  </a:lnTo>
                  <a:lnTo>
                    <a:pt x="145" y="981"/>
                  </a:lnTo>
                  <a:lnTo>
                    <a:pt x="84" y="1019"/>
                  </a:lnTo>
                  <a:lnTo>
                    <a:pt x="52" y="1040"/>
                  </a:lnTo>
                  <a:lnTo>
                    <a:pt x="0" y="992"/>
                  </a:lnTo>
                  <a:lnTo>
                    <a:pt x="11" y="961"/>
                  </a:lnTo>
                  <a:lnTo>
                    <a:pt x="62" y="940"/>
                  </a:lnTo>
                  <a:lnTo>
                    <a:pt x="128" y="930"/>
                  </a:lnTo>
                  <a:lnTo>
                    <a:pt x="190" y="930"/>
                  </a:lnTo>
                  <a:lnTo>
                    <a:pt x="200" y="910"/>
                  </a:lnTo>
                  <a:lnTo>
                    <a:pt x="190" y="875"/>
                  </a:lnTo>
                  <a:lnTo>
                    <a:pt x="138" y="741"/>
                  </a:lnTo>
                  <a:lnTo>
                    <a:pt x="104" y="610"/>
                  </a:lnTo>
                  <a:lnTo>
                    <a:pt x="87" y="515"/>
                  </a:lnTo>
                  <a:lnTo>
                    <a:pt x="84" y="426"/>
                  </a:lnTo>
                  <a:lnTo>
                    <a:pt x="97" y="340"/>
                  </a:lnTo>
                  <a:lnTo>
                    <a:pt x="128" y="251"/>
                  </a:lnTo>
                  <a:lnTo>
                    <a:pt x="176" y="133"/>
                  </a:lnTo>
                  <a:lnTo>
                    <a:pt x="197" y="9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123911" name="Freeform 7"/>
            <p:cNvSpPr>
              <a:spLocks/>
            </p:cNvSpPr>
            <p:nvPr/>
          </p:nvSpPr>
          <p:spPr bwMode="auto">
            <a:xfrm>
              <a:off x="2089" y="1652"/>
              <a:ext cx="412" cy="543"/>
            </a:xfrm>
            <a:custGeom>
              <a:avLst/>
              <a:gdLst>
                <a:gd name="T0" fmla="*/ 151 w 412"/>
                <a:gd name="T1" fmla="*/ 454 h 543"/>
                <a:gd name="T2" fmla="*/ 182 w 412"/>
                <a:gd name="T3" fmla="*/ 522 h 543"/>
                <a:gd name="T4" fmla="*/ 254 w 412"/>
                <a:gd name="T5" fmla="*/ 543 h 543"/>
                <a:gd name="T6" fmla="*/ 316 w 412"/>
                <a:gd name="T7" fmla="*/ 536 h 543"/>
                <a:gd name="T8" fmla="*/ 367 w 412"/>
                <a:gd name="T9" fmla="*/ 492 h 543"/>
                <a:gd name="T10" fmla="*/ 408 w 412"/>
                <a:gd name="T11" fmla="*/ 402 h 543"/>
                <a:gd name="T12" fmla="*/ 412 w 412"/>
                <a:gd name="T13" fmla="*/ 296 h 543"/>
                <a:gd name="T14" fmla="*/ 398 w 412"/>
                <a:gd name="T15" fmla="*/ 203 h 543"/>
                <a:gd name="T16" fmla="*/ 340 w 412"/>
                <a:gd name="T17" fmla="*/ 99 h 543"/>
                <a:gd name="T18" fmla="*/ 298 w 412"/>
                <a:gd name="T19" fmla="*/ 51 h 543"/>
                <a:gd name="T20" fmla="*/ 254 w 412"/>
                <a:gd name="T21" fmla="*/ 21 h 543"/>
                <a:gd name="T22" fmla="*/ 213 w 412"/>
                <a:gd name="T23" fmla="*/ 0 h 543"/>
                <a:gd name="T24" fmla="*/ 141 w 412"/>
                <a:gd name="T25" fmla="*/ 7 h 543"/>
                <a:gd name="T26" fmla="*/ 103 w 412"/>
                <a:gd name="T27" fmla="*/ 69 h 543"/>
                <a:gd name="T28" fmla="*/ 83 w 412"/>
                <a:gd name="T29" fmla="*/ 134 h 543"/>
                <a:gd name="T30" fmla="*/ 83 w 412"/>
                <a:gd name="T31" fmla="*/ 238 h 543"/>
                <a:gd name="T32" fmla="*/ 100 w 412"/>
                <a:gd name="T33" fmla="*/ 337 h 543"/>
                <a:gd name="T34" fmla="*/ 120 w 412"/>
                <a:gd name="T35" fmla="*/ 392 h 543"/>
                <a:gd name="T36" fmla="*/ 6 w 412"/>
                <a:gd name="T37" fmla="*/ 474 h 543"/>
                <a:gd name="T38" fmla="*/ 0 w 412"/>
                <a:gd name="T39" fmla="*/ 505 h 543"/>
                <a:gd name="T40" fmla="*/ 17 w 412"/>
                <a:gd name="T41" fmla="*/ 522 h 543"/>
                <a:gd name="T42" fmla="*/ 141 w 412"/>
                <a:gd name="T43" fmla="*/ 430 h 543"/>
                <a:gd name="T44" fmla="*/ 151 w 412"/>
                <a:gd name="T45" fmla="*/ 454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12" h="543">
                  <a:moveTo>
                    <a:pt x="151" y="454"/>
                  </a:moveTo>
                  <a:lnTo>
                    <a:pt x="182" y="522"/>
                  </a:lnTo>
                  <a:lnTo>
                    <a:pt x="254" y="543"/>
                  </a:lnTo>
                  <a:lnTo>
                    <a:pt x="316" y="536"/>
                  </a:lnTo>
                  <a:lnTo>
                    <a:pt x="367" y="492"/>
                  </a:lnTo>
                  <a:lnTo>
                    <a:pt x="408" y="402"/>
                  </a:lnTo>
                  <a:lnTo>
                    <a:pt x="412" y="296"/>
                  </a:lnTo>
                  <a:lnTo>
                    <a:pt x="398" y="203"/>
                  </a:lnTo>
                  <a:lnTo>
                    <a:pt x="340" y="99"/>
                  </a:lnTo>
                  <a:lnTo>
                    <a:pt x="298" y="51"/>
                  </a:lnTo>
                  <a:lnTo>
                    <a:pt x="254" y="21"/>
                  </a:lnTo>
                  <a:lnTo>
                    <a:pt x="213" y="0"/>
                  </a:lnTo>
                  <a:lnTo>
                    <a:pt x="141" y="7"/>
                  </a:lnTo>
                  <a:lnTo>
                    <a:pt x="103" y="69"/>
                  </a:lnTo>
                  <a:lnTo>
                    <a:pt x="83" y="134"/>
                  </a:lnTo>
                  <a:lnTo>
                    <a:pt x="83" y="238"/>
                  </a:lnTo>
                  <a:lnTo>
                    <a:pt x="100" y="337"/>
                  </a:lnTo>
                  <a:lnTo>
                    <a:pt x="120" y="392"/>
                  </a:lnTo>
                  <a:lnTo>
                    <a:pt x="6" y="474"/>
                  </a:lnTo>
                  <a:lnTo>
                    <a:pt x="0" y="505"/>
                  </a:lnTo>
                  <a:lnTo>
                    <a:pt x="17" y="522"/>
                  </a:lnTo>
                  <a:lnTo>
                    <a:pt x="141" y="430"/>
                  </a:lnTo>
                  <a:lnTo>
                    <a:pt x="151" y="4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123912" name="Freeform 8"/>
            <p:cNvSpPr>
              <a:spLocks/>
            </p:cNvSpPr>
            <p:nvPr/>
          </p:nvSpPr>
          <p:spPr bwMode="auto">
            <a:xfrm>
              <a:off x="2240" y="1537"/>
              <a:ext cx="819" cy="908"/>
            </a:xfrm>
            <a:custGeom>
              <a:avLst/>
              <a:gdLst>
                <a:gd name="T0" fmla="*/ 545 w 819"/>
                <a:gd name="T1" fmla="*/ 628 h 908"/>
                <a:gd name="T2" fmla="*/ 504 w 819"/>
                <a:gd name="T3" fmla="*/ 669 h 908"/>
                <a:gd name="T4" fmla="*/ 417 w 819"/>
                <a:gd name="T5" fmla="*/ 720 h 908"/>
                <a:gd name="T6" fmla="*/ 339 w 819"/>
                <a:gd name="T7" fmla="*/ 751 h 908"/>
                <a:gd name="T8" fmla="*/ 284 w 819"/>
                <a:gd name="T9" fmla="*/ 782 h 908"/>
                <a:gd name="T10" fmla="*/ 232 w 819"/>
                <a:gd name="T11" fmla="*/ 823 h 908"/>
                <a:gd name="T12" fmla="*/ 226 w 819"/>
                <a:gd name="T13" fmla="*/ 895 h 908"/>
                <a:gd name="T14" fmla="*/ 277 w 819"/>
                <a:gd name="T15" fmla="*/ 908 h 908"/>
                <a:gd name="T16" fmla="*/ 407 w 819"/>
                <a:gd name="T17" fmla="*/ 833 h 908"/>
                <a:gd name="T18" fmla="*/ 504 w 819"/>
                <a:gd name="T19" fmla="*/ 744 h 908"/>
                <a:gd name="T20" fmla="*/ 617 w 819"/>
                <a:gd name="T21" fmla="*/ 631 h 908"/>
                <a:gd name="T22" fmla="*/ 709 w 819"/>
                <a:gd name="T23" fmla="*/ 559 h 908"/>
                <a:gd name="T24" fmla="*/ 788 w 819"/>
                <a:gd name="T25" fmla="*/ 504 h 908"/>
                <a:gd name="T26" fmla="*/ 819 w 819"/>
                <a:gd name="T27" fmla="*/ 477 h 908"/>
                <a:gd name="T28" fmla="*/ 808 w 819"/>
                <a:gd name="T29" fmla="*/ 443 h 908"/>
                <a:gd name="T30" fmla="*/ 771 w 819"/>
                <a:gd name="T31" fmla="*/ 395 h 908"/>
                <a:gd name="T32" fmla="*/ 634 w 819"/>
                <a:gd name="T33" fmla="*/ 320 h 908"/>
                <a:gd name="T34" fmla="*/ 504 w 819"/>
                <a:gd name="T35" fmla="*/ 250 h 908"/>
                <a:gd name="T36" fmla="*/ 345 w 819"/>
                <a:gd name="T37" fmla="*/ 178 h 908"/>
                <a:gd name="T38" fmla="*/ 287 w 819"/>
                <a:gd name="T39" fmla="*/ 137 h 908"/>
                <a:gd name="T40" fmla="*/ 226 w 819"/>
                <a:gd name="T41" fmla="*/ 82 h 908"/>
                <a:gd name="T42" fmla="*/ 164 w 819"/>
                <a:gd name="T43" fmla="*/ 21 h 908"/>
                <a:gd name="T44" fmla="*/ 109 w 819"/>
                <a:gd name="T45" fmla="*/ 0 h 908"/>
                <a:gd name="T46" fmla="*/ 0 w 819"/>
                <a:gd name="T47" fmla="*/ 76 h 908"/>
                <a:gd name="T48" fmla="*/ 7 w 819"/>
                <a:gd name="T49" fmla="*/ 147 h 908"/>
                <a:gd name="T50" fmla="*/ 27 w 819"/>
                <a:gd name="T51" fmla="*/ 175 h 908"/>
                <a:gd name="T52" fmla="*/ 82 w 819"/>
                <a:gd name="T53" fmla="*/ 164 h 908"/>
                <a:gd name="T54" fmla="*/ 72 w 819"/>
                <a:gd name="T55" fmla="*/ 134 h 908"/>
                <a:gd name="T56" fmla="*/ 51 w 819"/>
                <a:gd name="T57" fmla="*/ 123 h 908"/>
                <a:gd name="T58" fmla="*/ 41 w 819"/>
                <a:gd name="T59" fmla="*/ 86 h 908"/>
                <a:gd name="T60" fmla="*/ 102 w 819"/>
                <a:gd name="T61" fmla="*/ 45 h 908"/>
                <a:gd name="T62" fmla="*/ 154 w 819"/>
                <a:gd name="T63" fmla="*/ 86 h 908"/>
                <a:gd name="T64" fmla="*/ 154 w 819"/>
                <a:gd name="T65" fmla="*/ 123 h 908"/>
                <a:gd name="T66" fmla="*/ 133 w 819"/>
                <a:gd name="T67" fmla="*/ 168 h 908"/>
                <a:gd name="T68" fmla="*/ 150 w 819"/>
                <a:gd name="T69" fmla="*/ 199 h 908"/>
                <a:gd name="T70" fmla="*/ 253 w 819"/>
                <a:gd name="T71" fmla="*/ 226 h 908"/>
                <a:gd name="T72" fmla="*/ 294 w 819"/>
                <a:gd name="T73" fmla="*/ 188 h 908"/>
                <a:gd name="T74" fmla="*/ 431 w 819"/>
                <a:gd name="T75" fmla="*/ 271 h 908"/>
                <a:gd name="T76" fmla="*/ 545 w 819"/>
                <a:gd name="T77" fmla="*/ 323 h 908"/>
                <a:gd name="T78" fmla="*/ 607 w 819"/>
                <a:gd name="T79" fmla="*/ 354 h 908"/>
                <a:gd name="T80" fmla="*/ 668 w 819"/>
                <a:gd name="T81" fmla="*/ 385 h 908"/>
                <a:gd name="T82" fmla="*/ 716 w 819"/>
                <a:gd name="T83" fmla="*/ 426 h 908"/>
                <a:gd name="T84" fmla="*/ 747 w 819"/>
                <a:gd name="T85" fmla="*/ 467 h 908"/>
                <a:gd name="T86" fmla="*/ 719 w 819"/>
                <a:gd name="T87" fmla="*/ 497 h 908"/>
                <a:gd name="T88" fmla="*/ 654 w 819"/>
                <a:gd name="T89" fmla="*/ 539 h 908"/>
                <a:gd name="T90" fmla="*/ 586 w 819"/>
                <a:gd name="T91" fmla="*/ 586 h 908"/>
                <a:gd name="T92" fmla="*/ 545 w 819"/>
                <a:gd name="T93" fmla="*/ 628 h 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19" h="908">
                  <a:moveTo>
                    <a:pt x="545" y="628"/>
                  </a:moveTo>
                  <a:lnTo>
                    <a:pt x="504" y="669"/>
                  </a:lnTo>
                  <a:lnTo>
                    <a:pt x="417" y="720"/>
                  </a:lnTo>
                  <a:lnTo>
                    <a:pt x="339" y="751"/>
                  </a:lnTo>
                  <a:lnTo>
                    <a:pt x="284" y="782"/>
                  </a:lnTo>
                  <a:lnTo>
                    <a:pt x="232" y="823"/>
                  </a:lnTo>
                  <a:lnTo>
                    <a:pt x="226" y="895"/>
                  </a:lnTo>
                  <a:lnTo>
                    <a:pt x="277" y="908"/>
                  </a:lnTo>
                  <a:lnTo>
                    <a:pt x="407" y="833"/>
                  </a:lnTo>
                  <a:lnTo>
                    <a:pt x="504" y="744"/>
                  </a:lnTo>
                  <a:lnTo>
                    <a:pt x="617" y="631"/>
                  </a:lnTo>
                  <a:lnTo>
                    <a:pt x="709" y="559"/>
                  </a:lnTo>
                  <a:lnTo>
                    <a:pt x="788" y="504"/>
                  </a:lnTo>
                  <a:lnTo>
                    <a:pt x="819" y="477"/>
                  </a:lnTo>
                  <a:lnTo>
                    <a:pt x="808" y="443"/>
                  </a:lnTo>
                  <a:lnTo>
                    <a:pt x="771" y="395"/>
                  </a:lnTo>
                  <a:lnTo>
                    <a:pt x="634" y="320"/>
                  </a:lnTo>
                  <a:lnTo>
                    <a:pt x="504" y="250"/>
                  </a:lnTo>
                  <a:lnTo>
                    <a:pt x="345" y="178"/>
                  </a:lnTo>
                  <a:lnTo>
                    <a:pt x="287" y="137"/>
                  </a:lnTo>
                  <a:lnTo>
                    <a:pt x="226" y="82"/>
                  </a:lnTo>
                  <a:lnTo>
                    <a:pt x="164" y="21"/>
                  </a:lnTo>
                  <a:lnTo>
                    <a:pt x="109" y="0"/>
                  </a:lnTo>
                  <a:lnTo>
                    <a:pt x="0" y="76"/>
                  </a:lnTo>
                  <a:lnTo>
                    <a:pt x="7" y="147"/>
                  </a:lnTo>
                  <a:lnTo>
                    <a:pt x="27" y="175"/>
                  </a:lnTo>
                  <a:lnTo>
                    <a:pt x="82" y="164"/>
                  </a:lnTo>
                  <a:lnTo>
                    <a:pt x="72" y="134"/>
                  </a:lnTo>
                  <a:lnTo>
                    <a:pt x="51" y="123"/>
                  </a:lnTo>
                  <a:lnTo>
                    <a:pt x="41" y="86"/>
                  </a:lnTo>
                  <a:lnTo>
                    <a:pt x="102" y="45"/>
                  </a:lnTo>
                  <a:lnTo>
                    <a:pt x="154" y="86"/>
                  </a:lnTo>
                  <a:lnTo>
                    <a:pt x="154" y="123"/>
                  </a:lnTo>
                  <a:lnTo>
                    <a:pt x="133" y="168"/>
                  </a:lnTo>
                  <a:lnTo>
                    <a:pt x="150" y="199"/>
                  </a:lnTo>
                  <a:lnTo>
                    <a:pt x="253" y="226"/>
                  </a:lnTo>
                  <a:lnTo>
                    <a:pt x="294" y="188"/>
                  </a:lnTo>
                  <a:lnTo>
                    <a:pt x="431" y="271"/>
                  </a:lnTo>
                  <a:lnTo>
                    <a:pt x="545" y="323"/>
                  </a:lnTo>
                  <a:lnTo>
                    <a:pt x="607" y="354"/>
                  </a:lnTo>
                  <a:lnTo>
                    <a:pt x="668" y="385"/>
                  </a:lnTo>
                  <a:lnTo>
                    <a:pt x="716" y="426"/>
                  </a:lnTo>
                  <a:lnTo>
                    <a:pt x="747" y="467"/>
                  </a:lnTo>
                  <a:lnTo>
                    <a:pt x="719" y="497"/>
                  </a:lnTo>
                  <a:lnTo>
                    <a:pt x="654" y="539"/>
                  </a:lnTo>
                  <a:lnTo>
                    <a:pt x="586" y="586"/>
                  </a:lnTo>
                  <a:lnTo>
                    <a:pt x="545" y="6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graphicFrame>
        <p:nvGraphicFramePr>
          <p:cNvPr id="123913" name="Object 9"/>
          <p:cNvGraphicFramePr>
            <a:graphicFrameLocks noChangeAspect="1"/>
          </p:cNvGraphicFramePr>
          <p:nvPr/>
        </p:nvGraphicFramePr>
        <p:xfrm>
          <a:off x="304800" y="381000"/>
          <a:ext cx="8686800" cy="192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14" name="Feuille de calcul" r:id="rId3" imgW="6423866" imgH="1425403" progId="Excel.Sheet.8">
                  <p:embed/>
                </p:oleObj>
              </mc:Choice>
              <mc:Fallback>
                <p:oleObj name="Feuille de calcul" r:id="rId3" imgW="6423866" imgH="1425403" progId="Excel.Sheet.8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381000"/>
                        <a:ext cx="8686800" cy="1927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9098" name="Object 10"/>
          <p:cNvGraphicFramePr>
            <a:graphicFrameLocks noChangeAspect="1"/>
          </p:cNvGraphicFramePr>
          <p:nvPr/>
        </p:nvGraphicFramePr>
        <p:xfrm>
          <a:off x="228600" y="381000"/>
          <a:ext cx="8610600" cy="188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00" name="Feuille de calcul" r:id="rId3" imgW="6507840" imgH="1425403" progId="Excel.Sheet.8">
                  <p:embed/>
                </p:oleObj>
              </mc:Choice>
              <mc:Fallback>
                <p:oleObj name="Feuille de calcul" r:id="rId3" imgW="6507840" imgH="1425403" progId="Excel.Sheet.8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381000"/>
                        <a:ext cx="8610600" cy="1885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9099" name="Picture 11" descr="j007862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362200"/>
            <a:ext cx="1430338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700" name="Text Box 4"/>
          <p:cNvSpPr txBox="1">
            <a:spLocks noChangeArrowheads="1"/>
          </p:cNvSpPr>
          <p:nvPr/>
        </p:nvSpPr>
        <p:spPr bwMode="auto">
          <a:xfrm>
            <a:off x="1331913" y="3429000"/>
            <a:ext cx="6264275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61950" indent="-3619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413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fr-CH" altLang="fr-FR"/>
              <a:t>de présenter au bilan des immobilisations à  leur juste valeur,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fr-CH" altLang="fr-FR"/>
              <a:t>d’assurer des liquidités pour le remplacement  des immobilisations usées.</a:t>
            </a:r>
          </a:p>
          <a:p>
            <a:pPr>
              <a:spcBef>
                <a:spcPct val="50000"/>
              </a:spcBef>
            </a:pPr>
            <a:endParaRPr lang="fr-FR" altLang="fr-FR"/>
          </a:p>
        </p:txBody>
      </p:sp>
      <p:sp>
        <p:nvSpPr>
          <p:cNvPr id="157701" name="Rectangle 5"/>
          <p:cNvSpPr>
            <a:spLocks noChangeArrowheads="1"/>
          </p:cNvSpPr>
          <p:nvPr/>
        </p:nvSpPr>
        <p:spPr bwMode="auto">
          <a:xfrm>
            <a:off x="684213" y="1557338"/>
            <a:ext cx="7775575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827088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235075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3063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fr-FR" altLang="fr-FR" sz="4000">
                <a:solidFill>
                  <a:srgbClr val="000066"/>
                </a:solidFill>
              </a:rPr>
              <a:t>La comptabilisation des amortissements comptables permet :</a:t>
            </a:r>
            <a:endParaRPr lang="fr-FR" altLang="fr-FR" sz="4000"/>
          </a:p>
          <a:p>
            <a:pPr>
              <a:buFontTx/>
              <a:buNone/>
            </a:pPr>
            <a:endParaRPr lang="fr-FR" altLang="fr-FR" sz="40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6" name="Group 4"/>
          <p:cNvGrpSpPr>
            <a:grpSpLocks/>
          </p:cNvGrpSpPr>
          <p:nvPr/>
        </p:nvGrpSpPr>
        <p:grpSpPr bwMode="auto">
          <a:xfrm>
            <a:off x="6172200" y="1600200"/>
            <a:ext cx="2047875" cy="3892550"/>
            <a:chOff x="1769" y="1537"/>
            <a:chExt cx="1290" cy="2452"/>
          </a:xfrm>
        </p:grpSpPr>
        <p:sp>
          <p:nvSpPr>
            <p:cNvPr id="23557" name="Freeform 5"/>
            <p:cNvSpPr>
              <a:spLocks/>
            </p:cNvSpPr>
            <p:nvPr/>
          </p:nvSpPr>
          <p:spPr bwMode="auto">
            <a:xfrm>
              <a:off x="1769" y="2288"/>
              <a:ext cx="505" cy="835"/>
            </a:xfrm>
            <a:custGeom>
              <a:avLst/>
              <a:gdLst>
                <a:gd name="T0" fmla="*/ 267 w 505"/>
                <a:gd name="T1" fmla="*/ 124 h 835"/>
                <a:gd name="T2" fmla="*/ 319 w 505"/>
                <a:gd name="T3" fmla="*/ 72 h 835"/>
                <a:gd name="T4" fmla="*/ 392 w 505"/>
                <a:gd name="T5" fmla="*/ 21 h 835"/>
                <a:gd name="T6" fmla="*/ 443 w 505"/>
                <a:gd name="T7" fmla="*/ 0 h 835"/>
                <a:gd name="T8" fmla="*/ 505 w 505"/>
                <a:gd name="T9" fmla="*/ 4 h 835"/>
                <a:gd name="T10" fmla="*/ 505 w 505"/>
                <a:gd name="T11" fmla="*/ 52 h 835"/>
                <a:gd name="T12" fmla="*/ 474 w 505"/>
                <a:gd name="T13" fmla="*/ 93 h 835"/>
                <a:gd name="T14" fmla="*/ 416 w 505"/>
                <a:gd name="T15" fmla="*/ 124 h 835"/>
                <a:gd name="T16" fmla="*/ 271 w 505"/>
                <a:gd name="T17" fmla="*/ 190 h 835"/>
                <a:gd name="T18" fmla="*/ 133 w 505"/>
                <a:gd name="T19" fmla="*/ 269 h 835"/>
                <a:gd name="T20" fmla="*/ 75 w 505"/>
                <a:gd name="T21" fmla="*/ 289 h 835"/>
                <a:gd name="T22" fmla="*/ 55 w 505"/>
                <a:gd name="T23" fmla="*/ 320 h 835"/>
                <a:gd name="T24" fmla="*/ 75 w 505"/>
                <a:gd name="T25" fmla="*/ 351 h 835"/>
                <a:gd name="T26" fmla="*/ 195 w 505"/>
                <a:gd name="T27" fmla="*/ 467 h 835"/>
                <a:gd name="T28" fmla="*/ 250 w 505"/>
                <a:gd name="T29" fmla="*/ 505 h 835"/>
                <a:gd name="T30" fmla="*/ 332 w 505"/>
                <a:gd name="T31" fmla="*/ 570 h 835"/>
                <a:gd name="T32" fmla="*/ 416 w 505"/>
                <a:gd name="T33" fmla="*/ 632 h 835"/>
                <a:gd name="T34" fmla="*/ 412 w 505"/>
                <a:gd name="T35" fmla="*/ 663 h 835"/>
                <a:gd name="T36" fmla="*/ 350 w 505"/>
                <a:gd name="T37" fmla="*/ 673 h 835"/>
                <a:gd name="T38" fmla="*/ 257 w 505"/>
                <a:gd name="T39" fmla="*/ 673 h 835"/>
                <a:gd name="T40" fmla="*/ 199 w 505"/>
                <a:gd name="T41" fmla="*/ 704 h 835"/>
                <a:gd name="T42" fmla="*/ 178 w 505"/>
                <a:gd name="T43" fmla="*/ 783 h 835"/>
                <a:gd name="T44" fmla="*/ 178 w 505"/>
                <a:gd name="T45" fmla="*/ 825 h 835"/>
                <a:gd name="T46" fmla="*/ 154 w 505"/>
                <a:gd name="T47" fmla="*/ 835 h 835"/>
                <a:gd name="T48" fmla="*/ 116 w 505"/>
                <a:gd name="T49" fmla="*/ 797 h 835"/>
                <a:gd name="T50" fmla="*/ 123 w 505"/>
                <a:gd name="T51" fmla="*/ 731 h 835"/>
                <a:gd name="T52" fmla="*/ 157 w 505"/>
                <a:gd name="T53" fmla="*/ 683 h 835"/>
                <a:gd name="T54" fmla="*/ 226 w 505"/>
                <a:gd name="T55" fmla="*/ 642 h 835"/>
                <a:gd name="T56" fmla="*/ 301 w 505"/>
                <a:gd name="T57" fmla="*/ 622 h 835"/>
                <a:gd name="T58" fmla="*/ 308 w 505"/>
                <a:gd name="T59" fmla="*/ 601 h 835"/>
                <a:gd name="T60" fmla="*/ 271 w 505"/>
                <a:gd name="T61" fmla="*/ 560 h 835"/>
                <a:gd name="T62" fmla="*/ 113 w 505"/>
                <a:gd name="T63" fmla="*/ 457 h 835"/>
                <a:gd name="T64" fmla="*/ 65 w 505"/>
                <a:gd name="T65" fmla="*/ 416 h 835"/>
                <a:gd name="T66" fmla="*/ 20 w 505"/>
                <a:gd name="T67" fmla="*/ 361 h 835"/>
                <a:gd name="T68" fmla="*/ 0 w 505"/>
                <a:gd name="T69" fmla="*/ 299 h 835"/>
                <a:gd name="T70" fmla="*/ 13 w 505"/>
                <a:gd name="T71" fmla="*/ 262 h 835"/>
                <a:gd name="T72" fmla="*/ 92 w 505"/>
                <a:gd name="T73" fmla="*/ 238 h 835"/>
                <a:gd name="T74" fmla="*/ 188 w 505"/>
                <a:gd name="T75" fmla="*/ 197 h 835"/>
                <a:gd name="T76" fmla="*/ 250 w 505"/>
                <a:gd name="T77" fmla="*/ 154 h 835"/>
                <a:gd name="T78" fmla="*/ 267 w 505"/>
                <a:gd name="T79" fmla="*/ 124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05" h="835">
                  <a:moveTo>
                    <a:pt x="267" y="124"/>
                  </a:moveTo>
                  <a:lnTo>
                    <a:pt x="319" y="72"/>
                  </a:lnTo>
                  <a:lnTo>
                    <a:pt x="392" y="21"/>
                  </a:lnTo>
                  <a:lnTo>
                    <a:pt x="443" y="0"/>
                  </a:lnTo>
                  <a:lnTo>
                    <a:pt x="505" y="4"/>
                  </a:lnTo>
                  <a:lnTo>
                    <a:pt x="505" y="52"/>
                  </a:lnTo>
                  <a:lnTo>
                    <a:pt x="474" y="93"/>
                  </a:lnTo>
                  <a:lnTo>
                    <a:pt x="416" y="124"/>
                  </a:lnTo>
                  <a:lnTo>
                    <a:pt x="271" y="190"/>
                  </a:lnTo>
                  <a:lnTo>
                    <a:pt x="133" y="269"/>
                  </a:lnTo>
                  <a:lnTo>
                    <a:pt x="75" y="289"/>
                  </a:lnTo>
                  <a:lnTo>
                    <a:pt x="55" y="320"/>
                  </a:lnTo>
                  <a:lnTo>
                    <a:pt x="75" y="351"/>
                  </a:lnTo>
                  <a:lnTo>
                    <a:pt x="195" y="467"/>
                  </a:lnTo>
                  <a:lnTo>
                    <a:pt x="250" y="505"/>
                  </a:lnTo>
                  <a:lnTo>
                    <a:pt x="332" y="570"/>
                  </a:lnTo>
                  <a:lnTo>
                    <a:pt x="416" y="632"/>
                  </a:lnTo>
                  <a:lnTo>
                    <a:pt x="412" y="663"/>
                  </a:lnTo>
                  <a:lnTo>
                    <a:pt x="350" y="673"/>
                  </a:lnTo>
                  <a:lnTo>
                    <a:pt x="257" y="673"/>
                  </a:lnTo>
                  <a:lnTo>
                    <a:pt x="199" y="704"/>
                  </a:lnTo>
                  <a:lnTo>
                    <a:pt x="178" y="783"/>
                  </a:lnTo>
                  <a:lnTo>
                    <a:pt x="178" y="825"/>
                  </a:lnTo>
                  <a:lnTo>
                    <a:pt x="154" y="835"/>
                  </a:lnTo>
                  <a:lnTo>
                    <a:pt x="116" y="797"/>
                  </a:lnTo>
                  <a:lnTo>
                    <a:pt x="123" y="731"/>
                  </a:lnTo>
                  <a:lnTo>
                    <a:pt x="157" y="683"/>
                  </a:lnTo>
                  <a:lnTo>
                    <a:pt x="226" y="642"/>
                  </a:lnTo>
                  <a:lnTo>
                    <a:pt x="301" y="622"/>
                  </a:lnTo>
                  <a:lnTo>
                    <a:pt x="308" y="601"/>
                  </a:lnTo>
                  <a:lnTo>
                    <a:pt x="271" y="560"/>
                  </a:lnTo>
                  <a:lnTo>
                    <a:pt x="113" y="457"/>
                  </a:lnTo>
                  <a:lnTo>
                    <a:pt x="65" y="416"/>
                  </a:lnTo>
                  <a:lnTo>
                    <a:pt x="20" y="361"/>
                  </a:lnTo>
                  <a:lnTo>
                    <a:pt x="0" y="299"/>
                  </a:lnTo>
                  <a:lnTo>
                    <a:pt x="13" y="262"/>
                  </a:lnTo>
                  <a:lnTo>
                    <a:pt x="92" y="238"/>
                  </a:lnTo>
                  <a:lnTo>
                    <a:pt x="188" y="197"/>
                  </a:lnTo>
                  <a:lnTo>
                    <a:pt x="250" y="154"/>
                  </a:lnTo>
                  <a:lnTo>
                    <a:pt x="267" y="1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3558" name="Freeform 6"/>
            <p:cNvSpPr>
              <a:spLocks/>
            </p:cNvSpPr>
            <p:nvPr/>
          </p:nvSpPr>
          <p:spPr bwMode="auto">
            <a:xfrm>
              <a:off x="2219" y="2251"/>
              <a:ext cx="351" cy="799"/>
            </a:xfrm>
            <a:custGeom>
              <a:avLst/>
              <a:gdLst>
                <a:gd name="T0" fmla="*/ 75 w 351"/>
                <a:gd name="T1" fmla="*/ 61 h 799"/>
                <a:gd name="T2" fmla="*/ 106 w 351"/>
                <a:gd name="T3" fmla="*/ 10 h 799"/>
                <a:gd name="T4" fmla="*/ 144 w 351"/>
                <a:gd name="T5" fmla="*/ 0 h 799"/>
                <a:gd name="T6" fmla="*/ 196 w 351"/>
                <a:gd name="T7" fmla="*/ 0 h 799"/>
                <a:gd name="T8" fmla="*/ 261 w 351"/>
                <a:gd name="T9" fmla="*/ 37 h 799"/>
                <a:gd name="T10" fmla="*/ 302 w 351"/>
                <a:gd name="T11" fmla="*/ 120 h 799"/>
                <a:gd name="T12" fmla="*/ 333 w 351"/>
                <a:gd name="T13" fmla="*/ 227 h 799"/>
                <a:gd name="T14" fmla="*/ 351 w 351"/>
                <a:gd name="T15" fmla="*/ 336 h 799"/>
                <a:gd name="T16" fmla="*/ 351 w 351"/>
                <a:gd name="T17" fmla="*/ 484 h 799"/>
                <a:gd name="T18" fmla="*/ 313 w 351"/>
                <a:gd name="T19" fmla="*/ 645 h 799"/>
                <a:gd name="T20" fmla="*/ 258 w 351"/>
                <a:gd name="T21" fmla="*/ 740 h 799"/>
                <a:gd name="T22" fmla="*/ 185 w 351"/>
                <a:gd name="T23" fmla="*/ 788 h 799"/>
                <a:gd name="T24" fmla="*/ 117 w 351"/>
                <a:gd name="T25" fmla="*/ 799 h 799"/>
                <a:gd name="T26" fmla="*/ 65 w 351"/>
                <a:gd name="T27" fmla="*/ 768 h 799"/>
                <a:gd name="T28" fmla="*/ 24 w 351"/>
                <a:gd name="T29" fmla="*/ 730 h 799"/>
                <a:gd name="T30" fmla="*/ 13 w 351"/>
                <a:gd name="T31" fmla="*/ 669 h 799"/>
                <a:gd name="T32" fmla="*/ 0 w 351"/>
                <a:gd name="T33" fmla="*/ 552 h 799"/>
                <a:gd name="T34" fmla="*/ 10 w 351"/>
                <a:gd name="T35" fmla="*/ 408 h 799"/>
                <a:gd name="T36" fmla="*/ 41 w 351"/>
                <a:gd name="T37" fmla="*/ 258 h 799"/>
                <a:gd name="T38" fmla="*/ 61 w 351"/>
                <a:gd name="T39" fmla="*/ 150 h 799"/>
                <a:gd name="T40" fmla="*/ 75 w 351"/>
                <a:gd name="T41" fmla="*/ 61 h 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1" h="799">
                  <a:moveTo>
                    <a:pt x="75" y="61"/>
                  </a:moveTo>
                  <a:lnTo>
                    <a:pt x="106" y="10"/>
                  </a:lnTo>
                  <a:lnTo>
                    <a:pt x="144" y="0"/>
                  </a:lnTo>
                  <a:lnTo>
                    <a:pt x="196" y="0"/>
                  </a:lnTo>
                  <a:lnTo>
                    <a:pt x="261" y="37"/>
                  </a:lnTo>
                  <a:lnTo>
                    <a:pt x="302" y="120"/>
                  </a:lnTo>
                  <a:lnTo>
                    <a:pt x="333" y="227"/>
                  </a:lnTo>
                  <a:lnTo>
                    <a:pt x="351" y="336"/>
                  </a:lnTo>
                  <a:lnTo>
                    <a:pt x="351" y="484"/>
                  </a:lnTo>
                  <a:lnTo>
                    <a:pt x="313" y="645"/>
                  </a:lnTo>
                  <a:lnTo>
                    <a:pt x="258" y="740"/>
                  </a:lnTo>
                  <a:lnTo>
                    <a:pt x="185" y="788"/>
                  </a:lnTo>
                  <a:lnTo>
                    <a:pt x="117" y="799"/>
                  </a:lnTo>
                  <a:lnTo>
                    <a:pt x="65" y="768"/>
                  </a:lnTo>
                  <a:lnTo>
                    <a:pt x="24" y="730"/>
                  </a:lnTo>
                  <a:lnTo>
                    <a:pt x="13" y="669"/>
                  </a:lnTo>
                  <a:lnTo>
                    <a:pt x="0" y="552"/>
                  </a:lnTo>
                  <a:lnTo>
                    <a:pt x="10" y="408"/>
                  </a:lnTo>
                  <a:lnTo>
                    <a:pt x="41" y="258"/>
                  </a:lnTo>
                  <a:lnTo>
                    <a:pt x="61" y="150"/>
                  </a:lnTo>
                  <a:lnTo>
                    <a:pt x="75" y="6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3559" name="Freeform 7"/>
            <p:cNvSpPr>
              <a:spLocks/>
            </p:cNvSpPr>
            <p:nvPr/>
          </p:nvSpPr>
          <p:spPr bwMode="auto">
            <a:xfrm>
              <a:off x="2316" y="2946"/>
              <a:ext cx="205" cy="1043"/>
            </a:xfrm>
            <a:custGeom>
              <a:avLst/>
              <a:gdLst>
                <a:gd name="T0" fmla="*/ 99 w 205"/>
                <a:gd name="T1" fmla="*/ 185 h 1043"/>
                <a:gd name="T2" fmla="*/ 71 w 205"/>
                <a:gd name="T3" fmla="*/ 116 h 1043"/>
                <a:gd name="T4" fmla="*/ 71 w 205"/>
                <a:gd name="T5" fmla="*/ 41 h 1043"/>
                <a:gd name="T6" fmla="*/ 109 w 205"/>
                <a:gd name="T7" fmla="*/ 0 h 1043"/>
                <a:gd name="T8" fmla="*/ 153 w 205"/>
                <a:gd name="T9" fmla="*/ 20 h 1043"/>
                <a:gd name="T10" fmla="*/ 184 w 205"/>
                <a:gd name="T11" fmla="*/ 92 h 1043"/>
                <a:gd name="T12" fmla="*/ 201 w 205"/>
                <a:gd name="T13" fmla="*/ 216 h 1043"/>
                <a:gd name="T14" fmla="*/ 205 w 205"/>
                <a:gd name="T15" fmla="*/ 370 h 1043"/>
                <a:gd name="T16" fmla="*/ 194 w 205"/>
                <a:gd name="T17" fmla="*/ 504 h 1043"/>
                <a:gd name="T18" fmla="*/ 174 w 205"/>
                <a:gd name="T19" fmla="*/ 648 h 1043"/>
                <a:gd name="T20" fmla="*/ 174 w 205"/>
                <a:gd name="T21" fmla="*/ 823 h 1043"/>
                <a:gd name="T22" fmla="*/ 201 w 205"/>
                <a:gd name="T23" fmla="*/ 895 h 1043"/>
                <a:gd name="T24" fmla="*/ 191 w 205"/>
                <a:gd name="T25" fmla="*/ 929 h 1043"/>
                <a:gd name="T26" fmla="*/ 143 w 205"/>
                <a:gd name="T27" fmla="*/ 940 h 1043"/>
                <a:gd name="T28" fmla="*/ 92 w 205"/>
                <a:gd name="T29" fmla="*/ 988 h 1043"/>
                <a:gd name="T30" fmla="*/ 68 w 205"/>
                <a:gd name="T31" fmla="*/ 1029 h 1043"/>
                <a:gd name="T32" fmla="*/ 10 w 205"/>
                <a:gd name="T33" fmla="*/ 1043 h 1043"/>
                <a:gd name="T34" fmla="*/ 0 w 205"/>
                <a:gd name="T35" fmla="*/ 998 h 1043"/>
                <a:gd name="T36" fmla="*/ 20 w 205"/>
                <a:gd name="T37" fmla="*/ 960 h 1043"/>
                <a:gd name="T38" fmla="*/ 92 w 205"/>
                <a:gd name="T39" fmla="*/ 929 h 1043"/>
                <a:gd name="T40" fmla="*/ 143 w 205"/>
                <a:gd name="T41" fmla="*/ 906 h 1043"/>
                <a:gd name="T42" fmla="*/ 160 w 205"/>
                <a:gd name="T43" fmla="*/ 885 h 1043"/>
                <a:gd name="T44" fmla="*/ 140 w 205"/>
                <a:gd name="T45" fmla="*/ 827 h 1043"/>
                <a:gd name="T46" fmla="*/ 123 w 205"/>
                <a:gd name="T47" fmla="*/ 709 h 1043"/>
                <a:gd name="T48" fmla="*/ 119 w 205"/>
                <a:gd name="T49" fmla="*/ 569 h 1043"/>
                <a:gd name="T50" fmla="*/ 123 w 205"/>
                <a:gd name="T51" fmla="*/ 476 h 1043"/>
                <a:gd name="T52" fmla="*/ 129 w 205"/>
                <a:gd name="T53" fmla="*/ 350 h 1043"/>
                <a:gd name="T54" fmla="*/ 119 w 205"/>
                <a:gd name="T55" fmla="*/ 237 h 1043"/>
                <a:gd name="T56" fmla="*/ 99 w 205"/>
                <a:gd name="T57" fmla="*/ 185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5" h="1043">
                  <a:moveTo>
                    <a:pt x="99" y="185"/>
                  </a:moveTo>
                  <a:lnTo>
                    <a:pt x="71" y="116"/>
                  </a:lnTo>
                  <a:lnTo>
                    <a:pt x="71" y="41"/>
                  </a:lnTo>
                  <a:lnTo>
                    <a:pt x="109" y="0"/>
                  </a:lnTo>
                  <a:lnTo>
                    <a:pt x="153" y="20"/>
                  </a:lnTo>
                  <a:lnTo>
                    <a:pt x="184" y="92"/>
                  </a:lnTo>
                  <a:lnTo>
                    <a:pt x="201" y="216"/>
                  </a:lnTo>
                  <a:lnTo>
                    <a:pt x="205" y="370"/>
                  </a:lnTo>
                  <a:lnTo>
                    <a:pt x="194" y="504"/>
                  </a:lnTo>
                  <a:lnTo>
                    <a:pt x="174" y="648"/>
                  </a:lnTo>
                  <a:lnTo>
                    <a:pt x="174" y="823"/>
                  </a:lnTo>
                  <a:lnTo>
                    <a:pt x="201" y="895"/>
                  </a:lnTo>
                  <a:lnTo>
                    <a:pt x="191" y="929"/>
                  </a:lnTo>
                  <a:lnTo>
                    <a:pt x="143" y="940"/>
                  </a:lnTo>
                  <a:lnTo>
                    <a:pt x="92" y="988"/>
                  </a:lnTo>
                  <a:lnTo>
                    <a:pt x="68" y="1029"/>
                  </a:lnTo>
                  <a:lnTo>
                    <a:pt x="10" y="1043"/>
                  </a:lnTo>
                  <a:lnTo>
                    <a:pt x="0" y="998"/>
                  </a:lnTo>
                  <a:lnTo>
                    <a:pt x="20" y="960"/>
                  </a:lnTo>
                  <a:lnTo>
                    <a:pt x="92" y="929"/>
                  </a:lnTo>
                  <a:lnTo>
                    <a:pt x="143" y="906"/>
                  </a:lnTo>
                  <a:lnTo>
                    <a:pt x="160" y="885"/>
                  </a:lnTo>
                  <a:lnTo>
                    <a:pt x="140" y="827"/>
                  </a:lnTo>
                  <a:lnTo>
                    <a:pt x="123" y="709"/>
                  </a:lnTo>
                  <a:lnTo>
                    <a:pt x="119" y="569"/>
                  </a:lnTo>
                  <a:lnTo>
                    <a:pt x="123" y="476"/>
                  </a:lnTo>
                  <a:lnTo>
                    <a:pt x="129" y="350"/>
                  </a:lnTo>
                  <a:lnTo>
                    <a:pt x="119" y="237"/>
                  </a:lnTo>
                  <a:lnTo>
                    <a:pt x="99" y="1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3560" name="Freeform 8"/>
            <p:cNvSpPr>
              <a:spLocks/>
            </p:cNvSpPr>
            <p:nvPr/>
          </p:nvSpPr>
          <p:spPr bwMode="auto">
            <a:xfrm>
              <a:off x="2028" y="2948"/>
              <a:ext cx="320" cy="1040"/>
            </a:xfrm>
            <a:custGeom>
              <a:avLst/>
              <a:gdLst>
                <a:gd name="T0" fmla="*/ 197 w 320"/>
                <a:gd name="T1" fmla="*/ 96 h 1040"/>
                <a:gd name="T2" fmla="*/ 231 w 320"/>
                <a:gd name="T3" fmla="*/ 31 h 1040"/>
                <a:gd name="T4" fmla="*/ 272 w 320"/>
                <a:gd name="T5" fmla="*/ 0 h 1040"/>
                <a:gd name="T6" fmla="*/ 320 w 320"/>
                <a:gd name="T7" fmla="*/ 20 h 1040"/>
                <a:gd name="T8" fmla="*/ 313 w 320"/>
                <a:gd name="T9" fmla="*/ 82 h 1040"/>
                <a:gd name="T10" fmla="*/ 282 w 320"/>
                <a:gd name="T11" fmla="*/ 126 h 1040"/>
                <a:gd name="T12" fmla="*/ 221 w 320"/>
                <a:gd name="T13" fmla="*/ 237 h 1040"/>
                <a:gd name="T14" fmla="*/ 180 w 320"/>
                <a:gd name="T15" fmla="*/ 343 h 1040"/>
                <a:gd name="T16" fmla="*/ 156 w 320"/>
                <a:gd name="T17" fmla="*/ 456 h 1040"/>
                <a:gd name="T18" fmla="*/ 159 w 320"/>
                <a:gd name="T19" fmla="*/ 566 h 1040"/>
                <a:gd name="T20" fmla="*/ 197 w 320"/>
                <a:gd name="T21" fmla="*/ 713 h 1040"/>
                <a:gd name="T22" fmla="*/ 228 w 320"/>
                <a:gd name="T23" fmla="*/ 855 h 1040"/>
                <a:gd name="T24" fmla="*/ 272 w 320"/>
                <a:gd name="T25" fmla="*/ 916 h 1040"/>
                <a:gd name="T26" fmla="*/ 269 w 320"/>
                <a:gd name="T27" fmla="*/ 951 h 1040"/>
                <a:gd name="T28" fmla="*/ 231 w 320"/>
                <a:gd name="T29" fmla="*/ 968 h 1040"/>
                <a:gd name="T30" fmla="*/ 145 w 320"/>
                <a:gd name="T31" fmla="*/ 981 h 1040"/>
                <a:gd name="T32" fmla="*/ 84 w 320"/>
                <a:gd name="T33" fmla="*/ 1019 h 1040"/>
                <a:gd name="T34" fmla="*/ 52 w 320"/>
                <a:gd name="T35" fmla="*/ 1040 h 1040"/>
                <a:gd name="T36" fmla="*/ 0 w 320"/>
                <a:gd name="T37" fmla="*/ 992 h 1040"/>
                <a:gd name="T38" fmla="*/ 11 w 320"/>
                <a:gd name="T39" fmla="*/ 961 h 1040"/>
                <a:gd name="T40" fmla="*/ 62 w 320"/>
                <a:gd name="T41" fmla="*/ 940 h 1040"/>
                <a:gd name="T42" fmla="*/ 128 w 320"/>
                <a:gd name="T43" fmla="*/ 930 h 1040"/>
                <a:gd name="T44" fmla="*/ 190 w 320"/>
                <a:gd name="T45" fmla="*/ 930 h 1040"/>
                <a:gd name="T46" fmla="*/ 200 w 320"/>
                <a:gd name="T47" fmla="*/ 910 h 1040"/>
                <a:gd name="T48" fmla="*/ 190 w 320"/>
                <a:gd name="T49" fmla="*/ 875 h 1040"/>
                <a:gd name="T50" fmla="*/ 138 w 320"/>
                <a:gd name="T51" fmla="*/ 741 h 1040"/>
                <a:gd name="T52" fmla="*/ 104 w 320"/>
                <a:gd name="T53" fmla="*/ 610 h 1040"/>
                <a:gd name="T54" fmla="*/ 87 w 320"/>
                <a:gd name="T55" fmla="*/ 515 h 1040"/>
                <a:gd name="T56" fmla="*/ 84 w 320"/>
                <a:gd name="T57" fmla="*/ 426 h 1040"/>
                <a:gd name="T58" fmla="*/ 97 w 320"/>
                <a:gd name="T59" fmla="*/ 340 h 1040"/>
                <a:gd name="T60" fmla="*/ 128 w 320"/>
                <a:gd name="T61" fmla="*/ 251 h 1040"/>
                <a:gd name="T62" fmla="*/ 176 w 320"/>
                <a:gd name="T63" fmla="*/ 133 h 1040"/>
                <a:gd name="T64" fmla="*/ 197 w 320"/>
                <a:gd name="T65" fmla="*/ 96 h 10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20" h="1040">
                  <a:moveTo>
                    <a:pt x="197" y="96"/>
                  </a:moveTo>
                  <a:lnTo>
                    <a:pt x="231" y="31"/>
                  </a:lnTo>
                  <a:lnTo>
                    <a:pt x="272" y="0"/>
                  </a:lnTo>
                  <a:lnTo>
                    <a:pt x="320" y="20"/>
                  </a:lnTo>
                  <a:lnTo>
                    <a:pt x="313" y="82"/>
                  </a:lnTo>
                  <a:lnTo>
                    <a:pt x="282" y="126"/>
                  </a:lnTo>
                  <a:lnTo>
                    <a:pt x="221" y="237"/>
                  </a:lnTo>
                  <a:lnTo>
                    <a:pt x="180" y="343"/>
                  </a:lnTo>
                  <a:lnTo>
                    <a:pt x="156" y="456"/>
                  </a:lnTo>
                  <a:lnTo>
                    <a:pt x="159" y="566"/>
                  </a:lnTo>
                  <a:lnTo>
                    <a:pt x="197" y="713"/>
                  </a:lnTo>
                  <a:lnTo>
                    <a:pt x="228" y="855"/>
                  </a:lnTo>
                  <a:lnTo>
                    <a:pt x="272" y="916"/>
                  </a:lnTo>
                  <a:lnTo>
                    <a:pt x="269" y="951"/>
                  </a:lnTo>
                  <a:lnTo>
                    <a:pt x="231" y="968"/>
                  </a:lnTo>
                  <a:lnTo>
                    <a:pt x="145" y="981"/>
                  </a:lnTo>
                  <a:lnTo>
                    <a:pt x="84" y="1019"/>
                  </a:lnTo>
                  <a:lnTo>
                    <a:pt x="52" y="1040"/>
                  </a:lnTo>
                  <a:lnTo>
                    <a:pt x="0" y="992"/>
                  </a:lnTo>
                  <a:lnTo>
                    <a:pt x="11" y="961"/>
                  </a:lnTo>
                  <a:lnTo>
                    <a:pt x="62" y="940"/>
                  </a:lnTo>
                  <a:lnTo>
                    <a:pt x="128" y="930"/>
                  </a:lnTo>
                  <a:lnTo>
                    <a:pt x="190" y="930"/>
                  </a:lnTo>
                  <a:lnTo>
                    <a:pt x="200" y="910"/>
                  </a:lnTo>
                  <a:lnTo>
                    <a:pt x="190" y="875"/>
                  </a:lnTo>
                  <a:lnTo>
                    <a:pt x="138" y="741"/>
                  </a:lnTo>
                  <a:lnTo>
                    <a:pt x="104" y="610"/>
                  </a:lnTo>
                  <a:lnTo>
                    <a:pt x="87" y="515"/>
                  </a:lnTo>
                  <a:lnTo>
                    <a:pt x="84" y="426"/>
                  </a:lnTo>
                  <a:lnTo>
                    <a:pt x="97" y="340"/>
                  </a:lnTo>
                  <a:lnTo>
                    <a:pt x="128" y="251"/>
                  </a:lnTo>
                  <a:lnTo>
                    <a:pt x="176" y="133"/>
                  </a:lnTo>
                  <a:lnTo>
                    <a:pt x="197" y="9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3561" name="Freeform 9"/>
            <p:cNvSpPr>
              <a:spLocks/>
            </p:cNvSpPr>
            <p:nvPr/>
          </p:nvSpPr>
          <p:spPr bwMode="auto">
            <a:xfrm>
              <a:off x="2089" y="1652"/>
              <a:ext cx="412" cy="543"/>
            </a:xfrm>
            <a:custGeom>
              <a:avLst/>
              <a:gdLst>
                <a:gd name="T0" fmla="*/ 151 w 412"/>
                <a:gd name="T1" fmla="*/ 454 h 543"/>
                <a:gd name="T2" fmla="*/ 182 w 412"/>
                <a:gd name="T3" fmla="*/ 522 h 543"/>
                <a:gd name="T4" fmla="*/ 254 w 412"/>
                <a:gd name="T5" fmla="*/ 543 h 543"/>
                <a:gd name="T6" fmla="*/ 316 w 412"/>
                <a:gd name="T7" fmla="*/ 536 h 543"/>
                <a:gd name="T8" fmla="*/ 367 w 412"/>
                <a:gd name="T9" fmla="*/ 492 h 543"/>
                <a:gd name="T10" fmla="*/ 408 w 412"/>
                <a:gd name="T11" fmla="*/ 402 h 543"/>
                <a:gd name="T12" fmla="*/ 412 w 412"/>
                <a:gd name="T13" fmla="*/ 296 h 543"/>
                <a:gd name="T14" fmla="*/ 398 w 412"/>
                <a:gd name="T15" fmla="*/ 203 h 543"/>
                <a:gd name="T16" fmla="*/ 340 w 412"/>
                <a:gd name="T17" fmla="*/ 99 h 543"/>
                <a:gd name="T18" fmla="*/ 298 w 412"/>
                <a:gd name="T19" fmla="*/ 51 h 543"/>
                <a:gd name="T20" fmla="*/ 254 w 412"/>
                <a:gd name="T21" fmla="*/ 21 h 543"/>
                <a:gd name="T22" fmla="*/ 213 w 412"/>
                <a:gd name="T23" fmla="*/ 0 h 543"/>
                <a:gd name="T24" fmla="*/ 141 w 412"/>
                <a:gd name="T25" fmla="*/ 7 h 543"/>
                <a:gd name="T26" fmla="*/ 103 w 412"/>
                <a:gd name="T27" fmla="*/ 69 h 543"/>
                <a:gd name="T28" fmla="*/ 83 w 412"/>
                <a:gd name="T29" fmla="*/ 134 h 543"/>
                <a:gd name="T30" fmla="*/ 83 w 412"/>
                <a:gd name="T31" fmla="*/ 238 h 543"/>
                <a:gd name="T32" fmla="*/ 100 w 412"/>
                <a:gd name="T33" fmla="*/ 337 h 543"/>
                <a:gd name="T34" fmla="*/ 120 w 412"/>
                <a:gd name="T35" fmla="*/ 392 h 543"/>
                <a:gd name="T36" fmla="*/ 6 w 412"/>
                <a:gd name="T37" fmla="*/ 474 h 543"/>
                <a:gd name="T38" fmla="*/ 0 w 412"/>
                <a:gd name="T39" fmla="*/ 505 h 543"/>
                <a:gd name="T40" fmla="*/ 17 w 412"/>
                <a:gd name="T41" fmla="*/ 522 h 543"/>
                <a:gd name="T42" fmla="*/ 141 w 412"/>
                <a:gd name="T43" fmla="*/ 430 h 543"/>
                <a:gd name="T44" fmla="*/ 151 w 412"/>
                <a:gd name="T45" fmla="*/ 454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12" h="543">
                  <a:moveTo>
                    <a:pt x="151" y="454"/>
                  </a:moveTo>
                  <a:lnTo>
                    <a:pt x="182" y="522"/>
                  </a:lnTo>
                  <a:lnTo>
                    <a:pt x="254" y="543"/>
                  </a:lnTo>
                  <a:lnTo>
                    <a:pt x="316" y="536"/>
                  </a:lnTo>
                  <a:lnTo>
                    <a:pt x="367" y="492"/>
                  </a:lnTo>
                  <a:lnTo>
                    <a:pt x="408" y="402"/>
                  </a:lnTo>
                  <a:lnTo>
                    <a:pt x="412" y="296"/>
                  </a:lnTo>
                  <a:lnTo>
                    <a:pt x="398" y="203"/>
                  </a:lnTo>
                  <a:lnTo>
                    <a:pt x="340" y="99"/>
                  </a:lnTo>
                  <a:lnTo>
                    <a:pt x="298" y="51"/>
                  </a:lnTo>
                  <a:lnTo>
                    <a:pt x="254" y="21"/>
                  </a:lnTo>
                  <a:lnTo>
                    <a:pt x="213" y="0"/>
                  </a:lnTo>
                  <a:lnTo>
                    <a:pt x="141" y="7"/>
                  </a:lnTo>
                  <a:lnTo>
                    <a:pt x="103" y="69"/>
                  </a:lnTo>
                  <a:lnTo>
                    <a:pt x="83" y="134"/>
                  </a:lnTo>
                  <a:lnTo>
                    <a:pt x="83" y="238"/>
                  </a:lnTo>
                  <a:lnTo>
                    <a:pt x="100" y="337"/>
                  </a:lnTo>
                  <a:lnTo>
                    <a:pt x="120" y="392"/>
                  </a:lnTo>
                  <a:lnTo>
                    <a:pt x="6" y="474"/>
                  </a:lnTo>
                  <a:lnTo>
                    <a:pt x="0" y="505"/>
                  </a:lnTo>
                  <a:lnTo>
                    <a:pt x="17" y="522"/>
                  </a:lnTo>
                  <a:lnTo>
                    <a:pt x="141" y="430"/>
                  </a:lnTo>
                  <a:lnTo>
                    <a:pt x="151" y="4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3562" name="Freeform 10"/>
            <p:cNvSpPr>
              <a:spLocks/>
            </p:cNvSpPr>
            <p:nvPr/>
          </p:nvSpPr>
          <p:spPr bwMode="auto">
            <a:xfrm>
              <a:off x="2240" y="1537"/>
              <a:ext cx="819" cy="908"/>
            </a:xfrm>
            <a:custGeom>
              <a:avLst/>
              <a:gdLst>
                <a:gd name="T0" fmla="*/ 545 w 819"/>
                <a:gd name="T1" fmla="*/ 628 h 908"/>
                <a:gd name="T2" fmla="*/ 504 w 819"/>
                <a:gd name="T3" fmla="*/ 669 h 908"/>
                <a:gd name="T4" fmla="*/ 417 w 819"/>
                <a:gd name="T5" fmla="*/ 720 h 908"/>
                <a:gd name="T6" fmla="*/ 339 w 819"/>
                <a:gd name="T7" fmla="*/ 751 h 908"/>
                <a:gd name="T8" fmla="*/ 284 w 819"/>
                <a:gd name="T9" fmla="*/ 782 h 908"/>
                <a:gd name="T10" fmla="*/ 232 w 819"/>
                <a:gd name="T11" fmla="*/ 823 h 908"/>
                <a:gd name="T12" fmla="*/ 226 w 819"/>
                <a:gd name="T13" fmla="*/ 895 h 908"/>
                <a:gd name="T14" fmla="*/ 277 w 819"/>
                <a:gd name="T15" fmla="*/ 908 h 908"/>
                <a:gd name="T16" fmla="*/ 407 w 819"/>
                <a:gd name="T17" fmla="*/ 833 h 908"/>
                <a:gd name="T18" fmla="*/ 504 w 819"/>
                <a:gd name="T19" fmla="*/ 744 h 908"/>
                <a:gd name="T20" fmla="*/ 617 w 819"/>
                <a:gd name="T21" fmla="*/ 631 h 908"/>
                <a:gd name="T22" fmla="*/ 709 w 819"/>
                <a:gd name="T23" fmla="*/ 559 h 908"/>
                <a:gd name="T24" fmla="*/ 788 w 819"/>
                <a:gd name="T25" fmla="*/ 504 h 908"/>
                <a:gd name="T26" fmla="*/ 819 w 819"/>
                <a:gd name="T27" fmla="*/ 477 h 908"/>
                <a:gd name="T28" fmla="*/ 808 w 819"/>
                <a:gd name="T29" fmla="*/ 443 h 908"/>
                <a:gd name="T30" fmla="*/ 771 w 819"/>
                <a:gd name="T31" fmla="*/ 395 h 908"/>
                <a:gd name="T32" fmla="*/ 634 w 819"/>
                <a:gd name="T33" fmla="*/ 320 h 908"/>
                <a:gd name="T34" fmla="*/ 504 w 819"/>
                <a:gd name="T35" fmla="*/ 250 h 908"/>
                <a:gd name="T36" fmla="*/ 345 w 819"/>
                <a:gd name="T37" fmla="*/ 178 h 908"/>
                <a:gd name="T38" fmla="*/ 287 w 819"/>
                <a:gd name="T39" fmla="*/ 137 h 908"/>
                <a:gd name="T40" fmla="*/ 226 w 819"/>
                <a:gd name="T41" fmla="*/ 82 h 908"/>
                <a:gd name="T42" fmla="*/ 164 w 819"/>
                <a:gd name="T43" fmla="*/ 21 h 908"/>
                <a:gd name="T44" fmla="*/ 109 w 819"/>
                <a:gd name="T45" fmla="*/ 0 h 908"/>
                <a:gd name="T46" fmla="*/ 0 w 819"/>
                <a:gd name="T47" fmla="*/ 76 h 908"/>
                <a:gd name="T48" fmla="*/ 7 w 819"/>
                <a:gd name="T49" fmla="*/ 147 h 908"/>
                <a:gd name="T50" fmla="*/ 27 w 819"/>
                <a:gd name="T51" fmla="*/ 175 h 908"/>
                <a:gd name="T52" fmla="*/ 82 w 819"/>
                <a:gd name="T53" fmla="*/ 164 h 908"/>
                <a:gd name="T54" fmla="*/ 72 w 819"/>
                <a:gd name="T55" fmla="*/ 134 h 908"/>
                <a:gd name="T56" fmla="*/ 51 w 819"/>
                <a:gd name="T57" fmla="*/ 123 h 908"/>
                <a:gd name="T58" fmla="*/ 41 w 819"/>
                <a:gd name="T59" fmla="*/ 86 h 908"/>
                <a:gd name="T60" fmla="*/ 102 w 819"/>
                <a:gd name="T61" fmla="*/ 45 h 908"/>
                <a:gd name="T62" fmla="*/ 154 w 819"/>
                <a:gd name="T63" fmla="*/ 86 h 908"/>
                <a:gd name="T64" fmla="*/ 154 w 819"/>
                <a:gd name="T65" fmla="*/ 123 h 908"/>
                <a:gd name="T66" fmla="*/ 133 w 819"/>
                <a:gd name="T67" fmla="*/ 168 h 908"/>
                <a:gd name="T68" fmla="*/ 150 w 819"/>
                <a:gd name="T69" fmla="*/ 199 h 908"/>
                <a:gd name="T70" fmla="*/ 253 w 819"/>
                <a:gd name="T71" fmla="*/ 226 h 908"/>
                <a:gd name="T72" fmla="*/ 294 w 819"/>
                <a:gd name="T73" fmla="*/ 188 h 908"/>
                <a:gd name="T74" fmla="*/ 431 w 819"/>
                <a:gd name="T75" fmla="*/ 271 h 908"/>
                <a:gd name="T76" fmla="*/ 545 w 819"/>
                <a:gd name="T77" fmla="*/ 323 h 908"/>
                <a:gd name="T78" fmla="*/ 607 w 819"/>
                <a:gd name="T79" fmla="*/ 354 h 908"/>
                <a:gd name="T80" fmla="*/ 668 w 819"/>
                <a:gd name="T81" fmla="*/ 385 h 908"/>
                <a:gd name="T82" fmla="*/ 716 w 819"/>
                <a:gd name="T83" fmla="*/ 426 h 908"/>
                <a:gd name="T84" fmla="*/ 747 w 819"/>
                <a:gd name="T85" fmla="*/ 467 h 908"/>
                <a:gd name="T86" fmla="*/ 719 w 819"/>
                <a:gd name="T87" fmla="*/ 497 h 908"/>
                <a:gd name="T88" fmla="*/ 654 w 819"/>
                <a:gd name="T89" fmla="*/ 539 h 908"/>
                <a:gd name="T90" fmla="*/ 586 w 819"/>
                <a:gd name="T91" fmla="*/ 586 h 908"/>
                <a:gd name="T92" fmla="*/ 545 w 819"/>
                <a:gd name="T93" fmla="*/ 628 h 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19" h="908">
                  <a:moveTo>
                    <a:pt x="545" y="628"/>
                  </a:moveTo>
                  <a:lnTo>
                    <a:pt x="504" y="669"/>
                  </a:lnTo>
                  <a:lnTo>
                    <a:pt x="417" y="720"/>
                  </a:lnTo>
                  <a:lnTo>
                    <a:pt x="339" y="751"/>
                  </a:lnTo>
                  <a:lnTo>
                    <a:pt x="284" y="782"/>
                  </a:lnTo>
                  <a:lnTo>
                    <a:pt x="232" y="823"/>
                  </a:lnTo>
                  <a:lnTo>
                    <a:pt x="226" y="895"/>
                  </a:lnTo>
                  <a:lnTo>
                    <a:pt x="277" y="908"/>
                  </a:lnTo>
                  <a:lnTo>
                    <a:pt x="407" y="833"/>
                  </a:lnTo>
                  <a:lnTo>
                    <a:pt x="504" y="744"/>
                  </a:lnTo>
                  <a:lnTo>
                    <a:pt x="617" y="631"/>
                  </a:lnTo>
                  <a:lnTo>
                    <a:pt x="709" y="559"/>
                  </a:lnTo>
                  <a:lnTo>
                    <a:pt x="788" y="504"/>
                  </a:lnTo>
                  <a:lnTo>
                    <a:pt x="819" y="477"/>
                  </a:lnTo>
                  <a:lnTo>
                    <a:pt x="808" y="443"/>
                  </a:lnTo>
                  <a:lnTo>
                    <a:pt x="771" y="395"/>
                  </a:lnTo>
                  <a:lnTo>
                    <a:pt x="634" y="320"/>
                  </a:lnTo>
                  <a:lnTo>
                    <a:pt x="504" y="250"/>
                  </a:lnTo>
                  <a:lnTo>
                    <a:pt x="345" y="178"/>
                  </a:lnTo>
                  <a:lnTo>
                    <a:pt x="287" y="137"/>
                  </a:lnTo>
                  <a:lnTo>
                    <a:pt x="226" y="82"/>
                  </a:lnTo>
                  <a:lnTo>
                    <a:pt x="164" y="21"/>
                  </a:lnTo>
                  <a:lnTo>
                    <a:pt x="109" y="0"/>
                  </a:lnTo>
                  <a:lnTo>
                    <a:pt x="0" y="76"/>
                  </a:lnTo>
                  <a:lnTo>
                    <a:pt x="7" y="147"/>
                  </a:lnTo>
                  <a:lnTo>
                    <a:pt x="27" y="175"/>
                  </a:lnTo>
                  <a:lnTo>
                    <a:pt x="82" y="164"/>
                  </a:lnTo>
                  <a:lnTo>
                    <a:pt x="72" y="134"/>
                  </a:lnTo>
                  <a:lnTo>
                    <a:pt x="51" y="123"/>
                  </a:lnTo>
                  <a:lnTo>
                    <a:pt x="41" y="86"/>
                  </a:lnTo>
                  <a:lnTo>
                    <a:pt x="102" y="45"/>
                  </a:lnTo>
                  <a:lnTo>
                    <a:pt x="154" y="86"/>
                  </a:lnTo>
                  <a:lnTo>
                    <a:pt x="154" y="123"/>
                  </a:lnTo>
                  <a:lnTo>
                    <a:pt x="133" y="168"/>
                  </a:lnTo>
                  <a:lnTo>
                    <a:pt x="150" y="199"/>
                  </a:lnTo>
                  <a:lnTo>
                    <a:pt x="253" y="226"/>
                  </a:lnTo>
                  <a:lnTo>
                    <a:pt x="294" y="188"/>
                  </a:lnTo>
                  <a:lnTo>
                    <a:pt x="431" y="271"/>
                  </a:lnTo>
                  <a:lnTo>
                    <a:pt x="545" y="323"/>
                  </a:lnTo>
                  <a:lnTo>
                    <a:pt x="607" y="354"/>
                  </a:lnTo>
                  <a:lnTo>
                    <a:pt x="668" y="385"/>
                  </a:lnTo>
                  <a:lnTo>
                    <a:pt x="716" y="426"/>
                  </a:lnTo>
                  <a:lnTo>
                    <a:pt x="747" y="467"/>
                  </a:lnTo>
                  <a:lnTo>
                    <a:pt x="719" y="497"/>
                  </a:lnTo>
                  <a:lnTo>
                    <a:pt x="654" y="539"/>
                  </a:lnTo>
                  <a:lnTo>
                    <a:pt x="586" y="586"/>
                  </a:lnTo>
                  <a:lnTo>
                    <a:pt x="545" y="6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sp>
        <p:nvSpPr>
          <p:cNvPr id="23563" name="Rectangle 11"/>
          <p:cNvSpPr>
            <a:spLocks noChangeArrowheads="1"/>
          </p:cNvSpPr>
          <p:nvPr/>
        </p:nvSpPr>
        <p:spPr bwMode="auto">
          <a:xfrm>
            <a:off x="1295400" y="1447800"/>
            <a:ext cx="2362200" cy="1828800"/>
          </a:xfrm>
          <a:prstGeom prst="rect">
            <a:avLst/>
          </a:prstGeom>
          <a:solidFill>
            <a:schemeClr val="accent1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  <a:contourClr>
              <a:schemeClr val="accent1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fr-CH"/>
          </a:p>
        </p:txBody>
      </p:sp>
      <p:sp>
        <p:nvSpPr>
          <p:cNvPr id="23565" name="Line 13"/>
          <p:cNvSpPr>
            <a:spLocks noChangeShapeType="1"/>
          </p:cNvSpPr>
          <p:nvPr/>
        </p:nvSpPr>
        <p:spPr bwMode="auto">
          <a:xfrm>
            <a:off x="1752600" y="1905000"/>
            <a:ext cx="838200" cy="1066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3566" name="Line 14"/>
          <p:cNvSpPr>
            <a:spLocks noChangeShapeType="1"/>
          </p:cNvSpPr>
          <p:nvPr/>
        </p:nvSpPr>
        <p:spPr bwMode="auto">
          <a:xfrm>
            <a:off x="1600200" y="1600200"/>
            <a:ext cx="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3567" name="Line 15"/>
          <p:cNvSpPr>
            <a:spLocks noChangeShapeType="1"/>
          </p:cNvSpPr>
          <p:nvPr/>
        </p:nvSpPr>
        <p:spPr bwMode="auto">
          <a:xfrm>
            <a:off x="1600200" y="3048000"/>
            <a:ext cx="1752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3568" name="Rectangle 16"/>
          <p:cNvSpPr>
            <a:spLocks noChangeArrowheads="1"/>
          </p:cNvSpPr>
          <p:nvPr/>
        </p:nvSpPr>
        <p:spPr bwMode="auto">
          <a:xfrm>
            <a:off x="1295400" y="3810000"/>
            <a:ext cx="2362200" cy="1828800"/>
          </a:xfrm>
          <a:prstGeom prst="rect">
            <a:avLst/>
          </a:prstGeom>
          <a:solidFill>
            <a:schemeClr val="accent1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  <a:contourClr>
              <a:schemeClr val="accent1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fr-CH"/>
          </a:p>
        </p:txBody>
      </p:sp>
      <p:sp>
        <p:nvSpPr>
          <p:cNvPr id="23570" name="Line 18"/>
          <p:cNvSpPr>
            <a:spLocks noChangeShapeType="1"/>
          </p:cNvSpPr>
          <p:nvPr/>
        </p:nvSpPr>
        <p:spPr bwMode="auto">
          <a:xfrm>
            <a:off x="1600200" y="3962400"/>
            <a:ext cx="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3571" name="Line 19"/>
          <p:cNvSpPr>
            <a:spLocks noChangeShapeType="1"/>
          </p:cNvSpPr>
          <p:nvPr/>
        </p:nvSpPr>
        <p:spPr bwMode="auto">
          <a:xfrm>
            <a:off x="1600200" y="5410200"/>
            <a:ext cx="1752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3577" name="Freeform 25"/>
          <p:cNvSpPr>
            <a:spLocks/>
          </p:cNvSpPr>
          <p:nvPr/>
        </p:nvSpPr>
        <p:spPr bwMode="auto">
          <a:xfrm>
            <a:off x="1828800" y="4191000"/>
            <a:ext cx="1231900" cy="1003300"/>
          </a:xfrm>
          <a:custGeom>
            <a:avLst/>
            <a:gdLst>
              <a:gd name="T0" fmla="*/ 0 w 776"/>
              <a:gd name="T1" fmla="*/ 0 h 632"/>
              <a:gd name="T2" fmla="*/ 48 w 776"/>
              <a:gd name="T3" fmla="*/ 288 h 632"/>
              <a:gd name="T4" fmla="*/ 192 w 776"/>
              <a:gd name="T5" fmla="*/ 480 h 632"/>
              <a:gd name="T6" fmla="*/ 432 w 776"/>
              <a:gd name="T7" fmla="*/ 576 h 632"/>
              <a:gd name="T8" fmla="*/ 720 w 776"/>
              <a:gd name="T9" fmla="*/ 624 h 632"/>
              <a:gd name="T10" fmla="*/ 768 w 776"/>
              <a:gd name="T11" fmla="*/ 624 h 6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76" h="632">
                <a:moveTo>
                  <a:pt x="0" y="0"/>
                </a:moveTo>
                <a:cubicBezTo>
                  <a:pt x="8" y="104"/>
                  <a:pt x="16" y="208"/>
                  <a:pt x="48" y="288"/>
                </a:cubicBezTo>
                <a:cubicBezTo>
                  <a:pt x="80" y="368"/>
                  <a:pt x="128" y="432"/>
                  <a:pt x="192" y="480"/>
                </a:cubicBezTo>
                <a:cubicBezTo>
                  <a:pt x="256" y="528"/>
                  <a:pt x="344" y="552"/>
                  <a:pt x="432" y="576"/>
                </a:cubicBezTo>
                <a:cubicBezTo>
                  <a:pt x="520" y="600"/>
                  <a:pt x="664" y="616"/>
                  <a:pt x="720" y="624"/>
                </a:cubicBezTo>
                <a:cubicBezTo>
                  <a:pt x="776" y="632"/>
                  <a:pt x="772" y="628"/>
                  <a:pt x="768" y="624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3578" name="AutoShape 26"/>
          <p:cNvSpPr>
            <a:spLocks noChangeArrowheads="1"/>
          </p:cNvSpPr>
          <p:nvPr/>
        </p:nvSpPr>
        <p:spPr bwMode="auto">
          <a:xfrm>
            <a:off x="3581400" y="152400"/>
            <a:ext cx="4114800" cy="1600200"/>
          </a:xfrm>
          <a:prstGeom prst="wedgeEllipseCallout">
            <a:avLst>
              <a:gd name="adj1" fmla="val 25657"/>
              <a:gd name="adj2" fmla="val 84125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altLang="fr-FR" sz="4000">
                <a:solidFill>
                  <a:schemeClr val="bg1"/>
                </a:solidFill>
              </a:rPr>
              <a:t>Constant ?</a:t>
            </a:r>
          </a:p>
          <a:p>
            <a:pPr algn="ctr"/>
            <a:r>
              <a:rPr lang="fr-FR" altLang="fr-FR" sz="4000">
                <a:solidFill>
                  <a:schemeClr val="bg1"/>
                </a:solidFill>
              </a:rPr>
              <a:t>Décroissant ?</a:t>
            </a:r>
            <a:endParaRPr lang="fr-FR" altLang="fr-FR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138" name="Group 2"/>
          <p:cNvGrpSpPr>
            <a:grpSpLocks/>
          </p:cNvGrpSpPr>
          <p:nvPr/>
        </p:nvGrpSpPr>
        <p:grpSpPr bwMode="auto">
          <a:xfrm>
            <a:off x="6858000" y="2590800"/>
            <a:ext cx="2047875" cy="3892550"/>
            <a:chOff x="1769" y="1537"/>
            <a:chExt cx="1290" cy="2452"/>
          </a:xfrm>
        </p:grpSpPr>
        <p:sp>
          <p:nvSpPr>
            <p:cNvPr id="91139" name="Freeform 3"/>
            <p:cNvSpPr>
              <a:spLocks/>
            </p:cNvSpPr>
            <p:nvPr/>
          </p:nvSpPr>
          <p:spPr bwMode="auto">
            <a:xfrm>
              <a:off x="1769" y="2288"/>
              <a:ext cx="505" cy="835"/>
            </a:xfrm>
            <a:custGeom>
              <a:avLst/>
              <a:gdLst>
                <a:gd name="T0" fmla="*/ 267 w 505"/>
                <a:gd name="T1" fmla="*/ 124 h 835"/>
                <a:gd name="T2" fmla="*/ 319 w 505"/>
                <a:gd name="T3" fmla="*/ 72 h 835"/>
                <a:gd name="T4" fmla="*/ 392 w 505"/>
                <a:gd name="T5" fmla="*/ 21 h 835"/>
                <a:gd name="T6" fmla="*/ 443 w 505"/>
                <a:gd name="T7" fmla="*/ 0 h 835"/>
                <a:gd name="T8" fmla="*/ 505 w 505"/>
                <a:gd name="T9" fmla="*/ 4 h 835"/>
                <a:gd name="T10" fmla="*/ 505 w 505"/>
                <a:gd name="T11" fmla="*/ 52 h 835"/>
                <a:gd name="T12" fmla="*/ 474 w 505"/>
                <a:gd name="T13" fmla="*/ 93 h 835"/>
                <a:gd name="T14" fmla="*/ 416 w 505"/>
                <a:gd name="T15" fmla="*/ 124 h 835"/>
                <a:gd name="T16" fmla="*/ 271 w 505"/>
                <a:gd name="T17" fmla="*/ 190 h 835"/>
                <a:gd name="T18" fmla="*/ 133 w 505"/>
                <a:gd name="T19" fmla="*/ 269 h 835"/>
                <a:gd name="T20" fmla="*/ 75 w 505"/>
                <a:gd name="T21" fmla="*/ 289 h 835"/>
                <a:gd name="T22" fmla="*/ 55 w 505"/>
                <a:gd name="T23" fmla="*/ 320 h 835"/>
                <a:gd name="T24" fmla="*/ 75 w 505"/>
                <a:gd name="T25" fmla="*/ 351 h 835"/>
                <a:gd name="T26" fmla="*/ 195 w 505"/>
                <a:gd name="T27" fmla="*/ 467 h 835"/>
                <a:gd name="T28" fmla="*/ 250 w 505"/>
                <a:gd name="T29" fmla="*/ 505 h 835"/>
                <a:gd name="T30" fmla="*/ 332 w 505"/>
                <a:gd name="T31" fmla="*/ 570 h 835"/>
                <a:gd name="T32" fmla="*/ 416 w 505"/>
                <a:gd name="T33" fmla="*/ 632 h 835"/>
                <a:gd name="T34" fmla="*/ 412 w 505"/>
                <a:gd name="T35" fmla="*/ 663 h 835"/>
                <a:gd name="T36" fmla="*/ 350 w 505"/>
                <a:gd name="T37" fmla="*/ 673 h 835"/>
                <a:gd name="T38" fmla="*/ 257 w 505"/>
                <a:gd name="T39" fmla="*/ 673 h 835"/>
                <a:gd name="T40" fmla="*/ 199 w 505"/>
                <a:gd name="T41" fmla="*/ 704 h 835"/>
                <a:gd name="T42" fmla="*/ 178 w 505"/>
                <a:gd name="T43" fmla="*/ 783 h 835"/>
                <a:gd name="T44" fmla="*/ 178 w 505"/>
                <a:gd name="T45" fmla="*/ 825 h 835"/>
                <a:gd name="T46" fmla="*/ 154 w 505"/>
                <a:gd name="T47" fmla="*/ 835 h 835"/>
                <a:gd name="T48" fmla="*/ 116 w 505"/>
                <a:gd name="T49" fmla="*/ 797 h 835"/>
                <a:gd name="T50" fmla="*/ 123 w 505"/>
                <a:gd name="T51" fmla="*/ 731 h 835"/>
                <a:gd name="T52" fmla="*/ 157 w 505"/>
                <a:gd name="T53" fmla="*/ 683 h 835"/>
                <a:gd name="T54" fmla="*/ 226 w 505"/>
                <a:gd name="T55" fmla="*/ 642 h 835"/>
                <a:gd name="T56" fmla="*/ 301 w 505"/>
                <a:gd name="T57" fmla="*/ 622 h 835"/>
                <a:gd name="T58" fmla="*/ 308 w 505"/>
                <a:gd name="T59" fmla="*/ 601 h 835"/>
                <a:gd name="T60" fmla="*/ 271 w 505"/>
                <a:gd name="T61" fmla="*/ 560 h 835"/>
                <a:gd name="T62" fmla="*/ 113 w 505"/>
                <a:gd name="T63" fmla="*/ 457 h 835"/>
                <a:gd name="T64" fmla="*/ 65 w 505"/>
                <a:gd name="T65" fmla="*/ 416 h 835"/>
                <a:gd name="T66" fmla="*/ 20 w 505"/>
                <a:gd name="T67" fmla="*/ 361 h 835"/>
                <a:gd name="T68" fmla="*/ 0 w 505"/>
                <a:gd name="T69" fmla="*/ 299 h 835"/>
                <a:gd name="T70" fmla="*/ 13 w 505"/>
                <a:gd name="T71" fmla="*/ 262 h 835"/>
                <a:gd name="T72" fmla="*/ 92 w 505"/>
                <a:gd name="T73" fmla="*/ 238 h 835"/>
                <a:gd name="T74" fmla="*/ 188 w 505"/>
                <a:gd name="T75" fmla="*/ 197 h 835"/>
                <a:gd name="T76" fmla="*/ 250 w 505"/>
                <a:gd name="T77" fmla="*/ 154 h 835"/>
                <a:gd name="T78" fmla="*/ 267 w 505"/>
                <a:gd name="T79" fmla="*/ 124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05" h="835">
                  <a:moveTo>
                    <a:pt x="267" y="124"/>
                  </a:moveTo>
                  <a:lnTo>
                    <a:pt x="319" y="72"/>
                  </a:lnTo>
                  <a:lnTo>
                    <a:pt x="392" y="21"/>
                  </a:lnTo>
                  <a:lnTo>
                    <a:pt x="443" y="0"/>
                  </a:lnTo>
                  <a:lnTo>
                    <a:pt x="505" y="4"/>
                  </a:lnTo>
                  <a:lnTo>
                    <a:pt x="505" y="52"/>
                  </a:lnTo>
                  <a:lnTo>
                    <a:pt x="474" y="93"/>
                  </a:lnTo>
                  <a:lnTo>
                    <a:pt x="416" y="124"/>
                  </a:lnTo>
                  <a:lnTo>
                    <a:pt x="271" y="190"/>
                  </a:lnTo>
                  <a:lnTo>
                    <a:pt x="133" y="269"/>
                  </a:lnTo>
                  <a:lnTo>
                    <a:pt x="75" y="289"/>
                  </a:lnTo>
                  <a:lnTo>
                    <a:pt x="55" y="320"/>
                  </a:lnTo>
                  <a:lnTo>
                    <a:pt x="75" y="351"/>
                  </a:lnTo>
                  <a:lnTo>
                    <a:pt x="195" y="467"/>
                  </a:lnTo>
                  <a:lnTo>
                    <a:pt x="250" y="505"/>
                  </a:lnTo>
                  <a:lnTo>
                    <a:pt x="332" y="570"/>
                  </a:lnTo>
                  <a:lnTo>
                    <a:pt x="416" y="632"/>
                  </a:lnTo>
                  <a:lnTo>
                    <a:pt x="412" y="663"/>
                  </a:lnTo>
                  <a:lnTo>
                    <a:pt x="350" y="673"/>
                  </a:lnTo>
                  <a:lnTo>
                    <a:pt x="257" y="673"/>
                  </a:lnTo>
                  <a:lnTo>
                    <a:pt x="199" y="704"/>
                  </a:lnTo>
                  <a:lnTo>
                    <a:pt x="178" y="783"/>
                  </a:lnTo>
                  <a:lnTo>
                    <a:pt x="178" y="825"/>
                  </a:lnTo>
                  <a:lnTo>
                    <a:pt x="154" y="835"/>
                  </a:lnTo>
                  <a:lnTo>
                    <a:pt x="116" y="797"/>
                  </a:lnTo>
                  <a:lnTo>
                    <a:pt x="123" y="731"/>
                  </a:lnTo>
                  <a:lnTo>
                    <a:pt x="157" y="683"/>
                  </a:lnTo>
                  <a:lnTo>
                    <a:pt x="226" y="642"/>
                  </a:lnTo>
                  <a:lnTo>
                    <a:pt x="301" y="622"/>
                  </a:lnTo>
                  <a:lnTo>
                    <a:pt x="308" y="601"/>
                  </a:lnTo>
                  <a:lnTo>
                    <a:pt x="271" y="560"/>
                  </a:lnTo>
                  <a:lnTo>
                    <a:pt x="113" y="457"/>
                  </a:lnTo>
                  <a:lnTo>
                    <a:pt x="65" y="416"/>
                  </a:lnTo>
                  <a:lnTo>
                    <a:pt x="20" y="361"/>
                  </a:lnTo>
                  <a:lnTo>
                    <a:pt x="0" y="299"/>
                  </a:lnTo>
                  <a:lnTo>
                    <a:pt x="13" y="262"/>
                  </a:lnTo>
                  <a:lnTo>
                    <a:pt x="92" y="238"/>
                  </a:lnTo>
                  <a:lnTo>
                    <a:pt x="188" y="197"/>
                  </a:lnTo>
                  <a:lnTo>
                    <a:pt x="250" y="154"/>
                  </a:lnTo>
                  <a:lnTo>
                    <a:pt x="267" y="1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91140" name="Freeform 4"/>
            <p:cNvSpPr>
              <a:spLocks/>
            </p:cNvSpPr>
            <p:nvPr/>
          </p:nvSpPr>
          <p:spPr bwMode="auto">
            <a:xfrm>
              <a:off x="2219" y="2251"/>
              <a:ext cx="351" cy="799"/>
            </a:xfrm>
            <a:custGeom>
              <a:avLst/>
              <a:gdLst>
                <a:gd name="T0" fmla="*/ 75 w 351"/>
                <a:gd name="T1" fmla="*/ 61 h 799"/>
                <a:gd name="T2" fmla="*/ 106 w 351"/>
                <a:gd name="T3" fmla="*/ 10 h 799"/>
                <a:gd name="T4" fmla="*/ 144 w 351"/>
                <a:gd name="T5" fmla="*/ 0 h 799"/>
                <a:gd name="T6" fmla="*/ 196 w 351"/>
                <a:gd name="T7" fmla="*/ 0 h 799"/>
                <a:gd name="T8" fmla="*/ 261 w 351"/>
                <a:gd name="T9" fmla="*/ 37 h 799"/>
                <a:gd name="T10" fmla="*/ 302 w 351"/>
                <a:gd name="T11" fmla="*/ 120 h 799"/>
                <a:gd name="T12" fmla="*/ 333 w 351"/>
                <a:gd name="T13" fmla="*/ 227 h 799"/>
                <a:gd name="T14" fmla="*/ 351 w 351"/>
                <a:gd name="T15" fmla="*/ 336 h 799"/>
                <a:gd name="T16" fmla="*/ 351 w 351"/>
                <a:gd name="T17" fmla="*/ 484 h 799"/>
                <a:gd name="T18" fmla="*/ 313 w 351"/>
                <a:gd name="T19" fmla="*/ 645 h 799"/>
                <a:gd name="T20" fmla="*/ 258 w 351"/>
                <a:gd name="T21" fmla="*/ 740 h 799"/>
                <a:gd name="T22" fmla="*/ 185 w 351"/>
                <a:gd name="T23" fmla="*/ 788 h 799"/>
                <a:gd name="T24" fmla="*/ 117 w 351"/>
                <a:gd name="T25" fmla="*/ 799 h 799"/>
                <a:gd name="T26" fmla="*/ 65 w 351"/>
                <a:gd name="T27" fmla="*/ 768 h 799"/>
                <a:gd name="T28" fmla="*/ 24 w 351"/>
                <a:gd name="T29" fmla="*/ 730 h 799"/>
                <a:gd name="T30" fmla="*/ 13 w 351"/>
                <a:gd name="T31" fmla="*/ 669 h 799"/>
                <a:gd name="T32" fmla="*/ 0 w 351"/>
                <a:gd name="T33" fmla="*/ 552 h 799"/>
                <a:gd name="T34" fmla="*/ 10 w 351"/>
                <a:gd name="T35" fmla="*/ 408 h 799"/>
                <a:gd name="T36" fmla="*/ 41 w 351"/>
                <a:gd name="T37" fmla="*/ 258 h 799"/>
                <a:gd name="T38" fmla="*/ 61 w 351"/>
                <a:gd name="T39" fmla="*/ 150 h 799"/>
                <a:gd name="T40" fmla="*/ 75 w 351"/>
                <a:gd name="T41" fmla="*/ 61 h 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1" h="799">
                  <a:moveTo>
                    <a:pt x="75" y="61"/>
                  </a:moveTo>
                  <a:lnTo>
                    <a:pt x="106" y="10"/>
                  </a:lnTo>
                  <a:lnTo>
                    <a:pt x="144" y="0"/>
                  </a:lnTo>
                  <a:lnTo>
                    <a:pt x="196" y="0"/>
                  </a:lnTo>
                  <a:lnTo>
                    <a:pt x="261" y="37"/>
                  </a:lnTo>
                  <a:lnTo>
                    <a:pt x="302" y="120"/>
                  </a:lnTo>
                  <a:lnTo>
                    <a:pt x="333" y="227"/>
                  </a:lnTo>
                  <a:lnTo>
                    <a:pt x="351" y="336"/>
                  </a:lnTo>
                  <a:lnTo>
                    <a:pt x="351" y="484"/>
                  </a:lnTo>
                  <a:lnTo>
                    <a:pt x="313" y="645"/>
                  </a:lnTo>
                  <a:lnTo>
                    <a:pt x="258" y="740"/>
                  </a:lnTo>
                  <a:lnTo>
                    <a:pt x="185" y="788"/>
                  </a:lnTo>
                  <a:lnTo>
                    <a:pt x="117" y="799"/>
                  </a:lnTo>
                  <a:lnTo>
                    <a:pt x="65" y="768"/>
                  </a:lnTo>
                  <a:lnTo>
                    <a:pt x="24" y="730"/>
                  </a:lnTo>
                  <a:lnTo>
                    <a:pt x="13" y="669"/>
                  </a:lnTo>
                  <a:lnTo>
                    <a:pt x="0" y="552"/>
                  </a:lnTo>
                  <a:lnTo>
                    <a:pt x="10" y="408"/>
                  </a:lnTo>
                  <a:lnTo>
                    <a:pt x="41" y="258"/>
                  </a:lnTo>
                  <a:lnTo>
                    <a:pt x="61" y="150"/>
                  </a:lnTo>
                  <a:lnTo>
                    <a:pt x="75" y="6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91141" name="Freeform 5"/>
            <p:cNvSpPr>
              <a:spLocks/>
            </p:cNvSpPr>
            <p:nvPr/>
          </p:nvSpPr>
          <p:spPr bwMode="auto">
            <a:xfrm>
              <a:off x="2316" y="2946"/>
              <a:ext cx="205" cy="1043"/>
            </a:xfrm>
            <a:custGeom>
              <a:avLst/>
              <a:gdLst>
                <a:gd name="T0" fmla="*/ 99 w 205"/>
                <a:gd name="T1" fmla="*/ 185 h 1043"/>
                <a:gd name="T2" fmla="*/ 71 w 205"/>
                <a:gd name="T3" fmla="*/ 116 h 1043"/>
                <a:gd name="T4" fmla="*/ 71 w 205"/>
                <a:gd name="T5" fmla="*/ 41 h 1043"/>
                <a:gd name="T6" fmla="*/ 109 w 205"/>
                <a:gd name="T7" fmla="*/ 0 h 1043"/>
                <a:gd name="T8" fmla="*/ 153 w 205"/>
                <a:gd name="T9" fmla="*/ 20 h 1043"/>
                <a:gd name="T10" fmla="*/ 184 w 205"/>
                <a:gd name="T11" fmla="*/ 92 h 1043"/>
                <a:gd name="T12" fmla="*/ 201 w 205"/>
                <a:gd name="T13" fmla="*/ 216 h 1043"/>
                <a:gd name="T14" fmla="*/ 205 w 205"/>
                <a:gd name="T15" fmla="*/ 370 h 1043"/>
                <a:gd name="T16" fmla="*/ 194 w 205"/>
                <a:gd name="T17" fmla="*/ 504 h 1043"/>
                <a:gd name="T18" fmla="*/ 174 w 205"/>
                <a:gd name="T19" fmla="*/ 648 h 1043"/>
                <a:gd name="T20" fmla="*/ 174 w 205"/>
                <a:gd name="T21" fmla="*/ 823 h 1043"/>
                <a:gd name="T22" fmla="*/ 201 w 205"/>
                <a:gd name="T23" fmla="*/ 895 h 1043"/>
                <a:gd name="T24" fmla="*/ 191 w 205"/>
                <a:gd name="T25" fmla="*/ 929 h 1043"/>
                <a:gd name="T26" fmla="*/ 143 w 205"/>
                <a:gd name="T27" fmla="*/ 940 h 1043"/>
                <a:gd name="T28" fmla="*/ 92 w 205"/>
                <a:gd name="T29" fmla="*/ 988 h 1043"/>
                <a:gd name="T30" fmla="*/ 68 w 205"/>
                <a:gd name="T31" fmla="*/ 1029 h 1043"/>
                <a:gd name="T32" fmla="*/ 10 w 205"/>
                <a:gd name="T33" fmla="*/ 1043 h 1043"/>
                <a:gd name="T34" fmla="*/ 0 w 205"/>
                <a:gd name="T35" fmla="*/ 998 h 1043"/>
                <a:gd name="T36" fmla="*/ 20 w 205"/>
                <a:gd name="T37" fmla="*/ 960 h 1043"/>
                <a:gd name="T38" fmla="*/ 92 w 205"/>
                <a:gd name="T39" fmla="*/ 929 h 1043"/>
                <a:gd name="T40" fmla="*/ 143 w 205"/>
                <a:gd name="T41" fmla="*/ 906 h 1043"/>
                <a:gd name="T42" fmla="*/ 160 w 205"/>
                <a:gd name="T43" fmla="*/ 885 h 1043"/>
                <a:gd name="T44" fmla="*/ 140 w 205"/>
                <a:gd name="T45" fmla="*/ 827 h 1043"/>
                <a:gd name="T46" fmla="*/ 123 w 205"/>
                <a:gd name="T47" fmla="*/ 709 h 1043"/>
                <a:gd name="T48" fmla="*/ 119 w 205"/>
                <a:gd name="T49" fmla="*/ 569 h 1043"/>
                <a:gd name="T50" fmla="*/ 123 w 205"/>
                <a:gd name="T51" fmla="*/ 476 h 1043"/>
                <a:gd name="T52" fmla="*/ 129 w 205"/>
                <a:gd name="T53" fmla="*/ 350 h 1043"/>
                <a:gd name="T54" fmla="*/ 119 w 205"/>
                <a:gd name="T55" fmla="*/ 237 h 1043"/>
                <a:gd name="T56" fmla="*/ 99 w 205"/>
                <a:gd name="T57" fmla="*/ 185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5" h="1043">
                  <a:moveTo>
                    <a:pt x="99" y="185"/>
                  </a:moveTo>
                  <a:lnTo>
                    <a:pt x="71" y="116"/>
                  </a:lnTo>
                  <a:lnTo>
                    <a:pt x="71" y="41"/>
                  </a:lnTo>
                  <a:lnTo>
                    <a:pt x="109" y="0"/>
                  </a:lnTo>
                  <a:lnTo>
                    <a:pt x="153" y="20"/>
                  </a:lnTo>
                  <a:lnTo>
                    <a:pt x="184" y="92"/>
                  </a:lnTo>
                  <a:lnTo>
                    <a:pt x="201" y="216"/>
                  </a:lnTo>
                  <a:lnTo>
                    <a:pt x="205" y="370"/>
                  </a:lnTo>
                  <a:lnTo>
                    <a:pt x="194" y="504"/>
                  </a:lnTo>
                  <a:lnTo>
                    <a:pt x="174" y="648"/>
                  </a:lnTo>
                  <a:lnTo>
                    <a:pt x="174" y="823"/>
                  </a:lnTo>
                  <a:lnTo>
                    <a:pt x="201" y="895"/>
                  </a:lnTo>
                  <a:lnTo>
                    <a:pt x="191" y="929"/>
                  </a:lnTo>
                  <a:lnTo>
                    <a:pt x="143" y="940"/>
                  </a:lnTo>
                  <a:lnTo>
                    <a:pt x="92" y="988"/>
                  </a:lnTo>
                  <a:lnTo>
                    <a:pt x="68" y="1029"/>
                  </a:lnTo>
                  <a:lnTo>
                    <a:pt x="10" y="1043"/>
                  </a:lnTo>
                  <a:lnTo>
                    <a:pt x="0" y="998"/>
                  </a:lnTo>
                  <a:lnTo>
                    <a:pt x="20" y="960"/>
                  </a:lnTo>
                  <a:lnTo>
                    <a:pt x="92" y="929"/>
                  </a:lnTo>
                  <a:lnTo>
                    <a:pt x="143" y="906"/>
                  </a:lnTo>
                  <a:lnTo>
                    <a:pt x="160" y="885"/>
                  </a:lnTo>
                  <a:lnTo>
                    <a:pt x="140" y="827"/>
                  </a:lnTo>
                  <a:lnTo>
                    <a:pt x="123" y="709"/>
                  </a:lnTo>
                  <a:lnTo>
                    <a:pt x="119" y="569"/>
                  </a:lnTo>
                  <a:lnTo>
                    <a:pt x="123" y="476"/>
                  </a:lnTo>
                  <a:lnTo>
                    <a:pt x="129" y="350"/>
                  </a:lnTo>
                  <a:lnTo>
                    <a:pt x="119" y="237"/>
                  </a:lnTo>
                  <a:lnTo>
                    <a:pt x="99" y="1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91142" name="Freeform 6"/>
            <p:cNvSpPr>
              <a:spLocks/>
            </p:cNvSpPr>
            <p:nvPr/>
          </p:nvSpPr>
          <p:spPr bwMode="auto">
            <a:xfrm>
              <a:off x="2028" y="2948"/>
              <a:ext cx="320" cy="1040"/>
            </a:xfrm>
            <a:custGeom>
              <a:avLst/>
              <a:gdLst>
                <a:gd name="T0" fmla="*/ 197 w 320"/>
                <a:gd name="T1" fmla="*/ 96 h 1040"/>
                <a:gd name="T2" fmla="*/ 231 w 320"/>
                <a:gd name="T3" fmla="*/ 31 h 1040"/>
                <a:gd name="T4" fmla="*/ 272 w 320"/>
                <a:gd name="T5" fmla="*/ 0 h 1040"/>
                <a:gd name="T6" fmla="*/ 320 w 320"/>
                <a:gd name="T7" fmla="*/ 20 h 1040"/>
                <a:gd name="T8" fmla="*/ 313 w 320"/>
                <a:gd name="T9" fmla="*/ 82 h 1040"/>
                <a:gd name="T10" fmla="*/ 282 w 320"/>
                <a:gd name="T11" fmla="*/ 126 h 1040"/>
                <a:gd name="T12" fmla="*/ 221 w 320"/>
                <a:gd name="T13" fmla="*/ 237 h 1040"/>
                <a:gd name="T14" fmla="*/ 180 w 320"/>
                <a:gd name="T15" fmla="*/ 343 h 1040"/>
                <a:gd name="T16" fmla="*/ 156 w 320"/>
                <a:gd name="T17" fmla="*/ 456 h 1040"/>
                <a:gd name="T18" fmla="*/ 159 w 320"/>
                <a:gd name="T19" fmla="*/ 566 h 1040"/>
                <a:gd name="T20" fmla="*/ 197 w 320"/>
                <a:gd name="T21" fmla="*/ 713 h 1040"/>
                <a:gd name="T22" fmla="*/ 228 w 320"/>
                <a:gd name="T23" fmla="*/ 855 h 1040"/>
                <a:gd name="T24" fmla="*/ 272 w 320"/>
                <a:gd name="T25" fmla="*/ 916 h 1040"/>
                <a:gd name="T26" fmla="*/ 269 w 320"/>
                <a:gd name="T27" fmla="*/ 951 h 1040"/>
                <a:gd name="T28" fmla="*/ 231 w 320"/>
                <a:gd name="T29" fmla="*/ 968 h 1040"/>
                <a:gd name="T30" fmla="*/ 145 w 320"/>
                <a:gd name="T31" fmla="*/ 981 h 1040"/>
                <a:gd name="T32" fmla="*/ 84 w 320"/>
                <a:gd name="T33" fmla="*/ 1019 h 1040"/>
                <a:gd name="T34" fmla="*/ 52 w 320"/>
                <a:gd name="T35" fmla="*/ 1040 h 1040"/>
                <a:gd name="T36" fmla="*/ 0 w 320"/>
                <a:gd name="T37" fmla="*/ 992 h 1040"/>
                <a:gd name="T38" fmla="*/ 11 w 320"/>
                <a:gd name="T39" fmla="*/ 961 h 1040"/>
                <a:gd name="T40" fmla="*/ 62 w 320"/>
                <a:gd name="T41" fmla="*/ 940 h 1040"/>
                <a:gd name="T42" fmla="*/ 128 w 320"/>
                <a:gd name="T43" fmla="*/ 930 h 1040"/>
                <a:gd name="T44" fmla="*/ 190 w 320"/>
                <a:gd name="T45" fmla="*/ 930 h 1040"/>
                <a:gd name="T46" fmla="*/ 200 w 320"/>
                <a:gd name="T47" fmla="*/ 910 h 1040"/>
                <a:gd name="T48" fmla="*/ 190 w 320"/>
                <a:gd name="T49" fmla="*/ 875 h 1040"/>
                <a:gd name="T50" fmla="*/ 138 w 320"/>
                <a:gd name="T51" fmla="*/ 741 h 1040"/>
                <a:gd name="T52" fmla="*/ 104 w 320"/>
                <a:gd name="T53" fmla="*/ 610 h 1040"/>
                <a:gd name="T54" fmla="*/ 87 w 320"/>
                <a:gd name="T55" fmla="*/ 515 h 1040"/>
                <a:gd name="T56" fmla="*/ 84 w 320"/>
                <a:gd name="T57" fmla="*/ 426 h 1040"/>
                <a:gd name="T58" fmla="*/ 97 w 320"/>
                <a:gd name="T59" fmla="*/ 340 h 1040"/>
                <a:gd name="T60" fmla="*/ 128 w 320"/>
                <a:gd name="T61" fmla="*/ 251 h 1040"/>
                <a:gd name="T62" fmla="*/ 176 w 320"/>
                <a:gd name="T63" fmla="*/ 133 h 1040"/>
                <a:gd name="T64" fmla="*/ 197 w 320"/>
                <a:gd name="T65" fmla="*/ 96 h 10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20" h="1040">
                  <a:moveTo>
                    <a:pt x="197" y="96"/>
                  </a:moveTo>
                  <a:lnTo>
                    <a:pt x="231" y="31"/>
                  </a:lnTo>
                  <a:lnTo>
                    <a:pt x="272" y="0"/>
                  </a:lnTo>
                  <a:lnTo>
                    <a:pt x="320" y="20"/>
                  </a:lnTo>
                  <a:lnTo>
                    <a:pt x="313" y="82"/>
                  </a:lnTo>
                  <a:lnTo>
                    <a:pt x="282" y="126"/>
                  </a:lnTo>
                  <a:lnTo>
                    <a:pt x="221" y="237"/>
                  </a:lnTo>
                  <a:lnTo>
                    <a:pt x="180" y="343"/>
                  </a:lnTo>
                  <a:lnTo>
                    <a:pt x="156" y="456"/>
                  </a:lnTo>
                  <a:lnTo>
                    <a:pt x="159" y="566"/>
                  </a:lnTo>
                  <a:lnTo>
                    <a:pt x="197" y="713"/>
                  </a:lnTo>
                  <a:lnTo>
                    <a:pt x="228" y="855"/>
                  </a:lnTo>
                  <a:lnTo>
                    <a:pt x="272" y="916"/>
                  </a:lnTo>
                  <a:lnTo>
                    <a:pt x="269" y="951"/>
                  </a:lnTo>
                  <a:lnTo>
                    <a:pt x="231" y="968"/>
                  </a:lnTo>
                  <a:lnTo>
                    <a:pt x="145" y="981"/>
                  </a:lnTo>
                  <a:lnTo>
                    <a:pt x="84" y="1019"/>
                  </a:lnTo>
                  <a:lnTo>
                    <a:pt x="52" y="1040"/>
                  </a:lnTo>
                  <a:lnTo>
                    <a:pt x="0" y="992"/>
                  </a:lnTo>
                  <a:lnTo>
                    <a:pt x="11" y="961"/>
                  </a:lnTo>
                  <a:lnTo>
                    <a:pt x="62" y="940"/>
                  </a:lnTo>
                  <a:lnTo>
                    <a:pt x="128" y="930"/>
                  </a:lnTo>
                  <a:lnTo>
                    <a:pt x="190" y="930"/>
                  </a:lnTo>
                  <a:lnTo>
                    <a:pt x="200" y="910"/>
                  </a:lnTo>
                  <a:lnTo>
                    <a:pt x="190" y="875"/>
                  </a:lnTo>
                  <a:lnTo>
                    <a:pt x="138" y="741"/>
                  </a:lnTo>
                  <a:lnTo>
                    <a:pt x="104" y="610"/>
                  </a:lnTo>
                  <a:lnTo>
                    <a:pt x="87" y="515"/>
                  </a:lnTo>
                  <a:lnTo>
                    <a:pt x="84" y="426"/>
                  </a:lnTo>
                  <a:lnTo>
                    <a:pt x="97" y="340"/>
                  </a:lnTo>
                  <a:lnTo>
                    <a:pt x="128" y="251"/>
                  </a:lnTo>
                  <a:lnTo>
                    <a:pt x="176" y="133"/>
                  </a:lnTo>
                  <a:lnTo>
                    <a:pt x="197" y="9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91143" name="Freeform 7"/>
            <p:cNvSpPr>
              <a:spLocks/>
            </p:cNvSpPr>
            <p:nvPr/>
          </p:nvSpPr>
          <p:spPr bwMode="auto">
            <a:xfrm>
              <a:off x="2089" y="1652"/>
              <a:ext cx="412" cy="543"/>
            </a:xfrm>
            <a:custGeom>
              <a:avLst/>
              <a:gdLst>
                <a:gd name="T0" fmla="*/ 151 w 412"/>
                <a:gd name="T1" fmla="*/ 454 h 543"/>
                <a:gd name="T2" fmla="*/ 182 w 412"/>
                <a:gd name="T3" fmla="*/ 522 h 543"/>
                <a:gd name="T4" fmla="*/ 254 w 412"/>
                <a:gd name="T5" fmla="*/ 543 h 543"/>
                <a:gd name="T6" fmla="*/ 316 w 412"/>
                <a:gd name="T7" fmla="*/ 536 h 543"/>
                <a:gd name="T8" fmla="*/ 367 w 412"/>
                <a:gd name="T9" fmla="*/ 492 h 543"/>
                <a:gd name="T10" fmla="*/ 408 w 412"/>
                <a:gd name="T11" fmla="*/ 402 h 543"/>
                <a:gd name="T12" fmla="*/ 412 w 412"/>
                <a:gd name="T13" fmla="*/ 296 h 543"/>
                <a:gd name="T14" fmla="*/ 398 w 412"/>
                <a:gd name="T15" fmla="*/ 203 h 543"/>
                <a:gd name="T16" fmla="*/ 340 w 412"/>
                <a:gd name="T17" fmla="*/ 99 h 543"/>
                <a:gd name="T18" fmla="*/ 298 w 412"/>
                <a:gd name="T19" fmla="*/ 51 h 543"/>
                <a:gd name="T20" fmla="*/ 254 w 412"/>
                <a:gd name="T21" fmla="*/ 21 h 543"/>
                <a:gd name="T22" fmla="*/ 213 w 412"/>
                <a:gd name="T23" fmla="*/ 0 h 543"/>
                <a:gd name="T24" fmla="*/ 141 w 412"/>
                <a:gd name="T25" fmla="*/ 7 h 543"/>
                <a:gd name="T26" fmla="*/ 103 w 412"/>
                <a:gd name="T27" fmla="*/ 69 h 543"/>
                <a:gd name="T28" fmla="*/ 83 w 412"/>
                <a:gd name="T29" fmla="*/ 134 h 543"/>
                <a:gd name="T30" fmla="*/ 83 w 412"/>
                <a:gd name="T31" fmla="*/ 238 h 543"/>
                <a:gd name="T32" fmla="*/ 100 w 412"/>
                <a:gd name="T33" fmla="*/ 337 h 543"/>
                <a:gd name="T34" fmla="*/ 120 w 412"/>
                <a:gd name="T35" fmla="*/ 392 h 543"/>
                <a:gd name="T36" fmla="*/ 6 w 412"/>
                <a:gd name="T37" fmla="*/ 474 h 543"/>
                <a:gd name="T38" fmla="*/ 0 w 412"/>
                <a:gd name="T39" fmla="*/ 505 h 543"/>
                <a:gd name="T40" fmla="*/ 17 w 412"/>
                <a:gd name="T41" fmla="*/ 522 h 543"/>
                <a:gd name="T42" fmla="*/ 141 w 412"/>
                <a:gd name="T43" fmla="*/ 430 h 543"/>
                <a:gd name="T44" fmla="*/ 151 w 412"/>
                <a:gd name="T45" fmla="*/ 454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12" h="543">
                  <a:moveTo>
                    <a:pt x="151" y="454"/>
                  </a:moveTo>
                  <a:lnTo>
                    <a:pt x="182" y="522"/>
                  </a:lnTo>
                  <a:lnTo>
                    <a:pt x="254" y="543"/>
                  </a:lnTo>
                  <a:lnTo>
                    <a:pt x="316" y="536"/>
                  </a:lnTo>
                  <a:lnTo>
                    <a:pt x="367" y="492"/>
                  </a:lnTo>
                  <a:lnTo>
                    <a:pt x="408" y="402"/>
                  </a:lnTo>
                  <a:lnTo>
                    <a:pt x="412" y="296"/>
                  </a:lnTo>
                  <a:lnTo>
                    <a:pt x="398" y="203"/>
                  </a:lnTo>
                  <a:lnTo>
                    <a:pt x="340" y="99"/>
                  </a:lnTo>
                  <a:lnTo>
                    <a:pt x="298" y="51"/>
                  </a:lnTo>
                  <a:lnTo>
                    <a:pt x="254" y="21"/>
                  </a:lnTo>
                  <a:lnTo>
                    <a:pt x="213" y="0"/>
                  </a:lnTo>
                  <a:lnTo>
                    <a:pt x="141" y="7"/>
                  </a:lnTo>
                  <a:lnTo>
                    <a:pt x="103" y="69"/>
                  </a:lnTo>
                  <a:lnTo>
                    <a:pt x="83" y="134"/>
                  </a:lnTo>
                  <a:lnTo>
                    <a:pt x="83" y="238"/>
                  </a:lnTo>
                  <a:lnTo>
                    <a:pt x="100" y="337"/>
                  </a:lnTo>
                  <a:lnTo>
                    <a:pt x="120" y="392"/>
                  </a:lnTo>
                  <a:lnTo>
                    <a:pt x="6" y="474"/>
                  </a:lnTo>
                  <a:lnTo>
                    <a:pt x="0" y="505"/>
                  </a:lnTo>
                  <a:lnTo>
                    <a:pt x="17" y="522"/>
                  </a:lnTo>
                  <a:lnTo>
                    <a:pt x="141" y="430"/>
                  </a:lnTo>
                  <a:lnTo>
                    <a:pt x="151" y="4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91144" name="Freeform 8"/>
            <p:cNvSpPr>
              <a:spLocks/>
            </p:cNvSpPr>
            <p:nvPr/>
          </p:nvSpPr>
          <p:spPr bwMode="auto">
            <a:xfrm>
              <a:off x="2240" y="1537"/>
              <a:ext cx="819" cy="908"/>
            </a:xfrm>
            <a:custGeom>
              <a:avLst/>
              <a:gdLst>
                <a:gd name="T0" fmla="*/ 545 w 819"/>
                <a:gd name="T1" fmla="*/ 628 h 908"/>
                <a:gd name="T2" fmla="*/ 504 w 819"/>
                <a:gd name="T3" fmla="*/ 669 h 908"/>
                <a:gd name="T4" fmla="*/ 417 w 819"/>
                <a:gd name="T5" fmla="*/ 720 h 908"/>
                <a:gd name="T6" fmla="*/ 339 w 819"/>
                <a:gd name="T7" fmla="*/ 751 h 908"/>
                <a:gd name="T8" fmla="*/ 284 w 819"/>
                <a:gd name="T9" fmla="*/ 782 h 908"/>
                <a:gd name="T10" fmla="*/ 232 w 819"/>
                <a:gd name="T11" fmla="*/ 823 h 908"/>
                <a:gd name="T12" fmla="*/ 226 w 819"/>
                <a:gd name="T13" fmla="*/ 895 h 908"/>
                <a:gd name="T14" fmla="*/ 277 w 819"/>
                <a:gd name="T15" fmla="*/ 908 h 908"/>
                <a:gd name="T16" fmla="*/ 407 w 819"/>
                <a:gd name="T17" fmla="*/ 833 h 908"/>
                <a:gd name="T18" fmla="*/ 504 w 819"/>
                <a:gd name="T19" fmla="*/ 744 h 908"/>
                <a:gd name="T20" fmla="*/ 617 w 819"/>
                <a:gd name="T21" fmla="*/ 631 h 908"/>
                <a:gd name="T22" fmla="*/ 709 w 819"/>
                <a:gd name="T23" fmla="*/ 559 h 908"/>
                <a:gd name="T24" fmla="*/ 788 w 819"/>
                <a:gd name="T25" fmla="*/ 504 h 908"/>
                <a:gd name="T26" fmla="*/ 819 w 819"/>
                <a:gd name="T27" fmla="*/ 477 h 908"/>
                <a:gd name="T28" fmla="*/ 808 w 819"/>
                <a:gd name="T29" fmla="*/ 443 h 908"/>
                <a:gd name="T30" fmla="*/ 771 w 819"/>
                <a:gd name="T31" fmla="*/ 395 h 908"/>
                <a:gd name="T32" fmla="*/ 634 w 819"/>
                <a:gd name="T33" fmla="*/ 320 h 908"/>
                <a:gd name="T34" fmla="*/ 504 w 819"/>
                <a:gd name="T35" fmla="*/ 250 h 908"/>
                <a:gd name="T36" fmla="*/ 345 w 819"/>
                <a:gd name="T37" fmla="*/ 178 h 908"/>
                <a:gd name="T38" fmla="*/ 287 w 819"/>
                <a:gd name="T39" fmla="*/ 137 h 908"/>
                <a:gd name="T40" fmla="*/ 226 w 819"/>
                <a:gd name="T41" fmla="*/ 82 h 908"/>
                <a:gd name="T42" fmla="*/ 164 w 819"/>
                <a:gd name="T43" fmla="*/ 21 h 908"/>
                <a:gd name="T44" fmla="*/ 109 w 819"/>
                <a:gd name="T45" fmla="*/ 0 h 908"/>
                <a:gd name="T46" fmla="*/ 0 w 819"/>
                <a:gd name="T47" fmla="*/ 76 h 908"/>
                <a:gd name="T48" fmla="*/ 7 w 819"/>
                <a:gd name="T49" fmla="*/ 147 h 908"/>
                <a:gd name="T50" fmla="*/ 27 w 819"/>
                <a:gd name="T51" fmla="*/ 175 h 908"/>
                <a:gd name="T52" fmla="*/ 82 w 819"/>
                <a:gd name="T53" fmla="*/ 164 h 908"/>
                <a:gd name="T54" fmla="*/ 72 w 819"/>
                <a:gd name="T55" fmla="*/ 134 h 908"/>
                <a:gd name="T56" fmla="*/ 51 w 819"/>
                <a:gd name="T57" fmla="*/ 123 h 908"/>
                <a:gd name="T58" fmla="*/ 41 w 819"/>
                <a:gd name="T59" fmla="*/ 86 h 908"/>
                <a:gd name="T60" fmla="*/ 102 w 819"/>
                <a:gd name="T61" fmla="*/ 45 h 908"/>
                <a:gd name="T62" fmla="*/ 154 w 819"/>
                <a:gd name="T63" fmla="*/ 86 h 908"/>
                <a:gd name="T64" fmla="*/ 154 w 819"/>
                <a:gd name="T65" fmla="*/ 123 h 908"/>
                <a:gd name="T66" fmla="*/ 133 w 819"/>
                <a:gd name="T67" fmla="*/ 168 h 908"/>
                <a:gd name="T68" fmla="*/ 150 w 819"/>
                <a:gd name="T69" fmla="*/ 199 h 908"/>
                <a:gd name="T70" fmla="*/ 253 w 819"/>
                <a:gd name="T71" fmla="*/ 226 h 908"/>
                <a:gd name="T72" fmla="*/ 294 w 819"/>
                <a:gd name="T73" fmla="*/ 188 h 908"/>
                <a:gd name="T74" fmla="*/ 431 w 819"/>
                <a:gd name="T75" fmla="*/ 271 h 908"/>
                <a:gd name="T76" fmla="*/ 545 w 819"/>
                <a:gd name="T77" fmla="*/ 323 h 908"/>
                <a:gd name="T78" fmla="*/ 607 w 819"/>
                <a:gd name="T79" fmla="*/ 354 h 908"/>
                <a:gd name="T80" fmla="*/ 668 w 819"/>
                <a:gd name="T81" fmla="*/ 385 h 908"/>
                <a:gd name="T82" fmla="*/ 716 w 819"/>
                <a:gd name="T83" fmla="*/ 426 h 908"/>
                <a:gd name="T84" fmla="*/ 747 w 819"/>
                <a:gd name="T85" fmla="*/ 467 h 908"/>
                <a:gd name="T86" fmla="*/ 719 w 819"/>
                <a:gd name="T87" fmla="*/ 497 h 908"/>
                <a:gd name="T88" fmla="*/ 654 w 819"/>
                <a:gd name="T89" fmla="*/ 539 h 908"/>
                <a:gd name="T90" fmla="*/ 586 w 819"/>
                <a:gd name="T91" fmla="*/ 586 h 908"/>
                <a:gd name="T92" fmla="*/ 545 w 819"/>
                <a:gd name="T93" fmla="*/ 628 h 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19" h="908">
                  <a:moveTo>
                    <a:pt x="545" y="628"/>
                  </a:moveTo>
                  <a:lnTo>
                    <a:pt x="504" y="669"/>
                  </a:lnTo>
                  <a:lnTo>
                    <a:pt x="417" y="720"/>
                  </a:lnTo>
                  <a:lnTo>
                    <a:pt x="339" y="751"/>
                  </a:lnTo>
                  <a:lnTo>
                    <a:pt x="284" y="782"/>
                  </a:lnTo>
                  <a:lnTo>
                    <a:pt x="232" y="823"/>
                  </a:lnTo>
                  <a:lnTo>
                    <a:pt x="226" y="895"/>
                  </a:lnTo>
                  <a:lnTo>
                    <a:pt x="277" y="908"/>
                  </a:lnTo>
                  <a:lnTo>
                    <a:pt x="407" y="833"/>
                  </a:lnTo>
                  <a:lnTo>
                    <a:pt x="504" y="744"/>
                  </a:lnTo>
                  <a:lnTo>
                    <a:pt x="617" y="631"/>
                  </a:lnTo>
                  <a:lnTo>
                    <a:pt x="709" y="559"/>
                  </a:lnTo>
                  <a:lnTo>
                    <a:pt x="788" y="504"/>
                  </a:lnTo>
                  <a:lnTo>
                    <a:pt x="819" y="477"/>
                  </a:lnTo>
                  <a:lnTo>
                    <a:pt x="808" y="443"/>
                  </a:lnTo>
                  <a:lnTo>
                    <a:pt x="771" y="395"/>
                  </a:lnTo>
                  <a:lnTo>
                    <a:pt x="634" y="320"/>
                  </a:lnTo>
                  <a:lnTo>
                    <a:pt x="504" y="250"/>
                  </a:lnTo>
                  <a:lnTo>
                    <a:pt x="345" y="178"/>
                  </a:lnTo>
                  <a:lnTo>
                    <a:pt x="287" y="137"/>
                  </a:lnTo>
                  <a:lnTo>
                    <a:pt x="226" y="82"/>
                  </a:lnTo>
                  <a:lnTo>
                    <a:pt x="164" y="21"/>
                  </a:lnTo>
                  <a:lnTo>
                    <a:pt x="109" y="0"/>
                  </a:lnTo>
                  <a:lnTo>
                    <a:pt x="0" y="76"/>
                  </a:lnTo>
                  <a:lnTo>
                    <a:pt x="7" y="147"/>
                  </a:lnTo>
                  <a:lnTo>
                    <a:pt x="27" y="175"/>
                  </a:lnTo>
                  <a:lnTo>
                    <a:pt x="82" y="164"/>
                  </a:lnTo>
                  <a:lnTo>
                    <a:pt x="72" y="134"/>
                  </a:lnTo>
                  <a:lnTo>
                    <a:pt x="51" y="123"/>
                  </a:lnTo>
                  <a:lnTo>
                    <a:pt x="41" y="86"/>
                  </a:lnTo>
                  <a:lnTo>
                    <a:pt x="102" y="45"/>
                  </a:lnTo>
                  <a:lnTo>
                    <a:pt x="154" y="86"/>
                  </a:lnTo>
                  <a:lnTo>
                    <a:pt x="154" y="123"/>
                  </a:lnTo>
                  <a:lnTo>
                    <a:pt x="133" y="168"/>
                  </a:lnTo>
                  <a:lnTo>
                    <a:pt x="150" y="199"/>
                  </a:lnTo>
                  <a:lnTo>
                    <a:pt x="253" y="226"/>
                  </a:lnTo>
                  <a:lnTo>
                    <a:pt x="294" y="188"/>
                  </a:lnTo>
                  <a:lnTo>
                    <a:pt x="431" y="271"/>
                  </a:lnTo>
                  <a:lnTo>
                    <a:pt x="545" y="323"/>
                  </a:lnTo>
                  <a:lnTo>
                    <a:pt x="607" y="354"/>
                  </a:lnTo>
                  <a:lnTo>
                    <a:pt x="668" y="385"/>
                  </a:lnTo>
                  <a:lnTo>
                    <a:pt x="716" y="426"/>
                  </a:lnTo>
                  <a:lnTo>
                    <a:pt x="747" y="467"/>
                  </a:lnTo>
                  <a:lnTo>
                    <a:pt x="719" y="497"/>
                  </a:lnTo>
                  <a:lnTo>
                    <a:pt x="654" y="539"/>
                  </a:lnTo>
                  <a:lnTo>
                    <a:pt x="586" y="586"/>
                  </a:lnTo>
                  <a:lnTo>
                    <a:pt x="545" y="6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sp>
        <p:nvSpPr>
          <p:cNvPr id="91146" name="AutoShape 10"/>
          <p:cNvSpPr>
            <a:spLocks noChangeArrowheads="1"/>
          </p:cNvSpPr>
          <p:nvPr/>
        </p:nvSpPr>
        <p:spPr bwMode="auto">
          <a:xfrm>
            <a:off x="1219200" y="1295400"/>
            <a:ext cx="4953000" cy="4038600"/>
          </a:xfrm>
          <a:prstGeom prst="foldedCorner">
            <a:avLst>
              <a:gd name="adj" fmla="val 12500"/>
            </a:avLst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/>
              <a:t>Vous avez une machine valant</a:t>
            </a:r>
          </a:p>
          <a:p>
            <a:pPr algn="ctr"/>
            <a:r>
              <a:rPr lang="fr-CH" altLang="fr-FR"/>
              <a:t> fr. 20’000.- neuve.</a:t>
            </a:r>
          </a:p>
          <a:p>
            <a:pPr algn="ctr"/>
            <a:endParaRPr lang="fr-CH" altLang="fr-FR"/>
          </a:p>
          <a:p>
            <a:pPr algn="ctr"/>
            <a:r>
              <a:rPr lang="fr-CH" altLang="fr-FR"/>
              <a:t>Sa durée de vie prévisible est</a:t>
            </a:r>
          </a:p>
          <a:p>
            <a:pPr algn="ctr"/>
            <a:r>
              <a:rPr lang="fr-CH" altLang="fr-FR"/>
              <a:t>de 10 ans. </a:t>
            </a:r>
          </a:p>
          <a:p>
            <a:pPr algn="ctr"/>
            <a:endParaRPr lang="fr-CH" altLang="fr-FR"/>
          </a:p>
          <a:p>
            <a:pPr algn="ctr"/>
            <a:r>
              <a:rPr lang="fr-CH" altLang="fr-FR"/>
              <a:t>A quel taux faut-il l’amortir ?</a:t>
            </a:r>
          </a:p>
          <a:p>
            <a:pPr algn="ctr"/>
            <a:r>
              <a:rPr lang="fr-CH" altLang="fr-FR"/>
              <a:t>Quels calculs faites-vous ?</a:t>
            </a:r>
            <a:endParaRPr lang="fr-FR" alt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4" name="Rectangle 4"/>
          <p:cNvSpPr>
            <a:spLocks noChangeArrowheads="1"/>
          </p:cNvSpPr>
          <p:nvPr/>
        </p:nvSpPr>
        <p:spPr bwMode="auto">
          <a:xfrm>
            <a:off x="250825" y="549275"/>
            <a:ext cx="4105275" cy="431800"/>
          </a:xfrm>
          <a:prstGeom prst="rect">
            <a:avLst/>
          </a:prstGeom>
          <a:solidFill>
            <a:srgbClr val="00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000" b="1">
                <a:solidFill>
                  <a:schemeClr val="bg1"/>
                </a:solidFill>
              </a:rPr>
              <a:t>Amortissement constant </a:t>
            </a:r>
            <a:r>
              <a:rPr lang="fr-CH" altLang="fr-FR" sz="1800" b="1">
                <a:solidFill>
                  <a:schemeClr val="bg1"/>
                </a:solidFill>
              </a:rPr>
              <a:t>(linéaire)</a:t>
            </a:r>
            <a:endParaRPr lang="fr-FR" altLang="fr-FR" sz="1800" b="1">
              <a:solidFill>
                <a:schemeClr val="bg1"/>
              </a:solidFill>
            </a:endParaRPr>
          </a:p>
        </p:txBody>
      </p:sp>
      <p:sp>
        <p:nvSpPr>
          <p:cNvPr id="158725" name="Rectangle 5"/>
          <p:cNvSpPr>
            <a:spLocks noChangeArrowheads="1"/>
          </p:cNvSpPr>
          <p:nvPr/>
        </p:nvSpPr>
        <p:spPr bwMode="auto">
          <a:xfrm>
            <a:off x="4859338" y="549275"/>
            <a:ext cx="4105275" cy="431800"/>
          </a:xfrm>
          <a:prstGeom prst="rect">
            <a:avLst/>
          </a:prstGeom>
          <a:solidFill>
            <a:srgbClr val="00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000" b="1">
                <a:solidFill>
                  <a:schemeClr val="bg1"/>
                </a:solidFill>
              </a:rPr>
              <a:t>Amortissement décroissant </a:t>
            </a:r>
            <a:r>
              <a:rPr lang="fr-CH" altLang="fr-FR" sz="1800" b="1">
                <a:solidFill>
                  <a:schemeClr val="bg1"/>
                </a:solidFill>
              </a:rPr>
              <a:t>(dégressif )</a:t>
            </a:r>
            <a:endParaRPr lang="fr-FR" altLang="fr-FR" sz="1800" b="1">
              <a:solidFill>
                <a:schemeClr val="bg1"/>
              </a:solidFill>
            </a:endParaRPr>
          </a:p>
        </p:txBody>
      </p:sp>
      <p:grpSp>
        <p:nvGrpSpPr>
          <p:cNvPr id="158740" name="Group 20"/>
          <p:cNvGrpSpPr>
            <a:grpSpLocks/>
          </p:cNvGrpSpPr>
          <p:nvPr/>
        </p:nvGrpSpPr>
        <p:grpSpPr bwMode="auto">
          <a:xfrm>
            <a:off x="250825" y="1484313"/>
            <a:ext cx="4105275" cy="2016125"/>
            <a:chOff x="158" y="935"/>
            <a:chExt cx="2586" cy="1270"/>
          </a:xfrm>
        </p:grpSpPr>
        <p:sp>
          <p:nvSpPr>
            <p:cNvPr id="158727" name="Rectangle 7"/>
            <p:cNvSpPr>
              <a:spLocks noChangeArrowheads="1"/>
            </p:cNvSpPr>
            <p:nvPr/>
          </p:nvSpPr>
          <p:spPr bwMode="auto">
            <a:xfrm>
              <a:off x="158" y="935"/>
              <a:ext cx="2495" cy="127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6600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158726" name="Text Box 6"/>
            <p:cNvSpPr txBox="1">
              <a:spLocks noChangeArrowheads="1"/>
            </p:cNvSpPr>
            <p:nvPr/>
          </p:nvSpPr>
          <p:spPr bwMode="auto">
            <a:xfrm>
              <a:off x="158" y="935"/>
              <a:ext cx="2586" cy="11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66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800"/>
                <a:t>Le montant de l’amortissement est le même d’année en année.</a:t>
              </a:r>
            </a:p>
            <a:p>
              <a:pPr>
                <a:spcBef>
                  <a:spcPct val="50000"/>
                </a:spcBef>
              </a:pPr>
              <a:r>
                <a:rPr lang="fr-CH" altLang="fr-FR" sz="1800"/>
                <a:t>En considérant que le bien se dévalue de façon linéaire, l’amortissement est ainsi réparti en parts égales sur les années d’utilisation.</a:t>
              </a:r>
              <a:endParaRPr lang="fr-FR" altLang="fr-FR" sz="1800"/>
            </a:p>
          </p:txBody>
        </p:sp>
      </p:grpSp>
      <p:grpSp>
        <p:nvGrpSpPr>
          <p:cNvPr id="158742" name="Group 22"/>
          <p:cNvGrpSpPr>
            <a:grpSpLocks/>
          </p:cNvGrpSpPr>
          <p:nvPr/>
        </p:nvGrpSpPr>
        <p:grpSpPr bwMode="auto">
          <a:xfrm>
            <a:off x="250825" y="3860800"/>
            <a:ext cx="3960813" cy="720725"/>
            <a:chOff x="158" y="2432"/>
            <a:chExt cx="2495" cy="454"/>
          </a:xfrm>
        </p:grpSpPr>
        <p:sp>
          <p:nvSpPr>
            <p:cNvPr id="158731" name="Rectangle 11"/>
            <p:cNvSpPr>
              <a:spLocks noChangeArrowheads="1"/>
            </p:cNvSpPr>
            <p:nvPr/>
          </p:nvSpPr>
          <p:spPr bwMode="auto">
            <a:xfrm>
              <a:off x="158" y="2432"/>
              <a:ext cx="2495" cy="45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6600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158728" name="Text Box 8"/>
            <p:cNvSpPr txBox="1">
              <a:spLocks noChangeArrowheads="1"/>
            </p:cNvSpPr>
            <p:nvPr/>
          </p:nvSpPr>
          <p:spPr bwMode="auto">
            <a:xfrm>
              <a:off x="158" y="2432"/>
              <a:ext cx="245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66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800"/>
                <a:t>La base du calcul est la valeur d’acquisition du bien.</a:t>
              </a:r>
              <a:endParaRPr lang="fr-FR" altLang="fr-FR" sz="1800"/>
            </a:p>
          </p:txBody>
        </p:sp>
      </p:grpSp>
      <p:grpSp>
        <p:nvGrpSpPr>
          <p:cNvPr id="158744" name="Group 24"/>
          <p:cNvGrpSpPr>
            <a:grpSpLocks/>
          </p:cNvGrpSpPr>
          <p:nvPr/>
        </p:nvGrpSpPr>
        <p:grpSpPr bwMode="auto">
          <a:xfrm>
            <a:off x="250825" y="4868863"/>
            <a:ext cx="4321175" cy="1296987"/>
            <a:chOff x="158" y="3067"/>
            <a:chExt cx="2722" cy="817"/>
          </a:xfrm>
        </p:grpSpPr>
        <p:sp>
          <p:nvSpPr>
            <p:cNvPr id="158732" name="Rectangle 12"/>
            <p:cNvSpPr>
              <a:spLocks noChangeArrowheads="1"/>
            </p:cNvSpPr>
            <p:nvPr/>
          </p:nvSpPr>
          <p:spPr bwMode="auto">
            <a:xfrm>
              <a:off x="158" y="3067"/>
              <a:ext cx="2495" cy="8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6600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158729" name="Text Box 9"/>
            <p:cNvSpPr txBox="1">
              <a:spLocks noChangeArrowheads="1"/>
            </p:cNvSpPr>
            <p:nvPr/>
          </p:nvSpPr>
          <p:spPr bwMode="auto">
            <a:xfrm>
              <a:off x="158" y="3203"/>
              <a:ext cx="2722" cy="5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66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fr-CH" altLang="fr-FR" sz="1600" b="1">
                  <a:latin typeface="Arial" panose="020B0604020202020204" pitchFamily="34" charset="0"/>
                </a:rPr>
                <a:t>                                  100</a:t>
              </a:r>
            </a:p>
            <a:p>
              <a:r>
                <a:rPr lang="fr-CH" altLang="fr-FR" sz="1600" b="1">
                  <a:latin typeface="Arial" panose="020B0604020202020204" pitchFamily="34" charset="0"/>
                </a:rPr>
                <a:t>  Taux  =          </a:t>
              </a:r>
            </a:p>
            <a:p>
              <a:r>
                <a:rPr lang="fr-CH" altLang="fr-FR" sz="1600" b="1">
                  <a:latin typeface="Arial" panose="020B0604020202020204" pitchFamily="34" charset="0"/>
                </a:rPr>
                <a:t>                 Nb d’années d’utilisation</a:t>
              </a:r>
              <a:endParaRPr lang="fr-FR" altLang="fr-FR" sz="1600" b="1">
                <a:latin typeface="Arial" panose="020B0604020202020204" pitchFamily="34" charset="0"/>
              </a:endParaRPr>
            </a:p>
          </p:txBody>
        </p:sp>
        <p:sp>
          <p:nvSpPr>
            <p:cNvPr id="158730" name="Line 10"/>
            <p:cNvSpPr>
              <a:spLocks noChangeShapeType="1"/>
            </p:cNvSpPr>
            <p:nvPr/>
          </p:nvSpPr>
          <p:spPr bwMode="auto">
            <a:xfrm>
              <a:off x="839" y="3475"/>
              <a:ext cx="154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grpSp>
        <p:nvGrpSpPr>
          <p:cNvPr id="158741" name="Group 21"/>
          <p:cNvGrpSpPr>
            <a:grpSpLocks/>
          </p:cNvGrpSpPr>
          <p:nvPr/>
        </p:nvGrpSpPr>
        <p:grpSpPr bwMode="auto">
          <a:xfrm>
            <a:off x="4859338" y="1484313"/>
            <a:ext cx="4105275" cy="2016125"/>
            <a:chOff x="3061" y="935"/>
            <a:chExt cx="2586" cy="1270"/>
          </a:xfrm>
        </p:grpSpPr>
        <p:sp>
          <p:nvSpPr>
            <p:cNvPr id="158733" name="Rectangle 13"/>
            <p:cNvSpPr>
              <a:spLocks noChangeArrowheads="1"/>
            </p:cNvSpPr>
            <p:nvPr/>
          </p:nvSpPr>
          <p:spPr bwMode="auto">
            <a:xfrm>
              <a:off x="3061" y="935"/>
              <a:ext cx="2495" cy="127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6600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158734" name="Text Box 14"/>
            <p:cNvSpPr txBox="1">
              <a:spLocks noChangeArrowheads="1"/>
            </p:cNvSpPr>
            <p:nvPr/>
          </p:nvSpPr>
          <p:spPr bwMode="auto">
            <a:xfrm>
              <a:off x="3061" y="935"/>
              <a:ext cx="2586" cy="10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66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800"/>
                <a:t>Le montant de l’amortissement diminue d’année en année.</a:t>
              </a:r>
            </a:p>
            <a:p>
              <a:pPr>
                <a:spcBef>
                  <a:spcPct val="50000"/>
                </a:spcBef>
              </a:pPr>
              <a:r>
                <a:rPr lang="fr-CH" altLang="fr-FR" sz="1800"/>
                <a:t>Cette méthode est conseillée pour des biens se dévaluant rapidement les premières années</a:t>
              </a:r>
              <a:r>
                <a:rPr lang="fr-CH" altLang="fr-FR" sz="1400"/>
                <a:t>.(Ordinateurs, véhicules)</a:t>
              </a:r>
              <a:endParaRPr lang="fr-FR" altLang="fr-FR" sz="1400"/>
            </a:p>
          </p:txBody>
        </p:sp>
      </p:grpSp>
      <p:grpSp>
        <p:nvGrpSpPr>
          <p:cNvPr id="158743" name="Group 23"/>
          <p:cNvGrpSpPr>
            <a:grpSpLocks/>
          </p:cNvGrpSpPr>
          <p:nvPr/>
        </p:nvGrpSpPr>
        <p:grpSpPr bwMode="auto">
          <a:xfrm>
            <a:off x="4859338" y="3860800"/>
            <a:ext cx="3960812" cy="720725"/>
            <a:chOff x="3061" y="2432"/>
            <a:chExt cx="2495" cy="454"/>
          </a:xfrm>
        </p:grpSpPr>
        <p:sp>
          <p:nvSpPr>
            <p:cNvPr id="158735" name="Rectangle 15"/>
            <p:cNvSpPr>
              <a:spLocks noChangeArrowheads="1"/>
            </p:cNvSpPr>
            <p:nvPr/>
          </p:nvSpPr>
          <p:spPr bwMode="auto">
            <a:xfrm>
              <a:off x="3061" y="2432"/>
              <a:ext cx="2495" cy="45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6600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158736" name="Text Box 16"/>
            <p:cNvSpPr txBox="1">
              <a:spLocks noChangeArrowheads="1"/>
            </p:cNvSpPr>
            <p:nvPr/>
          </p:nvSpPr>
          <p:spPr bwMode="auto">
            <a:xfrm>
              <a:off x="3061" y="2432"/>
              <a:ext cx="245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66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800"/>
                <a:t>Dès la deuxième année, la base du calcul est la valeur comptable.</a:t>
              </a:r>
              <a:endParaRPr lang="fr-FR" altLang="fr-FR" sz="1800"/>
            </a:p>
          </p:txBody>
        </p:sp>
      </p:grpSp>
      <p:grpSp>
        <p:nvGrpSpPr>
          <p:cNvPr id="158745" name="Group 25"/>
          <p:cNvGrpSpPr>
            <a:grpSpLocks/>
          </p:cNvGrpSpPr>
          <p:nvPr/>
        </p:nvGrpSpPr>
        <p:grpSpPr bwMode="auto">
          <a:xfrm>
            <a:off x="4859338" y="4868863"/>
            <a:ext cx="3960812" cy="1296987"/>
            <a:chOff x="3061" y="3067"/>
            <a:chExt cx="2495" cy="817"/>
          </a:xfrm>
        </p:grpSpPr>
        <p:sp>
          <p:nvSpPr>
            <p:cNvPr id="158737" name="Rectangle 17"/>
            <p:cNvSpPr>
              <a:spLocks noChangeArrowheads="1"/>
            </p:cNvSpPr>
            <p:nvPr/>
          </p:nvSpPr>
          <p:spPr bwMode="auto">
            <a:xfrm>
              <a:off x="3061" y="3067"/>
              <a:ext cx="2495" cy="8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6600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158738" name="Line 18"/>
            <p:cNvSpPr>
              <a:spLocks noChangeShapeType="1"/>
            </p:cNvSpPr>
            <p:nvPr/>
          </p:nvSpPr>
          <p:spPr bwMode="auto">
            <a:xfrm>
              <a:off x="3742" y="3475"/>
              <a:ext cx="154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158739" name="Text Box 19"/>
            <p:cNvSpPr txBox="1">
              <a:spLocks noChangeArrowheads="1"/>
            </p:cNvSpPr>
            <p:nvPr/>
          </p:nvSpPr>
          <p:spPr bwMode="auto">
            <a:xfrm>
              <a:off x="3106" y="3203"/>
              <a:ext cx="2405" cy="5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66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fr-CH" altLang="fr-FR" sz="1600" b="1">
                  <a:latin typeface="Arial" panose="020B0604020202020204" pitchFamily="34" charset="0"/>
                </a:rPr>
                <a:t>                             100  x  2</a:t>
              </a:r>
            </a:p>
            <a:p>
              <a:r>
                <a:rPr lang="fr-CH" altLang="fr-FR" sz="1600" b="1">
                  <a:latin typeface="Arial" panose="020B0604020202020204" pitchFamily="34" charset="0"/>
                </a:rPr>
                <a:t>  Taux  =          </a:t>
              </a:r>
            </a:p>
            <a:p>
              <a:r>
                <a:rPr lang="fr-CH" altLang="fr-FR" sz="1600" b="1">
                  <a:latin typeface="Arial" panose="020B0604020202020204" pitchFamily="34" charset="0"/>
                </a:rPr>
                <a:t>                 Nb d’années d’utilisation</a:t>
              </a:r>
              <a:endParaRPr lang="fr-FR" altLang="fr-FR" sz="1600" b="1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381000" y="3733800"/>
          <a:ext cx="3516313" cy="259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1" name="Feuille de calcul" r:id="rId3" imgW="3057934" imgH="2210055" progId="Excel.Sheet.8">
                  <p:embed/>
                </p:oleObj>
              </mc:Choice>
              <mc:Fallback>
                <p:oleObj name="Feuille de calcul" r:id="rId3" imgW="3057934" imgH="2210055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3733800"/>
                        <a:ext cx="3516313" cy="2590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2" name="Object 4"/>
          <p:cNvGraphicFramePr>
            <a:graphicFrameLocks noChangeAspect="1"/>
          </p:cNvGraphicFramePr>
          <p:nvPr/>
        </p:nvGraphicFramePr>
        <p:xfrm>
          <a:off x="0" y="1143000"/>
          <a:ext cx="2895600" cy="2259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2" name="Feuille de calcul" r:id="rId5" imgW="2295708" imgH="1790963" progId="Excel.Sheet.8">
                  <p:embed/>
                </p:oleObj>
              </mc:Choice>
              <mc:Fallback>
                <p:oleObj name="Feuille de calcul" r:id="rId5" imgW="2295708" imgH="1790963" progId="Excel.Shee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143000"/>
                        <a:ext cx="2895600" cy="2259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4" name="Line 6"/>
          <p:cNvSpPr>
            <a:spLocks noChangeShapeType="1"/>
          </p:cNvSpPr>
          <p:nvPr/>
        </p:nvSpPr>
        <p:spPr bwMode="auto">
          <a:xfrm flipV="1">
            <a:off x="3962400" y="0"/>
            <a:ext cx="0" cy="68580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304800" y="228600"/>
            <a:ext cx="3429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b="1"/>
              <a:t>Amortissement constant</a:t>
            </a: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fr-FR" altLang="fr-FR" b="1"/>
              <a:t>ou linéaire</a:t>
            </a:r>
          </a:p>
        </p:txBody>
      </p:sp>
      <p:sp>
        <p:nvSpPr>
          <p:cNvPr id="17419" name="Rectangle 11"/>
          <p:cNvSpPr>
            <a:spLocks noChangeArrowheads="1"/>
          </p:cNvSpPr>
          <p:nvPr/>
        </p:nvSpPr>
        <p:spPr bwMode="auto">
          <a:xfrm>
            <a:off x="4191000" y="152400"/>
            <a:ext cx="22860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2226" name="Object 1026"/>
          <p:cNvGraphicFramePr>
            <a:graphicFrameLocks noChangeAspect="1"/>
          </p:cNvGraphicFramePr>
          <p:nvPr/>
        </p:nvGraphicFramePr>
        <p:xfrm>
          <a:off x="381000" y="3733800"/>
          <a:ext cx="3516313" cy="259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52" name="Feuille de calcul" r:id="rId3" imgW="3057934" imgH="2210055" progId="Excel.Sheet.8">
                  <p:embed/>
                </p:oleObj>
              </mc:Choice>
              <mc:Fallback>
                <p:oleObj name="Feuille de calcul" r:id="rId3" imgW="3057934" imgH="2210055" progId="Excel.Sheet.8">
                  <p:embed/>
                  <p:pic>
                    <p:nvPicPr>
                      <p:cNvPr id="0" name="Object 10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3733800"/>
                        <a:ext cx="3516313" cy="2590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27" name="Object 1027"/>
          <p:cNvGraphicFramePr>
            <a:graphicFrameLocks noChangeAspect="1"/>
          </p:cNvGraphicFramePr>
          <p:nvPr/>
        </p:nvGraphicFramePr>
        <p:xfrm>
          <a:off x="0" y="1143000"/>
          <a:ext cx="2895600" cy="2259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53" name="Feuille de calcul" r:id="rId5" imgW="2295708" imgH="1790963" progId="Excel.Sheet.8">
                  <p:embed/>
                </p:oleObj>
              </mc:Choice>
              <mc:Fallback>
                <p:oleObj name="Feuille de calcul" r:id="rId5" imgW="2295708" imgH="1790963" progId="Excel.Sheet.8">
                  <p:embed/>
                  <p:pic>
                    <p:nvPicPr>
                      <p:cNvPr id="0" name="Object 10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143000"/>
                        <a:ext cx="2895600" cy="2259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28" name="Line 1028"/>
          <p:cNvSpPr>
            <a:spLocks noChangeShapeType="1"/>
          </p:cNvSpPr>
          <p:nvPr/>
        </p:nvSpPr>
        <p:spPr bwMode="auto">
          <a:xfrm flipV="1">
            <a:off x="3962400" y="0"/>
            <a:ext cx="0" cy="68580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52229" name="Text Box 1029"/>
          <p:cNvSpPr txBox="1">
            <a:spLocks noChangeArrowheads="1"/>
          </p:cNvSpPr>
          <p:nvPr/>
        </p:nvSpPr>
        <p:spPr bwMode="auto">
          <a:xfrm>
            <a:off x="304800" y="228600"/>
            <a:ext cx="3429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b="1"/>
              <a:t>Amortissement constant</a:t>
            </a: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fr-FR" altLang="fr-FR" b="1"/>
              <a:t>ou linéaire</a:t>
            </a:r>
          </a:p>
        </p:txBody>
      </p:sp>
      <p:grpSp>
        <p:nvGrpSpPr>
          <p:cNvPr id="52236" name="Group 1036"/>
          <p:cNvGrpSpPr>
            <a:grpSpLocks/>
          </p:cNvGrpSpPr>
          <p:nvPr/>
        </p:nvGrpSpPr>
        <p:grpSpPr bwMode="auto">
          <a:xfrm>
            <a:off x="4038600" y="228600"/>
            <a:ext cx="4876800" cy="6096000"/>
            <a:chOff x="2544" y="144"/>
            <a:chExt cx="3072" cy="3840"/>
          </a:xfrm>
        </p:grpSpPr>
        <p:graphicFrame>
          <p:nvGraphicFramePr>
            <p:cNvPr id="52231" name="Object 1031"/>
            <p:cNvGraphicFramePr>
              <a:graphicFrameLocks noChangeAspect="1"/>
            </p:cNvGraphicFramePr>
            <p:nvPr/>
          </p:nvGraphicFramePr>
          <p:xfrm>
            <a:off x="2544" y="2352"/>
            <a:ext cx="3072" cy="16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2254" name="Feuille de calcul" r:id="rId7" imgW="4572271" imgH="2229154" progId="Excel.Sheet.8">
                    <p:embed/>
                  </p:oleObj>
                </mc:Choice>
                <mc:Fallback>
                  <p:oleObj name="Feuille de calcul" r:id="rId7" imgW="4572271" imgH="2229154" progId="Excel.Sheet.8">
                    <p:embed/>
                    <p:pic>
                      <p:nvPicPr>
                        <p:cNvPr id="0" name="Object 10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44" y="2352"/>
                          <a:ext cx="3072" cy="16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2232" name="Object 1032"/>
            <p:cNvGraphicFramePr>
              <a:graphicFrameLocks noChangeAspect="1"/>
            </p:cNvGraphicFramePr>
            <p:nvPr/>
          </p:nvGraphicFramePr>
          <p:xfrm>
            <a:off x="3792" y="144"/>
            <a:ext cx="1755" cy="21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2255" name="Feuille de calcul" r:id="rId9" imgW="2295708" imgH="2762479" progId="Excel.Sheet.8">
                    <p:embed/>
                  </p:oleObj>
                </mc:Choice>
                <mc:Fallback>
                  <p:oleObj name="Feuille de calcul" r:id="rId9" imgW="2295708" imgH="2762479" progId="Excel.Sheet.8">
                    <p:embed/>
                    <p:pic>
                      <p:nvPicPr>
                        <p:cNvPr id="0" name="Object 10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92" y="144"/>
                          <a:ext cx="1755" cy="21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2233" name="Text Box 1033"/>
            <p:cNvSpPr txBox="1">
              <a:spLocks noChangeArrowheads="1"/>
            </p:cNvSpPr>
            <p:nvPr/>
          </p:nvSpPr>
          <p:spPr bwMode="auto">
            <a:xfrm>
              <a:off x="2688" y="210"/>
              <a:ext cx="1488" cy="13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60000"/>
                </a:lnSpc>
                <a:spcBef>
                  <a:spcPct val="50000"/>
                </a:spcBef>
              </a:pPr>
              <a:r>
                <a:rPr lang="fr-FR" altLang="fr-FR" b="1"/>
                <a:t>Amortissement</a:t>
              </a:r>
            </a:p>
            <a:p>
              <a:pPr algn="ctr">
                <a:lnSpc>
                  <a:spcPct val="60000"/>
                </a:lnSpc>
                <a:spcBef>
                  <a:spcPct val="50000"/>
                </a:spcBef>
              </a:pPr>
              <a:r>
                <a:rPr lang="fr-FR" altLang="fr-FR" b="1"/>
                <a:t>décroissant </a:t>
              </a:r>
            </a:p>
            <a:p>
              <a:pPr algn="ctr">
                <a:lnSpc>
                  <a:spcPct val="90000"/>
                </a:lnSpc>
                <a:spcBef>
                  <a:spcPct val="50000"/>
                </a:spcBef>
              </a:pPr>
              <a:r>
                <a:rPr lang="fr-FR" altLang="fr-FR" b="1"/>
                <a:t>ou à taux fixe</a:t>
              </a:r>
            </a:p>
            <a:p>
              <a:pPr algn="ctr">
                <a:lnSpc>
                  <a:spcPct val="90000"/>
                </a:lnSpc>
                <a:spcBef>
                  <a:spcPct val="50000"/>
                </a:spcBef>
              </a:pPr>
              <a:r>
                <a:rPr lang="fr-FR" altLang="fr-FR" sz="1800" b="1"/>
                <a:t>(calculé sur la valeur résiduelle</a:t>
              </a:r>
              <a:r>
                <a:rPr lang="fr-FR" altLang="fr-FR" sz="1600" b="1"/>
                <a:t>)</a:t>
              </a:r>
            </a:p>
            <a:p>
              <a:pPr algn="ctr">
                <a:lnSpc>
                  <a:spcPct val="50000"/>
                </a:lnSpc>
                <a:spcBef>
                  <a:spcPct val="50000"/>
                </a:spcBef>
              </a:pPr>
              <a:endParaRPr lang="fr-FR" altLang="fr-FR" sz="1600" b="1"/>
            </a:p>
          </p:txBody>
        </p:sp>
      </p:grpSp>
      <p:sp>
        <p:nvSpPr>
          <p:cNvPr id="52235" name="Rectangle 1035"/>
          <p:cNvSpPr>
            <a:spLocks noChangeArrowheads="1"/>
          </p:cNvSpPr>
          <p:nvPr/>
        </p:nvSpPr>
        <p:spPr bwMode="auto">
          <a:xfrm>
            <a:off x="4191000" y="152400"/>
            <a:ext cx="22860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pSp>
        <p:nvGrpSpPr>
          <p:cNvPr id="52251" name="Group 1051"/>
          <p:cNvGrpSpPr>
            <a:grpSpLocks/>
          </p:cNvGrpSpPr>
          <p:nvPr/>
        </p:nvGrpSpPr>
        <p:grpSpPr bwMode="auto">
          <a:xfrm>
            <a:off x="3924300" y="2205038"/>
            <a:ext cx="2808288" cy="1649412"/>
            <a:chOff x="2472" y="1389"/>
            <a:chExt cx="1769" cy="1039"/>
          </a:xfrm>
        </p:grpSpPr>
        <p:sp>
          <p:nvSpPr>
            <p:cNvPr id="52237" name="AutoShape 1037"/>
            <p:cNvSpPr>
              <a:spLocks noChangeArrowheads="1"/>
            </p:cNvSpPr>
            <p:nvPr/>
          </p:nvSpPr>
          <p:spPr bwMode="auto">
            <a:xfrm>
              <a:off x="2517" y="1389"/>
              <a:ext cx="1316" cy="952"/>
            </a:xfrm>
            <a:prstGeom prst="cloudCallout">
              <a:avLst>
                <a:gd name="adj1" fmla="val 72417"/>
                <a:gd name="adj2" fmla="val 1259"/>
              </a:avLst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fr-FR" altLang="fr-FR" sz="1400"/>
            </a:p>
          </p:txBody>
        </p:sp>
        <p:sp>
          <p:nvSpPr>
            <p:cNvPr id="52238" name="AutoShape 1038"/>
            <p:cNvSpPr>
              <a:spLocks/>
            </p:cNvSpPr>
            <p:nvPr/>
          </p:nvSpPr>
          <p:spPr bwMode="auto">
            <a:xfrm>
              <a:off x="4195" y="1525"/>
              <a:ext cx="46" cy="726"/>
            </a:xfrm>
            <a:prstGeom prst="leftBrace">
              <a:avLst>
                <a:gd name="adj1" fmla="val 131522"/>
                <a:gd name="adj2" fmla="val 50000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52240" name="Text Box 1040"/>
            <p:cNvSpPr txBox="1">
              <a:spLocks noChangeArrowheads="1"/>
            </p:cNvSpPr>
            <p:nvPr/>
          </p:nvSpPr>
          <p:spPr bwMode="auto">
            <a:xfrm>
              <a:off x="2472" y="1470"/>
              <a:ext cx="1381" cy="9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fr-CH" altLang="fr-FR" sz="1400"/>
                <a:t>       Théoriquement le bien</a:t>
              </a:r>
            </a:p>
            <a:p>
              <a:r>
                <a:rPr lang="fr-CH" altLang="fr-FR" sz="1400"/>
                <a:t>     ne sera jamais amorti à</a:t>
              </a:r>
            </a:p>
            <a:p>
              <a:r>
                <a:rPr lang="fr-CH" altLang="fr-FR" sz="1400"/>
                <a:t> 100% !  Le dernier amortis.</a:t>
              </a:r>
            </a:p>
            <a:p>
              <a:r>
                <a:rPr lang="fr-CH" altLang="fr-FR" sz="1400"/>
                <a:t>      sera donc égal à la</a:t>
              </a:r>
            </a:p>
            <a:p>
              <a:r>
                <a:rPr lang="fr-CH" altLang="fr-FR" sz="1400"/>
                <a:t>        valeur résiduelle.</a:t>
              </a:r>
              <a:endParaRPr lang="fr-FR" altLang="fr-FR" sz="1400"/>
            </a:p>
            <a:p>
              <a:endParaRPr lang="fr-FR" altLang="fr-FR"/>
            </a:p>
          </p:txBody>
        </p:sp>
      </p:grpSp>
      <p:grpSp>
        <p:nvGrpSpPr>
          <p:cNvPr id="52250" name="Group 1050"/>
          <p:cNvGrpSpPr>
            <a:grpSpLocks/>
          </p:cNvGrpSpPr>
          <p:nvPr/>
        </p:nvGrpSpPr>
        <p:grpSpPr bwMode="auto">
          <a:xfrm>
            <a:off x="6948488" y="2420938"/>
            <a:ext cx="1838325" cy="1143000"/>
            <a:chOff x="4377" y="1525"/>
            <a:chExt cx="1158" cy="720"/>
          </a:xfrm>
        </p:grpSpPr>
        <p:sp>
          <p:nvSpPr>
            <p:cNvPr id="52241" name="Rectangle 1041"/>
            <p:cNvSpPr>
              <a:spLocks noChangeArrowheads="1"/>
            </p:cNvSpPr>
            <p:nvPr/>
          </p:nvSpPr>
          <p:spPr bwMode="auto">
            <a:xfrm>
              <a:off x="4377" y="1525"/>
              <a:ext cx="574" cy="720"/>
            </a:xfrm>
            <a:prstGeom prst="rect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r"/>
              <a:r>
                <a:rPr lang="fr-CH" altLang="fr-FR" sz="1200">
                  <a:latin typeface="Arial" panose="020B0604020202020204" pitchFamily="34" charset="0"/>
                </a:rPr>
                <a:t> 2147.-</a:t>
              </a:r>
              <a:endParaRPr lang="fr-FR" altLang="fr-FR" sz="1200">
                <a:latin typeface="Arial" panose="020B0604020202020204" pitchFamily="34" charset="0"/>
              </a:endParaRPr>
            </a:p>
          </p:txBody>
        </p:sp>
        <p:sp>
          <p:nvSpPr>
            <p:cNvPr id="52247" name="Rectangle 1047"/>
            <p:cNvSpPr>
              <a:spLocks noChangeArrowheads="1"/>
            </p:cNvSpPr>
            <p:nvPr/>
          </p:nvSpPr>
          <p:spPr bwMode="auto">
            <a:xfrm>
              <a:off x="4961" y="1525"/>
              <a:ext cx="574" cy="720"/>
            </a:xfrm>
            <a:prstGeom prst="rect">
              <a:avLst/>
            </a:prstGeom>
            <a:solidFill>
              <a:srgbClr val="9933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r"/>
              <a:r>
                <a:rPr lang="fr-CH" altLang="fr-FR" sz="1200">
                  <a:solidFill>
                    <a:schemeClr val="bg1"/>
                  </a:solidFill>
                  <a:latin typeface="Arial" panose="020B0604020202020204" pitchFamily="34" charset="0"/>
                </a:rPr>
                <a:t>2147.-</a:t>
              </a:r>
              <a:endParaRPr lang="fr-FR" altLang="fr-FR" sz="120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Group 2"/>
          <p:cNvGrpSpPr>
            <a:grpSpLocks/>
          </p:cNvGrpSpPr>
          <p:nvPr/>
        </p:nvGrpSpPr>
        <p:grpSpPr bwMode="auto">
          <a:xfrm>
            <a:off x="6172200" y="1600200"/>
            <a:ext cx="2047875" cy="3892550"/>
            <a:chOff x="1769" y="1537"/>
            <a:chExt cx="1290" cy="2452"/>
          </a:xfrm>
        </p:grpSpPr>
        <p:sp>
          <p:nvSpPr>
            <p:cNvPr id="26627" name="Freeform 3"/>
            <p:cNvSpPr>
              <a:spLocks/>
            </p:cNvSpPr>
            <p:nvPr/>
          </p:nvSpPr>
          <p:spPr bwMode="auto">
            <a:xfrm>
              <a:off x="1769" y="2288"/>
              <a:ext cx="505" cy="835"/>
            </a:xfrm>
            <a:custGeom>
              <a:avLst/>
              <a:gdLst>
                <a:gd name="T0" fmla="*/ 267 w 505"/>
                <a:gd name="T1" fmla="*/ 124 h 835"/>
                <a:gd name="T2" fmla="*/ 319 w 505"/>
                <a:gd name="T3" fmla="*/ 72 h 835"/>
                <a:gd name="T4" fmla="*/ 392 w 505"/>
                <a:gd name="T5" fmla="*/ 21 h 835"/>
                <a:gd name="T6" fmla="*/ 443 w 505"/>
                <a:gd name="T7" fmla="*/ 0 h 835"/>
                <a:gd name="T8" fmla="*/ 505 w 505"/>
                <a:gd name="T9" fmla="*/ 4 h 835"/>
                <a:gd name="T10" fmla="*/ 505 w 505"/>
                <a:gd name="T11" fmla="*/ 52 h 835"/>
                <a:gd name="T12" fmla="*/ 474 w 505"/>
                <a:gd name="T13" fmla="*/ 93 h 835"/>
                <a:gd name="T14" fmla="*/ 416 w 505"/>
                <a:gd name="T15" fmla="*/ 124 h 835"/>
                <a:gd name="T16" fmla="*/ 271 w 505"/>
                <a:gd name="T17" fmla="*/ 190 h 835"/>
                <a:gd name="T18" fmla="*/ 133 w 505"/>
                <a:gd name="T19" fmla="*/ 269 h 835"/>
                <a:gd name="T20" fmla="*/ 75 w 505"/>
                <a:gd name="T21" fmla="*/ 289 h 835"/>
                <a:gd name="T22" fmla="*/ 55 w 505"/>
                <a:gd name="T23" fmla="*/ 320 h 835"/>
                <a:gd name="T24" fmla="*/ 75 w 505"/>
                <a:gd name="T25" fmla="*/ 351 h 835"/>
                <a:gd name="T26" fmla="*/ 195 w 505"/>
                <a:gd name="T27" fmla="*/ 467 h 835"/>
                <a:gd name="T28" fmla="*/ 250 w 505"/>
                <a:gd name="T29" fmla="*/ 505 h 835"/>
                <a:gd name="T30" fmla="*/ 332 w 505"/>
                <a:gd name="T31" fmla="*/ 570 h 835"/>
                <a:gd name="T32" fmla="*/ 416 w 505"/>
                <a:gd name="T33" fmla="*/ 632 h 835"/>
                <a:gd name="T34" fmla="*/ 412 w 505"/>
                <a:gd name="T35" fmla="*/ 663 h 835"/>
                <a:gd name="T36" fmla="*/ 350 w 505"/>
                <a:gd name="T37" fmla="*/ 673 h 835"/>
                <a:gd name="T38" fmla="*/ 257 w 505"/>
                <a:gd name="T39" fmla="*/ 673 h 835"/>
                <a:gd name="T40" fmla="*/ 199 w 505"/>
                <a:gd name="T41" fmla="*/ 704 h 835"/>
                <a:gd name="T42" fmla="*/ 178 w 505"/>
                <a:gd name="T43" fmla="*/ 783 h 835"/>
                <a:gd name="T44" fmla="*/ 178 w 505"/>
                <a:gd name="T45" fmla="*/ 825 h 835"/>
                <a:gd name="T46" fmla="*/ 154 w 505"/>
                <a:gd name="T47" fmla="*/ 835 h 835"/>
                <a:gd name="T48" fmla="*/ 116 w 505"/>
                <a:gd name="T49" fmla="*/ 797 h 835"/>
                <a:gd name="T50" fmla="*/ 123 w 505"/>
                <a:gd name="T51" fmla="*/ 731 h 835"/>
                <a:gd name="T52" fmla="*/ 157 w 505"/>
                <a:gd name="T53" fmla="*/ 683 h 835"/>
                <a:gd name="T54" fmla="*/ 226 w 505"/>
                <a:gd name="T55" fmla="*/ 642 h 835"/>
                <a:gd name="T56" fmla="*/ 301 w 505"/>
                <a:gd name="T57" fmla="*/ 622 h 835"/>
                <a:gd name="T58" fmla="*/ 308 w 505"/>
                <a:gd name="T59" fmla="*/ 601 h 835"/>
                <a:gd name="T60" fmla="*/ 271 w 505"/>
                <a:gd name="T61" fmla="*/ 560 h 835"/>
                <a:gd name="T62" fmla="*/ 113 w 505"/>
                <a:gd name="T63" fmla="*/ 457 h 835"/>
                <a:gd name="T64" fmla="*/ 65 w 505"/>
                <a:gd name="T65" fmla="*/ 416 h 835"/>
                <a:gd name="T66" fmla="*/ 20 w 505"/>
                <a:gd name="T67" fmla="*/ 361 h 835"/>
                <a:gd name="T68" fmla="*/ 0 w 505"/>
                <a:gd name="T69" fmla="*/ 299 h 835"/>
                <a:gd name="T70" fmla="*/ 13 w 505"/>
                <a:gd name="T71" fmla="*/ 262 h 835"/>
                <a:gd name="T72" fmla="*/ 92 w 505"/>
                <a:gd name="T73" fmla="*/ 238 h 835"/>
                <a:gd name="T74" fmla="*/ 188 w 505"/>
                <a:gd name="T75" fmla="*/ 197 h 835"/>
                <a:gd name="T76" fmla="*/ 250 w 505"/>
                <a:gd name="T77" fmla="*/ 154 h 835"/>
                <a:gd name="T78" fmla="*/ 267 w 505"/>
                <a:gd name="T79" fmla="*/ 124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05" h="835">
                  <a:moveTo>
                    <a:pt x="267" y="124"/>
                  </a:moveTo>
                  <a:lnTo>
                    <a:pt x="319" y="72"/>
                  </a:lnTo>
                  <a:lnTo>
                    <a:pt x="392" y="21"/>
                  </a:lnTo>
                  <a:lnTo>
                    <a:pt x="443" y="0"/>
                  </a:lnTo>
                  <a:lnTo>
                    <a:pt x="505" y="4"/>
                  </a:lnTo>
                  <a:lnTo>
                    <a:pt x="505" y="52"/>
                  </a:lnTo>
                  <a:lnTo>
                    <a:pt x="474" y="93"/>
                  </a:lnTo>
                  <a:lnTo>
                    <a:pt x="416" y="124"/>
                  </a:lnTo>
                  <a:lnTo>
                    <a:pt x="271" y="190"/>
                  </a:lnTo>
                  <a:lnTo>
                    <a:pt x="133" y="269"/>
                  </a:lnTo>
                  <a:lnTo>
                    <a:pt x="75" y="289"/>
                  </a:lnTo>
                  <a:lnTo>
                    <a:pt x="55" y="320"/>
                  </a:lnTo>
                  <a:lnTo>
                    <a:pt x="75" y="351"/>
                  </a:lnTo>
                  <a:lnTo>
                    <a:pt x="195" y="467"/>
                  </a:lnTo>
                  <a:lnTo>
                    <a:pt x="250" y="505"/>
                  </a:lnTo>
                  <a:lnTo>
                    <a:pt x="332" y="570"/>
                  </a:lnTo>
                  <a:lnTo>
                    <a:pt x="416" y="632"/>
                  </a:lnTo>
                  <a:lnTo>
                    <a:pt x="412" y="663"/>
                  </a:lnTo>
                  <a:lnTo>
                    <a:pt x="350" y="673"/>
                  </a:lnTo>
                  <a:lnTo>
                    <a:pt x="257" y="673"/>
                  </a:lnTo>
                  <a:lnTo>
                    <a:pt x="199" y="704"/>
                  </a:lnTo>
                  <a:lnTo>
                    <a:pt x="178" y="783"/>
                  </a:lnTo>
                  <a:lnTo>
                    <a:pt x="178" y="825"/>
                  </a:lnTo>
                  <a:lnTo>
                    <a:pt x="154" y="835"/>
                  </a:lnTo>
                  <a:lnTo>
                    <a:pt x="116" y="797"/>
                  </a:lnTo>
                  <a:lnTo>
                    <a:pt x="123" y="731"/>
                  </a:lnTo>
                  <a:lnTo>
                    <a:pt x="157" y="683"/>
                  </a:lnTo>
                  <a:lnTo>
                    <a:pt x="226" y="642"/>
                  </a:lnTo>
                  <a:lnTo>
                    <a:pt x="301" y="622"/>
                  </a:lnTo>
                  <a:lnTo>
                    <a:pt x="308" y="601"/>
                  </a:lnTo>
                  <a:lnTo>
                    <a:pt x="271" y="560"/>
                  </a:lnTo>
                  <a:lnTo>
                    <a:pt x="113" y="457"/>
                  </a:lnTo>
                  <a:lnTo>
                    <a:pt x="65" y="416"/>
                  </a:lnTo>
                  <a:lnTo>
                    <a:pt x="20" y="361"/>
                  </a:lnTo>
                  <a:lnTo>
                    <a:pt x="0" y="299"/>
                  </a:lnTo>
                  <a:lnTo>
                    <a:pt x="13" y="262"/>
                  </a:lnTo>
                  <a:lnTo>
                    <a:pt x="92" y="238"/>
                  </a:lnTo>
                  <a:lnTo>
                    <a:pt x="188" y="197"/>
                  </a:lnTo>
                  <a:lnTo>
                    <a:pt x="250" y="154"/>
                  </a:lnTo>
                  <a:lnTo>
                    <a:pt x="267" y="1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6628" name="Freeform 4"/>
            <p:cNvSpPr>
              <a:spLocks/>
            </p:cNvSpPr>
            <p:nvPr/>
          </p:nvSpPr>
          <p:spPr bwMode="auto">
            <a:xfrm>
              <a:off x="2219" y="2251"/>
              <a:ext cx="351" cy="799"/>
            </a:xfrm>
            <a:custGeom>
              <a:avLst/>
              <a:gdLst>
                <a:gd name="T0" fmla="*/ 75 w 351"/>
                <a:gd name="T1" fmla="*/ 61 h 799"/>
                <a:gd name="T2" fmla="*/ 106 w 351"/>
                <a:gd name="T3" fmla="*/ 10 h 799"/>
                <a:gd name="T4" fmla="*/ 144 w 351"/>
                <a:gd name="T5" fmla="*/ 0 h 799"/>
                <a:gd name="T6" fmla="*/ 196 w 351"/>
                <a:gd name="T7" fmla="*/ 0 h 799"/>
                <a:gd name="T8" fmla="*/ 261 w 351"/>
                <a:gd name="T9" fmla="*/ 37 h 799"/>
                <a:gd name="T10" fmla="*/ 302 w 351"/>
                <a:gd name="T11" fmla="*/ 120 h 799"/>
                <a:gd name="T12" fmla="*/ 333 w 351"/>
                <a:gd name="T13" fmla="*/ 227 h 799"/>
                <a:gd name="T14" fmla="*/ 351 w 351"/>
                <a:gd name="T15" fmla="*/ 336 h 799"/>
                <a:gd name="T16" fmla="*/ 351 w 351"/>
                <a:gd name="T17" fmla="*/ 484 h 799"/>
                <a:gd name="T18" fmla="*/ 313 w 351"/>
                <a:gd name="T19" fmla="*/ 645 h 799"/>
                <a:gd name="T20" fmla="*/ 258 w 351"/>
                <a:gd name="T21" fmla="*/ 740 h 799"/>
                <a:gd name="T22" fmla="*/ 185 w 351"/>
                <a:gd name="T23" fmla="*/ 788 h 799"/>
                <a:gd name="T24" fmla="*/ 117 w 351"/>
                <a:gd name="T25" fmla="*/ 799 h 799"/>
                <a:gd name="T26" fmla="*/ 65 w 351"/>
                <a:gd name="T27" fmla="*/ 768 h 799"/>
                <a:gd name="T28" fmla="*/ 24 w 351"/>
                <a:gd name="T29" fmla="*/ 730 h 799"/>
                <a:gd name="T30" fmla="*/ 13 w 351"/>
                <a:gd name="T31" fmla="*/ 669 h 799"/>
                <a:gd name="T32" fmla="*/ 0 w 351"/>
                <a:gd name="T33" fmla="*/ 552 h 799"/>
                <a:gd name="T34" fmla="*/ 10 w 351"/>
                <a:gd name="T35" fmla="*/ 408 h 799"/>
                <a:gd name="T36" fmla="*/ 41 w 351"/>
                <a:gd name="T37" fmla="*/ 258 h 799"/>
                <a:gd name="T38" fmla="*/ 61 w 351"/>
                <a:gd name="T39" fmla="*/ 150 h 799"/>
                <a:gd name="T40" fmla="*/ 75 w 351"/>
                <a:gd name="T41" fmla="*/ 61 h 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1" h="799">
                  <a:moveTo>
                    <a:pt x="75" y="61"/>
                  </a:moveTo>
                  <a:lnTo>
                    <a:pt x="106" y="10"/>
                  </a:lnTo>
                  <a:lnTo>
                    <a:pt x="144" y="0"/>
                  </a:lnTo>
                  <a:lnTo>
                    <a:pt x="196" y="0"/>
                  </a:lnTo>
                  <a:lnTo>
                    <a:pt x="261" y="37"/>
                  </a:lnTo>
                  <a:lnTo>
                    <a:pt x="302" y="120"/>
                  </a:lnTo>
                  <a:lnTo>
                    <a:pt x="333" y="227"/>
                  </a:lnTo>
                  <a:lnTo>
                    <a:pt x="351" y="336"/>
                  </a:lnTo>
                  <a:lnTo>
                    <a:pt x="351" y="484"/>
                  </a:lnTo>
                  <a:lnTo>
                    <a:pt x="313" y="645"/>
                  </a:lnTo>
                  <a:lnTo>
                    <a:pt x="258" y="740"/>
                  </a:lnTo>
                  <a:lnTo>
                    <a:pt x="185" y="788"/>
                  </a:lnTo>
                  <a:lnTo>
                    <a:pt x="117" y="799"/>
                  </a:lnTo>
                  <a:lnTo>
                    <a:pt x="65" y="768"/>
                  </a:lnTo>
                  <a:lnTo>
                    <a:pt x="24" y="730"/>
                  </a:lnTo>
                  <a:lnTo>
                    <a:pt x="13" y="669"/>
                  </a:lnTo>
                  <a:lnTo>
                    <a:pt x="0" y="552"/>
                  </a:lnTo>
                  <a:lnTo>
                    <a:pt x="10" y="408"/>
                  </a:lnTo>
                  <a:lnTo>
                    <a:pt x="41" y="258"/>
                  </a:lnTo>
                  <a:lnTo>
                    <a:pt x="61" y="150"/>
                  </a:lnTo>
                  <a:lnTo>
                    <a:pt x="75" y="6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6629" name="Freeform 5"/>
            <p:cNvSpPr>
              <a:spLocks/>
            </p:cNvSpPr>
            <p:nvPr/>
          </p:nvSpPr>
          <p:spPr bwMode="auto">
            <a:xfrm>
              <a:off x="2316" y="2946"/>
              <a:ext cx="205" cy="1043"/>
            </a:xfrm>
            <a:custGeom>
              <a:avLst/>
              <a:gdLst>
                <a:gd name="T0" fmla="*/ 99 w 205"/>
                <a:gd name="T1" fmla="*/ 185 h 1043"/>
                <a:gd name="T2" fmla="*/ 71 w 205"/>
                <a:gd name="T3" fmla="*/ 116 h 1043"/>
                <a:gd name="T4" fmla="*/ 71 w 205"/>
                <a:gd name="T5" fmla="*/ 41 h 1043"/>
                <a:gd name="T6" fmla="*/ 109 w 205"/>
                <a:gd name="T7" fmla="*/ 0 h 1043"/>
                <a:gd name="T8" fmla="*/ 153 w 205"/>
                <a:gd name="T9" fmla="*/ 20 h 1043"/>
                <a:gd name="T10" fmla="*/ 184 w 205"/>
                <a:gd name="T11" fmla="*/ 92 h 1043"/>
                <a:gd name="T12" fmla="*/ 201 w 205"/>
                <a:gd name="T13" fmla="*/ 216 h 1043"/>
                <a:gd name="T14" fmla="*/ 205 w 205"/>
                <a:gd name="T15" fmla="*/ 370 h 1043"/>
                <a:gd name="T16" fmla="*/ 194 w 205"/>
                <a:gd name="T17" fmla="*/ 504 h 1043"/>
                <a:gd name="T18" fmla="*/ 174 w 205"/>
                <a:gd name="T19" fmla="*/ 648 h 1043"/>
                <a:gd name="T20" fmla="*/ 174 w 205"/>
                <a:gd name="T21" fmla="*/ 823 h 1043"/>
                <a:gd name="T22" fmla="*/ 201 w 205"/>
                <a:gd name="T23" fmla="*/ 895 h 1043"/>
                <a:gd name="T24" fmla="*/ 191 w 205"/>
                <a:gd name="T25" fmla="*/ 929 h 1043"/>
                <a:gd name="T26" fmla="*/ 143 w 205"/>
                <a:gd name="T27" fmla="*/ 940 h 1043"/>
                <a:gd name="T28" fmla="*/ 92 w 205"/>
                <a:gd name="T29" fmla="*/ 988 h 1043"/>
                <a:gd name="T30" fmla="*/ 68 w 205"/>
                <a:gd name="T31" fmla="*/ 1029 h 1043"/>
                <a:gd name="T32" fmla="*/ 10 w 205"/>
                <a:gd name="T33" fmla="*/ 1043 h 1043"/>
                <a:gd name="T34" fmla="*/ 0 w 205"/>
                <a:gd name="T35" fmla="*/ 998 h 1043"/>
                <a:gd name="T36" fmla="*/ 20 w 205"/>
                <a:gd name="T37" fmla="*/ 960 h 1043"/>
                <a:gd name="T38" fmla="*/ 92 w 205"/>
                <a:gd name="T39" fmla="*/ 929 h 1043"/>
                <a:gd name="T40" fmla="*/ 143 w 205"/>
                <a:gd name="T41" fmla="*/ 906 h 1043"/>
                <a:gd name="T42" fmla="*/ 160 w 205"/>
                <a:gd name="T43" fmla="*/ 885 h 1043"/>
                <a:gd name="T44" fmla="*/ 140 w 205"/>
                <a:gd name="T45" fmla="*/ 827 h 1043"/>
                <a:gd name="T46" fmla="*/ 123 w 205"/>
                <a:gd name="T47" fmla="*/ 709 h 1043"/>
                <a:gd name="T48" fmla="*/ 119 w 205"/>
                <a:gd name="T49" fmla="*/ 569 h 1043"/>
                <a:gd name="T50" fmla="*/ 123 w 205"/>
                <a:gd name="T51" fmla="*/ 476 h 1043"/>
                <a:gd name="T52" fmla="*/ 129 w 205"/>
                <a:gd name="T53" fmla="*/ 350 h 1043"/>
                <a:gd name="T54" fmla="*/ 119 w 205"/>
                <a:gd name="T55" fmla="*/ 237 h 1043"/>
                <a:gd name="T56" fmla="*/ 99 w 205"/>
                <a:gd name="T57" fmla="*/ 185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5" h="1043">
                  <a:moveTo>
                    <a:pt x="99" y="185"/>
                  </a:moveTo>
                  <a:lnTo>
                    <a:pt x="71" y="116"/>
                  </a:lnTo>
                  <a:lnTo>
                    <a:pt x="71" y="41"/>
                  </a:lnTo>
                  <a:lnTo>
                    <a:pt x="109" y="0"/>
                  </a:lnTo>
                  <a:lnTo>
                    <a:pt x="153" y="20"/>
                  </a:lnTo>
                  <a:lnTo>
                    <a:pt x="184" y="92"/>
                  </a:lnTo>
                  <a:lnTo>
                    <a:pt x="201" y="216"/>
                  </a:lnTo>
                  <a:lnTo>
                    <a:pt x="205" y="370"/>
                  </a:lnTo>
                  <a:lnTo>
                    <a:pt x="194" y="504"/>
                  </a:lnTo>
                  <a:lnTo>
                    <a:pt x="174" y="648"/>
                  </a:lnTo>
                  <a:lnTo>
                    <a:pt x="174" y="823"/>
                  </a:lnTo>
                  <a:lnTo>
                    <a:pt x="201" y="895"/>
                  </a:lnTo>
                  <a:lnTo>
                    <a:pt x="191" y="929"/>
                  </a:lnTo>
                  <a:lnTo>
                    <a:pt x="143" y="940"/>
                  </a:lnTo>
                  <a:lnTo>
                    <a:pt x="92" y="988"/>
                  </a:lnTo>
                  <a:lnTo>
                    <a:pt x="68" y="1029"/>
                  </a:lnTo>
                  <a:lnTo>
                    <a:pt x="10" y="1043"/>
                  </a:lnTo>
                  <a:lnTo>
                    <a:pt x="0" y="998"/>
                  </a:lnTo>
                  <a:lnTo>
                    <a:pt x="20" y="960"/>
                  </a:lnTo>
                  <a:lnTo>
                    <a:pt x="92" y="929"/>
                  </a:lnTo>
                  <a:lnTo>
                    <a:pt x="143" y="906"/>
                  </a:lnTo>
                  <a:lnTo>
                    <a:pt x="160" y="885"/>
                  </a:lnTo>
                  <a:lnTo>
                    <a:pt x="140" y="827"/>
                  </a:lnTo>
                  <a:lnTo>
                    <a:pt x="123" y="709"/>
                  </a:lnTo>
                  <a:lnTo>
                    <a:pt x="119" y="569"/>
                  </a:lnTo>
                  <a:lnTo>
                    <a:pt x="123" y="476"/>
                  </a:lnTo>
                  <a:lnTo>
                    <a:pt x="129" y="350"/>
                  </a:lnTo>
                  <a:lnTo>
                    <a:pt x="119" y="237"/>
                  </a:lnTo>
                  <a:lnTo>
                    <a:pt x="99" y="1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6630" name="Freeform 6"/>
            <p:cNvSpPr>
              <a:spLocks/>
            </p:cNvSpPr>
            <p:nvPr/>
          </p:nvSpPr>
          <p:spPr bwMode="auto">
            <a:xfrm>
              <a:off x="2028" y="2948"/>
              <a:ext cx="320" cy="1040"/>
            </a:xfrm>
            <a:custGeom>
              <a:avLst/>
              <a:gdLst>
                <a:gd name="T0" fmla="*/ 197 w 320"/>
                <a:gd name="T1" fmla="*/ 96 h 1040"/>
                <a:gd name="T2" fmla="*/ 231 w 320"/>
                <a:gd name="T3" fmla="*/ 31 h 1040"/>
                <a:gd name="T4" fmla="*/ 272 w 320"/>
                <a:gd name="T5" fmla="*/ 0 h 1040"/>
                <a:gd name="T6" fmla="*/ 320 w 320"/>
                <a:gd name="T7" fmla="*/ 20 h 1040"/>
                <a:gd name="T8" fmla="*/ 313 w 320"/>
                <a:gd name="T9" fmla="*/ 82 h 1040"/>
                <a:gd name="T10" fmla="*/ 282 w 320"/>
                <a:gd name="T11" fmla="*/ 126 h 1040"/>
                <a:gd name="T12" fmla="*/ 221 w 320"/>
                <a:gd name="T13" fmla="*/ 237 h 1040"/>
                <a:gd name="T14" fmla="*/ 180 w 320"/>
                <a:gd name="T15" fmla="*/ 343 h 1040"/>
                <a:gd name="T16" fmla="*/ 156 w 320"/>
                <a:gd name="T17" fmla="*/ 456 h 1040"/>
                <a:gd name="T18" fmla="*/ 159 w 320"/>
                <a:gd name="T19" fmla="*/ 566 h 1040"/>
                <a:gd name="T20" fmla="*/ 197 w 320"/>
                <a:gd name="T21" fmla="*/ 713 h 1040"/>
                <a:gd name="T22" fmla="*/ 228 w 320"/>
                <a:gd name="T23" fmla="*/ 855 h 1040"/>
                <a:gd name="T24" fmla="*/ 272 w 320"/>
                <a:gd name="T25" fmla="*/ 916 h 1040"/>
                <a:gd name="T26" fmla="*/ 269 w 320"/>
                <a:gd name="T27" fmla="*/ 951 h 1040"/>
                <a:gd name="T28" fmla="*/ 231 w 320"/>
                <a:gd name="T29" fmla="*/ 968 h 1040"/>
                <a:gd name="T30" fmla="*/ 145 w 320"/>
                <a:gd name="T31" fmla="*/ 981 h 1040"/>
                <a:gd name="T32" fmla="*/ 84 w 320"/>
                <a:gd name="T33" fmla="*/ 1019 h 1040"/>
                <a:gd name="T34" fmla="*/ 52 w 320"/>
                <a:gd name="T35" fmla="*/ 1040 h 1040"/>
                <a:gd name="T36" fmla="*/ 0 w 320"/>
                <a:gd name="T37" fmla="*/ 992 h 1040"/>
                <a:gd name="T38" fmla="*/ 11 w 320"/>
                <a:gd name="T39" fmla="*/ 961 h 1040"/>
                <a:gd name="T40" fmla="*/ 62 w 320"/>
                <a:gd name="T41" fmla="*/ 940 h 1040"/>
                <a:gd name="T42" fmla="*/ 128 w 320"/>
                <a:gd name="T43" fmla="*/ 930 h 1040"/>
                <a:gd name="T44" fmla="*/ 190 w 320"/>
                <a:gd name="T45" fmla="*/ 930 h 1040"/>
                <a:gd name="T46" fmla="*/ 200 w 320"/>
                <a:gd name="T47" fmla="*/ 910 h 1040"/>
                <a:gd name="T48" fmla="*/ 190 w 320"/>
                <a:gd name="T49" fmla="*/ 875 h 1040"/>
                <a:gd name="T50" fmla="*/ 138 w 320"/>
                <a:gd name="T51" fmla="*/ 741 h 1040"/>
                <a:gd name="T52" fmla="*/ 104 w 320"/>
                <a:gd name="T53" fmla="*/ 610 h 1040"/>
                <a:gd name="T54" fmla="*/ 87 w 320"/>
                <a:gd name="T55" fmla="*/ 515 h 1040"/>
                <a:gd name="T56" fmla="*/ 84 w 320"/>
                <a:gd name="T57" fmla="*/ 426 h 1040"/>
                <a:gd name="T58" fmla="*/ 97 w 320"/>
                <a:gd name="T59" fmla="*/ 340 h 1040"/>
                <a:gd name="T60" fmla="*/ 128 w 320"/>
                <a:gd name="T61" fmla="*/ 251 h 1040"/>
                <a:gd name="T62" fmla="*/ 176 w 320"/>
                <a:gd name="T63" fmla="*/ 133 h 1040"/>
                <a:gd name="T64" fmla="*/ 197 w 320"/>
                <a:gd name="T65" fmla="*/ 96 h 10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20" h="1040">
                  <a:moveTo>
                    <a:pt x="197" y="96"/>
                  </a:moveTo>
                  <a:lnTo>
                    <a:pt x="231" y="31"/>
                  </a:lnTo>
                  <a:lnTo>
                    <a:pt x="272" y="0"/>
                  </a:lnTo>
                  <a:lnTo>
                    <a:pt x="320" y="20"/>
                  </a:lnTo>
                  <a:lnTo>
                    <a:pt x="313" y="82"/>
                  </a:lnTo>
                  <a:lnTo>
                    <a:pt x="282" y="126"/>
                  </a:lnTo>
                  <a:lnTo>
                    <a:pt x="221" y="237"/>
                  </a:lnTo>
                  <a:lnTo>
                    <a:pt x="180" y="343"/>
                  </a:lnTo>
                  <a:lnTo>
                    <a:pt x="156" y="456"/>
                  </a:lnTo>
                  <a:lnTo>
                    <a:pt x="159" y="566"/>
                  </a:lnTo>
                  <a:lnTo>
                    <a:pt x="197" y="713"/>
                  </a:lnTo>
                  <a:lnTo>
                    <a:pt x="228" y="855"/>
                  </a:lnTo>
                  <a:lnTo>
                    <a:pt x="272" y="916"/>
                  </a:lnTo>
                  <a:lnTo>
                    <a:pt x="269" y="951"/>
                  </a:lnTo>
                  <a:lnTo>
                    <a:pt x="231" y="968"/>
                  </a:lnTo>
                  <a:lnTo>
                    <a:pt x="145" y="981"/>
                  </a:lnTo>
                  <a:lnTo>
                    <a:pt x="84" y="1019"/>
                  </a:lnTo>
                  <a:lnTo>
                    <a:pt x="52" y="1040"/>
                  </a:lnTo>
                  <a:lnTo>
                    <a:pt x="0" y="992"/>
                  </a:lnTo>
                  <a:lnTo>
                    <a:pt x="11" y="961"/>
                  </a:lnTo>
                  <a:lnTo>
                    <a:pt x="62" y="940"/>
                  </a:lnTo>
                  <a:lnTo>
                    <a:pt x="128" y="930"/>
                  </a:lnTo>
                  <a:lnTo>
                    <a:pt x="190" y="930"/>
                  </a:lnTo>
                  <a:lnTo>
                    <a:pt x="200" y="910"/>
                  </a:lnTo>
                  <a:lnTo>
                    <a:pt x="190" y="875"/>
                  </a:lnTo>
                  <a:lnTo>
                    <a:pt x="138" y="741"/>
                  </a:lnTo>
                  <a:lnTo>
                    <a:pt x="104" y="610"/>
                  </a:lnTo>
                  <a:lnTo>
                    <a:pt x="87" y="515"/>
                  </a:lnTo>
                  <a:lnTo>
                    <a:pt x="84" y="426"/>
                  </a:lnTo>
                  <a:lnTo>
                    <a:pt x="97" y="340"/>
                  </a:lnTo>
                  <a:lnTo>
                    <a:pt x="128" y="251"/>
                  </a:lnTo>
                  <a:lnTo>
                    <a:pt x="176" y="133"/>
                  </a:lnTo>
                  <a:lnTo>
                    <a:pt x="197" y="9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6631" name="Freeform 7"/>
            <p:cNvSpPr>
              <a:spLocks/>
            </p:cNvSpPr>
            <p:nvPr/>
          </p:nvSpPr>
          <p:spPr bwMode="auto">
            <a:xfrm>
              <a:off x="2089" y="1652"/>
              <a:ext cx="412" cy="543"/>
            </a:xfrm>
            <a:custGeom>
              <a:avLst/>
              <a:gdLst>
                <a:gd name="T0" fmla="*/ 151 w 412"/>
                <a:gd name="T1" fmla="*/ 454 h 543"/>
                <a:gd name="T2" fmla="*/ 182 w 412"/>
                <a:gd name="T3" fmla="*/ 522 h 543"/>
                <a:gd name="T4" fmla="*/ 254 w 412"/>
                <a:gd name="T5" fmla="*/ 543 h 543"/>
                <a:gd name="T6" fmla="*/ 316 w 412"/>
                <a:gd name="T7" fmla="*/ 536 h 543"/>
                <a:gd name="T8" fmla="*/ 367 w 412"/>
                <a:gd name="T9" fmla="*/ 492 h 543"/>
                <a:gd name="T10" fmla="*/ 408 w 412"/>
                <a:gd name="T11" fmla="*/ 402 h 543"/>
                <a:gd name="T12" fmla="*/ 412 w 412"/>
                <a:gd name="T13" fmla="*/ 296 h 543"/>
                <a:gd name="T14" fmla="*/ 398 w 412"/>
                <a:gd name="T15" fmla="*/ 203 h 543"/>
                <a:gd name="T16" fmla="*/ 340 w 412"/>
                <a:gd name="T17" fmla="*/ 99 h 543"/>
                <a:gd name="T18" fmla="*/ 298 w 412"/>
                <a:gd name="T19" fmla="*/ 51 h 543"/>
                <a:gd name="T20" fmla="*/ 254 w 412"/>
                <a:gd name="T21" fmla="*/ 21 h 543"/>
                <a:gd name="T22" fmla="*/ 213 w 412"/>
                <a:gd name="T23" fmla="*/ 0 h 543"/>
                <a:gd name="T24" fmla="*/ 141 w 412"/>
                <a:gd name="T25" fmla="*/ 7 h 543"/>
                <a:gd name="T26" fmla="*/ 103 w 412"/>
                <a:gd name="T27" fmla="*/ 69 h 543"/>
                <a:gd name="T28" fmla="*/ 83 w 412"/>
                <a:gd name="T29" fmla="*/ 134 h 543"/>
                <a:gd name="T30" fmla="*/ 83 w 412"/>
                <a:gd name="T31" fmla="*/ 238 h 543"/>
                <a:gd name="T32" fmla="*/ 100 w 412"/>
                <a:gd name="T33" fmla="*/ 337 h 543"/>
                <a:gd name="T34" fmla="*/ 120 w 412"/>
                <a:gd name="T35" fmla="*/ 392 h 543"/>
                <a:gd name="T36" fmla="*/ 6 w 412"/>
                <a:gd name="T37" fmla="*/ 474 h 543"/>
                <a:gd name="T38" fmla="*/ 0 w 412"/>
                <a:gd name="T39" fmla="*/ 505 h 543"/>
                <a:gd name="T40" fmla="*/ 17 w 412"/>
                <a:gd name="T41" fmla="*/ 522 h 543"/>
                <a:gd name="T42" fmla="*/ 141 w 412"/>
                <a:gd name="T43" fmla="*/ 430 h 543"/>
                <a:gd name="T44" fmla="*/ 151 w 412"/>
                <a:gd name="T45" fmla="*/ 454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12" h="543">
                  <a:moveTo>
                    <a:pt x="151" y="454"/>
                  </a:moveTo>
                  <a:lnTo>
                    <a:pt x="182" y="522"/>
                  </a:lnTo>
                  <a:lnTo>
                    <a:pt x="254" y="543"/>
                  </a:lnTo>
                  <a:lnTo>
                    <a:pt x="316" y="536"/>
                  </a:lnTo>
                  <a:lnTo>
                    <a:pt x="367" y="492"/>
                  </a:lnTo>
                  <a:lnTo>
                    <a:pt x="408" y="402"/>
                  </a:lnTo>
                  <a:lnTo>
                    <a:pt x="412" y="296"/>
                  </a:lnTo>
                  <a:lnTo>
                    <a:pt x="398" y="203"/>
                  </a:lnTo>
                  <a:lnTo>
                    <a:pt x="340" y="99"/>
                  </a:lnTo>
                  <a:lnTo>
                    <a:pt x="298" y="51"/>
                  </a:lnTo>
                  <a:lnTo>
                    <a:pt x="254" y="21"/>
                  </a:lnTo>
                  <a:lnTo>
                    <a:pt x="213" y="0"/>
                  </a:lnTo>
                  <a:lnTo>
                    <a:pt x="141" y="7"/>
                  </a:lnTo>
                  <a:lnTo>
                    <a:pt x="103" y="69"/>
                  </a:lnTo>
                  <a:lnTo>
                    <a:pt x="83" y="134"/>
                  </a:lnTo>
                  <a:lnTo>
                    <a:pt x="83" y="238"/>
                  </a:lnTo>
                  <a:lnTo>
                    <a:pt x="100" y="337"/>
                  </a:lnTo>
                  <a:lnTo>
                    <a:pt x="120" y="392"/>
                  </a:lnTo>
                  <a:lnTo>
                    <a:pt x="6" y="474"/>
                  </a:lnTo>
                  <a:lnTo>
                    <a:pt x="0" y="505"/>
                  </a:lnTo>
                  <a:lnTo>
                    <a:pt x="17" y="522"/>
                  </a:lnTo>
                  <a:lnTo>
                    <a:pt x="141" y="430"/>
                  </a:lnTo>
                  <a:lnTo>
                    <a:pt x="151" y="4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6632" name="Freeform 8"/>
            <p:cNvSpPr>
              <a:spLocks/>
            </p:cNvSpPr>
            <p:nvPr/>
          </p:nvSpPr>
          <p:spPr bwMode="auto">
            <a:xfrm>
              <a:off x="2240" y="1537"/>
              <a:ext cx="819" cy="908"/>
            </a:xfrm>
            <a:custGeom>
              <a:avLst/>
              <a:gdLst>
                <a:gd name="T0" fmla="*/ 545 w 819"/>
                <a:gd name="T1" fmla="*/ 628 h 908"/>
                <a:gd name="T2" fmla="*/ 504 w 819"/>
                <a:gd name="T3" fmla="*/ 669 h 908"/>
                <a:gd name="T4" fmla="*/ 417 w 819"/>
                <a:gd name="T5" fmla="*/ 720 h 908"/>
                <a:gd name="T6" fmla="*/ 339 w 819"/>
                <a:gd name="T7" fmla="*/ 751 h 908"/>
                <a:gd name="T8" fmla="*/ 284 w 819"/>
                <a:gd name="T9" fmla="*/ 782 h 908"/>
                <a:gd name="T10" fmla="*/ 232 w 819"/>
                <a:gd name="T11" fmla="*/ 823 h 908"/>
                <a:gd name="T12" fmla="*/ 226 w 819"/>
                <a:gd name="T13" fmla="*/ 895 h 908"/>
                <a:gd name="T14" fmla="*/ 277 w 819"/>
                <a:gd name="T15" fmla="*/ 908 h 908"/>
                <a:gd name="T16" fmla="*/ 407 w 819"/>
                <a:gd name="T17" fmla="*/ 833 h 908"/>
                <a:gd name="T18" fmla="*/ 504 w 819"/>
                <a:gd name="T19" fmla="*/ 744 h 908"/>
                <a:gd name="T20" fmla="*/ 617 w 819"/>
                <a:gd name="T21" fmla="*/ 631 h 908"/>
                <a:gd name="T22" fmla="*/ 709 w 819"/>
                <a:gd name="T23" fmla="*/ 559 h 908"/>
                <a:gd name="T24" fmla="*/ 788 w 819"/>
                <a:gd name="T25" fmla="*/ 504 h 908"/>
                <a:gd name="T26" fmla="*/ 819 w 819"/>
                <a:gd name="T27" fmla="*/ 477 h 908"/>
                <a:gd name="T28" fmla="*/ 808 w 819"/>
                <a:gd name="T29" fmla="*/ 443 h 908"/>
                <a:gd name="T30" fmla="*/ 771 w 819"/>
                <a:gd name="T31" fmla="*/ 395 h 908"/>
                <a:gd name="T32" fmla="*/ 634 w 819"/>
                <a:gd name="T33" fmla="*/ 320 h 908"/>
                <a:gd name="T34" fmla="*/ 504 w 819"/>
                <a:gd name="T35" fmla="*/ 250 h 908"/>
                <a:gd name="T36" fmla="*/ 345 w 819"/>
                <a:gd name="T37" fmla="*/ 178 h 908"/>
                <a:gd name="T38" fmla="*/ 287 w 819"/>
                <a:gd name="T39" fmla="*/ 137 h 908"/>
                <a:gd name="T40" fmla="*/ 226 w 819"/>
                <a:gd name="T41" fmla="*/ 82 h 908"/>
                <a:gd name="T42" fmla="*/ 164 w 819"/>
                <a:gd name="T43" fmla="*/ 21 h 908"/>
                <a:gd name="T44" fmla="*/ 109 w 819"/>
                <a:gd name="T45" fmla="*/ 0 h 908"/>
                <a:gd name="T46" fmla="*/ 0 w 819"/>
                <a:gd name="T47" fmla="*/ 76 h 908"/>
                <a:gd name="T48" fmla="*/ 7 w 819"/>
                <a:gd name="T49" fmla="*/ 147 h 908"/>
                <a:gd name="T50" fmla="*/ 27 w 819"/>
                <a:gd name="T51" fmla="*/ 175 h 908"/>
                <a:gd name="T52" fmla="*/ 82 w 819"/>
                <a:gd name="T53" fmla="*/ 164 h 908"/>
                <a:gd name="T54" fmla="*/ 72 w 819"/>
                <a:gd name="T55" fmla="*/ 134 h 908"/>
                <a:gd name="T56" fmla="*/ 51 w 819"/>
                <a:gd name="T57" fmla="*/ 123 h 908"/>
                <a:gd name="T58" fmla="*/ 41 w 819"/>
                <a:gd name="T59" fmla="*/ 86 h 908"/>
                <a:gd name="T60" fmla="*/ 102 w 819"/>
                <a:gd name="T61" fmla="*/ 45 h 908"/>
                <a:gd name="T62" fmla="*/ 154 w 819"/>
                <a:gd name="T63" fmla="*/ 86 h 908"/>
                <a:gd name="T64" fmla="*/ 154 w 819"/>
                <a:gd name="T65" fmla="*/ 123 h 908"/>
                <a:gd name="T66" fmla="*/ 133 w 819"/>
                <a:gd name="T67" fmla="*/ 168 h 908"/>
                <a:gd name="T68" fmla="*/ 150 w 819"/>
                <a:gd name="T69" fmla="*/ 199 h 908"/>
                <a:gd name="T70" fmla="*/ 253 w 819"/>
                <a:gd name="T71" fmla="*/ 226 h 908"/>
                <a:gd name="T72" fmla="*/ 294 w 819"/>
                <a:gd name="T73" fmla="*/ 188 h 908"/>
                <a:gd name="T74" fmla="*/ 431 w 819"/>
                <a:gd name="T75" fmla="*/ 271 h 908"/>
                <a:gd name="T76" fmla="*/ 545 w 819"/>
                <a:gd name="T77" fmla="*/ 323 h 908"/>
                <a:gd name="T78" fmla="*/ 607 w 819"/>
                <a:gd name="T79" fmla="*/ 354 h 908"/>
                <a:gd name="T80" fmla="*/ 668 w 819"/>
                <a:gd name="T81" fmla="*/ 385 h 908"/>
                <a:gd name="T82" fmla="*/ 716 w 819"/>
                <a:gd name="T83" fmla="*/ 426 h 908"/>
                <a:gd name="T84" fmla="*/ 747 w 819"/>
                <a:gd name="T85" fmla="*/ 467 h 908"/>
                <a:gd name="T86" fmla="*/ 719 w 819"/>
                <a:gd name="T87" fmla="*/ 497 h 908"/>
                <a:gd name="T88" fmla="*/ 654 w 819"/>
                <a:gd name="T89" fmla="*/ 539 h 908"/>
                <a:gd name="T90" fmla="*/ 586 w 819"/>
                <a:gd name="T91" fmla="*/ 586 h 908"/>
                <a:gd name="T92" fmla="*/ 545 w 819"/>
                <a:gd name="T93" fmla="*/ 628 h 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19" h="908">
                  <a:moveTo>
                    <a:pt x="545" y="628"/>
                  </a:moveTo>
                  <a:lnTo>
                    <a:pt x="504" y="669"/>
                  </a:lnTo>
                  <a:lnTo>
                    <a:pt x="417" y="720"/>
                  </a:lnTo>
                  <a:lnTo>
                    <a:pt x="339" y="751"/>
                  </a:lnTo>
                  <a:lnTo>
                    <a:pt x="284" y="782"/>
                  </a:lnTo>
                  <a:lnTo>
                    <a:pt x="232" y="823"/>
                  </a:lnTo>
                  <a:lnTo>
                    <a:pt x="226" y="895"/>
                  </a:lnTo>
                  <a:lnTo>
                    <a:pt x="277" y="908"/>
                  </a:lnTo>
                  <a:lnTo>
                    <a:pt x="407" y="833"/>
                  </a:lnTo>
                  <a:lnTo>
                    <a:pt x="504" y="744"/>
                  </a:lnTo>
                  <a:lnTo>
                    <a:pt x="617" y="631"/>
                  </a:lnTo>
                  <a:lnTo>
                    <a:pt x="709" y="559"/>
                  </a:lnTo>
                  <a:lnTo>
                    <a:pt x="788" y="504"/>
                  </a:lnTo>
                  <a:lnTo>
                    <a:pt x="819" y="477"/>
                  </a:lnTo>
                  <a:lnTo>
                    <a:pt x="808" y="443"/>
                  </a:lnTo>
                  <a:lnTo>
                    <a:pt x="771" y="395"/>
                  </a:lnTo>
                  <a:lnTo>
                    <a:pt x="634" y="320"/>
                  </a:lnTo>
                  <a:lnTo>
                    <a:pt x="504" y="250"/>
                  </a:lnTo>
                  <a:lnTo>
                    <a:pt x="345" y="178"/>
                  </a:lnTo>
                  <a:lnTo>
                    <a:pt x="287" y="137"/>
                  </a:lnTo>
                  <a:lnTo>
                    <a:pt x="226" y="82"/>
                  </a:lnTo>
                  <a:lnTo>
                    <a:pt x="164" y="21"/>
                  </a:lnTo>
                  <a:lnTo>
                    <a:pt x="109" y="0"/>
                  </a:lnTo>
                  <a:lnTo>
                    <a:pt x="0" y="76"/>
                  </a:lnTo>
                  <a:lnTo>
                    <a:pt x="7" y="147"/>
                  </a:lnTo>
                  <a:lnTo>
                    <a:pt x="27" y="175"/>
                  </a:lnTo>
                  <a:lnTo>
                    <a:pt x="82" y="164"/>
                  </a:lnTo>
                  <a:lnTo>
                    <a:pt x="72" y="134"/>
                  </a:lnTo>
                  <a:lnTo>
                    <a:pt x="51" y="123"/>
                  </a:lnTo>
                  <a:lnTo>
                    <a:pt x="41" y="86"/>
                  </a:lnTo>
                  <a:lnTo>
                    <a:pt x="102" y="45"/>
                  </a:lnTo>
                  <a:lnTo>
                    <a:pt x="154" y="86"/>
                  </a:lnTo>
                  <a:lnTo>
                    <a:pt x="154" y="123"/>
                  </a:lnTo>
                  <a:lnTo>
                    <a:pt x="133" y="168"/>
                  </a:lnTo>
                  <a:lnTo>
                    <a:pt x="150" y="199"/>
                  </a:lnTo>
                  <a:lnTo>
                    <a:pt x="253" y="226"/>
                  </a:lnTo>
                  <a:lnTo>
                    <a:pt x="294" y="188"/>
                  </a:lnTo>
                  <a:lnTo>
                    <a:pt x="431" y="271"/>
                  </a:lnTo>
                  <a:lnTo>
                    <a:pt x="545" y="323"/>
                  </a:lnTo>
                  <a:lnTo>
                    <a:pt x="607" y="354"/>
                  </a:lnTo>
                  <a:lnTo>
                    <a:pt x="668" y="385"/>
                  </a:lnTo>
                  <a:lnTo>
                    <a:pt x="716" y="426"/>
                  </a:lnTo>
                  <a:lnTo>
                    <a:pt x="747" y="467"/>
                  </a:lnTo>
                  <a:lnTo>
                    <a:pt x="719" y="497"/>
                  </a:lnTo>
                  <a:lnTo>
                    <a:pt x="654" y="539"/>
                  </a:lnTo>
                  <a:lnTo>
                    <a:pt x="586" y="586"/>
                  </a:lnTo>
                  <a:lnTo>
                    <a:pt x="545" y="6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sp>
        <p:nvSpPr>
          <p:cNvPr id="26633" name="Rectangle 9"/>
          <p:cNvSpPr>
            <a:spLocks noChangeArrowheads="1"/>
          </p:cNvSpPr>
          <p:nvPr/>
        </p:nvSpPr>
        <p:spPr bwMode="auto">
          <a:xfrm>
            <a:off x="1295400" y="1447800"/>
            <a:ext cx="2362200" cy="1828800"/>
          </a:xfrm>
          <a:prstGeom prst="rect">
            <a:avLst/>
          </a:prstGeom>
          <a:solidFill>
            <a:schemeClr val="accent1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  <a:contourClr>
              <a:schemeClr val="accent1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fr-CH"/>
          </a:p>
        </p:txBody>
      </p:sp>
      <p:sp>
        <p:nvSpPr>
          <p:cNvPr id="26637" name="Rectangle 13"/>
          <p:cNvSpPr>
            <a:spLocks noChangeArrowheads="1"/>
          </p:cNvSpPr>
          <p:nvPr/>
        </p:nvSpPr>
        <p:spPr bwMode="auto">
          <a:xfrm>
            <a:off x="1295400" y="3810000"/>
            <a:ext cx="2362200" cy="1828800"/>
          </a:xfrm>
          <a:prstGeom prst="rect">
            <a:avLst/>
          </a:prstGeom>
          <a:solidFill>
            <a:schemeClr val="accent1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  <a:contourClr>
              <a:schemeClr val="accent1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fr-CH"/>
          </a:p>
        </p:txBody>
      </p:sp>
      <p:sp>
        <p:nvSpPr>
          <p:cNvPr id="26641" name="AutoShape 17"/>
          <p:cNvSpPr>
            <a:spLocks noChangeArrowheads="1"/>
          </p:cNvSpPr>
          <p:nvPr/>
        </p:nvSpPr>
        <p:spPr bwMode="auto">
          <a:xfrm>
            <a:off x="1828800" y="2057400"/>
            <a:ext cx="1219200" cy="609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6642" name="AutoShape 18"/>
          <p:cNvSpPr>
            <a:spLocks noChangeArrowheads="1"/>
          </p:cNvSpPr>
          <p:nvPr/>
        </p:nvSpPr>
        <p:spPr bwMode="auto">
          <a:xfrm>
            <a:off x="1828800" y="4191000"/>
            <a:ext cx="1600200" cy="990600"/>
          </a:xfrm>
          <a:custGeom>
            <a:avLst/>
            <a:gdLst>
              <a:gd name="T0" fmla="*/ 9250 w 21600"/>
              <a:gd name="T1" fmla="*/ 0 h 21600"/>
              <a:gd name="T2" fmla="*/ 3055 w 21600"/>
              <a:gd name="T3" fmla="*/ 21600 h 21600"/>
              <a:gd name="T4" fmla="*/ 9725 w 21600"/>
              <a:gd name="T5" fmla="*/ 8310 h 21600"/>
              <a:gd name="T6" fmla="*/ 15662 w 21600"/>
              <a:gd name="T7" fmla="*/ 14285 h 21600"/>
              <a:gd name="T8" fmla="*/ 21600 w 21600"/>
              <a:gd name="T9" fmla="*/ 8310 h 21600"/>
              <a:gd name="T10" fmla="*/ 17694720 60000 65536"/>
              <a:gd name="T11" fmla="*/ 5898240 60000 65536"/>
              <a:gd name="T12" fmla="*/ 5898240 60000 65536"/>
              <a:gd name="T13" fmla="*/ 5898240 60000 65536"/>
              <a:gd name="T14" fmla="*/ 0 60000 65536"/>
              <a:gd name="T15" fmla="*/ 0 w 21600"/>
              <a:gd name="T16" fmla="*/ 8310 h 21600"/>
              <a:gd name="T17" fmla="*/ 6110 w 21600"/>
              <a:gd name="T18" fmla="*/ 21600 h 21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600" h="21600">
                <a:moveTo>
                  <a:pt x="15662" y="14285"/>
                </a:moveTo>
                <a:lnTo>
                  <a:pt x="21600" y="8310"/>
                </a:lnTo>
                <a:lnTo>
                  <a:pt x="18630" y="8310"/>
                </a:lnTo>
                <a:cubicBezTo>
                  <a:pt x="18630" y="3721"/>
                  <a:pt x="14430" y="0"/>
                  <a:pt x="9250" y="0"/>
                </a:cubicBezTo>
                <a:cubicBezTo>
                  <a:pt x="4141" y="0"/>
                  <a:pt x="0" y="3799"/>
                  <a:pt x="0" y="8485"/>
                </a:cubicBezTo>
                <a:lnTo>
                  <a:pt x="0" y="21600"/>
                </a:lnTo>
                <a:lnTo>
                  <a:pt x="6110" y="21600"/>
                </a:lnTo>
                <a:lnTo>
                  <a:pt x="6110" y="8310"/>
                </a:lnTo>
                <a:cubicBezTo>
                  <a:pt x="6110" y="6947"/>
                  <a:pt x="7362" y="5842"/>
                  <a:pt x="8907" y="5842"/>
                </a:cubicBezTo>
                <a:lnTo>
                  <a:pt x="9725" y="5842"/>
                </a:lnTo>
                <a:cubicBezTo>
                  <a:pt x="11269" y="5842"/>
                  <a:pt x="12520" y="6947"/>
                  <a:pt x="12520" y="8310"/>
                </a:cubicBezTo>
                <a:lnTo>
                  <a:pt x="9725" y="831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6643" name="AutoShape 19"/>
          <p:cNvSpPr>
            <a:spLocks noChangeArrowheads="1"/>
          </p:cNvSpPr>
          <p:nvPr/>
        </p:nvSpPr>
        <p:spPr bwMode="auto">
          <a:xfrm>
            <a:off x="3886200" y="152400"/>
            <a:ext cx="3657600" cy="1447800"/>
          </a:xfrm>
          <a:prstGeom prst="wedgeEllipseCallout">
            <a:avLst>
              <a:gd name="adj1" fmla="val 26778"/>
              <a:gd name="adj2" fmla="val 98245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altLang="fr-FR" sz="4000">
                <a:solidFill>
                  <a:schemeClr val="bg1"/>
                </a:solidFill>
              </a:rPr>
              <a:t>Directe ?</a:t>
            </a:r>
          </a:p>
          <a:p>
            <a:pPr algn="ctr"/>
            <a:r>
              <a:rPr lang="fr-FR" altLang="fr-FR" sz="4000">
                <a:solidFill>
                  <a:schemeClr val="bg1"/>
                </a:solidFill>
              </a:rPr>
              <a:t>Indirecte ?</a:t>
            </a:r>
            <a:endParaRPr lang="fr-FR" altLang="fr-FR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50000">
              <a:schemeClr val="bg2">
                <a:gamma/>
                <a:tint val="36471"/>
                <a:invGamma/>
              </a:schemeClr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Text Box 3"/>
          <p:cNvSpPr txBox="1">
            <a:spLocks noChangeArrowheads="1"/>
          </p:cNvSpPr>
          <p:nvPr/>
        </p:nvSpPr>
        <p:spPr bwMode="auto">
          <a:xfrm>
            <a:off x="762000" y="3505200"/>
            <a:ext cx="7315200" cy="180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2800" b="1"/>
              <a:t>Exemple :</a:t>
            </a:r>
          </a:p>
          <a:p>
            <a:pPr>
              <a:spcBef>
                <a:spcPct val="50000"/>
              </a:spcBef>
            </a:pPr>
            <a:r>
              <a:rPr lang="fr-FR" altLang="fr-FR" sz="2800" b="1"/>
              <a:t>Amortir le camion de 20%.</a:t>
            </a:r>
          </a:p>
          <a:p>
            <a:pPr>
              <a:spcBef>
                <a:spcPct val="50000"/>
              </a:spcBef>
            </a:pPr>
            <a:r>
              <a:rPr lang="fr-FR" altLang="fr-FR" sz="2800" b="1"/>
              <a:t>Sa valeur comptable était de fr. 30 ’000.-.</a:t>
            </a:r>
          </a:p>
        </p:txBody>
      </p:sp>
      <p:graphicFrame>
        <p:nvGraphicFramePr>
          <p:cNvPr id="56324" name="Object 4"/>
          <p:cNvGraphicFramePr>
            <a:graphicFrameLocks noChangeAspect="1"/>
          </p:cNvGraphicFramePr>
          <p:nvPr/>
        </p:nvGraphicFramePr>
        <p:xfrm>
          <a:off x="2209800" y="304800"/>
          <a:ext cx="4114800" cy="2976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25" name="Clip" r:id="rId3" imgW="4582440" imgH="3315240" progId="MS_ClipArt_Gallery.2">
                  <p:embed/>
                </p:oleObj>
              </mc:Choice>
              <mc:Fallback>
                <p:oleObj name="Clip" r:id="rId3" imgW="4582440" imgH="3315240" progId="MS_ClipArt_Gallery.2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304800"/>
                        <a:ext cx="4114800" cy="2976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79" name="Object 7"/>
          <p:cNvGraphicFramePr>
            <a:graphicFrameLocks noChangeAspect="1"/>
          </p:cNvGraphicFramePr>
          <p:nvPr/>
        </p:nvGraphicFramePr>
        <p:xfrm>
          <a:off x="609600" y="0"/>
          <a:ext cx="7924800" cy="6383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3" name="Feuille de calcul" r:id="rId3" imgW="7496090" imgH="6038923" progId="Excel.Sheet.8">
                  <p:embed/>
                </p:oleObj>
              </mc:Choice>
              <mc:Fallback>
                <p:oleObj name="Feuille de calcul" r:id="rId3" imgW="7496090" imgH="6038923" progId="Excel.Sheet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0"/>
                        <a:ext cx="7924800" cy="6383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8" name="Object 6"/>
          <p:cNvGraphicFramePr>
            <a:graphicFrameLocks noChangeAspect="1"/>
          </p:cNvGraphicFramePr>
          <p:nvPr/>
        </p:nvGraphicFramePr>
        <p:xfrm>
          <a:off x="2971800" y="1600200"/>
          <a:ext cx="1524000" cy="947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4" name="Clip" r:id="rId5" imgW="4582440" imgH="3315240" progId="MS_ClipArt_Gallery.2">
                  <p:embed/>
                </p:oleObj>
              </mc:Choice>
              <mc:Fallback>
                <p:oleObj name="Clip" r:id="rId5" imgW="4582440" imgH="3315240" progId="MS_ClipArt_Gallery.2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1600200"/>
                        <a:ext cx="1524000" cy="947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82" name="Rectangle 10"/>
          <p:cNvSpPr>
            <a:spLocks noChangeArrowheads="1"/>
          </p:cNvSpPr>
          <p:nvPr/>
        </p:nvSpPr>
        <p:spPr bwMode="auto">
          <a:xfrm>
            <a:off x="2743200" y="4572000"/>
            <a:ext cx="3505200" cy="1981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346" name="Object 2"/>
          <p:cNvGraphicFramePr>
            <a:graphicFrameLocks noChangeAspect="1"/>
          </p:cNvGraphicFramePr>
          <p:nvPr/>
        </p:nvGraphicFramePr>
        <p:xfrm>
          <a:off x="609600" y="0"/>
          <a:ext cx="7924800" cy="6383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55" name="Feuille de calcul" r:id="rId3" imgW="7496090" imgH="6038923" progId="Excel.Sheet.8">
                  <p:embed/>
                </p:oleObj>
              </mc:Choice>
              <mc:Fallback>
                <p:oleObj name="Feuille de calcul" r:id="rId3" imgW="7496090" imgH="6038923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0"/>
                        <a:ext cx="7924800" cy="6383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47" name="Object 3"/>
          <p:cNvGraphicFramePr>
            <a:graphicFrameLocks noChangeAspect="1"/>
          </p:cNvGraphicFramePr>
          <p:nvPr/>
        </p:nvGraphicFramePr>
        <p:xfrm>
          <a:off x="2971800" y="1600200"/>
          <a:ext cx="1524000" cy="947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56" name="Clip" r:id="rId5" imgW="4582440" imgH="3315240" progId="MS_ClipArt_Gallery.2">
                  <p:embed/>
                </p:oleObj>
              </mc:Choice>
              <mc:Fallback>
                <p:oleObj name="Clip" r:id="rId5" imgW="4582440" imgH="3315240" progId="MS_ClipArt_Gallery.2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1600200"/>
                        <a:ext cx="1524000" cy="947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48" name="Object 4"/>
          <p:cNvGraphicFramePr>
            <a:graphicFrameLocks noChangeAspect="1"/>
          </p:cNvGraphicFramePr>
          <p:nvPr/>
        </p:nvGraphicFramePr>
        <p:xfrm>
          <a:off x="3505200" y="5410200"/>
          <a:ext cx="8382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57" name="Clip" r:id="rId7" imgW="4582440" imgH="3315240" progId="MS_ClipArt_Gallery.2">
                  <p:embed/>
                </p:oleObj>
              </mc:Choice>
              <mc:Fallback>
                <p:oleObj name="Clip" r:id="rId7" imgW="4582440" imgH="3315240" progId="MS_ClipArt_Gallery.2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5410200"/>
                        <a:ext cx="838200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49" name="Line 5"/>
          <p:cNvSpPr>
            <a:spLocks noChangeShapeType="1"/>
          </p:cNvSpPr>
          <p:nvPr/>
        </p:nvSpPr>
        <p:spPr bwMode="auto">
          <a:xfrm>
            <a:off x="3352800" y="3810000"/>
            <a:ext cx="30480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pSp>
        <p:nvGrpSpPr>
          <p:cNvPr id="57353" name="Group 9"/>
          <p:cNvGrpSpPr>
            <a:grpSpLocks/>
          </p:cNvGrpSpPr>
          <p:nvPr/>
        </p:nvGrpSpPr>
        <p:grpSpPr bwMode="auto">
          <a:xfrm>
            <a:off x="8153400" y="3124200"/>
            <a:ext cx="304800" cy="304800"/>
            <a:chOff x="5136" y="1968"/>
            <a:chExt cx="192" cy="192"/>
          </a:xfrm>
        </p:grpSpPr>
        <p:sp>
          <p:nvSpPr>
            <p:cNvPr id="57350" name="Oval 6"/>
            <p:cNvSpPr>
              <a:spLocks noChangeArrowheads="1"/>
            </p:cNvSpPr>
            <p:nvPr/>
          </p:nvSpPr>
          <p:spPr bwMode="auto">
            <a:xfrm>
              <a:off x="5136" y="1968"/>
              <a:ext cx="192" cy="192"/>
            </a:xfrm>
            <a:prstGeom prst="ellipse">
              <a:avLst/>
            </a:prstGeom>
            <a:solidFill>
              <a:srgbClr val="66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57352" name="Line 8"/>
            <p:cNvSpPr>
              <a:spLocks noChangeShapeType="1"/>
            </p:cNvSpPr>
            <p:nvPr/>
          </p:nvSpPr>
          <p:spPr bwMode="auto">
            <a:xfrm flipH="1">
              <a:off x="5184" y="2064"/>
              <a:ext cx="48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sp>
        <p:nvSpPr>
          <p:cNvPr id="57354" name="AutoShape 10"/>
          <p:cNvSpPr>
            <a:spLocks noChangeArrowheads="1"/>
          </p:cNvSpPr>
          <p:nvPr/>
        </p:nvSpPr>
        <p:spPr bwMode="auto">
          <a:xfrm>
            <a:off x="152400" y="4876800"/>
            <a:ext cx="2514600" cy="990600"/>
          </a:xfrm>
          <a:prstGeom prst="cloudCallout">
            <a:avLst>
              <a:gd name="adj1" fmla="val 73866"/>
              <a:gd name="adj2" fmla="val 23398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fr-CH" altLang="fr-FR" sz="1600">
                <a:latin typeface="Arial" panose="020B0604020202020204" pitchFamily="34" charset="0"/>
              </a:rPr>
              <a:t>La valeur du camion diminue</a:t>
            </a:r>
            <a:endParaRPr lang="fr-FR" altLang="fr-FR" sz="160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54" grpId="0" animBg="1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5170" name="Object 2"/>
          <p:cNvGraphicFramePr>
            <a:graphicFrameLocks noChangeAspect="1"/>
          </p:cNvGraphicFramePr>
          <p:nvPr/>
        </p:nvGraphicFramePr>
        <p:xfrm>
          <a:off x="209550" y="404813"/>
          <a:ext cx="8724900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180" name="Feuille de calcul" r:id="rId3" imgW="6372400" imgH="1228592" progId="Excel.Sheet.8">
                  <p:embed/>
                </p:oleObj>
              </mc:Choice>
              <mc:Fallback>
                <p:oleObj name="Feuille de calcul" r:id="rId3" imgW="6372400" imgH="1228592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550" y="404813"/>
                        <a:ext cx="8724900" cy="167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5171" name="Group 3"/>
          <p:cNvGrpSpPr>
            <a:grpSpLocks/>
          </p:cNvGrpSpPr>
          <p:nvPr/>
        </p:nvGrpSpPr>
        <p:grpSpPr bwMode="auto">
          <a:xfrm flipH="1">
            <a:off x="7092950" y="3068638"/>
            <a:ext cx="1296988" cy="2606675"/>
            <a:chOff x="521" y="2263"/>
            <a:chExt cx="980" cy="1642"/>
          </a:xfrm>
        </p:grpSpPr>
        <p:sp>
          <p:nvSpPr>
            <p:cNvPr id="135172" name="Freeform 4"/>
            <p:cNvSpPr>
              <a:spLocks/>
            </p:cNvSpPr>
            <p:nvPr/>
          </p:nvSpPr>
          <p:spPr bwMode="auto">
            <a:xfrm>
              <a:off x="698" y="2534"/>
              <a:ext cx="492" cy="286"/>
            </a:xfrm>
            <a:custGeom>
              <a:avLst/>
              <a:gdLst>
                <a:gd name="T0" fmla="*/ 321 w 492"/>
                <a:gd name="T1" fmla="*/ 165 h 572"/>
                <a:gd name="T2" fmla="*/ 261 w 492"/>
                <a:gd name="T3" fmla="*/ 58 h 572"/>
                <a:gd name="T4" fmla="*/ 200 w 492"/>
                <a:gd name="T5" fmla="*/ 0 h 572"/>
                <a:gd name="T6" fmla="*/ 128 w 492"/>
                <a:gd name="T7" fmla="*/ 0 h 572"/>
                <a:gd name="T8" fmla="*/ 48 w 492"/>
                <a:gd name="T9" fmla="*/ 37 h 572"/>
                <a:gd name="T10" fmla="*/ 12 w 492"/>
                <a:gd name="T11" fmla="*/ 100 h 572"/>
                <a:gd name="T12" fmla="*/ 0 w 492"/>
                <a:gd name="T13" fmla="*/ 186 h 572"/>
                <a:gd name="T14" fmla="*/ 12 w 492"/>
                <a:gd name="T15" fmla="*/ 301 h 572"/>
                <a:gd name="T16" fmla="*/ 60 w 492"/>
                <a:gd name="T17" fmla="*/ 429 h 572"/>
                <a:gd name="T18" fmla="*/ 146 w 492"/>
                <a:gd name="T19" fmla="*/ 515 h 572"/>
                <a:gd name="T20" fmla="*/ 212 w 492"/>
                <a:gd name="T21" fmla="*/ 558 h 572"/>
                <a:gd name="T22" fmla="*/ 279 w 492"/>
                <a:gd name="T23" fmla="*/ 572 h 572"/>
                <a:gd name="T24" fmla="*/ 333 w 492"/>
                <a:gd name="T25" fmla="*/ 551 h 572"/>
                <a:gd name="T26" fmla="*/ 363 w 492"/>
                <a:gd name="T27" fmla="*/ 515 h 572"/>
                <a:gd name="T28" fmla="*/ 383 w 492"/>
                <a:gd name="T29" fmla="*/ 429 h 572"/>
                <a:gd name="T30" fmla="*/ 377 w 492"/>
                <a:gd name="T31" fmla="*/ 329 h 572"/>
                <a:gd name="T32" fmla="*/ 357 w 492"/>
                <a:gd name="T33" fmla="*/ 244 h 572"/>
                <a:gd name="T34" fmla="*/ 479 w 492"/>
                <a:gd name="T35" fmla="*/ 165 h 572"/>
                <a:gd name="T36" fmla="*/ 492 w 492"/>
                <a:gd name="T37" fmla="*/ 130 h 572"/>
                <a:gd name="T38" fmla="*/ 479 w 492"/>
                <a:gd name="T39" fmla="*/ 114 h 572"/>
                <a:gd name="T40" fmla="*/ 345 w 492"/>
                <a:gd name="T41" fmla="*/ 208 h 572"/>
                <a:gd name="T42" fmla="*/ 321 w 492"/>
                <a:gd name="T43" fmla="*/ 165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92" h="572">
                  <a:moveTo>
                    <a:pt x="321" y="165"/>
                  </a:moveTo>
                  <a:lnTo>
                    <a:pt x="261" y="58"/>
                  </a:lnTo>
                  <a:lnTo>
                    <a:pt x="200" y="0"/>
                  </a:lnTo>
                  <a:lnTo>
                    <a:pt x="128" y="0"/>
                  </a:lnTo>
                  <a:lnTo>
                    <a:pt x="48" y="37"/>
                  </a:lnTo>
                  <a:lnTo>
                    <a:pt x="12" y="100"/>
                  </a:lnTo>
                  <a:lnTo>
                    <a:pt x="0" y="186"/>
                  </a:lnTo>
                  <a:lnTo>
                    <a:pt x="12" y="301"/>
                  </a:lnTo>
                  <a:lnTo>
                    <a:pt x="60" y="429"/>
                  </a:lnTo>
                  <a:lnTo>
                    <a:pt x="146" y="515"/>
                  </a:lnTo>
                  <a:lnTo>
                    <a:pt x="212" y="558"/>
                  </a:lnTo>
                  <a:lnTo>
                    <a:pt x="279" y="572"/>
                  </a:lnTo>
                  <a:lnTo>
                    <a:pt x="333" y="551"/>
                  </a:lnTo>
                  <a:lnTo>
                    <a:pt x="363" y="515"/>
                  </a:lnTo>
                  <a:lnTo>
                    <a:pt x="383" y="429"/>
                  </a:lnTo>
                  <a:lnTo>
                    <a:pt x="377" y="329"/>
                  </a:lnTo>
                  <a:lnTo>
                    <a:pt x="357" y="244"/>
                  </a:lnTo>
                  <a:lnTo>
                    <a:pt x="479" y="165"/>
                  </a:lnTo>
                  <a:lnTo>
                    <a:pt x="492" y="130"/>
                  </a:lnTo>
                  <a:lnTo>
                    <a:pt x="479" y="114"/>
                  </a:lnTo>
                  <a:lnTo>
                    <a:pt x="345" y="208"/>
                  </a:lnTo>
                  <a:lnTo>
                    <a:pt x="321" y="16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135173" name="Freeform 5"/>
            <p:cNvSpPr>
              <a:spLocks/>
            </p:cNvSpPr>
            <p:nvPr/>
          </p:nvSpPr>
          <p:spPr bwMode="auto">
            <a:xfrm>
              <a:off x="1051" y="2263"/>
              <a:ext cx="438" cy="639"/>
            </a:xfrm>
            <a:custGeom>
              <a:avLst/>
              <a:gdLst>
                <a:gd name="T0" fmla="*/ 121 w 438"/>
                <a:gd name="T1" fmla="*/ 1078 h 1277"/>
                <a:gd name="T2" fmla="*/ 42 w 438"/>
                <a:gd name="T3" fmla="*/ 1149 h 1277"/>
                <a:gd name="T4" fmla="*/ 18 w 438"/>
                <a:gd name="T5" fmla="*/ 1172 h 1277"/>
                <a:gd name="T6" fmla="*/ 0 w 438"/>
                <a:gd name="T7" fmla="*/ 1221 h 1277"/>
                <a:gd name="T8" fmla="*/ 24 w 438"/>
                <a:gd name="T9" fmla="*/ 1270 h 1277"/>
                <a:gd name="T10" fmla="*/ 48 w 438"/>
                <a:gd name="T11" fmla="*/ 1277 h 1277"/>
                <a:gd name="T12" fmla="*/ 121 w 438"/>
                <a:gd name="T13" fmla="*/ 1249 h 1277"/>
                <a:gd name="T14" fmla="*/ 231 w 438"/>
                <a:gd name="T15" fmla="*/ 1149 h 1277"/>
                <a:gd name="T16" fmla="*/ 328 w 438"/>
                <a:gd name="T17" fmla="*/ 1029 h 1277"/>
                <a:gd name="T18" fmla="*/ 432 w 438"/>
                <a:gd name="T19" fmla="*/ 892 h 1277"/>
                <a:gd name="T20" fmla="*/ 438 w 438"/>
                <a:gd name="T21" fmla="*/ 836 h 1277"/>
                <a:gd name="T22" fmla="*/ 438 w 438"/>
                <a:gd name="T23" fmla="*/ 679 h 1277"/>
                <a:gd name="T24" fmla="*/ 408 w 438"/>
                <a:gd name="T25" fmla="*/ 436 h 1277"/>
                <a:gd name="T26" fmla="*/ 426 w 438"/>
                <a:gd name="T27" fmla="*/ 294 h 1277"/>
                <a:gd name="T28" fmla="*/ 438 w 438"/>
                <a:gd name="T29" fmla="*/ 236 h 1277"/>
                <a:gd name="T30" fmla="*/ 420 w 438"/>
                <a:gd name="T31" fmla="*/ 208 h 1277"/>
                <a:gd name="T32" fmla="*/ 376 w 438"/>
                <a:gd name="T33" fmla="*/ 179 h 1277"/>
                <a:gd name="T34" fmla="*/ 346 w 438"/>
                <a:gd name="T35" fmla="*/ 158 h 1277"/>
                <a:gd name="T36" fmla="*/ 364 w 438"/>
                <a:gd name="T37" fmla="*/ 30 h 1277"/>
                <a:gd name="T38" fmla="*/ 352 w 438"/>
                <a:gd name="T39" fmla="*/ 0 h 1277"/>
                <a:gd name="T40" fmla="*/ 328 w 438"/>
                <a:gd name="T41" fmla="*/ 9 h 1277"/>
                <a:gd name="T42" fmla="*/ 316 w 438"/>
                <a:gd name="T43" fmla="*/ 172 h 1277"/>
                <a:gd name="T44" fmla="*/ 304 w 438"/>
                <a:gd name="T45" fmla="*/ 215 h 1277"/>
                <a:gd name="T46" fmla="*/ 298 w 438"/>
                <a:gd name="T47" fmla="*/ 243 h 1277"/>
                <a:gd name="T48" fmla="*/ 249 w 438"/>
                <a:gd name="T49" fmla="*/ 222 h 1277"/>
                <a:gd name="T50" fmla="*/ 213 w 438"/>
                <a:gd name="T51" fmla="*/ 222 h 1277"/>
                <a:gd name="T52" fmla="*/ 213 w 438"/>
                <a:gd name="T53" fmla="*/ 250 h 1277"/>
                <a:gd name="T54" fmla="*/ 237 w 438"/>
                <a:gd name="T55" fmla="*/ 272 h 1277"/>
                <a:gd name="T56" fmla="*/ 280 w 438"/>
                <a:gd name="T57" fmla="*/ 272 h 1277"/>
                <a:gd name="T58" fmla="*/ 310 w 438"/>
                <a:gd name="T59" fmla="*/ 301 h 1277"/>
                <a:gd name="T60" fmla="*/ 334 w 438"/>
                <a:gd name="T61" fmla="*/ 350 h 1277"/>
                <a:gd name="T62" fmla="*/ 358 w 438"/>
                <a:gd name="T63" fmla="*/ 429 h 1277"/>
                <a:gd name="T64" fmla="*/ 376 w 438"/>
                <a:gd name="T65" fmla="*/ 586 h 1277"/>
                <a:gd name="T66" fmla="*/ 376 w 438"/>
                <a:gd name="T67" fmla="*/ 728 h 1277"/>
                <a:gd name="T68" fmla="*/ 364 w 438"/>
                <a:gd name="T69" fmla="*/ 843 h 1277"/>
                <a:gd name="T70" fmla="*/ 340 w 438"/>
                <a:gd name="T71" fmla="*/ 892 h 1277"/>
                <a:gd name="T72" fmla="*/ 255 w 438"/>
                <a:gd name="T73" fmla="*/ 964 h 1277"/>
                <a:gd name="T74" fmla="*/ 163 w 438"/>
                <a:gd name="T75" fmla="*/ 1029 h 1277"/>
                <a:gd name="T76" fmla="*/ 121 w 438"/>
                <a:gd name="T77" fmla="*/ 1078 h 1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38" h="1277">
                  <a:moveTo>
                    <a:pt x="121" y="1078"/>
                  </a:moveTo>
                  <a:lnTo>
                    <a:pt x="42" y="1149"/>
                  </a:lnTo>
                  <a:lnTo>
                    <a:pt x="18" y="1172"/>
                  </a:lnTo>
                  <a:lnTo>
                    <a:pt x="0" y="1221"/>
                  </a:lnTo>
                  <a:lnTo>
                    <a:pt x="24" y="1270"/>
                  </a:lnTo>
                  <a:lnTo>
                    <a:pt x="48" y="1277"/>
                  </a:lnTo>
                  <a:lnTo>
                    <a:pt x="121" y="1249"/>
                  </a:lnTo>
                  <a:lnTo>
                    <a:pt x="231" y="1149"/>
                  </a:lnTo>
                  <a:lnTo>
                    <a:pt x="328" y="1029"/>
                  </a:lnTo>
                  <a:lnTo>
                    <a:pt x="432" y="892"/>
                  </a:lnTo>
                  <a:lnTo>
                    <a:pt x="438" y="836"/>
                  </a:lnTo>
                  <a:lnTo>
                    <a:pt x="438" y="679"/>
                  </a:lnTo>
                  <a:lnTo>
                    <a:pt x="408" y="436"/>
                  </a:lnTo>
                  <a:lnTo>
                    <a:pt x="426" y="294"/>
                  </a:lnTo>
                  <a:lnTo>
                    <a:pt x="438" y="236"/>
                  </a:lnTo>
                  <a:lnTo>
                    <a:pt x="420" y="208"/>
                  </a:lnTo>
                  <a:lnTo>
                    <a:pt x="376" y="179"/>
                  </a:lnTo>
                  <a:lnTo>
                    <a:pt x="346" y="158"/>
                  </a:lnTo>
                  <a:lnTo>
                    <a:pt x="364" y="30"/>
                  </a:lnTo>
                  <a:lnTo>
                    <a:pt x="352" y="0"/>
                  </a:lnTo>
                  <a:lnTo>
                    <a:pt x="328" y="9"/>
                  </a:lnTo>
                  <a:lnTo>
                    <a:pt x="316" y="172"/>
                  </a:lnTo>
                  <a:lnTo>
                    <a:pt x="304" y="215"/>
                  </a:lnTo>
                  <a:lnTo>
                    <a:pt x="298" y="243"/>
                  </a:lnTo>
                  <a:lnTo>
                    <a:pt x="249" y="222"/>
                  </a:lnTo>
                  <a:lnTo>
                    <a:pt x="213" y="222"/>
                  </a:lnTo>
                  <a:lnTo>
                    <a:pt x="213" y="250"/>
                  </a:lnTo>
                  <a:lnTo>
                    <a:pt x="237" y="272"/>
                  </a:lnTo>
                  <a:lnTo>
                    <a:pt x="280" y="272"/>
                  </a:lnTo>
                  <a:lnTo>
                    <a:pt x="310" y="301"/>
                  </a:lnTo>
                  <a:lnTo>
                    <a:pt x="334" y="350"/>
                  </a:lnTo>
                  <a:lnTo>
                    <a:pt x="358" y="429"/>
                  </a:lnTo>
                  <a:lnTo>
                    <a:pt x="376" y="586"/>
                  </a:lnTo>
                  <a:lnTo>
                    <a:pt x="376" y="728"/>
                  </a:lnTo>
                  <a:lnTo>
                    <a:pt x="364" y="843"/>
                  </a:lnTo>
                  <a:lnTo>
                    <a:pt x="340" y="892"/>
                  </a:lnTo>
                  <a:lnTo>
                    <a:pt x="255" y="964"/>
                  </a:lnTo>
                  <a:lnTo>
                    <a:pt x="163" y="1029"/>
                  </a:lnTo>
                  <a:lnTo>
                    <a:pt x="121" y="10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135174" name="Freeform 6"/>
            <p:cNvSpPr>
              <a:spLocks/>
            </p:cNvSpPr>
            <p:nvPr/>
          </p:nvSpPr>
          <p:spPr bwMode="auto">
            <a:xfrm>
              <a:off x="521" y="2852"/>
              <a:ext cx="396" cy="386"/>
            </a:xfrm>
            <a:custGeom>
              <a:avLst/>
              <a:gdLst>
                <a:gd name="T0" fmla="*/ 396 w 396"/>
                <a:gd name="T1" fmla="*/ 21 h 770"/>
                <a:gd name="T2" fmla="*/ 353 w 396"/>
                <a:gd name="T3" fmla="*/ 0 h 770"/>
                <a:gd name="T4" fmla="*/ 261 w 396"/>
                <a:gd name="T5" fmla="*/ 7 h 770"/>
                <a:gd name="T6" fmla="*/ 182 w 396"/>
                <a:gd name="T7" fmla="*/ 79 h 770"/>
                <a:gd name="T8" fmla="*/ 66 w 396"/>
                <a:gd name="T9" fmla="*/ 228 h 770"/>
                <a:gd name="T10" fmla="*/ 6 w 396"/>
                <a:gd name="T11" fmla="*/ 350 h 770"/>
                <a:gd name="T12" fmla="*/ 0 w 396"/>
                <a:gd name="T13" fmla="*/ 392 h 770"/>
                <a:gd name="T14" fmla="*/ 30 w 396"/>
                <a:gd name="T15" fmla="*/ 471 h 770"/>
                <a:gd name="T16" fmla="*/ 96 w 396"/>
                <a:gd name="T17" fmla="*/ 506 h 770"/>
                <a:gd name="T18" fmla="*/ 182 w 396"/>
                <a:gd name="T19" fmla="*/ 549 h 770"/>
                <a:gd name="T20" fmla="*/ 249 w 396"/>
                <a:gd name="T21" fmla="*/ 570 h 770"/>
                <a:gd name="T22" fmla="*/ 279 w 396"/>
                <a:gd name="T23" fmla="*/ 607 h 770"/>
                <a:gd name="T24" fmla="*/ 261 w 396"/>
                <a:gd name="T25" fmla="*/ 656 h 770"/>
                <a:gd name="T26" fmla="*/ 213 w 396"/>
                <a:gd name="T27" fmla="*/ 714 h 770"/>
                <a:gd name="T28" fmla="*/ 152 w 396"/>
                <a:gd name="T29" fmla="*/ 721 h 770"/>
                <a:gd name="T30" fmla="*/ 110 w 396"/>
                <a:gd name="T31" fmla="*/ 698 h 770"/>
                <a:gd name="T32" fmla="*/ 84 w 396"/>
                <a:gd name="T33" fmla="*/ 721 h 770"/>
                <a:gd name="T34" fmla="*/ 90 w 396"/>
                <a:gd name="T35" fmla="*/ 749 h 770"/>
                <a:gd name="T36" fmla="*/ 140 w 396"/>
                <a:gd name="T37" fmla="*/ 770 h 770"/>
                <a:gd name="T38" fmla="*/ 213 w 396"/>
                <a:gd name="T39" fmla="*/ 770 h 770"/>
                <a:gd name="T40" fmla="*/ 279 w 396"/>
                <a:gd name="T41" fmla="*/ 749 h 770"/>
                <a:gd name="T42" fmla="*/ 317 w 396"/>
                <a:gd name="T43" fmla="*/ 721 h 770"/>
                <a:gd name="T44" fmla="*/ 341 w 396"/>
                <a:gd name="T45" fmla="*/ 670 h 770"/>
                <a:gd name="T46" fmla="*/ 353 w 396"/>
                <a:gd name="T47" fmla="*/ 614 h 770"/>
                <a:gd name="T48" fmla="*/ 323 w 396"/>
                <a:gd name="T49" fmla="*/ 563 h 770"/>
                <a:gd name="T50" fmla="*/ 249 w 396"/>
                <a:gd name="T51" fmla="*/ 528 h 770"/>
                <a:gd name="T52" fmla="*/ 164 w 396"/>
                <a:gd name="T53" fmla="*/ 499 h 770"/>
                <a:gd name="T54" fmla="*/ 90 w 396"/>
                <a:gd name="T55" fmla="*/ 450 h 770"/>
                <a:gd name="T56" fmla="*/ 72 w 396"/>
                <a:gd name="T57" fmla="*/ 406 h 770"/>
                <a:gd name="T58" fmla="*/ 84 w 396"/>
                <a:gd name="T59" fmla="*/ 329 h 770"/>
                <a:gd name="T60" fmla="*/ 140 w 396"/>
                <a:gd name="T61" fmla="*/ 228 h 770"/>
                <a:gd name="T62" fmla="*/ 207 w 396"/>
                <a:gd name="T63" fmla="*/ 170 h 770"/>
                <a:gd name="T64" fmla="*/ 311 w 396"/>
                <a:gd name="T65" fmla="*/ 128 h 770"/>
                <a:gd name="T66" fmla="*/ 396 w 396"/>
                <a:gd name="T67" fmla="*/ 107 h 770"/>
                <a:gd name="T68" fmla="*/ 396 w 396"/>
                <a:gd name="T69" fmla="*/ 49 h 770"/>
                <a:gd name="T70" fmla="*/ 396 w 396"/>
                <a:gd name="T71" fmla="*/ 21 h 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96" h="770">
                  <a:moveTo>
                    <a:pt x="396" y="21"/>
                  </a:moveTo>
                  <a:lnTo>
                    <a:pt x="353" y="0"/>
                  </a:lnTo>
                  <a:lnTo>
                    <a:pt x="261" y="7"/>
                  </a:lnTo>
                  <a:lnTo>
                    <a:pt x="182" y="79"/>
                  </a:lnTo>
                  <a:lnTo>
                    <a:pt x="66" y="228"/>
                  </a:lnTo>
                  <a:lnTo>
                    <a:pt x="6" y="350"/>
                  </a:lnTo>
                  <a:lnTo>
                    <a:pt x="0" y="392"/>
                  </a:lnTo>
                  <a:lnTo>
                    <a:pt x="30" y="471"/>
                  </a:lnTo>
                  <a:lnTo>
                    <a:pt x="96" y="506"/>
                  </a:lnTo>
                  <a:lnTo>
                    <a:pt x="182" y="549"/>
                  </a:lnTo>
                  <a:lnTo>
                    <a:pt x="249" y="570"/>
                  </a:lnTo>
                  <a:lnTo>
                    <a:pt x="279" y="607"/>
                  </a:lnTo>
                  <a:lnTo>
                    <a:pt x="261" y="656"/>
                  </a:lnTo>
                  <a:lnTo>
                    <a:pt x="213" y="714"/>
                  </a:lnTo>
                  <a:lnTo>
                    <a:pt x="152" y="721"/>
                  </a:lnTo>
                  <a:lnTo>
                    <a:pt x="110" y="698"/>
                  </a:lnTo>
                  <a:lnTo>
                    <a:pt x="84" y="721"/>
                  </a:lnTo>
                  <a:lnTo>
                    <a:pt x="90" y="749"/>
                  </a:lnTo>
                  <a:lnTo>
                    <a:pt x="140" y="770"/>
                  </a:lnTo>
                  <a:lnTo>
                    <a:pt x="213" y="770"/>
                  </a:lnTo>
                  <a:lnTo>
                    <a:pt x="279" y="749"/>
                  </a:lnTo>
                  <a:lnTo>
                    <a:pt x="317" y="721"/>
                  </a:lnTo>
                  <a:lnTo>
                    <a:pt x="341" y="670"/>
                  </a:lnTo>
                  <a:lnTo>
                    <a:pt x="353" y="614"/>
                  </a:lnTo>
                  <a:lnTo>
                    <a:pt x="323" y="563"/>
                  </a:lnTo>
                  <a:lnTo>
                    <a:pt x="249" y="528"/>
                  </a:lnTo>
                  <a:lnTo>
                    <a:pt x="164" y="499"/>
                  </a:lnTo>
                  <a:lnTo>
                    <a:pt x="90" y="450"/>
                  </a:lnTo>
                  <a:lnTo>
                    <a:pt x="72" y="406"/>
                  </a:lnTo>
                  <a:lnTo>
                    <a:pt x="84" y="329"/>
                  </a:lnTo>
                  <a:lnTo>
                    <a:pt x="140" y="228"/>
                  </a:lnTo>
                  <a:lnTo>
                    <a:pt x="207" y="170"/>
                  </a:lnTo>
                  <a:lnTo>
                    <a:pt x="311" y="128"/>
                  </a:lnTo>
                  <a:lnTo>
                    <a:pt x="396" y="107"/>
                  </a:lnTo>
                  <a:lnTo>
                    <a:pt x="396" y="49"/>
                  </a:lnTo>
                  <a:lnTo>
                    <a:pt x="396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135175" name="Freeform 7"/>
            <p:cNvSpPr>
              <a:spLocks/>
            </p:cNvSpPr>
            <p:nvPr/>
          </p:nvSpPr>
          <p:spPr bwMode="auto">
            <a:xfrm>
              <a:off x="844" y="2835"/>
              <a:ext cx="370" cy="474"/>
            </a:xfrm>
            <a:custGeom>
              <a:avLst/>
              <a:gdLst>
                <a:gd name="T0" fmla="*/ 322 w 370"/>
                <a:gd name="T1" fmla="*/ 300 h 949"/>
                <a:gd name="T2" fmla="*/ 285 w 370"/>
                <a:gd name="T3" fmla="*/ 122 h 949"/>
                <a:gd name="T4" fmla="*/ 243 w 370"/>
                <a:gd name="T5" fmla="*/ 36 h 949"/>
                <a:gd name="T6" fmla="*/ 151 w 370"/>
                <a:gd name="T7" fmla="*/ 0 h 949"/>
                <a:gd name="T8" fmla="*/ 60 w 370"/>
                <a:gd name="T9" fmla="*/ 14 h 949"/>
                <a:gd name="T10" fmla="*/ 18 w 370"/>
                <a:gd name="T11" fmla="*/ 108 h 949"/>
                <a:gd name="T12" fmla="*/ 24 w 370"/>
                <a:gd name="T13" fmla="*/ 222 h 949"/>
                <a:gd name="T14" fmla="*/ 48 w 370"/>
                <a:gd name="T15" fmla="*/ 407 h 949"/>
                <a:gd name="T16" fmla="*/ 48 w 370"/>
                <a:gd name="T17" fmla="*/ 571 h 949"/>
                <a:gd name="T18" fmla="*/ 18 w 370"/>
                <a:gd name="T19" fmla="*/ 713 h 949"/>
                <a:gd name="T20" fmla="*/ 0 w 370"/>
                <a:gd name="T21" fmla="*/ 792 h 949"/>
                <a:gd name="T22" fmla="*/ 12 w 370"/>
                <a:gd name="T23" fmla="*/ 863 h 949"/>
                <a:gd name="T24" fmla="*/ 54 w 370"/>
                <a:gd name="T25" fmla="*/ 899 h 949"/>
                <a:gd name="T26" fmla="*/ 109 w 370"/>
                <a:gd name="T27" fmla="*/ 935 h 949"/>
                <a:gd name="T28" fmla="*/ 163 w 370"/>
                <a:gd name="T29" fmla="*/ 949 h 949"/>
                <a:gd name="T30" fmla="*/ 231 w 370"/>
                <a:gd name="T31" fmla="*/ 949 h 949"/>
                <a:gd name="T32" fmla="*/ 310 w 370"/>
                <a:gd name="T33" fmla="*/ 877 h 949"/>
                <a:gd name="T34" fmla="*/ 370 w 370"/>
                <a:gd name="T35" fmla="*/ 727 h 949"/>
                <a:gd name="T36" fmla="*/ 364 w 370"/>
                <a:gd name="T37" fmla="*/ 592 h 949"/>
                <a:gd name="T38" fmla="*/ 328 w 370"/>
                <a:gd name="T39" fmla="*/ 435 h 949"/>
                <a:gd name="T40" fmla="*/ 322 w 370"/>
                <a:gd name="T41" fmla="*/ 300 h 9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0" h="949">
                  <a:moveTo>
                    <a:pt x="322" y="300"/>
                  </a:moveTo>
                  <a:lnTo>
                    <a:pt x="285" y="122"/>
                  </a:lnTo>
                  <a:lnTo>
                    <a:pt x="243" y="36"/>
                  </a:lnTo>
                  <a:lnTo>
                    <a:pt x="151" y="0"/>
                  </a:lnTo>
                  <a:lnTo>
                    <a:pt x="60" y="14"/>
                  </a:lnTo>
                  <a:lnTo>
                    <a:pt x="18" y="108"/>
                  </a:lnTo>
                  <a:lnTo>
                    <a:pt x="24" y="222"/>
                  </a:lnTo>
                  <a:lnTo>
                    <a:pt x="48" y="407"/>
                  </a:lnTo>
                  <a:lnTo>
                    <a:pt x="48" y="571"/>
                  </a:lnTo>
                  <a:lnTo>
                    <a:pt x="18" y="713"/>
                  </a:lnTo>
                  <a:lnTo>
                    <a:pt x="0" y="792"/>
                  </a:lnTo>
                  <a:lnTo>
                    <a:pt x="12" y="863"/>
                  </a:lnTo>
                  <a:lnTo>
                    <a:pt x="54" y="899"/>
                  </a:lnTo>
                  <a:lnTo>
                    <a:pt x="109" y="935"/>
                  </a:lnTo>
                  <a:lnTo>
                    <a:pt x="163" y="949"/>
                  </a:lnTo>
                  <a:lnTo>
                    <a:pt x="231" y="949"/>
                  </a:lnTo>
                  <a:lnTo>
                    <a:pt x="310" y="877"/>
                  </a:lnTo>
                  <a:lnTo>
                    <a:pt x="370" y="727"/>
                  </a:lnTo>
                  <a:lnTo>
                    <a:pt x="364" y="592"/>
                  </a:lnTo>
                  <a:lnTo>
                    <a:pt x="328" y="435"/>
                  </a:lnTo>
                  <a:lnTo>
                    <a:pt x="322" y="3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135176" name="Freeform 8"/>
            <p:cNvSpPr>
              <a:spLocks/>
            </p:cNvSpPr>
            <p:nvPr/>
          </p:nvSpPr>
          <p:spPr bwMode="auto">
            <a:xfrm>
              <a:off x="733" y="3220"/>
              <a:ext cx="282" cy="685"/>
            </a:xfrm>
            <a:custGeom>
              <a:avLst/>
              <a:gdLst>
                <a:gd name="T0" fmla="*/ 268 w 282"/>
                <a:gd name="T1" fmla="*/ 21 h 1371"/>
                <a:gd name="T2" fmla="*/ 196 w 282"/>
                <a:gd name="T3" fmla="*/ 0 h 1371"/>
                <a:gd name="T4" fmla="*/ 153 w 282"/>
                <a:gd name="T5" fmla="*/ 21 h 1371"/>
                <a:gd name="T6" fmla="*/ 135 w 282"/>
                <a:gd name="T7" fmla="*/ 92 h 1371"/>
                <a:gd name="T8" fmla="*/ 153 w 282"/>
                <a:gd name="T9" fmla="*/ 484 h 1371"/>
                <a:gd name="T10" fmla="*/ 153 w 282"/>
                <a:gd name="T11" fmla="*/ 577 h 1371"/>
                <a:gd name="T12" fmla="*/ 129 w 282"/>
                <a:gd name="T13" fmla="*/ 750 h 1371"/>
                <a:gd name="T14" fmla="*/ 123 w 282"/>
                <a:gd name="T15" fmla="*/ 949 h 1371"/>
                <a:gd name="T16" fmla="*/ 135 w 282"/>
                <a:gd name="T17" fmla="*/ 1049 h 1371"/>
                <a:gd name="T18" fmla="*/ 123 w 282"/>
                <a:gd name="T19" fmla="*/ 1105 h 1371"/>
                <a:gd name="T20" fmla="*/ 37 w 282"/>
                <a:gd name="T21" fmla="*/ 1191 h 1371"/>
                <a:gd name="T22" fmla="*/ 0 w 282"/>
                <a:gd name="T23" fmla="*/ 1299 h 1371"/>
                <a:gd name="T24" fmla="*/ 7 w 282"/>
                <a:gd name="T25" fmla="*/ 1334 h 1371"/>
                <a:gd name="T26" fmla="*/ 73 w 282"/>
                <a:gd name="T27" fmla="*/ 1371 h 1371"/>
                <a:gd name="T28" fmla="*/ 91 w 282"/>
                <a:gd name="T29" fmla="*/ 1355 h 1371"/>
                <a:gd name="T30" fmla="*/ 99 w 282"/>
                <a:gd name="T31" fmla="*/ 1292 h 1371"/>
                <a:gd name="T32" fmla="*/ 117 w 282"/>
                <a:gd name="T33" fmla="*/ 1198 h 1371"/>
                <a:gd name="T34" fmla="*/ 147 w 282"/>
                <a:gd name="T35" fmla="*/ 1156 h 1371"/>
                <a:gd name="T36" fmla="*/ 183 w 282"/>
                <a:gd name="T37" fmla="*/ 1128 h 1371"/>
                <a:gd name="T38" fmla="*/ 214 w 282"/>
                <a:gd name="T39" fmla="*/ 1091 h 1371"/>
                <a:gd name="T40" fmla="*/ 220 w 282"/>
                <a:gd name="T41" fmla="*/ 1063 h 1371"/>
                <a:gd name="T42" fmla="*/ 202 w 282"/>
                <a:gd name="T43" fmla="*/ 1028 h 1371"/>
                <a:gd name="T44" fmla="*/ 183 w 282"/>
                <a:gd name="T45" fmla="*/ 1006 h 1371"/>
                <a:gd name="T46" fmla="*/ 171 w 282"/>
                <a:gd name="T47" fmla="*/ 920 h 1371"/>
                <a:gd name="T48" fmla="*/ 183 w 282"/>
                <a:gd name="T49" fmla="*/ 741 h 1371"/>
                <a:gd name="T50" fmla="*/ 226 w 282"/>
                <a:gd name="T51" fmla="*/ 535 h 1371"/>
                <a:gd name="T52" fmla="*/ 268 w 282"/>
                <a:gd name="T53" fmla="*/ 370 h 1371"/>
                <a:gd name="T54" fmla="*/ 282 w 282"/>
                <a:gd name="T55" fmla="*/ 171 h 1371"/>
                <a:gd name="T56" fmla="*/ 268 w 282"/>
                <a:gd name="T57" fmla="*/ 21 h 1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82" h="1371">
                  <a:moveTo>
                    <a:pt x="268" y="21"/>
                  </a:moveTo>
                  <a:lnTo>
                    <a:pt x="196" y="0"/>
                  </a:lnTo>
                  <a:lnTo>
                    <a:pt x="153" y="21"/>
                  </a:lnTo>
                  <a:lnTo>
                    <a:pt x="135" y="92"/>
                  </a:lnTo>
                  <a:lnTo>
                    <a:pt x="153" y="484"/>
                  </a:lnTo>
                  <a:lnTo>
                    <a:pt x="153" y="577"/>
                  </a:lnTo>
                  <a:lnTo>
                    <a:pt x="129" y="750"/>
                  </a:lnTo>
                  <a:lnTo>
                    <a:pt x="123" y="949"/>
                  </a:lnTo>
                  <a:lnTo>
                    <a:pt x="135" y="1049"/>
                  </a:lnTo>
                  <a:lnTo>
                    <a:pt x="123" y="1105"/>
                  </a:lnTo>
                  <a:lnTo>
                    <a:pt x="37" y="1191"/>
                  </a:lnTo>
                  <a:lnTo>
                    <a:pt x="0" y="1299"/>
                  </a:lnTo>
                  <a:lnTo>
                    <a:pt x="7" y="1334"/>
                  </a:lnTo>
                  <a:lnTo>
                    <a:pt x="73" y="1371"/>
                  </a:lnTo>
                  <a:lnTo>
                    <a:pt x="91" y="1355"/>
                  </a:lnTo>
                  <a:lnTo>
                    <a:pt x="99" y="1292"/>
                  </a:lnTo>
                  <a:lnTo>
                    <a:pt x="117" y="1198"/>
                  </a:lnTo>
                  <a:lnTo>
                    <a:pt x="147" y="1156"/>
                  </a:lnTo>
                  <a:lnTo>
                    <a:pt x="183" y="1128"/>
                  </a:lnTo>
                  <a:lnTo>
                    <a:pt x="214" y="1091"/>
                  </a:lnTo>
                  <a:lnTo>
                    <a:pt x="220" y="1063"/>
                  </a:lnTo>
                  <a:lnTo>
                    <a:pt x="202" y="1028"/>
                  </a:lnTo>
                  <a:lnTo>
                    <a:pt x="183" y="1006"/>
                  </a:lnTo>
                  <a:lnTo>
                    <a:pt x="171" y="920"/>
                  </a:lnTo>
                  <a:lnTo>
                    <a:pt x="183" y="741"/>
                  </a:lnTo>
                  <a:lnTo>
                    <a:pt x="226" y="535"/>
                  </a:lnTo>
                  <a:lnTo>
                    <a:pt x="268" y="370"/>
                  </a:lnTo>
                  <a:lnTo>
                    <a:pt x="282" y="171"/>
                  </a:lnTo>
                  <a:lnTo>
                    <a:pt x="268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135177" name="Freeform 9"/>
            <p:cNvSpPr>
              <a:spLocks/>
            </p:cNvSpPr>
            <p:nvPr/>
          </p:nvSpPr>
          <p:spPr bwMode="auto">
            <a:xfrm>
              <a:off x="1039" y="3220"/>
              <a:ext cx="462" cy="578"/>
            </a:xfrm>
            <a:custGeom>
              <a:avLst/>
              <a:gdLst>
                <a:gd name="T0" fmla="*/ 151 w 462"/>
                <a:gd name="T1" fmla="*/ 171 h 1156"/>
                <a:gd name="T2" fmla="*/ 139 w 462"/>
                <a:gd name="T3" fmla="*/ 57 h 1156"/>
                <a:gd name="T4" fmla="*/ 85 w 462"/>
                <a:gd name="T5" fmla="*/ 0 h 1156"/>
                <a:gd name="T6" fmla="*/ 6 w 462"/>
                <a:gd name="T7" fmla="*/ 7 h 1156"/>
                <a:gd name="T8" fmla="*/ 0 w 462"/>
                <a:gd name="T9" fmla="*/ 57 h 1156"/>
                <a:gd name="T10" fmla="*/ 6 w 462"/>
                <a:gd name="T11" fmla="*/ 164 h 1156"/>
                <a:gd name="T12" fmla="*/ 48 w 462"/>
                <a:gd name="T13" fmla="*/ 328 h 1156"/>
                <a:gd name="T14" fmla="*/ 79 w 462"/>
                <a:gd name="T15" fmla="*/ 449 h 1156"/>
                <a:gd name="T16" fmla="*/ 115 w 462"/>
                <a:gd name="T17" fmla="*/ 613 h 1156"/>
                <a:gd name="T18" fmla="*/ 127 w 462"/>
                <a:gd name="T19" fmla="*/ 755 h 1156"/>
                <a:gd name="T20" fmla="*/ 127 w 462"/>
                <a:gd name="T21" fmla="*/ 870 h 1156"/>
                <a:gd name="T22" fmla="*/ 109 w 462"/>
                <a:gd name="T23" fmla="*/ 956 h 1156"/>
                <a:gd name="T24" fmla="*/ 91 w 462"/>
                <a:gd name="T25" fmla="*/ 984 h 1156"/>
                <a:gd name="T26" fmla="*/ 91 w 462"/>
                <a:gd name="T27" fmla="*/ 1012 h 1156"/>
                <a:gd name="T28" fmla="*/ 115 w 462"/>
                <a:gd name="T29" fmla="*/ 1056 h 1156"/>
                <a:gd name="T30" fmla="*/ 157 w 462"/>
                <a:gd name="T31" fmla="*/ 1070 h 1156"/>
                <a:gd name="T32" fmla="*/ 225 w 462"/>
                <a:gd name="T33" fmla="*/ 1070 h 1156"/>
                <a:gd name="T34" fmla="*/ 346 w 462"/>
                <a:gd name="T35" fmla="*/ 1105 h 1156"/>
                <a:gd name="T36" fmla="*/ 382 w 462"/>
                <a:gd name="T37" fmla="*/ 1156 h 1156"/>
                <a:gd name="T38" fmla="*/ 438 w 462"/>
                <a:gd name="T39" fmla="*/ 1126 h 1156"/>
                <a:gd name="T40" fmla="*/ 462 w 462"/>
                <a:gd name="T41" fmla="*/ 1056 h 1156"/>
                <a:gd name="T42" fmla="*/ 438 w 462"/>
                <a:gd name="T43" fmla="*/ 1028 h 1156"/>
                <a:gd name="T44" fmla="*/ 334 w 462"/>
                <a:gd name="T45" fmla="*/ 1012 h 1156"/>
                <a:gd name="T46" fmla="*/ 219 w 462"/>
                <a:gd name="T47" fmla="*/ 1012 h 1156"/>
                <a:gd name="T48" fmla="*/ 169 w 462"/>
                <a:gd name="T49" fmla="*/ 1005 h 1156"/>
                <a:gd name="T50" fmla="*/ 157 w 462"/>
                <a:gd name="T51" fmla="*/ 963 h 1156"/>
                <a:gd name="T52" fmla="*/ 169 w 462"/>
                <a:gd name="T53" fmla="*/ 884 h 1156"/>
                <a:gd name="T54" fmla="*/ 177 w 462"/>
                <a:gd name="T55" fmla="*/ 748 h 1156"/>
                <a:gd name="T56" fmla="*/ 163 w 462"/>
                <a:gd name="T57" fmla="*/ 599 h 1156"/>
                <a:gd name="T58" fmla="*/ 145 w 462"/>
                <a:gd name="T59" fmla="*/ 399 h 1156"/>
                <a:gd name="T60" fmla="*/ 151 w 462"/>
                <a:gd name="T61" fmla="*/ 227 h 1156"/>
                <a:gd name="T62" fmla="*/ 151 w 462"/>
                <a:gd name="T63" fmla="*/ 171 h 1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62" h="1156">
                  <a:moveTo>
                    <a:pt x="151" y="171"/>
                  </a:moveTo>
                  <a:lnTo>
                    <a:pt x="139" y="57"/>
                  </a:lnTo>
                  <a:lnTo>
                    <a:pt x="85" y="0"/>
                  </a:lnTo>
                  <a:lnTo>
                    <a:pt x="6" y="7"/>
                  </a:lnTo>
                  <a:lnTo>
                    <a:pt x="0" y="57"/>
                  </a:lnTo>
                  <a:lnTo>
                    <a:pt x="6" y="164"/>
                  </a:lnTo>
                  <a:lnTo>
                    <a:pt x="48" y="328"/>
                  </a:lnTo>
                  <a:lnTo>
                    <a:pt x="79" y="449"/>
                  </a:lnTo>
                  <a:lnTo>
                    <a:pt x="115" y="613"/>
                  </a:lnTo>
                  <a:lnTo>
                    <a:pt x="127" y="755"/>
                  </a:lnTo>
                  <a:lnTo>
                    <a:pt x="127" y="870"/>
                  </a:lnTo>
                  <a:lnTo>
                    <a:pt x="109" y="956"/>
                  </a:lnTo>
                  <a:lnTo>
                    <a:pt x="91" y="984"/>
                  </a:lnTo>
                  <a:lnTo>
                    <a:pt x="91" y="1012"/>
                  </a:lnTo>
                  <a:lnTo>
                    <a:pt x="115" y="1056"/>
                  </a:lnTo>
                  <a:lnTo>
                    <a:pt x="157" y="1070"/>
                  </a:lnTo>
                  <a:lnTo>
                    <a:pt x="225" y="1070"/>
                  </a:lnTo>
                  <a:lnTo>
                    <a:pt x="346" y="1105"/>
                  </a:lnTo>
                  <a:lnTo>
                    <a:pt x="382" y="1156"/>
                  </a:lnTo>
                  <a:lnTo>
                    <a:pt x="438" y="1126"/>
                  </a:lnTo>
                  <a:lnTo>
                    <a:pt x="462" y="1056"/>
                  </a:lnTo>
                  <a:lnTo>
                    <a:pt x="438" y="1028"/>
                  </a:lnTo>
                  <a:lnTo>
                    <a:pt x="334" y="1012"/>
                  </a:lnTo>
                  <a:lnTo>
                    <a:pt x="219" y="1012"/>
                  </a:lnTo>
                  <a:lnTo>
                    <a:pt x="169" y="1005"/>
                  </a:lnTo>
                  <a:lnTo>
                    <a:pt x="157" y="963"/>
                  </a:lnTo>
                  <a:lnTo>
                    <a:pt x="169" y="884"/>
                  </a:lnTo>
                  <a:lnTo>
                    <a:pt x="177" y="748"/>
                  </a:lnTo>
                  <a:lnTo>
                    <a:pt x="163" y="599"/>
                  </a:lnTo>
                  <a:lnTo>
                    <a:pt x="145" y="399"/>
                  </a:lnTo>
                  <a:lnTo>
                    <a:pt x="151" y="227"/>
                  </a:lnTo>
                  <a:lnTo>
                    <a:pt x="151" y="17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sp>
        <p:nvSpPr>
          <p:cNvPr id="135178" name="AutoShape 10"/>
          <p:cNvSpPr>
            <a:spLocks noChangeArrowheads="1"/>
          </p:cNvSpPr>
          <p:nvPr/>
        </p:nvSpPr>
        <p:spPr bwMode="auto">
          <a:xfrm>
            <a:off x="107950" y="3213100"/>
            <a:ext cx="3168650" cy="1366838"/>
          </a:xfrm>
          <a:prstGeom prst="wedgeEllipseCallout">
            <a:avLst>
              <a:gd name="adj1" fmla="val -7718"/>
              <a:gd name="adj2" fmla="val -118292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fr-CH" altLang="fr-FR">
                <a:solidFill>
                  <a:schemeClr val="bg1"/>
                </a:solidFill>
                <a:latin typeface="Arial" panose="020B0604020202020204" pitchFamily="34" charset="0"/>
              </a:rPr>
              <a:t>Une charge</a:t>
            </a:r>
            <a:r>
              <a:rPr lang="fr-CH" altLang="fr-FR">
                <a:latin typeface="Arial" panose="020B0604020202020204" pitchFamily="34" charset="0"/>
              </a:rPr>
              <a:t> </a:t>
            </a:r>
            <a:r>
              <a:rPr lang="fr-CH" altLang="fr-FR">
                <a:solidFill>
                  <a:schemeClr val="bg1"/>
                </a:solidFill>
                <a:latin typeface="Arial" panose="020B0604020202020204" pitchFamily="34" charset="0"/>
              </a:rPr>
              <a:t>supplémentaire</a:t>
            </a:r>
            <a:endParaRPr lang="fr-FR" altLang="fr-FR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35179" name="AutoShape 11"/>
          <p:cNvSpPr>
            <a:spLocks noChangeArrowheads="1"/>
          </p:cNvSpPr>
          <p:nvPr/>
        </p:nvSpPr>
        <p:spPr bwMode="auto">
          <a:xfrm>
            <a:off x="3635375" y="3429000"/>
            <a:ext cx="3168650" cy="1366838"/>
          </a:xfrm>
          <a:prstGeom prst="wedgeEllipseCallout">
            <a:avLst>
              <a:gd name="adj1" fmla="val -54810"/>
              <a:gd name="adj2" fmla="val -141986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fr-CH" altLang="fr-FR">
                <a:solidFill>
                  <a:schemeClr val="bg1"/>
                </a:solidFill>
                <a:latin typeface="Arial" panose="020B0604020202020204" pitchFamily="34" charset="0"/>
              </a:rPr>
              <a:t>Moins-value d’un actif</a:t>
            </a:r>
            <a:endParaRPr lang="fr-FR" altLang="fr-FR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434" name="Group 2"/>
          <p:cNvGrpSpPr>
            <a:grpSpLocks/>
          </p:cNvGrpSpPr>
          <p:nvPr/>
        </p:nvGrpSpPr>
        <p:grpSpPr bwMode="auto">
          <a:xfrm>
            <a:off x="6172200" y="1600200"/>
            <a:ext cx="2047875" cy="3892550"/>
            <a:chOff x="1769" y="1537"/>
            <a:chExt cx="1290" cy="2452"/>
          </a:xfrm>
        </p:grpSpPr>
        <p:sp>
          <p:nvSpPr>
            <p:cNvPr id="146435" name="Freeform 3"/>
            <p:cNvSpPr>
              <a:spLocks/>
            </p:cNvSpPr>
            <p:nvPr/>
          </p:nvSpPr>
          <p:spPr bwMode="auto">
            <a:xfrm>
              <a:off x="1769" y="2288"/>
              <a:ext cx="505" cy="835"/>
            </a:xfrm>
            <a:custGeom>
              <a:avLst/>
              <a:gdLst>
                <a:gd name="T0" fmla="*/ 267 w 505"/>
                <a:gd name="T1" fmla="*/ 124 h 835"/>
                <a:gd name="T2" fmla="*/ 319 w 505"/>
                <a:gd name="T3" fmla="*/ 72 h 835"/>
                <a:gd name="T4" fmla="*/ 392 w 505"/>
                <a:gd name="T5" fmla="*/ 21 h 835"/>
                <a:gd name="T6" fmla="*/ 443 w 505"/>
                <a:gd name="T7" fmla="*/ 0 h 835"/>
                <a:gd name="T8" fmla="*/ 505 w 505"/>
                <a:gd name="T9" fmla="*/ 4 h 835"/>
                <a:gd name="T10" fmla="*/ 505 w 505"/>
                <a:gd name="T11" fmla="*/ 52 h 835"/>
                <a:gd name="T12" fmla="*/ 474 w 505"/>
                <a:gd name="T13" fmla="*/ 93 h 835"/>
                <a:gd name="T14" fmla="*/ 416 w 505"/>
                <a:gd name="T15" fmla="*/ 124 h 835"/>
                <a:gd name="T16" fmla="*/ 271 w 505"/>
                <a:gd name="T17" fmla="*/ 190 h 835"/>
                <a:gd name="T18" fmla="*/ 133 w 505"/>
                <a:gd name="T19" fmla="*/ 269 h 835"/>
                <a:gd name="T20" fmla="*/ 75 w 505"/>
                <a:gd name="T21" fmla="*/ 289 h 835"/>
                <a:gd name="T22" fmla="*/ 55 w 505"/>
                <a:gd name="T23" fmla="*/ 320 h 835"/>
                <a:gd name="T24" fmla="*/ 75 w 505"/>
                <a:gd name="T25" fmla="*/ 351 h 835"/>
                <a:gd name="T26" fmla="*/ 195 w 505"/>
                <a:gd name="T27" fmla="*/ 467 h 835"/>
                <a:gd name="T28" fmla="*/ 250 w 505"/>
                <a:gd name="T29" fmla="*/ 505 h 835"/>
                <a:gd name="T30" fmla="*/ 332 w 505"/>
                <a:gd name="T31" fmla="*/ 570 h 835"/>
                <a:gd name="T32" fmla="*/ 416 w 505"/>
                <a:gd name="T33" fmla="*/ 632 h 835"/>
                <a:gd name="T34" fmla="*/ 412 w 505"/>
                <a:gd name="T35" fmla="*/ 663 h 835"/>
                <a:gd name="T36" fmla="*/ 350 w 505"/>
                <a:gd name="T37" fmla="*/ 673 h 835"/>
                <a:gd name="T38" fmla="*/ 257 w 505"/>
                <a:gd name="T39" fmla="*/ 673 h 835"/>
                <a:gd name="T40" fmla="*/ 199 w 505"/>
                <a:gd name="T41" fmla="*/ 704 h 835"/>
                <a:gd name="T42" fmla="*/ 178 w 505"/>
                <a:gd name="T43" fmla="*/ 783 h 835"/>
                <a:gd name="T44" fmla="*/ 178 w 505"/>
                <a:gd name="T45" fmla="*/ 825 h 835"/>
                <a:gd name="T46" fmla="*/ 154 w 505"/>
                <a:gd name="T47" fmla="*/ 835 h 835"/>
                <a:gd name="T48" fmla="*/ 116 w 505"/>
                <a:gd name="T49" fmla="*/ 797 h 835"/>
                <a:gd name="T50" fmla="*/ 123 w 505"/>
                <a:gd name="T51" fmla="*/ 731 h 835"/>
                <a:gd name="T52" fmla="*/ 157 w 505"/>
                <a:gd name="T53" fmla="*/ 683 h 835"/>
                <a:gd name="T54" fmla="*/ 226 w 505"/>
                <a:gd name="T55" fmla="*/ 642 h 835"/>
                <a:gd name="T56" fmla="*/ 301 w 505"/>
                <a:gd name="T57" fmla="*/ 622 h 835"/>
                <a:gd name="T58" fmla="*/ 308 w 505"/>
                <a:gd name="T59" fmla="*/ 601 h 835"/>
                <a:gd name="T60" fmla="*/ 271 w 505"/>
                <a:gd name="T61" fmla="*/ 560 h 835"/>
                <a:gd name="T62" fmla="*/ 113 w 505"/>
                <a:gd name="T63" fmla="*/ 457 h 835"/>
                <a:gd name="T64" fmla="*/ 65 w 505"/>
                <a:gd name="T65" fmla="*/ 416 h 835"/>
                <a:gd name="T66" fmla="*/ 20 w 505"/>
                <a:gd name="T67" fmla="*/ 361 h 835"/>
                <a:gd name="T68" fmla="*/ 0 w 505"/>
                <a:gd name="T69" fmla="*/ 299 h 835"/>
                <a:gd name="T70" fmla="*/ 13 w 505"/>
                <a:gd name="T71" fmla="*/ 262 h 835"/>
                <a:gd name="T72" fmla="*/ 92 w 505"/>
                <a:gd name="T73" fmla="*/ 238 h 835"/>
                <a:gd name="T74" fmla="*/ 188 w 505"/>
                <a:gd name="T75" fmla="*/ 197 h 835"/>
                <a:gd name="T76" fmla="*/ 250 w 505"/>
                <a:gd name="T77" fmla="*/ 154 h 835"/>
                <a:gd name="T78" fmla="*/ 267 w 505"/>
                <a:gd name="T79" fmla="*/ 124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05" h="835">
                  <a:moveTo>
                    <a:pt x="267" y="124"/>
                  </a:moveTo>
                  <a:lnTo>
                    <a:pt x="319" y="72"/>
                  </a:lnTo>
                  <a:lnTo>
                    <a:pt x="392" y="21"/>
                  </a:lnTo>
                  <a:lnTo>
                    <a:pt x="443" y="0"/>
                  </a:lnTo>
                  <a:lnTo>
                    <a:pt x="505" y="4"/>
                  </a:lnTo>
                  <a:lnTo>
                    <a:pt x="505" y="52"/>
                  </a:lnTo>
                  <a:lnTo>
                    <a:pt x="474" y="93"/>
                  </a:lnTo>
                  <a:lnTo>
                    <a:pt x="416" y="124"/>
                  </a:lnTo>
                  <a:lnTo>
                    <a:pt x="271" y="190"/>
                  </a:lnTo>
                  <a:lnTo>
                    <a:pt x="133" y="269"/>
                  </a:lnTo>
                  <a:lnTo>
                    <a:pt x="75" y="289"/>
                  </a:lnTo>
                  <a:lnTo>
                    <a:pt x="55" y="320"/>
                  </a:lnTo>
                  <a:lnTo>
                    <a:pt x="75" y="351"/>
                  </a:lnTo>
                  <a:lnTo>
                    <a:pt x="195" y="467"/>
                  </a:lnTo>
                  <a:lnTo>
                    <a:pt x="250" y="505"/>
                  </a:lnTo>
                  <a:lnTo>
                    <a:pt x="332" y="570"/>
                  </a:lnTo>
                  <a:lnTo>
                    <a:pt x="416" y="632"/>
                  </a:lnTo>
                  <a:lnTo>
                    <a:pt x="412" y="663"/>
                  </a:lnTo>
                  <a:lnTo>
                    <a:pt x="350" y="673"/>
                  </a:lnTo>
                  <a:lnTo>
                    <a:pt x="257" y="673"/>
                  </a:lnTo>
                  <a:lnTo>
                    <a:pt x="199" y="704"/>
                  </a:lnTo>
                  <a:lnTo>
                    <a:pt x="178" y="783"/>
                  </a:lnTo>
                  <a:lnTo>
                    <a:pt x="178" y="825"/>
                  </a:lnTo>
                  <a:lnTo>
                    <a:pt x="154" y="835"/>
                  </a:lnTo>
                  <a:lnTo>
                    <a:pt x="116" y="797"/>
                  </a:lnTo>
                  <a:lnTo>
                    <a:pt x="123" y="731"/>
                  </a:lnTo>
                  <a:lnTo>
                    <a:pt x="157" y="683"/>
                  </a:lnTo>
                  <a:lnTo>
                    <a:pt x="226" y="642"/>
                  </a:lnTo>
                  <a:lnTo>
                    <a:pt x="301" y="622"/>
                  </a:lnTo>
                  <a:lnTo>
                    <a:pt x="308" y="601"/>
                  </a:lnTo>
                  <a:lnTo>
                    <a:pt x="271" y="560"/>
                  </a:lnTo>
                  <a:lnTo>
                    <a:pt x="113" y="457"/>
                  </a:lnTo>
                  <a:lnTo>
                    <a:pt x="65" y="416"/>
                  </a:lnTo>
                  <a:lnTo>
                    <a:pt x="20" y="361"/>
                  </a:lnTo>
                  <a:lnTo>
                    <a:pt x="0" y="299"/>
                  </a:lnTo>
                  <a:lnTo>
                    <a:pt x="13" y="262"/>
                  </a:lnTo>
                  <a:lnTo>
                    <a:pt x="92" y="238"/>
                  </a:lnTo>
                  <a:lnTo>
                    <a:pt x="188" y="197"/>
                  </a:lnTo>
                  <a:lnTo>
                    <a:pt x="250" y="154"/>
                  </a:lnTo>
                  <a:lnTo>
                    <a:pt x="267" y="1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146436" name="Freeform 4"/>
            <p:cNvSpPr>
              <a:spLocks/>
            </p:cNvSpPr>
            <p:nvPr/>
          </p:nvSpPr>
          <p:spPr bwMode="auto">
            <a:xfrm>
              <a:off x="2219" y="2251"/>
              <a:ext cx="351" cy="799"/>
            </a:xfrm>
            <a:custGeom>
              <a:avLst/>
              <a:gdLst>
                <a:gd name="T0" fmla="*/ 75 w 351"/>
                <a:gd name="T1" fmla="*/ 61 h 799"/>
                <a:gd name="T2" fmla="*/ 106 w 351"/>
                <a:gd name="T3" fmla="*/ 10 h 799"/>
                <a:gd name="T4" fmla="*/ 144 w 351"/>
                <a:gd name="T5" fmla="*/ 0 h 799"/>
                <a:gd name="T6" fmla="*/ 196 w 351"/>
                <a:gd name="T7" fmla="*/ 0 h 799"/>
                <a:gd name="T8" fmla="*/ 261 w 351"/>
                <a:gd name="T9" fmla="*/ 37 h 799"/>
                <a:gd name="T10" fmla="*/ 302 w 351"/>
                <a:gd name="T11" fmla="*/ 120 h 799"/>
                <a:gd name="T12" fmla="*/ 333 w 351"/>
                <a:gd name="T13" fmla="*/ 227 h 799"/>
                <a:gd name="T14" fmla="*/ 351 w 351"/>
                <a:gd name="T15" fmla="*/ 336 h 799"/>
                <a:gd name="T16" fmla="*/ 351 w 351"/>
                <a:gd name="T17" fmla="*/ 484 h 799"/>
                <a:gd name="T18" fmla="*/ 313 w 351"/>
                <a:gd name="T19" fmla="*/ 645 h 799"/>
                <a:gd name="T20" fmla="*/ 258 w 351"/>
                <a:gd name="T21" fmla="*/ 740 h 799"/>
                <a:gd name="T22" fmla="*/ 185 w 351"/>
                <a:gd name="T23" fmla="*/ 788 h 799"/>
                <a:gd name="T24" fmla="*/ 117 w 351"/>
                <a:gd name="T25" fmla="*/ 799 h 799"/>
                <a:gd name="T26" fmla="*/ 65 w 351"/>
                <a:gd name="T27" fmla="*/ 768 h 799"/>
                <a:gd name="T28" fmla="*/ 24 w 351"/>
                <a:gd name="T29" fmla="*/ 730 h 799"/>
                <a:gd name="T30" fmla="*/ 13 w 351"/>
                <a:gd name="T31" fmla="*/ 669 h 799"/>
                <a:gd name="T32" fmla="*/ 0 w 351"/>
                <a:gd name="T33" fmla="*/ 552 h 799"/>
                <a:gd name="T34" fmla="*/ 10 w 351"/>
                <a:gd name="T35" fmla="*/ 408 h 799"/>
                <a:gd name="T36" fmla="*/ 41 w 351"/>
                <a:gd name="T37" fmla="*/ 258 h 799"/>
                <a:gd name="T38" fmla="*/ 61 w 351"/>
                <a:gd name="T39" fmla="*/ 150 h 799"/>
                <a:gd name="T40" fmla="*/ 75 w 351"/>
                <a:gd name="T41" fmla="*/ 61 h 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1" h="799">
                  <a:moveTo>
                    <a:pt x="75" y="61"/>
                  </a:moveTo>
                  <a:lnTo>
                    <a:pt x="106" y="10"/>
                  </a:lnTo>
                  <a:lnTo>
                    <a:pt x="144" y="0"/>
                  </a:lnTo>
                  <a:lnTo>
                    <a:pt x="196" y="0"/>
                  </a:lnTo>
                  <a:lnTo>
                    <a:pt x="261" y="37"/>
                  </a:lnTo>
                  <a:lnTo>
                    <a:pt x="302" y="120"/>
                  </a:lnTo>
                  <a:lnTo>
                    <a:pt x="333" y="227"/>
                  </a:lnTo>
                  <a:lnTo>
                    <a:pt x="351" y="336"/>
                  </a:lnTo>
                  <a:lnTo>
                    <a:pt x="351" y="484"/>
                  </a:lnTo>
                  <a:lnTo>
                    <a:pt x="313" y="645"/>
                  </a:lnTo>
                  <a:lnTo>
                    <a:pt x="258" y="740"/>
                  </a:lnTo>
                  <a:lnTo>
                    <a:pt x="185" y="788"/>
                  </a:lnTo>
                  <a:lnTo>
                    <a:pt x="117" y="799"/>
                  </a:lnTo>
                  <a:lnTo>
                    <a:pt x="65" y="768"/>
                  </a:lnTo>
                  <a:lnTo>
                    <a:pt x="24" y="730"/>
                  </a:lnTo>
                  <a:lnTo>
                    <a:pt x="13" y="669"/>
                  </a:lnTo>
                  <a:lnTo>
                    <a:pt x="0" y="552"/>
                  </a:lnTo>
                  <a:lnTo>
                    <a:pt x="10" y="408"/>
                  </a:lnTo>
                  <a:lnTo>
                    <a:pt x="41" y="258"/>
                  </a:lnTo>
                  <a:lnTo>
                    <a:pt x="61" y="150"/>
                  </a:lnTo>
                  <a:lnTo>
                    <a:pt x="75" y="6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146437" name="Freeform 5"/>
            <p:cNvSpPr>
              <a:spLocks/>
            </p:cNvSpPr>
            <p:nvPr/>
          </p:nvSpPr>
          <p:spPr bwMode="auto">
            <a:xfrm>
              <a:off x="2316" y="2946"/>
              <a:ext cx="205" cy="1043"/>
            </a:xfrm>
            <a:custGeom>
              <a:avLst/>
              <a:gdLst>
                <a:gd name="T0" fmla="*/ 99 w 205"/>
                <a:gd name="T1" fmla="*/ 185 h 1043"/>
                <a:gd name="T2" fmla="*/ 71 w 205"/>
                <a:gd name="T3" fmla="*/ 116 h 1043"/>
                <a:gd name="T4" fmla="*/ 71 w 205"/>
                <a:gd name="T5" fmla="*/ 41 h 1043"/>
                <a:gd name="T6" fmla="*/ 109 w 205"/>
                <a:gd name="T7" fmla="*/ 0 h 1043"/>
                <a:gd name="T8" fmla="*/ 153 w 205"/>
                <a:gd name="T9" fmla="*/ 20 h 1043"/>
                <a:gd name="T10" fmla="*/ 184 w 205"/>
                <a:gd name="T11" fmla="*/ 92 h 1043"/>
                <a:gd name="T12" fmla="*/ 201 w 205"/>
                <a:gd name="T13" fmla="*/ 216 h 1043"/>
                <a:gd name="T14" fmla="*/ 205 w 205"/>
                <a:gd name="T15" fmla="*/ 370 h 1043"/>
                <a:gd name="T16" fmla="*/ 194 w 205"/>
                <a:gd name="T17" fmla="*/ 504 h 1043"/>
                <a:gd name="T18" fmla="*/ 174 w 205"/>
                <a:gd name="T19" fmla="*/ 648 h 1043"/>
                <a:gd name="T20" fmla="*/ 174 w 205"/>
                <a:gd name="T21" fmla="*/ 823 h 1043"/>
                <a:gd name="T22" fmla="*/ 201 w 205"/>
                <a:gd name="T23" fmla="*/ 895 h 1043"/>
                <a:gd name="T24" fmla="*/ 191 w 205"/>
                <a:gd name="T25" fmla="*/ 929 h 1043"/>
                <a:gd name="T26" fmla="*/ 143 w 205"/>
                <a:gd name="T27" fmla="*/ 940 h 1043"/>
                <a:gd name="T28" fmla="*/ 92 w 205"/>
                <a:gd name="T29" fmla="*/ 988 h 1043"/>
                <a:gd name="T30" fmla="*/ 68 w 205"/>
                <a:gd name="T31" fmla="*/ 1029 h 1043"/>
                <a:gd name="T32" fmla="*/ 10 w 205"/>
                <a:gd name="T33" fmla="*/ 1043 h 1043"/>
                <a:gd name="T34" fmla="*/ 0 w 205"/>
                <a:gd name="T35" fmla="*/ 998 h 1043"/>
                <a:gd name="T36" fmla="*/ 20 w 205"/>
                <a:gd name="T37" fmla="*/ 960 h 1043"/>
                <a:gd name="T38" fmla="*/ 92 w 205"/>
                <a:gd name="T39" fmla="*/ 929 h 1043"/>
                <a:gd name="T40" fmla="*/ 143 w 205"/>
                <a:gd name="T41" fmla="*/ 906 h 1043"/>
                <a:gd name="T42" fmla="*/ 160 w 205"/>
                <a:gd name="T43" fmla="*/ 885 h 1043"/>
                <a:gd name="T44" fmla="*/ 140 w 205"/>
                <a:gd name="T45" fmla="*/ 827 h 1043"/>
                <a:gd name="T46" fmla="*/ 123 w 205"/>
                <a:gd name="T47" fmla="*/ 709 h 1043"/>
                <a:gd name="T48" fmla="*/ 119 w 205"/>
                <a:gd name="T49" fmla="*/ 569 h 1043"/>
                <a:gd name="T50" fmla="*/ 123 w 205"/>
                <a:gd name="T51" fmla="*/ 476 h 1043"/>
                <a:gd name="T52" fmla="*/ 129 w 205"/>
                <a:gd name="T53" fmla="*/ 350 h 1043"/>
                <a:gd name="T54" fmla="*/ 119 w 205"/>
                <a:gd name="T55" fmla="*/ 237 h 1043"/>
                <a:gd name="T56" fmla="*/ 99 w 205"/>
                <a:gd name="T57" fmla="*/ 185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5" h="1043">
                  <a:moveTo>
                    <a:pt x="99" y="185"/>
                  </a:moveTo>
                  <a:lnTo>
                    <a:pt x="71" y="116"/>
                  </a:lnTo>
                  <a:lnTo>
                    <a:pt x="71" y="41"/>
                  </a:lnTo>
                  <a:lnTo>
                    <a:pt x="109" y="0"/>
                  </a:lnTo>
                  <a:lnTo>
                    <a:pt x="153" y="20"/>
                  </a:lnTo>
                  <a:lnTo>
                    <a:pt x="184" y="92"/>
                  </a:lnTo>
                  <a:lnTo>
                    <a:pt x="201" y="216"/>
                  </a:lnTo>
                  <a:lnTo>
                    <a:pt x="205" y="370"/>
                  </a:lnTo>
                  <a:lnTo>
                    <a:pt x="194" y="504"/>
                  </a:lnTo>
                  <a:lnTo>
                    <a:pt x="174" y="648"/>
                  </a:lnTo>
                  <a:lnTo>
                    <a:pt x="174" y="823"/>
                  </a:lnTo>
                  <a:lnTo>
                    <a:pt x="201" y="895"/>
                  </a:lnTo>
                  <a:lnTo>
                    <a:pt x="191" y="929"/>
                  </a:lnTo>
                  <a:lnTo>
                    <a:pt x="143" y="940"/>
                  </a:lnTo>
                  <a:lnTo>
                    <a:pt x="92" y="988"/>
                  </a:lnTo>
                  <a:lnTo>
                    <a:pt x="68" y="1029"/>
                  </a:lnTo>
                  <a:lnTo>
                    <a:pt x="10" y="1043"/>
                  </a:lnTo>
                  <a:lnTo>
                    <a:pt x="0" y="998"/>
                  </a:lnTo>
                  <a:lnTo>
                    <a:pt x="20" y="960"/>
                  </a:lnTo>
                  <a:lnTo>
                    <a:pt x="92" y="929"/>
                  </a:lnTo>
                  <a:lnTo>
                    <a:pt x="143" y="906"/>
                  </a:lnTo>
                  <a:lnTo>
                    <a:pt x="160" y="885"/>
                  </a:lnTo>
                  <a:lnTo>
                    <a:pt x="140" y="827"/>
                  </a:lnTo>
                  <a:lnTo>
                    <a:pt x="123" y="709"/>
                  </a:lnTo>
                  <a:lnTo>
                    <a:pt x="119" y="569"/>
                  </a:lnTo>
                  <a:lnTo>
                    <a:pt x="123" y="476"/>
                  </a:lnTo>
                  <a:lnTo>
                    <a:pt x="129" y="350"/>
                  </a:lnTo>
                  <a:lnTo>
                    <a:pt x="119" y="237"/>
                  </a:lnTo>
                  <a:lnTo>
                    <a:pt x="99" y="1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146438" name="Freeform 6"/>
            <p:cNvSpPr>
              <a:spLocks/>
            </p:cNvSpPr>
            <p:nvPr/>
          </p:nvSpPr>
          <p:spPr bwMode="auto">
            <a:xfrm>
              <a:off x="2028" y="2948"/>
              <a:ext cx="320" cy="1040"/>
            </a:xfrm>
            <a:custGeom>
              <a:avLst/>
              <a:gdLst>
                <a:gd name="T0" fmla="*/ 197 w 320"/>
                <a:gd name="T1" fmla="*/ 96 h 1040"/>
                <a:gd name="T2" fmla="*/ 231 w 320"/>
                <a:gd name="T3" fmla="*/ 31 h 1040"/>
                <a:gd name="T4" fmla="*/ 272 w 320"/>
                <a:gd name="T5" fmla="*/ 0 h 1040"/>
                <a:gd name="T6" fmla="*/ 320 w 320"/>
                <a:gd name="T7" fmla="*/ 20 h 1040"/>
                <a:gd name="T8" fmla="*/ 313 w 320"/>
                <a:gd name="T9" fmla="*/ 82 h 1040"/>
                <a:gd name="T10" fmla="*/ 282 w 320"/>
                <a:gd name="T11" fmla="*/ 126 h 1040"/>
                <a:gd name="T12" fmla="*/ 221 w 320"/>
                <a:gd name="T13" fmla="*/ 237 h 1040"/>
                <a:gd name="T14" fmla="*/ 180 w 320"/>
                <a:gd name="T15" fmla="*/ 343 h 1040"/>
                <a:gd name="T16" fmla="*/ 156 w 320"/>
                <a:gd name="T17" fmla="*/ 456 h 1040"/>
                <a:gd name="T18" fmla="*/ 159 w 320"/>
                <a:gd name="T19" fmla="*/ 566 h 1040"/>
                <a:gd name="T20" fmla="*/ 197 w 320"/>
                <a:gd name="T21" fmla="*/ 713 h 1040"/>
                <a:gd name="T22" fmla="*/ 228 w 320"/>
                <a:gd name="T23" fmla="*/ 855 h 1040"/>
                <a:gd name="T24" fmla="*/ 272 w 320"/>
                <a:gd name="T25" fmla="*/ 916 h 1040"/>
                <a:gd name="T26" fmla="*/ 269 w 320"/>
                <a:gd name="T27" fmla="*/ 951 h 1040"/>
                <a:gd name="T28" fmla="*/ 231 w 320"/>
                <a:gd name="T29" fmla="*/ 968 h 1040"/>
                <a:gd name="T30" fmla="*/ 145 w 320"/>
                <a:gd name="T31" fmla="*/ 981 h 1040"/>
                <a:gd name="T32" fmla="*/ 84 w 320"/>
                <a:gd name="T33" fmla="*/ 1019 h 1040"/>
                <a:gd name="T34" fmla="*/ 52 w 320"/>
                <a:gd name="T35" fmla="*/ 1040 h 1040"/>
                <a:gd name="T36" fmla="*/ 0 w 320"/>
                <a:gd name="T37" fmla="*/ 992 h 1040"/>
                <a:gd name="T38" fmla="*/ 11 w 320"/>
                <a:gd name="T39" fmla="*/ 961 h 1040"/>
                <a:gd name="T40" fmla="*/ 62 w 320"/>
                <a:gd name="T41" fmla="*/ 940 h 1040"/>
                <a:gd name="T42" fmla="*/ 128 w 320"/>
                <a:gd name="T43" fmla="*/ 930 h 1040"/>
                <a:gd name="T44" fmla="*/ 190 w 320"/>
                <a:gd name="T45" fmla="*/ 930 h 1040"/>
                <a:gd name="T46" fmla="*/ 200 w 320"/>
                <a:gd name="T47" fmla="*/ 910 h 1040"/>
                <a:gd name="T48" fmla="*/ 190 w 320"/>
                <a:gd name="T49" fmla="*/ 875 h 1040"/>
                <a:gd name="T50" fmla="*/ 138 w 320"/>
                <a:gd name="T51" fmla="*/ 741 h 1040"/>
                <a:gd name="T52" fmla="*/ 104 w 320"/>
                <a:gd name="T53" fmla="*/ 610 h 1040"/>
                <a:gd name="T54" fmla="*/ 87 w 320"/>
                <a:gd name="T55" fmla="*/ 515 h 1040"/>
                <a:gd name="T56" fmla="*/ 84 w 320"/>
                <a:gd name="T57" fmla="*/ 426 h 1040"/>
                <a:gd name="T58" fmla="*/ 97 w 320"/>
                <a:gd name="T59" fmla="*/ 340 h 1040"/>
                <a:gd name="T60" fmla="*/ 128 w 320"/>
                <a:gd name="T61" fmla="*/ 251 h 1040"/>
                <a:gd name="T62" fmla="*/ 176 w 320"/>
                <a:gd name="T63" fmla="*/ 133 h 1040"/>
                <a:gd name="T64" fmla="*/ 197 w 320"/>
                <a:gd name="T65" fmla="*/ 96 h 10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20" h="1040">
                  <a:moveTo>
                    <a:pt x="197" y="96"/>
                  </a:moveTo>
                  <a:lnTo>
                    <a:pt x="231" y="31"/>
                  </a:lnTo>
                  <a:lnTo>
                    <a:pt x="272" y="0"/>
                  </a:lnTo>
                  <a:lnTo>
                    <a:pt x="320" y="20"/>
                  </a:lnTo>
                  <a:lnTo>
                    <a:pt x="313" y="82"/>
                  </a:lnTo>
                  <a:lnTo>
                    <a:pt x="282" y="126"/>
                  </a:lnTo>
                  <a:lnTo>
                    <a:pt x="221" y="237"/>
                  </a:lnTo>
                  <a:lnTo>
                    <a:pt x="180" y="343"/>
                  </a:lnTo>
                  <a:lnTo>
                    <a:pt x="156" y="456"/>
                  </a:lnTo>
                  <a:lnTo>
                    <a:pt x="159" y="566"/>
                  </a:lnTo>
                  <a:lnTo>
                    <a:pt x="197" y="713"/>
                  </a:lnTo>
                  <a:lnTo>
                    <a:pt x="228" y="855"/>
                  </a:lnTo>
                  <a:lnTo>
                    <a:pt x="272" y="916"/>
                  </a:lnTo>
                  <a:lnTo>
                    <a:pt x="269" y="951"/>
                  </a:lnTo>
                  <a:lnTo>
                    <a:pt x="231" y="968"/>
                  </a:lnTo>
                  <a:lnTo>
                    <a:pt x="145" y="981"/>
                  </a:lnTo>
                  <a:lnTo>
                    <a:pt x="84" y="1019"/>
                  </a:lnTo>
                  <a:lnTo>
                    <a:pt x="52" y="1040"/>
                  </a:lnTo>
                  <a:lnTo>
                    <a:pt x="0" y="992"/>
                  </a:lnTo>
                  <a:lnTo>
                    <a:pt x="11" y="961"/>
                  </a:lnTo>
                  <a:lnTo>
                    <a:pt x="62" y="940"/>
                  </a:lnTo>
                  <a:lnTo>
                    <a:pt x="128" y="930"/>
                  </a:lnTo>
                  <a:lnTo>
                    <a:pt x="190" y="930"/>
                  </a:lnTo>
                  <a:lnTo>
                    <a:pt x="200" y="910"/>
                  </a:lnTo>
                  <a:lnTo>
                    <a:pt x="190" y="875"/>
                  </a:lnTo>
                  <a:lnTo>
                    <a:pt x="138" y="741"/>
                  </a:lnTo>
                  <a:lnTo>
                    <a:pt x="104" y="610"/>
                  </a:lnTo>
                  <a:lnTo>
                    <a:pt x="87" y="515"/>
                  </a:lnTo>
                  <a:lnTo>
                    <a:pt x="84" y="426"/>
                  </a:lnTo>
                  <a:lnTo>
                    <a:pt x="97" y="340"/>
                  </a:lnTo>
                  <a:lnTo>
                    <a:pt x="128" y="251"/>
                  </a:lnTo>
                  <a:lnTo>
                    <a:pt x="176" y="133"/>
                  </a:lnTo>
                  <a:lnTo>
                    <a:pt x="197" y="9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146439" name="Freeform 7"/>
            <p:cNvSpPr>
              <a:spLocks/>
            </p:cNvSpPr>
            <p:nvPr/>
          </p:nvSpPr>
          <p:spPr bwMode="auto">
            <a:xfrm>
              <a:off x="2089" y="1652"/>
              <a:ext cx="412" cy="543"/>
            </a:xfrm>
            <a:custGeom>
              <a:avLst/>
              <a:gdLst>
                <a:gd name="T0" fmla="*/ 151 w 412"/>
                <a:gd name="T1" fmla="*/ 454 h 543"/>
                <a:gd name="T2" fmla="*/ 182 w 412"/>
                <a:gd name="T3" fmla="*/ 522 h 543"/>
                <a:gd name="T4" fmla="*/ 254 w 412"/>
                <a:gd name="T5" fmla="*/ 543 h 543"/>
                <a:gd name="T6" fmla="*/ 316 w 412"/>
                <a:gd name="T7" fmla="*/ 536 h 543"/>
                <a:gd name="T8" fmla="*/ 367 w 412"/>
                <a:gd name="T9" fmla="*/ 492 h 543"/>
                <a:gd name="T10" fmla="*/ 408 w 412"/>
                <a:gd name="T11" fmla="*/ 402 h 543"/>
                <a:gd name="T12" fmla="*/ 412 w 412"/>
                <a:gd name="T13" fmla="*/ 296 h 543"/>
                <a:gd name="T14" fmla="*/ 398 w 412"/>
                <a:gd name="T15" fmla="*/ 203 h 543"/>
                <a:gd name="T16" fmla="*/ 340 w 412"/>
                <a:gd name="T17" fmla="*/ 99 h 543"/>
                <a:gd name="T18" fmla="*/ 298 w 412"/>
                <a:gd name="T19" fmla="*/ 51 h 543"/>
                <a:gd name="T20" fmla="*/ 254 w 412"/>
                <a:gd name="T21" fmla="*/ 21 h 543"/>
                <a:gd name="T22" fmla="*/ 213 w 412"/>
                <a:gd name="T23" fmla="*/ 0 h 543"/>
                <a:gd name="T24" fmla="*/ 141 w 412"/>
                <a:gd name="T25" fmla="*/ 7 h 543"/>
                <a:gd name="T26" fmla="*/ 103 w 412"/>
                <a:gd name="T27" fmla="*/ 69 h 543"/>
                <a:gd name="T28" fmla="*/ 83 w 412"/>
                <a:gd name="T29" fmla="*/ 134 h 543"/>
                <a:gd name="T30" fmla="*/ 83 w 412"/>
                <a:gd name="T31" fmla="*/ 238 h 543"/>
                <a:gd name="T32" fmla="*/ 100 w 412"/>
                <a:gd name="T33" fmla="*/ 337 h 543"/>
                <a:gd name="T34" fmla="*/ 120 w 412"/>
                <a:gd name="T35" fmla="*/ 392 h 543"/>
                <a:gd name="T36" fmla="*/ 6 w 412"/>
                <a:gd name="T37" fmla="*/ 474 h 543"/>
                <a:gd name="T38" fmla="*/ 0 w 412"/>
                <a:gd name="T39" fmla="*/ 505 h 543"/>
                <a:gd name="T40" fmla="*/ 17 w 412"/>
                <a:gd name="T41" fmla="*/ 522 h 543"/>
                <a:gd name="T42" fmla="*/ 141 w 412"/>
                <a:gd name="T43" fmla="*/ 430 h 543"/>
                <a:gd name="T44" fmla="*/ 151 w 412"/>
                <a:gd name="T45" fmla="*/ 454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12" h="543">
                  <a:moveTo>
                    <a:pt x="151" y="454"/>
                  </a:moveTo>
                  <a:lnTo>
                    <a:pt x="182" y="522"/>
                  </a:lnTo>
                  <a:lnTo>
                    <a:pt x="254" y="543"/>
                  </a:lnTo>
                  <a:lnTo>
                    <a:pt x="316" y="536"/>
                  </a:lnTo>
                  <a:lnTo>
                    <a:pt x="367" y="492"/>
                  </a:lnTo>
                  <a:lnTo>
                    <a:pt x="408" y="402"/>
                  </a:lnTo>
                  <a:lnTo>
                    <a:pt x="412" y="296"/>
                  </a:lnTo>
                  <a:lnTo>
                    <a:pt x="398" y="203"/>
                  </a:lnTo>
                  <a:lnTo>
                    <a:pt x="340" y="99"/>
                  </a:lnTo>
                  <a:lnTo>
                    <a:pt x="298" y="51"/>
                  </a:lnTo>
                  <a:lnTo>
                    <a:pt x="254" y="21"/>
                  </a:lnTo>
                  <a:lnTo>
                    <a:pt x="213" y="0"/>
                  </a:lnTo>
                  <a:lnTo>
                    <a:pt x="141" y="7"/>
                  </a:lnTo>
                  <a:lnTo>
                    <a:pt x="103" y="69"/>
                  </a:lnTo>
                  <a:lnTo>
                    <a:pt x="83" y="134"/>
                  </a:lnTo>
                  <a:lnTo>
                    <a:pt x="83" y="238"/>
                  </a:lnTo>
                  <a:lnTo>
                    <a:pt x="100" y="337"/>
                  </a:lnTo>
                  <a:lnTo>
                    <a:pt x="120" y="392"/>
                  </a:lnTo>
                  <a:lnTo>
                    <a:pt x="6" y="474"/>
                  </a:lnTo>
                  <a:lnTo>
                    <a:pt x="0" y="505"/>
                  </a:lnTo>
                  <a:lnTo>
                    <a:pt x="17" y="522"/>
                  </a:lnTo>
                  <a:lnTo>
                    <a:pt x="141" y="430"/>
                  </a:lnTo>
                  <a:lnTo>
                    <a:pt x="151" y="4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146440" name="Freeform 8"/>
            <p:cNvSpPr>
              <a:spLocks/>
            </p:cNvSpPr>
            <p:nvPr/>
          </p:nvSpPr>
          <p:spPr bwMode="auto">
            <a:xfrm>
              <a:off x="2240" y="1537"/>
              <a:ext cx="819" cy="908"/>
            </a:xfrm>
            <a:custGeom>
              <a:avLst/>
              <a:gdLst>
                <a:gd name="T0" fmla="*/ 545 w 819"/>
                <a:gd name="T1" fmla="*/ 628 h 908"/>
                <a:gd name="T2" fmla="*/ 504 w 819"/>
                <a:gd name="T3" fmla="*/ 669 h 908"/>
                <a:gd name="T4" fmla="*/ 417 w 819"/>
                <a:gd name="T5" fmla="*/ 720 h 908"/>
                <a:gd name="T6" fmla="*/ 339 w 819"/>
                <a:gd name="T7" fmla="*/ 751 h 908"/>
                <a:gd name="T8" fmla="*/ 284 w 819"/>
                <a:gd name="T9" fmla="*/ 782 h 908"/>
                <a:gd name="T10" fmla="*/ 232 w 819"/>
                <a:gd name="T11" fmla="*/ 823 h 908"/>
                <a:gd name="T12" fmla="*/ 226 w 819"/>
                <a:gd name="T13" fmla="*/ 895 h 908"/>
                <a:gd name="T14" fmla="*/ 277 w 819"/>
                <a:gd name="T15" fmla="*/ 908 h 908"/>
                <a:gd name="T16" fmla="*/ 407 w 819"/>
                <a:gd name="T17" fmla="*/ 833 h 908"/>
                <a:gd name="T18" fmla="*/ 504 w 819"/>
                <a:gd name="T19" fmla="*/ 744 h 908"/>
                <a:gd name="T20" fmla="*/ 617 w 819"/>
                <a:gd name="T21" fmla="*/ 631 h 908"/>
                <a:gd name="T22" fmla="*/ 709 w 819"/>
                <a:gd name="T23" fmla="*/ 559 h 908"/>
                <a:gd name="T24" fmla="*/ 788 w 819"/>
                <a:gd name="T25" fmla="*/ 504 h 908"/>
                <a:gd name="T26" fmla="*/ 819 w 819"/>
                <a:gd name="T27" fmla="*/ 477 h 908"/>
                <a:gd name="T28" fmla="*/ 808 w 819"/>
                <a:gd name="T29" fmla="*/ 443 h 908"/>
                <a:gd name="T30" fmla="*/ 771 w 819"/>
                <a:gd name="T31" fmla="*/ 395 h 908"/>
                <a:gd name="T32" fmla="*/ 634 w 819"/>
                <a:gd name="T33" fmla="*/ 320 h 908"/>
                <a:gd name="T34" fmla="*/ 504 w 819"/>
                <a:gd name="T35" fmla="*/ 250 h 908"/>
                <a:gd name="T36" fmla="*/ 345 w 819"/>
                <a:gd name="T37" fmla="*/ 178 h 908"/>
                <a:gd name="T38" fmla="*/ 287 w 819"/>
                <a:gd name="T39" fmla="*/ 137 h 908"/>
                <a:gd name="T40" fmla="*/ 226 w 819"/>
                <a:gd name="T41" fmla="*/ 82 h 908"/>
                <a:gd name="T42" fmla="*/ 164 w 819"/>
                <a:gd name="T43" fmla="*/ 21 h 908"/>
                <a:gd name="T44" fmla="*/ 109 w 819"/>
                <a:gd name="T45" fmla="*/ 0 h 908"/>
                <a:gd name="T46" fmla="*/ 0 w 819"/>
                <a:gd name="T47" fmla="*/ 76 h 908"/>
                <a:gd name="T48" fmla="*/ 7 w 819"/>
                <a:gd name="T49" fmla="*/ 147 h 908"/>
                <a:gd name="T50" fmla="*/ 27 w 819"/>
                <a:gd name="T51" fmla="*/ 175 h 908"/>
                <a:gd name="T52" fmla="*/ 82 w 819"/>
                <a:gd name="T53" fmla="*/ 164 h 908"/>
                <a:gd name="T54" fmla="*/ 72 w 819"/>
                <a:gd name="T55" fmla="*/ 134 h 908"/>
                <a:gd name="T56" fmla="*/ 51 w 819"/>
                <a:gd name="T57" fmla="*/ 123 h 908"/>
                <a:gd name="T58" fmla="*/ 41 w 819"/>
                <a:gd name="T59" fmla="*/ 86 h 908"/>
                <a:gd name="T60" fmla="*/ 102 w 819"/>
                <a:gd name="T61" fmla="*/ 45 h 908"/>
                <a:gd name="T62" fmla="*/ 154 w 819"/>
                <a:gd name="T63" fmla="*/ 86 h 908"/>
                <a:gd name="T64" fmla="*/ 154 w 819"/>
                <a:gd name="T65" fmla="*/ 123 h 908"/>
                <a:gd name="T66" fmla="*/ 133 w 819"/>
                <a:gd name="T67" fmla="*/ 168 h 908"/>
                <a:gd name="T68" fmla="*/ 150 w 819"/>
                <a:gd name="T69" fmla="*/ 199 h 908"/>
                <a:gd name="T70" fmla="*/ 253 w 819"/>
                <a:gd name="T71" fmla="*/ 226 h 908"/>
                <a:gd name="T72" fmla="*/ 294 w 819"/>
                <a:gd name="T73" fmla="*/ 188 h 908"/>
                <a:gd name="T74" fmla="*/ 431 w 819"/>
                <a:gd name="T75" fmla="*/ 271 h 908"/>
                <a:gd name="T76" fmla="*/ 545 w 819"/>
                <a:gd name="T77" fmla="*/ 323 h 908"/>
                <a:gd name="T78" fmla="*/ 607 w 819"/>
                <a:gd name="T79" fmla="*/ 354 h 908"/>
                <a:gd name="T80" fmla="*/ 668 w 819"/>
                <a:gd name="T81" fmla="*/ 385 h 908"/>
                <a:gd name="T82" fmla="*/ 716 w 819"/>
                <a:gd name="T83" fmla="*/ 426 h 908"/>
                <a:gd name="T84" fmla="*/ 747 w 819"/>
                <a:gd name="T85" fmla="*/ 467 h 908"/>
                <a:gd name="T86" fmla="*/ 719 w 819"/>
                <a:gd name="T87" fmla="*/ 497 h 908"/>
                <a:gd name="T88" fmla="*/ 654 w 819"/>
                <a:gd name="T89" fmla="*/ 539 h 908"/>
                <a:gd name="T90" fmla="*/ 586 w 819"/>
                <a:gd name="T91" fmla="*/ 586 h 908"/>
                <a:gd name="T92" fmla="*/ 545 w 819"/>
                <a:gd name="T93" fmla="*/ 628 h 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19" h="908">
                  <a:moveTo>
                    <a:pt x="545" y="628"/>
                  </a:moveTo>
                  <a:lnTo>
                    <a:pt x="504" y="669"/>
                  </a:lnTo>
                  <a:lnTo>
                    <a:pt x="417" y="720"/>
                  </a:lnTo>
                  <a:lnTo>
                    <a:pt x="339" y="751"/>
                  </a:lnTo>
                  <a:lnTo>
                    <a:pt x="284" y="782"/>
                  </a:lnTo>
                  <a:lnTo>
                    <a:pt x="232" y="823"/>
                  </a:lnTo>
                  <a:lnTo>
                    <a:pt x="226" y="895"/>
                  </a:lnTo>
                  <a:lnTo>
                    <a:pt x="277" y="908"/>
                  </a:lnTo>
                  <a:lnTo>
                    <a:pt x="407" y="833"/>
                  </a:lnTo>
                  <a:lnTo>
                    <a:pt x="504" y="744"/>
                  </a:lnTo>
                  <a:lnTo>
                    <a:pt x="617" y="631"/>
                  </a:lnTo>
                  <a:lnTo>
                    <a:pt x="709" y="559"/>
                  </a:lnTo>
                  <a:lnTo>
                    <a:pt x="788" y="504"/>
                  </a:lnTo>
                  <a:lnTo>
                    <a:pt x="819" y="477"/>
                  </a:lnTo>
                  <a:lnTo>
                    <a:pt x="808" y="443"/>
                  </a:lnTo>
                  <a:lnTo>
                    <a:pt x="771" y="395"/>
                  </a:lnTo>
                  <a:lnTo>
                    <a:pt x="634" y="320"/>
                  </a:lnTo>
                  <a:lnTo>
                    <a:pt x="504" y="250"/>
                  </a:lnTo>
                  <a:lnTo>
                    <a:pt x="345" y="178"/>
                  </a:lnTo>
                  <a:lnTo>
                    <a:pt x="287" y="137"/>
                  </a:lnTo>
                  <a:lnTo>
                    <a:pt x="226" y="82"/>
                  </a:lnTo>
                  <a:lnTo>
                    <a:pt x="164" y="21"/>
                  </a:lnTo>
                  <a:lnTo>
                    <a:pt x="109" y="0"/>
                  </a:lnTo>
                  <a:lnTo>
                    <a:pt x="0" y="76"/>
                  </a:lnTo>
                  <a:lnTo>
                    <a:pt x="7" y="147"/>
                  </a:lnTo>
                  <a:lnTo>
                    <a:pt x="27" y="175"/>
                  </a:lnTo>
                  <a:lnTo>
                    <a:pt x="82" y="164"/>
                  </a:lnTo>
                  <a:lnTo>
                    <a:pt x="72" y="134"/>
                  </a:lnTo>
                  <a:lnTo>
                    <a:pt x="51" y="123"/>
                  </a:lnTo>
                  <a:lnTo>
                    <a:pt x="41" y="86"/>
                  </a:lnTo>
                  <a:lnTo>
                    <a:pt x="102" y="45"/>
                  </a:lnTo>
                  <a:lnTo>
                    <a:pt x="154" y="86"/>
                  </a:lnTo>
                  <a:lnTo>
                    <a:pt x="154" y="123"/>
                  </a:lnTo>
                  <a:lnTo>
                    <a:pt x="133" y="168"/>
                  </a:lnTo>
                  <a:lnTo>
                    <a:pt x="150" y="199"/>
                  </a:lnTo>
                  <a:lnTo>
                    <a:pt x="253" y="226"/>
                  </a:lnTo>
                  <a:lnTo>
                    <a:pt x="294" y="188"/>
                  </a:lnTo>
                  <a:lnTo>
                    <a:pt x="431" y="271"/>
                  </a:lnTo>
                  <a:lnTo>
                    <a:pt x="545" y="323"/>
                  </a:lnTo>
                  <a:lnTo>
                    <a:pt x="607" y="354"/>
                  </a:lnTo>
                  <a:lnTo>
                    <a:pt x="668" y="385"/>
                  </a:lnTo>
                  <a:lnTo>
                    <a:pt x="716" y="426"/>
                  </a:lnTo>
                  <a:lnTo>
                    <a:pt x="747" y="467"/>
                  </a:lnTo>
                  <a:lnTo>
                    <a:pt x="719" y="497"/>
                  </a:lnTo>
                  <a:lnTo>
                    <a:pt x="654" y="539"/>
                  </a:lnTo>
                  <a:lnTo>
                    <a:pt x="586" y="586"/>
                  </a:lnTo>
                  <a:lnTo>
                    <a:pt x="545" y="6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sp>
        <p:nvSpPr>
          <p:cNvPr id="146445" name="AutoShape 13"/>
          <p:cNvSpPr>
            <a:spLocks noChangeArrowheads="1"/>
          </p:cNvSpPr>
          <p:nvPr/>
        </p:nvSpPr>
        <p:spPr bwMode="auto">
          <a:xfrm>
            <a:off x="3886200" y="152400"/>
            <a:ext cx="3657600" cy="1447800"/>
          </a:xfrm>
          <a:prstGeom prst="wedgeEllipseCallout">
            <a:avLst>
              <a:gd name="adj1" fmla="val 26778"/>
              <a:gd name="adj2" fmla="val 98245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altLang="fr-FR" sz="4000">
                <a:solidFill>
                  <a:schemeClr val="bg1"/>
                </a:solidFill>
              </a:rPr>
              <a:t>Passif +</a:t>
            </a:r>
          </a:p>
          <a:p>
            <a:pPr algn="ctr"/>
            <a:r>
              <a:rPr lang="fr-FR" altLang="fr-FR" sz="4000">
                <a:solidFill>
                  <a:schemeClr val="bg1"/>
                </a:solidFill>
              </a:rPr>
              <a:t>Actif - </a:t>
            </a:r>
            <a:endParaRPr lang="fr-FR" altLang="fr-FR">
              <a:solidFill>
                <a:schemeClr val="bg1"/>
              </a:solidFill>
            </a:endParaRPr>
          </a:p>
        </p:txBody>
      </p:sp>
      <p:grpSp>
        <p:nvGrpSpPr>
          <p:cNvPr id="146448" name="Group 16"/>
          <p:cNvGrpSpPr>
            <a:grpSpLocks/>
          </p:cNvGrpSpPr>
          <p:nvPr/>
        </p:nvGrpSpPr>
        <p:grpSpPr bwMode="auto">
          <a:xfrm>
            <a:off x="1295400" y="1447800"/>
            <a:ext cx="2362200" cy="1828800"/>
            <a:chOff x="816" y="912"/>
            <a:chExt cx="1488" cy="1152"/>
          </a:xfrm>
        </p:grpSpPr>
        <p:sp>
          <p:nvSpPr>
            <p:cNvPr id="146441" name="Rectangle 9">
              <a:hlinkClick r:id="rId2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816" y="912"/>
              <a:ext cx="1488" cy="1152"/>
            </a:xfrm>
            <a:prstGeom prst="rect">
              <a:avLst/>
            </a:prstGeom>
            <a:solidFill>
              <a:schemeClr val="accent1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1"/>
              </a:extrusionClr>
              <a:contourClr>
                <a:schemeClr val="accent1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fr-CH"/>
            </a:p>
          </p:txBody>
        </p:sp>
        <p:sp>
          <p:nvSpPr>
            <p:cNvPr id="146446" name="AutoShape 14"/>
            <p:cNvSpPr>
              <a:spLocks noChangeArrowheads="1"/>
            </p:cNvSpPr>
            <p:nvPr/>
          </p:nvSpPr>
          <p:spPr bwMode="auto">
            <a:xfrm>
              <a:off x="1247" y="1117"/>
              <a:ext cx="680" cy="635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grpSp>
        <p:nvGrpSpPr>
          <p:cNvPr id="146451" name="Group 19"/>
          <p:cNvGrpSpPr>
            <a:grpSpLocks/>
          </p:cNvGrpSpPr>
          <p:nvPr/>
        </p:nvGrpSpPr>
        <p:grpSpPr bwMode="auto">
          <a:xfrm>
            <a:off x="1295400" y="3810000"/>
            <a:ext cx="2362200" cy="1828800"/>
            <a:chOff x="816" y="2400"/>
            <a:chExt cx="1488" cy="1152"/>
          </a:xfrm>
        </p:grpSpPr>
        <p:sp>
          <p:nvSpPr>
            <p:cNvPr id="146442" name="Rectangle 10"/>
            <p:cNvSpPr>
              <a:spLocks noChangeArrowheads="1"/>
            </p:cNvSpPr>
            <p:nvPr/>
          </p:nvSpPr>
          <p:spPr bwMode="auto">
            <a:xfrm>
              <a:off x="816" y="2400"/>
              <a:ext cx="1488" cy="1152"/>
            </a:xfrm>
            <a:prstGeom prst="rect">
              <a:avLst/>
            </a:prstGeom>
            <a:solidFill>
              <a:schemeClr val="accent1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1"/>
              </a:extrusionClr>
              <a:contourClr>
                <a:schemeClr val="accent1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fr-CH"/>
            </a:p>
          </p:txBody>
        </p:sp>
        <p:sp>
          <p:nvSpPr>
            <p:cNvPr id="146447" name="Rectangle 15"/>
            <p:cNvSpPr>
              <a:spLocks noChangeArrowheads="1"/>
            </p:cNvSpPr>
            <p:nvPr/>
          </p:nvSpPr>
          <p:spPr bwMode="auto">
            <a:xfrm>
              <a:off x="1202" y="2795"/>
              <a:ext cx="771" cy="31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sp>
        <p:nvSpPr>
          <p:cNvPr id="146450" name="Rectangle 1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116013" y="1196975"/>
            <a:ext cx="2951162" cy="223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000">
                <a:solidFill>
                  <a:schemeClr val="bg1"/>
                </a:solidFill>
              </a:rPr>
              <a:t>Ancienne méthode</a:t>
            </a:r>
            <a:endParaRPr lang="fr-FR" altLang="fr-FR" sz="2000">
              <a:solidFill>
                <a:schemeClr val="bg1"/>
              </a:solidFill>
            </a:endParaRPr>
          </a:p>
        </p:txBody>
      </p:sp>
      <p:sp>
        <p:nvSpPr>
          <p:cNvPr id="146452" name="Rectangle 2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1042988" y="3573463"/>
            <a:ext cx="2951162" cy="223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000">
                <a:solidFill>
                  <a:schemeClr val="bg1"/>
                </a:solidFill>
              </a:rPr>
              <a:t>Nouvelle méthode</a:t>
            </a:r>
            <a:endParaRPr lang="fr-FR" altLang="fr-FR" sz="2000">
              <a:solidFill>
                <a:schemeClr val="bg1"/>
              </a:solidFill>
            </a:endParaRPr>
          </a:p>
        </p:txBody>
      </p:sp>
      <p:sp>
        <p:nvSpPr>
          <p:cNvPr id="146453" name="Text Box 21"/>
          <p:cNvSpPr txBox="1">
            <a:spLocks noChangeArrowheads="1"/>
          </p:cNvSpPr>
          <p:nvPr/>
        </p:nvSpPr>
        <p:spPr bwMode="auto">
          <a:xfrm rot="-5400000">
            <a:off x="-563562" y="3235325"/>
            <a:ext cx="25590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CH" altLang="fr-FR" sz="3600" b="1"/>
              <a:t>I n d i r e c t</a:t>
            </a:r>
            <a:endParaRPr lang="fr-FR" altLang="fr-FR" sz="36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8370" name="Object 2"/>
          <p:cNvGraphicFramePr>
            <a:graphicFrameLocks noChangeAspect="1"/>
          </p:cNvGraphicFramePr>
          <p:nvPr/>
        </p:nvGraphicFramePr>
        <p:xfrm>
          <a:off x="609600" y="0"/>
          <a:ext cx="7924800" cy="6383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73" name="Feuille de calcul" r:id="rId3" imgW="7496545" imgH="6039184" progId="Excel.Sheet.8">
                  <p:embed/>
                </p:oleObj>
              </mc:Choice>
              <mc:Fallback>
                <p:oleObj name="Feuille de calcul" r:id="rId3" imgW="7496545" imgH="6039184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0"/>
                        <a:ext cx="7924800" cy="6383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71" name="Object 3"/>
          <p:cNvGraphicFramePr>
            <a:graphicFrameLocks noChangeAspect="1"/>
          </p:cNvGraphicFramePr>
          <p:nvPr/>
        </p:nvGraphicFramePr>
        <p:xfrm>
          <a:off x="2971800" y="1600200"/>
          <a:ext cx="1524000" cy="947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74" name="Clip" r:id="rId5" imgW="4582440" imgH="3315240" progId="MS_ClipArt_Gallery.2">
                  <p:embed/>
                </p:oleObj>
              </mc:Choice>
              <mc:Fallback>
                <p:oleObj name="Clip" r:id="rId5" imgW="4582440" imgH="3315240" progId="MS_ClipArt_Gallery.2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1600200"/>
                        <a:ext cx="1524000" cy="947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72" name="Rectangle 4"/>
          <p:cNvSpPr>
            <a:spLocks noChangeArrowheads="1"/>
          </p:cNvSpPr>
          <p:nvPr/>
        </p:nvSpPr>
        <p:spPr bwMode="auto">
          <a:xfrm>
            <a:off x="2743200" y="4572000"/>
            <a:ext cx="3505200" cy="1981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9394" name="Object 2"/>
          <p:cNvGraphicFramePr>
            <a:graphicFrameLocks noChangeAspect="1"/>
          </p:cNvGraphicFramePr>
          <p:nvPr/>
        </p:nvGraphicFramePr>
        <p:xfrm>
          <a:off x="609600" y="0"/>
          <a:ext cx="7924800" cy="6383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399" name="Feuille de calcul" r:id="rId3" imgW="7496545" imgH="6039184" progId="Excel.Sheet.8">
                  <p:embed/>
                </p:oleObj>
              </mc:Choice>
              <mc:Fallback>
                <p:oleObj name="Feuille de calcul" r:id="rId3" imgW="7496545" imgH="6039184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0"/>
                        <a:ext cx="7924800" cy="6383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395" name="Object 3"/>
          <p:cNvGraphicFramePr>
            <a:graphicFrameLocks noChangeAspect="1"/>
          </p:cNvGraphicFramePr>
          <p:nvPr/>
        </p:nvGraphicFramePr>
        <p:xfrm>
          <a:off x="2971800" y="1600200"/>
          <a:ext cx="1524000" cy="947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00" name="Clip" r:id="rId5" imgW="4582440" imgH="3315240" progId="MS_ClipArt_Gallery.2">
                  <p:embed/>
                </p:oleObj>
              </mc:Choice>
              <mc:Fallback>
                <p:oleObj name="Clip" r:id="rId5" imgW="4582440" imgH="3315240" progId="MS_ClipArt_Gallery.2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1600200"/>
                        <a:ext cx="1524000" cy="947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396" name="Rectangle 4"/>
          <p:cNvSpPr>
            <a:spLocks noChangeArrowheads="1"/>
          </p:cNvSpPr>
          <p:nvPr/>
        </p:nvSpPr>
        <p:spPr bwMode="auto">
          <a:xfrm>
            <a:off x="2743200" y="4572000"/>
            <a:ext cx="3505200" cy="1981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59398" name="Line 6"/>
          <p:cNvSpPr>
            <a:spLocks noChangeShapeType="1"/>
          </p:cNvSpPr>
          <p:nvPr/>
        </p:nvSpPr>
        <p:spPr bwMode="auto">
          <a:xfrm>
            <a:off x="3352800" y="3810000"/>
            <a:ext cx="3048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698" name="Object 2"/>
          <p:cNvGraphicFramePr>
            <a:graphicFrameLocks noChangeAspect="1"/>
          </p:cNvGraphicFramePr>
          <p:nvPr/>
        </p:nvGraphicFramePr>
        <p:xfrm>
          <a:off x="609600" y="0"/>
          <a:ext cx="7924800" cy="6383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8" name="Feuille de calcul" r:id="rId3" imgW="7496545" imgH="6039184" progId="Excel.Sheet.8">
                  <p:embed/>
                </p:oleObj>
              </mc:Choice>
              <mc:Fallback>
                <p:oleObj name="Feuille de calcul" r:id="rId3" imgW="7496545" imgH="6039184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0"/>
                        <a:ext cx="7924800" cy="6383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699" name="Object 3"/>
          <p:cNvGraphicFramePr>
            <a:graphicFrameLocks noChangeAspect="1"/>
          </p:cNvGraphicFramePr>
          <p:nvPr/>
        </p:nvGraphicFramePr>
        <p:xfrm>
          <a:off x="2971800" y="1600200"/>
          <a:ext cx="1524000" cy="947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9" name="Clip" r:id="rId5" imgW="4582440" imgH="3315240" progId="MS_ClipArt_Gallery.2">
                  <p:embed/>
                </p:oleObj>
              </mc:Choice>
              <mc:Fallback>
                <p:oleObj name="Clip" r:id="rId5" imgW="4582440" imgH="3315240" progId="MS_ClipArt_Gallery.2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1600200"/>
                        <a:ext cx="1524000" cy="947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2" name="Object 6"/>
          <p:cNvGraphicFramePr>
            <a:graphicFrameLocks noChangeAspect="1"/>
          </p:cNvGraphicFramePr>
          <p:nvPr/>
        </p:nvGraphicFramePr>
        <p:xfrm>
          <a:off x="4800600" y="5181600"/>
          <a:ext cx="727075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0" name="Clip" r:id="rId7" imgW="2533320" imgH="3468960" progId="MS_ClipArt_Gallery.2">
                  <p:embed/>
                </p:oleObj>
              </mc:Choice>
              <mc:Fallback>
                <p:oleObj name="Clip" r:id="rId7" imgW="2533320" imgH="3468960" progId="MS_ClipArt_Gallery.2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5181600"/>
                        <a:ext cx="727075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4" name="Object 8"/>
          <p:cNvGraphicFramePr>
            <a:graphicFrameLocks noChangeAspect="1"/>
          </p:cNvGraphicFramePr>
          <p:nvPr/>
        </p:nvGraphicFramePr>
        <p:xfrm>
          <a:off x="3048000" y="5105400"/>
          <a:ext cx="1524000" cy="947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1" name="Clip" r:id="rId9" imgW="4582440" imgH="3315240" progId="MS_ClipArt_Gallery.2">
                  <p:embed/>
                </p:oleObj>
              </mc:Choice>
              <mc:Fallback>
                <p:oleObj name="Clip" r:id="rId9" imgW="4582440" imgH="3315240" progId="MS_ClipArt_Gallery.2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5105400"/>
                        <a:ext cx="1524000" cy="947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6" name="AutoShape 10"/>
          <p:cNvSpPr>
            <a:spLocks noChangeArrowheads="1"/>
          </p:cNvSpPr>
          <p:nvPr/>
        </p:nvSpPr>
        <p:spPr bwMode="auto">
          <a:xfrm>
            <a:off x="1752600" y="2590800"/>
            <a:ext cx="381000" cy="381000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9707" name="AutoShape 11"/>
          <p:cNvSpPr>
            <a:spLocks noChangeArrowheads="1"/>
          </p:cNvSpPr>
          <p:nvPr/>
        </p:nvSpPr>
        <p:spPr bwMode="auto">
          <a:xfrm>
            <a:off x="5943600" y="4724400"/>
            <a:ext cx="3200400" cy="1143000"/>
          </a:xfrm>
          <a:prstGeom prst="cloudCallout">
            <a:avLst>
              <a:gd name="adj1" fmla="val -58037"/>
              <a:gd name="adj2" fmla="val 36111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fr-CH" altLang="fr-FR" sz="1600">
                <a:latin typeface="Arial" panose="020B0604020202020204" pitchFamily="34" charset="0"/>
              </a:rPr>
              <a:t>Création d'un passif</a:t>
            </a:r>
            <a:br>
              <a:rPr lang="fr-CH" altLang="fr-FR" sz="1600">
                <a:latin typeface="Arial" panose="020B0604020202020204" pitchFamily="34" charset="0"/>
              </a:rPr>
            </a:br>
            <a:r>
              <a:rPr lang="fr-CH" altLang="fr-FR" sz="1600">
                <a:latin typeface="Arial" panose="020B0604020202020204" pitchFamily="34" charset="0"/>
              </a:rPr>
              <a:t>(ancienne méthode !)</a:t>
            </a:r>
            <a:endParaRPr lang="fr-FR" altLang="fr-FR" sz="160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6" grpId="0" animBg="1"/>
      <p:bldP spid="29707" grpId="0" animBg="1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7458" name="Object 2"/>
          <p:cNvGraphicFramePr>
            <a:graphicFrameLocks noChangeAspect="1"/>
          </p:cNvGraphicFramePr>
          <p:nvPr/>
        </p:nvGraphicFramePr>
        <p:xfrm>
          <a:off x="609600" y="0"/>
          <a:ext cx="7924800" cy="6383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470" name="Feuille de calcul" r:id="rId3" imgW="7496090" imgH="6038923" progId="Excel.Sheet.8">
                  <p:embed/>
                </p:oleObj>
              </mc:Choice>
              <mc:Fallback>
                <p:oleObj name="Feuille de calcul" r:id="rId3" imgW="7496090" imgH="6038923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0"/>
                        <a:ext cx="7924800" cy="6383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7459" name="Object 3"/>
          <p:cNvGraphicFramePr>
            <a:graphicFrameLocks noChangeAspect="1"/>
          </p:cNvGraphicFramePr>
          <p:nvPr/>
        </p:nvGraphicFramePr>
        <p:xfrm>
          <a:off x="2971800" y="1600200"/>
          <a:ext cx="1524000" cy="947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471" name="Clip" r:id="rId5" imgW="4582440" imgH="3315240" progId="MS_ClipArt_Gallery.2">
                  <p:embed/>
                </p:oleObj>
              </mc:Choice>
              <mc:Fallback>
                <p:oleObj name="Clip" r:id="rId5" imgW="4582440" imgH="3315240" progId="MS_ClipArt_Gallery.2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1600200"/>
                        <a:ext cx="1524000" cy="947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7466" name="Text Box 10"/>
          <p:cNvSpPr txBox="1">
            <a:spLocks noChangeArrowheads="1"/>
          </p:cNvSpPr>
          <p:nvPr/>
        </p:nvSpPr>
        <p:spPr bwMode="auto">
          <a:xfrm>
            <a:off x="152400" y="1219200"/>
            <a:ext cx="2819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>
                <a:solidFill>
                  <a:schemeClr val="accent2"/>
                </a:solidFill>
              </a:rPr>
              <a:t>Nouvelle méthode …</a:t>
            </a:r>
            <a:endParaRPr lang="fr-FR" altLang="fr-FR">
              <a:solidFill>
                <a:schemeClr val="accent2"/>
              </a:solidFill>
            </a:endParaRPr>
          </a:p>
        </p:txBody>
      </p:sp>
      <p:sp>
        <p:nvSpPr>
          <p:cNvPr id="147468" name="Rectangle 12"/>
          <p:cNvSpPr>
            <a:spLocks noChangeArrowheads="1"/>
          </p:cNvSpPr>
          <p:nvPr/>
        </p:nvSpPr>
        <p:spPr bwMode="auto">
          <a:xfrm>
            <a:off x="1547813" y="2636838"/>
            <a:ext cx="806450" cy="263525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600">
                <a:solidFill>
                  <a:schemeClr val="bg1"/>
                </a:solidFill>
                <a:latin typeface="Arial" panose="020B0604020202020204" pitchFamily="34" charset="0"/>
              </a:rPr>
              <a:t>1539</a:t>
            </a:r>
            <a:endParaRPr lang="fr-FR" altLang="fr-FR" sz="16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47469" name="Oval 13"/>
          <p:cNvSpPr>
            <a:spLocks noChangeArrowheads="1"/>
          </p:cNvSpPr>
          <p:nvPr/>
        </p:nvSpPr>
        <p:spPr bwMode="auto">
          <a:xfrm>
            <a:off x="6948488" y="2420938"/>
            <a:ext cx="504825" cy="504825"/>
          </a:xfrm>
          <a:prstGeom prst="ellipse">
            <a:avLst/>
          </a:prstGeom>
          <a:solidFill>
            <a:srgbClr val="EA524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600">
                <a:solidFill>
                  <a:schemeClr val="bg1"/>
                </a:solidFill>
                <a:latin typeface="Arial" panose="020B0604020202020204" pitchFamily="34" charset="0"/>
              </a:rPr>
              <a:t>6900</a:t>
            </a:r>
            <a:endParaRPr lang="fr-FR" altLang="fr-FR" sz="16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68" grpId="0" animBg="1"/>
      <p:bldP spid="147469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9506" name="Object 2"/>
          <p:cNvGraphicFramePr>
            <a:graphicFrameLocks noChangeAspect="1"/>
          </p:cNvGraphicFramePr>
          <p:nvPr/>
        </p:nvGraphicFramePr>
        <p:xfrm>
          <a:off x="609600" y="0"/>
          <a:ext cx="7924800" cy="6383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12" name="Feuille de calcul" r:id="rId3" imgW="7496090" imgH="6038923" progId="Excel.Sheet.8">
                  <p:embed/>
                </p:oleObj>
              </mc:Choice>
              <mc:Fallback>
                <p:oleObj name="Feuille de calcul" r:id="rId3" imgW="7496090" imgH="6038923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0"/>
                        <a:ext cx="7924800" cy="6383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9507" name="Object 3"/>
          <p:cNvGraphicFramePr>
            <a:graphicFrameLocks noChangeAspect="1"/>
          </p:cNvGraphicFramePr>
          <p:nvPr/>
        </p:nvGraphicFramePr>
        <p:xfrm>
          <a:off x="2971800" y="1600200"/>
          <a:ext cx="1524000" cy="947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13" name="Clip" r:id="rId5" imgW="4582440" imgH="3315240" progId="MS_ClipArt_Gallery.2">
                  <p:embed/>
                </p:oleObj>
              </mc:Choice>
              <mc:Fallback>
                <p:oleObj name="Clip" r:id="rId5" imgW="4582440" imgH="3315240" progId="MS_ClipArt_Gallery.2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1600200"/>
                        <a:ext cx="1524000" cy="947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9508" name="Text Box 4"/>
          <p:cNvSpPr txBox="1">
            <a:spLocks noChangeArrowheads="1"/>
          </p:cNvSpPr>
          <p:nvPr/>
        </p:nvSpPr>
        <p:spPr bwMode="auto">
          <a:xfrm>
            <a:off x="152400" y="1219200"/>
            <a:ext cx="2819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>
                <a:solidFill>
                  <a:schemeClr val="accent2"/>
                </a:solidFill>
              </a:rPr>
              <a:t>Nouvelle méthode …</a:t>
            </a:r>
            <a:endParaRPr lang="fr-FR" altLang="fr-FR">
              <a:solidFill>
                <a:schemeClr val="accent2"/>
              </a:solidFill>
            </a:endParaRPr>
          </a:p>
        </p:txBody>
      </p:sp>
      <p:sp>
        <p:nvSpPr>
          <p:cNvPr id="149509" name="Rectangle 5"/>
          <p:cNvSpPr>
            <a:spLocks noChangeArrowheads="1"/>
          </p:cNvSpPr>
          <p:nvPr/>
        </p:nvSpPr>
        <p:spPr bwMode="auto">
          <a:xfrm>
            <a:off x="1547813" y="2636838"/>
            <a:ext cx="806450" cy="263525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600">
                <a:solidFill>
                  <a:schemeClr val="bg1"/>
                </a:solidFill>
                <a:latin typeface="Arial" panose="020B0604020202020204" pitchFamily="34" charset="0"/>
              </a:rPr>
              <a:t>1539</a:t>
            </a:r>
            <a:endParaRPr lang="fr-FR" altLang="fr-FR" sz="16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49510" name="Oval 6"/>
          <p:cNvSpPr>
            <a:spLocks noChangeArrowheads="1"/>
          </p:cNvSpPr>
          <p:nvPr/>
        </p:nvSpPr>
        <p:spPr bwMode="auto">
          <a:xfrm>
            <a:off x="6948488" y="2420938"/>
            <a:ext cx="504825" cy="504825"/>
          </a:xfrm>
          <a:prstGeom prst="ellipse">
            <a:avLst/>
          </a:prstGeom>
          <a:solidFill>
            <a:srgbClr val="EA524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600">
                <a:solidFill>
                  <a:schemeClr val="bg1"/>
                </a:solidFill>
                <a:latin typeface="Arial" panose="020B0604020202020204" pitchFamily="34" charset="0"/>
              </a:rPr>
              <a:t>6900</a:t>
            </a:r>
            <a:endParaRPr lang="fr-FR" altLang="fr-FR" sz="16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49511" name="Line 7"/>
          <p:cNvSpPr>
            <a:spLocks noChangeShapeType="1"/>
          </p:cNvSpPr>
          <p:nvPr/>
        </p:nvSpPr>
        <p:spPr bwMode="auto">
          <a:xfrm>
            <a:off x="3352800" y="3810000"/>
            <a:ext cx="3048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49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511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8482" name="Object 2"/>
          <p:cNvGraphicFramePr>
            <a:graphicFrameLocks noChangeAspect="1"/>
          </p:cNvGraphicFramePr>
          <p:nvPr/>
        </p:nvGraphicFramePr>
        <p:xfrm>
          <a:off x="609600" y="0"/>
          <a:ext cx="7924800" cy="6383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494" name="Feuille de calcul" r:id="rId3" imgW="7496090" imgH="6038923" progId="Excel.Sheet.8">
                  <p:embed/>
                </p:oleObj>
              </mc:Choice>
              <mc:Fallback>
                <p:oleObj name="Feuille de calcul" r:id="rId3" imgW="7496090" imgH="6038923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0"/>
                        <a:ext cx="7924800" cy="6383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8483" name="Object 3"/>
          <p:cNvGraphicFramePr>
            <a:graphicFrameLocks noChangeAspect="1"/>
          </p:cNvGraphicFramePr>
          <p:nvPr/>
        </p:nvGraphicFramePr>
        <p:xfrm>
          <a:off x="2971800" y="1600200"/>
          <a:ext cx="1524000" cy="947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495" name="Clip" r:id="rId5" imgW="4582440" imgH="3315240" progId="MS_ClipArt_Gallery.2">
                  <p:embed/>
                </p:oleObj>
              </mc:Choice>
              <mc:Fallback>
                <p:oleObj name="Clip" r:id="rId5" imgW="4582440" imgH="3315240" progId="MS_ClipArt_Gallery.2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1600200"/>
                        <a:ext cx="1524000" cy="947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8484" name="Object 4"/>
          <p:cNvGraphicFramePr>
            <a:graphicFrameLocks noChangeAspect="1"/>
          </p:cNvGraphicFramePr>
          <p:nvPr/>
        </p:nvGraphicFramePr>
        <p:xfrm>
          <a:off x="2895600" y="4953000"/>
          <a:ext cx="1524000" cy="947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496" name="Clip" r:id="rId7" imgW="4582440" imgH="3315240" progId="MS_ClipArt_Gallery.2">
                  <p:embed/>
                </p:oleObj>
              </mc:Choice>
              <mc:Fallback>
                <p:oleObj name="Clip" r:id="rId7" imgW="4582440" imgH="3315240" progId="MS_ClipArt_Gallery.2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4953000"/>
                        <a:ext cx="1524000" cy="947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8486" name="Text Box 6"/>
          <p:cNvSpPr txBox="1">
            <a:spLocks noChangeArrowheads="1"/>
          </p:cNvSpPr>
          <p:nvPr/>
        </p:nvSpPr>
        <p:spPr bwMode="auto">
          <a:xfrm>
            <a:off x="3276600" y="5410200"/>
            <a:ext cx="838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400" b="1">
                <a:solidFill>
                  <a:srgbClr val="FFFF00"/>
                </a:solidFill>
                <a:latin typeface="Arial" panose="020B0604020202020204" pitchFamily="34" charset="0"/>
              </a:rPr>
              <a:t>30’000.-</a:t>
            </a:r>
            <a:endParaRPr lang="fr-FR" altLang="fr-FR" sz="1400" b="1">
              <a:solidFill>
                <a:srgbClr val="FFFF00"/>
              </a:solidFill>
              <a:latin typeface="Arial" panose="020B0604020202020204" pitchFamily="34" charset="0"/>
            </a:endParaRPr>
          </a:p>
        </p:txBody>
      </p:sp>
      <p:grpSp>
        <p:nvGrpSpPr>
          <p:cNvPr id="148487" name="Group 7"/>
          <p:cNvGrpSpPr>
            <a:grpSpLocks/>
          </p:cNvGrpSpPr>
          <p:nvPr/>
        </p:nvGrpSpPr>
        <p:grpSpPr bwMode="auto">
          <a:xfrm>
            <a:off x="3810000" y="5638800"/>
            <a:ext cx="1143000" cy="762000"/>
            <a:chOff x="2400" y="3552"/>
            <a:chExt cx="720" cy="480"/>
          </a:xfrm>
        </p:grpSpPr>
        <p:graphicFrame>
          <p:nvGraphicFramePr>
            <p:cNvPr id="148488" name="Object 8"/>
            <p:cNvGraphicFramePr>
              <a:graphicFrameLocks noChangeAspect="1"/>
            </p:cNvGraphicFramePr>
            <p:nvPr/>
          </p:nvGraphicFramePr>
          <p:xfrm>
            <a:off x="2400" y="3552"/>
            <a:ext cx="496" cy="4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8497" name="Clip" r:id="rId8" imgW="2533320" imgH="3468960" progId="MS_ClipArt_Gallery.2">
                    <p:embed/>
                  </p:oleObj>
                </mc:Choice>
                <mc:Fallback>
                  <p:oleObj name="Clip" r:id="rId8" imgW="2533320" imgH="3468960" progId="MS_ClipArt_Gallery.2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00" y="3552"/>
                          <a:ext cx="496" cy="4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8489" name="Text Box 9"/>
            <p:cNvSpPr txBox="1">
              <a:spLocks noChangeArrowheads="1"/>
            </p:cNvSpPr>
            <p:nvPr/>
          </p:nvSpPr>
          <p:spPr bwMode="auto">
            <a:xfrm>
              <a:off x="2448" y="3696"/>
              <a:ext cx="67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200" b="1">
                  <a:solidFill>
                    <a:srgbClr val="FF0000"/>
                  </a:solidFill>
                  <a:latin typeface="Arial" panose="020B0604020202020204" pitchFamily="34" charset="0"/>
                </a:rPr>
                <a:t>- 6’000.-</a:t>
              </a:r>
              <a:endParaRPr lang="fr-FR" altLang="fr-FR" sz="1200" b="1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148490" name="Text Box 10"/>
          <p:cNvSpPr txBox="1">
            <a:spLocks noChangeArrowheads="1"/>
          </p:cNvSpPr>
          <p:nvPr/>
        </p:nvSpPr>
        <p:spPr bwMode="auto">
          <a:xfrm>
            <a:off x="152400" y="1219200"/>
            <a:ext cx="2819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>
                <a:solidFill>
                  <a:schemeClr val="accent2"/>
                </a:solidFill>
              </a:rPr>
              <a:t>Nouvelle méthode …</a:t>
            </a:r>
            <a:endParaRPr lang="fr-FR" altLang="fr-FR">
              <a:solidFill>
                <a:schemeClr val="accent2"/>
              </a:solidFill>
            </a:endParaRPr>
          </a:p>
        </p:txBody>
      </p:sp>
      <p:sp>
        <p:nvSpPr>
          <p:cNvPr id="148491" name="AutoShape 11"/>
          <p:cNvSpPr>
            <a:spLocks noChangeArrowheads="1"/>
          </p:cNvSpPr>
          <p:nvPr/>
        </p:nvSpPr>
        <p:spPr bwMode="auto">
          <a:xfrm>
            <a:off x="152400" y="4876800"/>
            <a:ext cx="2514600" cy="990600"/>
          </a:xfrm>
          <a:prstGeom prst="cloudCallout">
            <a:avLst>
              <a:gd name="adj1" fmla="val 73866"/>
              <a:gd name="adj2" fmla="val 23398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fr-CH" altLang="fr-FR" sz="1600">
                <a:latin typeface="Arial" panose="020B0604020202020204" pitchFamily="34" charset="0"/>
              </a:rPr>
              <a:t>Création d'un actif négatif !</a:t>
            </a:r>
            <a:endParaRPr lang="fr-FR" altLang="fr-FR" sz="1600">
              <a:latin typeface="Arial" panose="020B0604020202020204" pitchFamily="34" charset="0"/>
            </a:endParaRPr>
          </a:p>
        </p:txBody>
      </p:sp>
      <p:sp>
        <p:nvSpPr>
          <p:cNvPr id="148492" name="Rectangle 12"/>
          <p:cNvSpPr>
            <a:spLocks noChangeArrowheads="1"/>
          </p:cNvSpPr>
          <p:nvPr/>
        </p:nvSpPr>
        <p:spPr bwMode="auto">
          <a:xfrm>
            <a:off x="1547813" y="2636838"/>
            <a:ext cx="806450" cy="263525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600">
                <a:solidFill>
                  <a:schemeClr val="bg1"/>
                </a:solidFill>
                <a:latin typeface="Arial" panose="020B0604020202020204" pitchFamily="34" charset="0"/>
              </a:rPr>
              <a:t>1539</a:t>
            </a:r>
            <a:endParaRPr lang="fr-FR" altLang="fr-FR" sz="16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48493" name="Oval 13"/>
          <p:cNvSpPr>
            <a:spLocks noChangeArrowheads="1"/>
          </p:cNvSpPr>
          <p:nvPr/>
        </p:nvSpPr>
        <p:spPr bwMode="auto">
          <a:xfrm>
            <a:off x="6948488" y="2420938"/>
            <a:ext cx="504825" cy="504825"/>
          </a:xfrm>
          <a:prstGeom prst="ellipse">
            <a:avLst/>
          </a:prstGeom>
          <a:solidFill>
            <a:srgbClr val="EA524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600">
                <a:solidFill>
                  <a:schemeClr val="bg1"/>
                </a:solidFill>
                <a:latin typeface="Arial" panose="020B0604020202020204" pitchFamily="34" charset="0"/>
              </a:rPr>
              <a:t>6900</a:t>
            </a:r>
            <a:endParaRPr lang="fr-FR" altLang="fr-FR" sz="16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84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84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491" grpId="0" animBg="1" autoUpdateAnimBg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4146" name="Object 2"/>
          <p:cNvGraphicFramePr>
            <a:graphicFrameLocks noChangeAspect="1"/>
          </p:cNvGraphicFramePr>
          <p:nvPr/>
        </p:nvGraphicFramePr>
        <p:xfrm>
          <a:off x="209550" y="404813"/>
          <a:ext cx="8724900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165" name="Feuille de calcul" r:id="rId3" imgW="6372400" imgH="1228592" progId="Excel.Sheet.8">
                  <p:embed/>
                </p:oleObj>
              </mc:Choice>
              <mc:Fallback>
                <p:oleObj name="Feuille de calcul" r:id="rId3" imgW="6372400" imgH="1228592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550" y="404813"/>
                        <a:ext cx="8724900" cy="167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4162" name="Group 18"/>
          <p:cNvGrpSpPr>
            <a:grpSpLocks/>
          </p:cNvGrpSpPr>
          <p:nvPr/>
        </p:nvGrpSpPr>
        <p:grpSpPr bwMode="auto">
          <a:xfrm flipH="1">
            <a:off x="7524750" y="2997200"/>
            <a:ext cx="1296988" cy="2606675"/>
            <a:chOff x="521" y="2263"/>
            <a:chExt cx="980" cy="1642"/>
          </a:xfrm>
        </p:grpSpPr>
        <p:sp>
          <p:nvSpPr>
            <p:cNvPr id="134156" name="Freeform 12"/>
            <p:cNvSpPr>
              <a:spLocks/>
            </p:cNvSpPr>
            <p:nvPr/>
          </p:nvSpPr>
          <p:spPr bwMode="auto">
            <a:xfrm>
              <a:off x="698" y="2534"/>
              <a:ext cx="492" cy="286"/>
            </a:xfrm>
            <a:custGeom>
              <a:avLst/>
              <a:gdLst>
                <a:gd name="T0" fmla="*/ 321 w 492"/>
                <a:gd name="T1" fmla="*/ 165 h 572"/>
                <a:gd name="T2" fmla="*/ 261 w 492"/>
                <a:gd name="T3" fmla="*/ 58 h 572"/>
                <a:gd name="T4" fmla="*/ 200 w 492"/>
                <a:gd name="T5" fmla="*/ 0 h 572"/>
                <a:gd name="T6" fmla="*/ 128 w 492"/>
                <a:gd name="T7" fmla="*/ 0 h 572"/>
                <a:gd name="T8" fmla="*/ 48 w 492"/>
                <a:gd name="T9" fmla="*/ 37 h 572"/>
                <a:gd name="T10" fmla="*/ 12 w 492"/>
                <a:gd name="T11" fmla="*/ 100 h 572"/>
                <a:gd name="T12" fmla="*/ 0 w 492"/>
                <a:gd name="T13" fmla="*/ 186 h 572"/>
                <a:gd name="T14" fmla="*/ 12 w 492"/>
                <a:gd name="T15" fmla="*/ 301 h 572"/>
                <a:gd name="T16" fmla="*/ 60 w 492"/>
                <a:gd name="T17" fmla="*/ 429 h 572"/>
                <a:gd name="T18" fmla="*/ 146 w 492"/>
                <a:gd name="T19" fmla="*/ 515 h 572"/>
                <a:gd name="T20" fmla="*/ 212 w 492"/>
                <a:gd name="T21" fmla="*/ 558 h 572"/>
                <a:gd name="T22" fmla="*/ 279 w 492"/>
                <a:gd name="T23" fmla="*/ 572 h 572"/>
                <a:gd name="T24" fmla="*/ 333 w 492"/>
                <a:gd name="T25" fmla="*/ 551 h 572"/>
                <a:gd name="T26" fmla="*/ 363 w 492"/>
                <a:gd name="T27" fmla="*/ 515 h 572"/>
                <a:gd name="T28" fmla="*/ 383 w 492"/>
                <a:gd name="T29" fmla="*/ 429 h 572"/>
                <a:gd name="T30" fmla="*/ 377 w 492"/>
                <a:gd name="T31" fmla="*/ 329 h 572"/>
                <a:gd name="T32" fmla="*/ 357 w 492"/>
                <a:gd name="T33" fmla="*/ 244 h 572"/>
                <a:gd name="T34" fmla="*/ 479 w 492"/>
                <a:gd name="T35" fmla="*/ 165 h 572"/>
                <a:gd name="T36" fmla="*/ 492 w 492"/>
                <a:gd name="T37" fmla="*/ 130 h 572"/>
                <a:gd name="T38" fmla="*/ 479 w 492"/>
                <a:gd name="T39" fmla="*/ 114 h 572"/>
                <a:gd name="T40" fmla="*/ 345 w 492"/>
                <a:gd name="T41" fmla="*/ 208 h 572"/>
                <a:gd name="T42" fmla="*/ 321 w 492"/>
                <a:gd name="T43" fmla="*/ 165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92" h="572">
                  <a:moveTo>
                    <a:pt x="321" y="165"/>
                  </a:moveTo>
                  <a:lnTo>
                    <a:pt x="261" y="58"/>
                  </a:lnTo>
                  <a:lnTo>
                    <a:pt x="200" y="0"/>
                  </a:lnTo>
                  <a:lnTo>
                    <a:pt x="128" y="0"/>
                  </a:lnTo>
                  <a:lnTo>
                    <a:pt x="48" y="37"/>
                  </a:lnTo>
                  <a:lnTo>
                    <a:pt x="12" y="100"/>
                  </a:lnTo>
                  <a:lnTo>
                    <a:pt x="0" y="186"/>
                  </a:lnTo>
                  <a:lnTo>
                    <a:pt x="12" y="301"/>
                  </a:lnTo>
                  <a:lnTo>
                    <a:pt x="60" y="429"/>
                  </a:lnTo>
                  <a:lnTo>
                    <a:pt x="146" y="515"/>
                  </a:lnTo>
                  <a:lnTo>
                    <a:pt x="212" y="558"/>
                  </a:lnTo>
                  <a:lnTo>
                    <a:pt x="279" y="572"/>
                  </a:lnTo>
                  <a:lnTo>
                    <a:pt x="333" y="551"/>
                  </a:lnTo>
                  <a:lnTo>
                    <a:pt x="363" y="515"/>
                  </a:lnTo>
                  <a:lnTo>
                    <a:pt x="383" y="429"/>
                  </a:lnTo>
                  <a:lnTo>
                    <a:pt x="377" y="329"/>
                  </a:lnTo>
                  <a:lnTo>
                    <a:pt x="357" y="244"/>
                  </a:lnTo>
                  <a:lnTo>
                    <a:pt x="479" y="165"/>
                  </a:lnTo>
                  <a:lnTo>
                    <a:pt x="492" y="130"/>
                  </a:lnTo>
                  <a:lnTo>
                    <a:pt x="479" y="114"/>
                  </a:lnTo>
                  <a:lnTo>
                    <a:pt x="345" y="208"/>
                  </a:lnTo>
                  <a:lnTo>
                    <a:pt x="321" y="16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134157" name="Freeform 13"/>
            <p:cNvSpPr>
              <a:spLocks/>
            </p:cNvSpPr>
            <p:nvPr/>
          </p:nvSpPr>
          <p:spPr bwMode="auto">
            <a:xfrm>
              <a:off x="1051" y="2263"/>
              <a:ext cx="438" cy="639"/>
            </a:xfrm>
            <a:custGeom>
              <a:avLst/>
              <a:gdLst>
                <a:gd name="T0" fmla="*/ 121 w 438"/>
                <a:gd name="T1" fmla="*/ 1078 h 1277"/>
                <a:gd name="T2" fmla="*/ 42 w 438"/>
                <a:gd name="T3" fmla="*/ 1149 h 1277"/>
                <a:gd name="T4" fmla="*/ 18 w 438"/>
                <a:gd name="T5" fmla="*/ 1172 h 1277"/>
                <a:gd name="T6" fmla="*/ 0 w 438"/>
                <a:gd name="T7" fmla="*/ 1221 h 1277"/>
                <a:gd name="T8" fmla="*/ 24 w 438"/>
                <a:gd name="T9" fmla="*/ 1270 h 1277"/>
                <a:gd name="T10" fmla="*/ 48 w 438"/>
                <a:gd name="T11" fmla="*/ 1277 h 1277"/>
                <a:gd name="T12" fmla="*/ 121 w 438"/>
                <a:gd name="T13" fmla="*/ 1249 h 1277"/>
                <a:gd name="T14" fmla="*/ 231 w 438"/>
                <a:gd name="T15" fmla="*/ 1149 h 1277"/>
                <a:gd name="T16" fmla="*/ 328 w 438"/>
                <a:gd name="T17" fmla="*/ 1029 h 1277"/>
                <a:gd name="T18" fmla="*/ 432 w 438"/>
                <a:gd name="T19" fmla="*/ 892 h 1277"/>
                <a:gd name="T20" fmla="*/ 438 w 438"/>
                <a:gd name="T21" fmla="*/ 836 h 1277"/>
                <a:gd name="T22" fmla="*/ 438 w 438"/>
                <a:gd name="T23" fmla="*/ 679 h 1277"/>
                <a:gd name="T24" fmla="*/ 408 w 438"/>
                <a:gd name="T25" fmla="*/ 436 h 1277"/>
                <a:gd name="T26" fmla="*/ 426 w 438"/>
                <a:gd name="T27" fmla="*/ 294 h 1277"/>
                <a:gd name="T28" fmla="*/ 438 w 438"/>
                <a:gd name="T29" fmla="*/ 236 h 1277"/>
                <a:gd name="T30" fmla="*/ 420 w 438"/>
                <a:gd name="T31" fmla="*/ 208 h 1277"/>
                <a:gd name="T32" fmla="*/ 376 w 438"/>
                <a:gd name="T33" fmla="*/ 179 h 1277"/>
                <a:gd name="T34" fmla="*/ 346 w 438"/>
                <a:gd name="T35" fmla="*/ 158 h 1277"/>
                <a:gd name="T36" fmla="*/ 364 w 438"/>
                <a:gd name="T37" fmla="*/ 30 h 1277"/>
                <a:gd name="T38" fmla="*/ 352 w 438"/>
                <a:gd name="T39" fmla="*/ 0 h 1277"/>
                <a:gd name="T40" fmla="*/ 328 w 438"/>
                <a:gd name="T41" fmla="*/ 9 h 1277"/>
                <a:gd name="T42" fmla="*/ 316 w 438"/>
                <a:gd name="T43" fmla="*/ 172 h 1277"/>
                <a:gd name="T44" fmla="*/ 304 w 438"/>
                <a:gd name="T45" fmla="*/ 215 h 1277"/>
                <a:gd name="T46" fmla="*/ 298 w 438"/>
                <a:gd name="T47" fmla="*/ 243 h 1277"/>
                <a:gd name="T48" fmla="*/ 249 w 438"/>
                <a:gd name="T49" fmla="*/ 222 h 1277"/>
                <a:gd name="T50" fmla="*/ 213 w 438"/>
                <a:gd name="T51" fmla="*/ 222 h 1277"/>
                <a:gd name="T52" fmla="*/ 213 w 438"/>
                <a:gd name="T53" fmla="*/ 250 h 1277"/>
                <a:gd name="T54" fmla="*/ 237 w 438"/>
                <a:gd name="T55" fmla="*/ 272 h 1277"/>
                <a:gd name="T56" fmla="*/ 280 w 438"/>
                <a:gd name="T57" fmla="*/ 272 h 1277"/>
                <a:gd name="T58" fmla="*/ 310 w 438"/>
                <a:gd name="T59" fmla="*/ 301 h 1277"/>
                <a:gd name="T60" fmla="*/ 334 w 438"/>
                <a:gd name="T61" fmla="*/ 350 h 1277"/>
                <a:gd name="T62" fmla="*/ 358 w 438"/>
                <a:gd name="T63" fmla="*/ 429 h 1277"/>
                <a:gd name="T64" fmla="*/ 376 w 438"/>
                <a:gd name="T65" fmla="*/ 586 h 1277"/>
                <a:gd name="T66" fmla="*/ 376 w 438"/>
                <a:gd name="T67" fmla="*/ 728 h 1277"/>
                <a:gd name="T68" fmla="*/ 364 w 438"/>
                <a:gd name="T69" fmla="*/ 843 h 1277"/>
                <a:gd name="T70" fmla="*/ 340 w 438"/>
                <a:gd name="T71" fmla="*/ 892 h 1277"/>
                <a:gd name="T72" fmla="*/ 255 w 438"/>
                <a:gd name="T73" fmla="*/ 964 h 1277"/>
                <a:gd name="T74" fmla="*/ 163 w 438"/>
                <a:gd name="T75" fmla="*/ 1029 h 1277"/>
                <a:gd name="T76" fmla="*/ 121 w 438"/>
                <a:gd name="T77" fmla="*/ 1078 h 1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38" h="1277">
                  <a:moveTo>
                    <a:pt x="121" y="1078"/>
                  </a:moveTo>
                  <a:lnTo>
                    <a:pt x="42" y="1149"/>
                  </a:lnTo>
                  <a:lnTo>
                    <a:pt x="18" y="1172"/>
                  </a:lnTo>
                  <a:lnTo>
                    <a:pt x="0" y="1221"/>
                  </a:lnTo>
                  <a:lnTo>
                    <a:pt x="24" y="1270"/>
                  </a:lnTo>
                  <a:lnTo>
                    <a:pt x="48" y="1277"/>
                  </a:lnTo>
                  <a:lnTo>
                    <a:pt x="121" y="1249"/>
                  </a:lnTo>
                  <a:lnTo>
                    <a:pt x="231" y="1149"/>
                  </a:lnTo>
                  <a:lnTo>
                    <a:pt x="328" y="1029"/>
                  </a:lnTo>
                  <a:lnTo>
                    <a:pt x="432" y="892"/>
                  </a:lnTo>
                  <a:lnTo>
                    <a:pt x="438" y="836"/>
                  </a:lnTo>
                  <a:lnTo>
                    <a:pt x="438" y="679"/>
                  </a:lnTo>
                  <a:lnTo>
                    <a:pt x="408" y="436"/>
                  </a:lnTo>
                  <a:lnTo>
                    <a:pt x="426" y="294"/>
                  </a:lnTo>
                  <a:lnTo>
                    <a:pt x="438" y="236"/>
                  </a:lnTo>
                  <a:lnTo>
                    <a:pt x="420" y="208"/>
                  </a:lnTo>
                  <a:lnTo>
                    <a:pt x="376" y="179"/>
                  </a:lnTo>
                  <a:lnTo>
                    <a:pt x="346" y="158"/>
                  </a:lnTo>
                  <a:lnTo>
                    <a:pt x="364" y="30"/>
                  </a:lnTo>
                  <a:lnTo>
                    <a:pt x="352" y="0"/>
                  </a:lnTo>
                  <a:lnTo>
                    <a:pt x="328" y="9"/>
                  </a:lnTo>
                  <a:lnTo>
                    <a:pt x="316" y="172"/>
                  </a:lnTo>
                  <a:lnTo>
                    <a:pt x="304" y="215"/>
                  </a:lnTo>
                  <a:lnTo>
                    <a:pt x="298" y="243"/>
                  </a:lnTo>
                  <a:lnTo>
                    <a:pt x="249" y="222"/>
                  </a:lnTo>
                  <a:lnTo>
                    <a:pt x="213" y="222"/>
                  </a:lnTo>
                  <a:lnTo>
                    <a:pt x="213" y="250"/>
                  </a:lnTo>
                  <a:lnTo>
                    <a:pt x="237" y="272"/>
                  </a:lnTo>
                  <a:lnTo>
                    <a:pt x="280" y="272"/>
                  </a:lnTo>
                  <a:lnTo>
                    <a:pt x="310" y="301"/>
                  </a:lnTo>
                  <a:lnTo>
                    <a:pt x="334" y="350"/>
                  </a:lnTo>
                  <a:lnTo>
                    <a:pt x="358" y="429"/>
                  </a:lnTo>
                  <a:lnTo>
                    <a:pt x="376" y="586"/>
                  </a:lnTo>
                  <a:lnTo>
                    <a:pt x="376" y="728"/>
                  </a:lnTo>
                  <a:lnTo>
                    <a:pt x="364" y="843"/>
                  </a:lnTo>
                  <a:lnTo>
                    <a:pt x="340" y="892"/>
                  </a:lnTo>
                  <a:lnTo>
                    <a:pt x="255" y="964"/>
                  </a:lnTo>
                  <a:lnTo>
                    <a:pt x="163" y="1029"/>
                  </a:lnTo>
                  <a:lnTo>
                    <a:pt x="121" y="10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134158" name="Freeform 14"/>
            <p:cNvSpPr>
              <a:spLocks/>
            </p:cNvSpPr>
            <p:nvPr/>
          </p:nvSpPr>
          <p:spPr bwMode="auto">
            <a:xfrm>
              <a:off x="521" y="2852"/>
              <a:ext cx="396" cy="386"/>
            </a:xfrm>
            <a:custGeom>
              <a:avLst/>
              <a:gdLst>
                <a:gd name="T0" fmla="*/ 396 w 396"/>
                <a:gd name="T1" fmla="*/ 21 h 770"/>
                <a:gd name="T2" fmla="*/ 353 w 396"/>
                <a:gd name="T3" fmla="*/ 0 h 770"/>
                <a:gd name="T4" fmla="*/ 261 w 396"/>
                <a:gd name="T5" fmla="*/ 7 h 770"/>
                <a:gd name="T6" fmla="*/ 182 w 396"/>
                <a:gd name="T7" fmla="*/ 79 h 770"/>
                <a:gd name="T8" fmla="*/ 66 w 396"/>
                <a:gd name="T9" fmla="*/ 228 h 770"/>
                <a:gd name="T10" fmla="*/ 6 w 396"/>
                <a:gd name="T11" fmla="*/ 350 h 770"/>
                <a:gd name="T12" fmla="*/ 0 w 396"/>
                <a:gd name="T13" fmla="*/ 392 h 770"/>
                <a:gd name="T14" fmla="*/ 30 w 396"/>
                <a:gd name="T15" fmla="*/ 471 h 770"/>
                <a:gd name="T16" fmla="*/ 96 w 396"/>
                <a:gd name="T17" fmla="*/ 506 h 770"/>
                <a:gd name="T18" fmla="*/ 182 w 396"/>
                <a:gd name="T19" fmla="*/ 549 h 770"/>
                <a:gd name="T20" fmla="*/ 249 w 396"/>
                <a:gd name="T21" fmla="*/ 570 h 770"/>
                <a:gd name="T22" fmla="*/ 279 w 396"/>
                <a:gd name="T23" fmla="*/ 607 h 770"/>
                <a:gd name="T24" fmla="*/ 261 w 396"/>
                <a:gd name="T25" fmla="*/ 656 h 770"/>
                <a:gd name="T26" fmla="*/ 213 w 396"/>
                <a:gd name="T27" fmla="*/ 714 h 770"/>
                <a:gd name="T28" fmla="*/ 152 w 396"/>
                <a:gd name="T29" fmla="*/ 721 h 770"/>
                <a:gd name="T30" fmla="*/ 110 w 396"/>
                <a:gd name="T31" fmla="*/ 698 h 770"/>
                <a:gd name="T32" fmla="*/ 84 w 396"/>
                <a:gd name="T33" fmla="*/ 721 h 770"/>
                <a:gd name="T34" fmla="*/ 90 w 396"/>
                <a:gd name="T35" fmla="*/ 749 h 770"/>
                <a:gd name="T36" fmla="*/ 140 w 396"/>
                <a:gd name="T37" fmla="*/ 770 h 770"/>
                <a:gd name="T38" fmla="*/ 213 w 396"/>
                <a:gd name="T39" fmla="*/ 770 h 770"/>
                <a:gd name="T40" fmla="*/ 279 w 396"/>
                <a:gd name="T41" fmla="*/ 749 h 770"/>
                <a:gd name="T42" fmla="*/ 317 w 396"/>
                <a:gd name="T43" fmla="*/ 721 h 770"/>
                <a:gd name="T44" fmla="*/ 341 w 396"/>
                <a:gd name="T45" fmla="*/ 670 h 770"/>
                <a:gd name="T46" fmla="*/ 353 w 396"/>
                <a:gd name="T47" fmla="*/ 614 h 770"/>
                <a:gd name="T48" fmla="*/ 323 w 396"/>
                <a:gd name="T49" fmla="*/ 563 h 770"/>
                <a:gd name="T50" fmla="*/ 249 w 396"/>
                <a:gd name="T51" fmla="*/ 528 h 770"/>
                <a:gd name="T52" fmla="*/ 164 w 396"/>
                <a:gd name="T53" fmla="*/ 499 h 770"/>
                <a:gd name="T54" fmla="*/ 90 w 396"/>
                <a:gd name="T55" fmla="*/ 450 h 770"/>
                <a:gd name="T56" fmla="*/ 72 w 396"/>
                <a:gd name="T57" fmla="*/ 406 h 770"/>
                <a:gd name="T58" fmla="*/ 84 w 396"/>
                <a:gd name="T59" fmla="*/ 329 h 770"/>
                <a:gd name="T60" fmla="*/ 140 w 396"/>
                <a:gd name="T61" fmla="*/ 228 h 770"/>
                <a:gd name="T62" fmla="*/ 207 w 396"/>
                <a:gd name="T63" fmla="*/ 170 h 770"/>
                <a:gd name="T64" fmla="*/ 311 w 396"/>
                <a:gd name="T65" fmla="*/ 128 h 770"/>
                <a:gd name="T66" fmla="*/ 396 w 396"/>
                <a:gd name="T67" fmla="*/ 107 h 770"/>
                <a:gd name="T68" fmla="*/ 396 w 396"/>
                <a:gd name="T69" fmla="*/ 49 h 770"/>
                <a:gd name="T70" fmla="*/ 396 w 396"/>
                <a:gd name="T71" fmla="*/ 21 h 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96" h="770">
                  <a:moveTo>
                    <a:pt x="396" y="21"/>
                  </a:moveTo>
                  <a:lnTo>
                    <a:pt x="353" y="0"/>
                  </a:lnTo>
                  <a:lnTo>
                    <a:pt x="261" y="7"/>
                  </a:lnTo>
                  <a:lnTo>
                    <a:pt x="182" y="79"/>
                  </a:lnTo>
                  <a:lnTo>
                    <a:pt x="66" y="228"/>
                  </a:lnTo>
                  <a:lnTo>
                    <a:pt x="6" y="350"/>
                  </a:lnTo>
                  <a:lnTo>
                    <a:pt x="0" y="392"/>
                  </a:lnTo>
                  <a:lnTo>
                    <a:pt x="30" y="471"/>
                  </a:lnTo>
                  <a:lnTo>
                    <a:pt x="96" y="506"/>
                  </a:lnTo>
                  <a:lnTo>
                    <a:pt x="182" y="549"/>
                  </a:lnTo>
                  <a:lnTo>
                    <a:pt x="249" y="570"/>
                  </a:lnTo>
                  <a:lnTo>
                    <a:pt x="279" y="607"/>
                  </a:lnTo>
                  <a:lnTo>
                    <a:pt x="261" y="656"/>
                  </a:lnTo>
                  <a:lnTo>
                    <a:pt x="213" y="714"/>
                  </a:lnTo>
                  <a:lnTo>
                    <a:pt x="152" y="721"/>
                  </a:lnTo>
                  <a:lnTo>
                    <a:pt x="110" y="698"/>
                  </a:lnTo>
                  <a:lnTo>
                    <a:pt x="84" y="721"/>
                  </a:lnTo>
                  <a:lnTo>
                    <a:pt x="90" y="749"/>
                  </a:lnTo>
                  <a:lnTo>
                    <a:pt x="140" y="770"/>
                  </a:lnTo>
                  <a:lnTo>
                    <a:pt x="213" y="770"/>
                  </a:lnTo>
                  <a:lnTo>
                    <a:pt x="279" y="749"/>
                  </a:lnTo>
                  <a:lnTo>
                    <a:pt x="317" y="721"/>
                  </a:lnTo>
                  <a:lnTo>
                    <a:pt x="341" y="670"/>
                  </a:lnTo>
                  <a:lnTo>
                    <a:pt x="353" y="614"/>
                  </a:lnTo>
                  <a:lnTo>
                    <a:pt x="323" y="563"/>
                  </a:lnTo>
                  <a:lnTo>
                    <a:pt x="249" y="528"/>
                  </a:lnTo>
                  <a:lnTo>
                    <a:pt x="164" y="499"/>
                  </a:lnTo>
                  <a:lnTo>
                    <a:pt x="90" y="450"/>
                  </a:lnTo>
                  <a:lnTo>
                    <a:pt x="72" y="406"/>
                  </a:lnTo>
                  <a:lnTo>
                    <a:pt x="84" y="329"/>
                  </a:lnTo>
                  <a:lnTo>
                    <a:pt x="140" y="228"/>
                  </a:lnTo>
                  <a:lnTo>
                    <a:pt x="207" y="170"/>
                  </a:lnTo>
                  <a:lnTo>
                    <a:pt x="311" y="128"/>
                  </a:lnTo>
                  <a:lnTo>
                    <a:pt x="396" y="107"/>
                  </a:lnTo>
                  <a:lnTo>
                    <a:pt x="396" y="49"/>
                  </a:lnTo>
                  <a:lnTo>
                    <a:pt x="396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134159" name="Freeform 15"/>
            <p:cNvSpPr>
              <a:spLocks/>
            </p:cNvSpPr>
            <p:nvPr/>
          </p:nvSpPr>
          <p:spPr bwMode="auto">
            <a:xfrm>
              <a:off x="844" y="2835"/>
              <a:ext cx="370" cy="474"/>
            </a:xfrm>
            <a:custGeom>
              <a:avLst/>
              <a:gdLst>
                <a:gd name="T0" fmla="*/ 322 w 370"/>
                <a:gd name="T1" fmla="*/ 300 h 949"/>
                <a:gd name="T2" fmla="*/ 285 w 370"/>
                <a:gd name="T3" fmla="*/ 122 h 949"/>
                <a:gd name="T4" fmla="*/ 243 w 370"/>
                <a:gd name="T5" fmla="*/ 36 h 949"/>
                <a:gd name="T6" fmla="*/ 151 w 370"/>
                <a:gd name="T7" fmla="*/ 0 h 949"/>
                <a:gd name="T8" fmla="*/ 60 w 370"/>
                <a:gd name="T9" fmla="*/ 14 h 949"/>
                <a:gd name="T10" fmla="*/ 18 w 370"/>
                <a:gd name="T11" fmla="*/ 108 h 949"/>
                <a:gd name="T12" fmla="*/ 24 w 370"/>
                <a:gd name="T13" fmla="*/ 222 h 949"/>
                <a:gd name="T14" fmla="*/ 48 w 370"/>
                <a:gd name="T15" fmla="*/ 407 h 949"/>
                <a:gd name="T16" fmla="*/ 48 w 370"/>
                <a:gd name="T17" fmla="*/ 571 h 949"/>
                <a:gd name="T18" fmla="*/ 18 w 370"/>
                <a:gd name="T19" fmla="*/ 713 h 949"/>
                <a:gd name="T20" fmla="*/ 0 w 370"/>
                <a:gd name="T21" fmla="*/ 792 h 949"/>
                <a:gd name="T22" fmla="*/ 12 w 370"/>
                <a:gd name="T23" fmla="*/ 863 h 949"/>
                <a:gd name="T24" fmla="*/ 54 w 370"/>
                <a:gd name="T25" fmla="*/ 899 h 949"/>
                <a:gd name="T26" fmla="*/ 109 w 370"/>
                <a:gd name="T27" fmla="*/ 935 h 949"/>
                <a:gd name="T28" fmla="*/ 163 w 370"/>
                <a:gd name="T29" fmla="*/ 949 h 949"/>
                <a:gd name="T30" fmla="*/ 231 w 370"/>
                <a:gd name="T31" fmla="*/ 949 h 949"/>
                <a:gd name="T32" fmla="*/ 310 w 370"/>
                <a:gd name="T33" fmla="*/ 877 h 949"/>
                <a:gd name="T34" fmla="*/ 370 w 370"/>
                <a:gd name="T35" fmla="*/ 727 h 949"/>
                <a:gd name="T36" fmla="*/ 364 w 370"/>
                <a:gd name="T37" fmla="*/ 592 h 949"/>
                <a:gd name="T38" fmla="*/ 328 w 370"/>
                <a:gd name="T39" fmla="*/ 435 h 949"/>
                <a:gd name="T40" fmla="*/ 322 w 370"/>
                <a:gd name="T41" fmla="*/ 300 h 9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0" h="949">
                  <a:moveTo>
                    <a:pt x="322" y="300"/>
                  </a:moveTo>
                  <a:lnTo>
                    <a:pt x="285" y="122"/>
                  </a:lnTo>
                  <a:lnTo>
                    <a:pt x="243" y="36"/>
                  </a:lnTo>
                  <a:lnTo>
                    <a:pt x="151" y="0"/>
                  </a:lnTo>
                  <a:lnTo>
                    <a:pt x="60" y="14"/>
                  </a:lnTo>
                  <a:lnTo>
                    <a:pt x="18" y="108"/>
                  </a:lnTo>
                  <a:lnTo>
                    <a:pt x="24" y="222"/>
                  </a:lnTo>
                  <a:lnTo>
                    <a:pt x="48" y="407"/>
                  </a:lnTo>
                  <a:lnTo>
                    <a:pt x="48" y="571"/>
                  </a:lnTo>
                  <a:lnTo>
                    <a:pt x="18" y="713"/>
                  </a:lnTo>
                  <a:lnTo>
                    <a:pt x="0" y="792"/>
                  </a:lnTo>
                  <a:lnTo>
                    <a:pt x="12" y="863"/>
                  </a:lnTo>
                  <a:lnTo>
                    <a:pt x="54" y="899"/>
                  </a:lnTo>
                  <a:lnTo>
                    <a:pt x="109" y="935"/>
                  </a:lnTo>
                  <a:lnTo>
                    <a:pt x="163" y="949"/>
                  </a:lnTo>
                  <a:lnTo>
                    <a:pt x="231" y="949"/>
                  </a:lnTo>
                  <a:lnTo>
                    <a:pt x="310" y="877"/>
                  </a:lnTo>
                  <a:lnTo>
                    <a:pt x="370" y="727"/>
                  </a:lnTo>
                  <a:lnTo>
                    <a:pt x="364" y="592"/>
                  </a:lnTo>
                  <a:lnTo>
                    <a:pt x="328" y="435"/>
                  </a:lnTo>
                  <a:lnTo>
                    <a:pt x="322" y="3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134160" name="Freeform 16"/>
            <p:cNvSpPr>
              <a:spLocks/>
            </p:cNvSpPr>
            <p:nvPr/>
          </p:nvSpPr>
          <p:spPr bwMode="auto">
            <a:xfrm>
              <a:off x="733" y="3220"/>
              <a:ext cx="282" cy="685"/>
            </a:xfrm>
            <a:custGeom>
              <a:avLst/>
              <a:gdLst>
                <a:gd name="T0" fmla="*/ 268 w 282"/>
                <a:gd name="T1" fmla="*/ 21 h 1371"/>
                <a:gd name="T2" fmla="*/ 196 w 282"/>
                <a:gd name="T3" fmla="*/ 0 h 1371"/>
                <a:gd name="T4" fmla="*/ 153 w 282"/>
                <a:gd name="T5" fmla="*/ 21 h 1371"/>
                <a:gd name="T6" fmla="*/ 135 w 282"/>
                <a:gd name="T7" fmla="*/ 92 h 1371"/>
                <a:gd name="T8" fmla="*/ 153 w 282"/>
                <a:gd name="T9" fmla="*/ 484 h 1371"/>
                <a:gd name="T10" fmla="*/ 153 w 282"/>
                <a:gd name="T11" fmla="*/ 577 h 1371"/>
                <a:gd name="T12" fmla="*/ 129 w 282"/>
                <a:gd name="T13" fmla="*/ 750 h 1371"/>
                <a:gd name="T14" fmla="*/ 123 w 282"/>
                <a:gd name="T15" fmla="*/ 949 h 1371"/>
                <a:gd name="T16" fmla="*/ 135 w 282"/>
                <a:gd name="T17" fmla="*/ 1049 h 1371"/>
                <a:gd name="T18" fmla="*/ 123 w 282"/>
                <a:gd name="T19" fmla="*/ 1105 h 1371"/>
                <a:gd name="T20" fmla="*/ 37 w 282"/>
                <a:gd name="T21" fmla="*/ 1191 h 1371"/>
                <a:gd name="T22" fmla="*/ 0 w 282"/>
                <a:gd name="T23" fmla="*/ 1299 h 1371"/>
                <a:gd name="T24" fmla="*/ 7 w 282"/>
                <a:gd name="T25" fmla="*/ 1334 h 1371"/>
                <a:gd name="T26" fmla="*/ 73 w 282"/>
                <a:gd name="T27" fmla="*/ 1371 h 1371"/>
                <a:gd name="T28" fmla="*/ 91 w 282"/>
                <a:gd name="T29" fmla="*/ 1355 h 1371"/>
                <a:gd name="T30" fmla="*/ 99 w 282"/>
                <a:gd name="T31" fmla="*/ 1292 h 1371"/>
                <a:gd name="T32" fmla="*/ 117 w 282"/>
                <a:gd name="T33" fmla="*/ 1198 h 1371"/>
                <a:gd name="T34" fmla="*/ 147 w 282"/>
                <a:gd name="T35" fmla="*/ 1156 h 1371"/>
                <a:gd name="T36" fmla="*/ 183 w 282"/>
                <a:gd name="T37" fmla="*/ 1128 h 1371"/>
                <a:gd name="T38" fmla="*/ 214 w 282"/>
                <a:gd name="T39" fmla="*/ 1091 h 1371"/>
                <a:gd name="T40" fmla="*/ 220 w 282"/>
                <a:gd name="T41" fmla="*/ 1063 h 1371"/>
                <a:gd name="T42" fmla="*/ 202 w 282"/>
                <a:gd name="T43" fmla="*/ 1028 h 1371"/>
                <a:gd name="T44" fmla="*/ 183 w 282"/>
                <a:gd name="T45" fmla="*/ 1006 h 1371"/>
                <a:gd name="T46" fmla="*/ 171 w 282"/>
                <a:gd name="T47" fmla="*/ 920 h 1371"/>
                <a:gd name="T48" fmla="*/ 183 w 282"/>
                <a:gd name="T49" fmla="*/ 741 h 1371"/>
                <a:gd name="T50" fmla="*/ 226 w 282"/>
                <a:gd name="T51" fmla="*/ 535 h 1371"/>
                <a:gd name="T52" fmla="*/ 268 w 282"/>
                <a:gd name="T53" fmla="*/ 370 h 1371"/>
                <a:gd name="T54" fmla="*/ 282 w 282"/>
                <a:gd name="T55" fmla="*/ 171 h 1371"/>
                <a:gd name="T56" fmla="*/ 268 w 282"/>
                <a:gd name="T57" fmla="*/ 21 h 1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82" h="1371">
                  <a:moveTo>
                    <a:pt x="268" y="21"/>
                  </a:moveTo>
                  <a:lnTo>
                    <a:pt x="196" y="0"/>
                  </a:lnTo>
                  <a:lnTo>
                    <a:pt x="153" y="21"/>
                  </a:lnTo>
                  <a:lnTo>
                    <a:pt x="135" y="92"/>
                  </a:lnTo>
                  <a:lnTo>
                    <a:pt x="153" y="484"/>
                  </a:lnTo>
                  <a:lnTo>
                    <a:pt x="153" y="577"/>
                  </a:lnTo>
                  <a:lnTo>
                    <a:pt x="129" y="750"/>
                  </a:lnTo>
                  <a:lnTo>
                    <a:pt x="123" y="949"/>
                  </a:lnTo>
                  <a:lnTo>
                    <a:pt x="135" y="1049"/>
                  </a:lnTo>
                  <a:lnTo>
                    <a:pt x="123" y="1105"/>
                  </a:lnTo>
                  <a:lnTo>
                    <a:pt x="37" y="1191"/>
                  </a:lnTo>
                  <a:lnTo>
                    <a:pt x="0" y="1299"/>
                  </a:lnTo>
                  <a:lnTo>
                    <a:pt x="7" y="1334"/>
                  </a:lnTo>
                  <a:lnTo>
                    <a:pt x="73" y="1371"/>
                  </a:lnTo>
                  <a:lnTo>
                    <a:pt x="91" y="1355"/>
                  </a:lnTo>
                  <a:lnTo>
                    <a:pt x="99" y="1292"/>
                  </a:lnTo>
                  <a:lnTo>
                    <a:pt x="117" y="1198"/>
                  </a:lnTo>
                  <a:lnTo>
                    <a:pt x="147" y="1156"/>
                  </a:lnTo>
                  <a:lnTo>
                    <a:pt x="183" y="1128"/>
                  </a:lnTo>
                  <a:lnTo>
                    <a:pt x="214" y="1091"/>
                  </a:lnTo>
                  <a:lnTo>
                    <a:pt x="220" y="1063"/>
                  </a:lnTo>
                  <a:lnTo>
                    <a:pt x="202" y="1028"/>
                  </a:lnTo>
                  <a:lnTo>
                    <a:pt x="183" y="1006"/>
                  </a:lnTo>
                  <a:lnTo>
                    <a:pt x="171" y="920"/>
                  </a:lnTo>
                  <a:lnTo>
                    <a:pt x="183" y="741"/>
                  </a:lnTo>
                  <a:lnTo>
                    <a:pt x="226" y="535"/>
                  </a:lnTo>
                  <a:lnTo>
                    <a:pt x="268" y="370"/>
                  </a:lnTo>
                  <a:lnTo>
                    <a:pt x="282" y="171"/>
                  </a:lnTo>
                  <a:lnTo>
                    <a:pt x="268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134161" name="Freeform 17"/>
            <p:cNvSpPr>
              <a:spLocks/>
            </p:cNvSpPr>
            <p:nvPr/>
          </p:nvSpPr>
          <p:spPr bwMode="auto">
            <a:xfrm>
              <a:off x="1039" y="3220"/>
              <a:ext cx="462" cy="578"/>
            </a:xfrm>
            <a:custGeom>
              <a:avLst/>
              <a:gdLst>
                <a:gd name="T0" fmla="*/ 151 w 462"/>
                <a:gd name="T1" fmla="*/ 171 h 1156"/>
                <a:gd name="T2" fmla="*/ 139 w 462"/>
                <a:gd name="T3" fmla="*/ 57 h 1156"/>
                <a:gd name="T4" fmla="*/ 85 w 462"/>
                <a:gd name="T5" fmla="*/ 0 h 1156"/>
                <a:gd name="T6" fmla="*/ 6 w 462"/>
                <a:gd name="T7" fmla="*/ 7 h 1156"/>
                <a:gd name="T8" fmla="*/ 0 w 462"/>
                <a:gd name="T9" fmla="*/ 57 h 1156"/>
                <a:gd name="T10" fmla="*/ 6 w 462"/>
                <a:gd name="T11" fmla="*/ 164 h 1156"/>
                <a:gd name="T12" fmla="*/ 48 w 462"/>
                <a:gd name="T13" fmla="*/ 328 h 1156"/>
                <a:gd name="T14" fmla="*/ 79 w 462"/>
                <a:gd name="T15" fmla="*/ 449 h 1156"/>
                <a:gd name="T16" fmla="*/ 115 w 462"/>
                <a:gd name="T17" fmla="*/ 613 h 1156"/>
                <a:gd name="T18" fmla="*/ 127 w 462"/>
                <a:gd name="T19" fmla="*/ 755 h 1156"/>
                <a:gd name="T20" fmla="*/ 127 w 462"/>
                <a:gd name="T21" fmla="*/ 870 h 1156"/>
                <a:gd name="T22" fmla="*/ 109 w 462"/>
                <a:gd name="T23" fmla="*/ 956 h 1156"/>
                <a:gd name="T24" fmla="*/ 91 w 462"/>
                <a:gd name="T25" fmla="*/ 984 h 1156"/>
                <a:gd name="T26" fmla="*/ 91 w 462"/>
                <a:gd name="T27" fmla="*/ 1012 h 1156"/>
                <a:gd name="T28" fmla="*/ 115 w 462"/>
                <a:gd name="T29" fmla="*/ 1056 h 1156"/>
                <a:gd name="T30" fmla="*/ 157 w 462"/>
                <a:gd name="T31" fmla="*/ 1070 h 1156"/>
                <a:gd name="T32" fmla="*/ 225 w 462"/>
                <a:gd name="T33" fmla="*/ 1070 h 1156"/>
                <a:gd name="T34" fmla="*/ 346 w 462"/>
                <a:gd name="T35" fmla="*/ 1105 h 1156"/>
                <a:gd name="T36" fmla="*/ 382 w 462"/>
                <a:gd name="T37" fmla="*/ 1156 h 1156"/>
                <a:gd name="T38" fmla="*/ 438 w 462"/>
                <a:gd name="T39" fmla="*/ 1126 h 1156"/>
                <a:gd name="T40" fmla="*/ 462 w 462"/>
                <a:gd name="T41" fmla="*/ 1056 h 1156"/>
                <a:gd name="T42" fmla="*/ 438 w 462"/>
                <a:gd name="T43" fmla="*/ 1028 h 1156"/>
                <a:gd name="T44" fmla="*/ 334 w 462"/>
                <a:gd name="T45" fmla="*/ 1012 h 1156"/>
                <a:gd name="T46" fmla="*/ 219 w 462"/>
                <a:gd name="T47" fmla="*/ 1012 h 1156"/>
                <a:gd name="T48" fmla="*/ 169 w 462"/>
                <a:gd name="T49" fmla="*/ 1005 h 1156"/>
                <a:gd name="T50" fmla="*/ 157 w 462"/>
                <a:gd name="T51" fmla="*/ 963 h 1156"/>
                <a:gd name="T52" fmla="*/ 169 w 462"/>
                <a:gd name="T53" fmla="*/ 884 h 1156"/>
                <a:gd name="T54" fmla="*/ 177 w 462"/>
                <a:gd name="T55" fmla="*/ 748 h 1156"/>
                <a:gd name="T56" fmla="*/ 163 w 462"/>
                <a:gd name="T57" fmla="*/ 599 h 1156"/>
                <a:gd name="T58" fmla="*/ 145 w 462"/>
                <a:gd name="T59" fmla="*/ 399 h 1156"/>
                <a:gd name="T60" fmla="*/ 151 w 462"/>
                <a:gd name="T61" fmla="*/ 227 h 1156"/>
                <a:gd name="T62" fmla="*/ 151 w 462"/>
                <a:gd name="T63" fmla="*/ 171 h 1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62" h="1156">
                  <a:moveTo>
                    <a:pt x="151" y="171"/>
                  </a:moveTo>
                  <a:lnTo>
                    <a:pt x="139" y="57"/>
                  </a:lnTo>
                  <a:lnTo>
                    <a:pt x="85" y="0"/>
                  </a:lnTo>
                  <a:lnTo>
                    <a:pt x="6" y="7"/>
                  </a:lnTo>
                  <a:lnTo>
                    <a:pt x="0" y="57"/>
                  </a:lnTo>
                  <a:lnTo>
                    <a:pt x="6" y="164"/>
                  </a:lnTo>
                  <a:lnTo>
                    <a:pt x="48" y="328"/>
                  </a:lnTo>
                  <a:lnTo>
                    <a:pt x="79" y="449"/>
                  </a:lnTo>
                  <a:lnTo>
                    <a:pt x="115" y="613"/>
                  </a:lnTo>
                  <a:lnTo>
                    <a:pt x="127" y="755"/>
                  </a:lnTo>
                  <a:lnTo>
                    <a:pt x="127" y="870"/>
                  </a:lnTo>
                  <a:lnTo>
                    <a:pt x="109" y="956"/>
                  </a:lnTo>
                  <a:lnTo>
                    <a:pt x="91" y="984"/>
                  </a:lnTo>
                  <a:lnTo>
                    <a:pt x="91" y="1012"/>
                  </a:lnTo>
                  <a:lnTo>
                    <a:pt x="115" y="1056"/>
                  </a:lnTo>
                  <a:lnTo>
                    <a:pt x="157" y="1070"/>
                  </a:lnTo>
                  <a:lnTo>
                    <a:pt x="225" y="1070"/>
                  </a:lnTo>
                  <a:lnTo>
                    <a:pt x="346" y="1105"/>
                  </a:lnTo>
                  <a:lnTo>
                    <a:pt x="382" y="1156"/>
                  </a:lnTo>
                  <a:lnTo>
                    <a:pt x="438" y="1126"/>
                  </a:lnTo>
                  <a:lnTo>
                    <a:pt x="462" y="1056"/>
                  </a:lnTo>
                  <a:lnTo>
                    <a:pt x="438" y="1028"/>
                  </a:lnTo>
                  <a:lnTo>
                    <a:pt x="334" y="1012"/>
                  </a:lnTo>
                  <a:lnTo>
                    <a:pt x="219" y="1012"/>
                  </a:lnTo>
                  <a:lnTo>
                    <a:pt x="169" y="1005"/>
                  </a:lnTo>
                  <a:lnTo>
                    <a:pt x="157" y="963"/>
                  </a:lnTo>
                  <a:lnTo>
                    <a:pt x="169" y="884"/>
                  </a:lnTo>
                  <a:lnTo>
                    <a:pt x="177" y="748"/>
                  </a:lnTo>
                  <a:lnTo>
                    <a:pt x="163" y="599"/>
                  </a:lnTo>
                  <a:lnTo>
                    <a:pt x="145" y="399"/>
                  </a:lnTo>
                  <a:lnTo>
                    <a:pt x="151" y="227"/>
                  </a:lnTo>
                  <a:lnTo>
                    <a:pt x="151" y="17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sp>
        <p:nvSpPr>
          <p:cNvPr id="134163" name="AutoShape 19"/>
          <p:cNvSpPr>
            <a:spLocks noChangeArrowheads="1"/>
          </p:cNvSpPr>
          <p:nvPr/>
        </p:nvSpPr>
        <p:spPr bwMode="auto">
          <a:xfrm>
            <a:off x="107950" y="3213100"/>
            <a:ext cx="3168650" cy="1439863"/>
          </a:xfrm>
          <a:prstGeom prst="wedgeEllipseCallout">
            <a:avLst>
              <a:gd name="adj1" fmla="val -7718"/>
              <a:gd name="adj2" fmla="val -114829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fr-CH" altLang="fr-FR">
                <a:solidFill>
                  <a:schemeClr val="bg1"/>
                </a:solidFill>
                <a:latin typeface="Arial" panose="020B0604020202020204" pitchFamily="34" charset="0"/>
              </a:rPr>
              <a:t>Une charge</a:t>
            </a:r>
            <a:r>
              <a:rPr lang="fr-CH" altLang="fr-FR">
                <a:latin typeface="Arial" panose="020B0604020202020204" pitchFamily="34" charset="0"/>
              </a:rPr>
              <a:t> </a:t>
            </a:r>
            <a:r>
              <a:rPr lang="fr-CH" altLang="fr-FR">
                <a:solidFill>
                  <a:schemeClr val="bg1"/>
                </a:solidFill>
                <a:latin typeface="Arial" panose="020B0604020202020204" pitchFamily="34" charset="0"/>
              </a:rPr>
              <a:t>supplémentaire</a:t>
            </a:r>
            <a:endParaRPr lang="fr-FR" altLang="fr-FR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34164" name="AutoShape 20"/>
          <p:cNvSpPr>
            <a:spLocks noChangeArrowheads="1"/>
          </p:cNvSpPr>
          <p:nvPr/>
        </p:nvSpPr>
        <p:spPr bwMode="auto">
          <a:xfrm>
            <a:off x="3419475" y="3429000"/>
            <a:ext cx="3673475" cy="1439863"/>
          </a:xfrm>
          <a:prstGeom prst="wedgeEllipseCallout">
            <a:avLst>
              <a:gd name="adj1" fmla="val -48273"/>
              <a:gd name="adj2" fmla="val -137319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fr-CH" altLang="fr-FR">
                <a:solidFill>
                  <a:schemeClr val="bg1"/>
                </a:solidFill>
                <a:latin typeface="Arial" panose="020B0604020202020204" pitchFamily="34" charset="0"/>
              </a:rPr>
              <a:t>Moins-value cumulée dans un compte ad hoc</a:t>
            </a:r>
            <a:endParaRPr lang="fr-FR" altLang="fr-FR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Text Box 2"/>
          <p:cNvSpPr txBox="1">
            <a:spLocks noChangeArrowheads="1"/>
          </p:cNvSpPr>
          <p:nvPr/>
        </p:nvSpPr>
        <p:spPr bwMode="auto">
          <a:xfrm>
            <a:off x="1908175" y="0"/>
            <a:ext cx="41767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b="1"/>
              <a:t>Plan comptable USAM</a:t>
            </a:r>
            <a:endParaRPr lang="fr-FR" altLang="fr-FR" b="1"/>
          </a:p>
        </p:txBody>
      </p:sp>
      <p:sp>
        <p:nvSpPr>
          <p:cNvPr id="150531" name="Text Box 3"/>
          <p:cNvSpPr txBox="1">
            <a:spLocks noChangeArrowheads="1"/>
          </p:cNvSpPr>
          <p:nvPr/>
        </p:nvSpPr>
        <p:spPr bwMode="auto">
          <a:xfrm>
            <a:off x="755650" y="908050"/>
            <a:ext cx="6551613" cy="496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CH" altLang="fr-FR" sz="2000">
                <a:solidFill>
                  <a:srgbClr val="003300"/>
                </a:solidFill>
                <a:latin typeface="Arial" panose="020B0604020202020204" pitchFamily="34" charset="0"/>
              </a:rPr>
              <a:t>1500 Machines</a:t>
            </a:r>
          </a:p>
          <a:p>
            <a:r>
              <a:rPr lang="fr-CH" altLang="fr-FR" sz="2000">
                <a:solidFill>
                  <a:srgbClr val="008000"/>
                </a:solidFill>
                <a:latin typeface="Arial" panose="020B0604020202020204" pitchFamily="34" charset="0"/>
              </a:rPr>
              <a:t>	  1509 Amortissements cumulés sur machines</a:t>
            </a:r>
          </a:p>
          <a:p>
            <a:endParaRPr lang="fr-CH" altLang="fr-FR" sz="2000">
              <a:solidFill>
                <a:srgbClr val="008000"/>
              </a:solidFill>
              <a:latin typeface="Arial" panose="020B0604020202020204" pitchFamily="34" charset="0"/>
            </a:endParaRPr>
          </a:p>
          <a:p>
            <a:r>
              <a:rPr lang="fr-CH" altLang="fr-FR" sz="2000">
                <a:solidFill>
                  <a:srgbClr val="003300"/>
                </a:solidFill>
                <a:latin typeface="Arial" panose="020B0604020202020204" pitchFamily="34" charset="0"/>
              </a:rPr>
              <a:t>1510 Mobilier</a:t>
            </a:r>
          </a:p>
          <a:p>
            <a:r>
              <a:rPr lang="fr-CH" altLang="fr-FR" sz="2000">
                <a:solidFill>
                  <a:srgbClr val="008000"/>
                </a:solidFill>
                <a:latin typeface="Arial" panose="020B0604020202020204" pitchFamily="34" charset="0"/>
              </a:rPr>
              <a:t>	  1519 Amortissements cumulés sur mobilier</a:t>
            </a:r>
          </a:p>
          <a:p>
            <a:endParaRPr lang="fr-CH" altLang="fr-FR" sz="2000">
              <a:solidFill>
                <a:srgbClr val="003300"/>
              </a:solidFill>
              <a:latin typeface="Arial" panose="020B0604020202020204" pitchFamily="34" charset="0"/>
            </a:endParaRPr>
          </a:p>
          <a:p>
            <a:r>
              <a:rPr lang="fr-CH" altLang="fr-FR" sz="2000">
                <a:solidFill>
                  <a:srgbClr val="003300"/>
                </a:solidFill>
                <a:latin typeface="Arial" panose="020B0604020202020204" pitchFamily="34" charset="0"/>
              </a:rPr>
              <a:t>1520 Machines</a:t>
            </a:r>
          </a:p>
          <a:p>
            <a:r>
              <a:rPr lang="fr-CH" altLang="fr-FR" sz="2000">
                <a:solidFill>
                  <a:srgbClr val="008000"/>
                </a:solidFill>
                <a:latin typeface="Arial" panose="020B0604020202020204" pitchFamily="34" charset="0"/>
              </a:rPr>
              <a:t>	  1529 Amortissements cumulés sur machines</a:t>
            </a:r>
          </a:p>
          <a:p>
            <a:endParaRPr lang="fr-CH" altLang="fr-FR" sz="2000">
              <a:solidFill>
                <a:srgbClr val="008000"/>
              </a:solidFill>
              <a:latin typeface="Arial" panose="020B0604020202020204" pitchFamily="34" charset="0"/>
            </a:endParaRPr>
          </a:p>
          <a:p>
            <a:r>
              <a:rPr lang="fr-CH" altLang="fr-FR" sz="2000">
                <a:solidFill>
                  <a:srgbClr val="003300"/>
                </a:solidFill>
                <a:latin typeface="Arial" panose="020B0604020202020204" pitchFamily="34" charset="0"/>
              </a:rPr>
              <a:t>1530 Véhicules</a:t>
            </a:r>
          </a:p>
          <a:p>
            <a:r>
              <a:rPr lang="fr-CH" altLang="fr-FR" sz="2000">
                <a:solidFill>
                  <a:srgbClr val="008000"/>
                </a:solidFill>
                <a:latin typeface="Arial" panose="020B0604020202020204" pitchFamily="34" charset="0"/>
              </a:rPr>
              <a:t>	  1539 Amortissements cumulés sur véhicules</a:t>
            </a:r>
          </a:p>
          <a:p>
            <a:endParaRPr lang="fr-CH" altLang="fr-FR" sz="2000">
              <a:solidFill>
                <a:srgbClr val="008000"/>
              </a:solidFill>
              <a:latin typeface="Arial" panose="020B0604020202020204" pitchFamily="34" charset="0"/>
            </a:endParaRPr>
          </a:p>
          <a:p>
            <a:r>
              <a:rPr lang="fr-CH" altLang="fr-FR" sz="2000">
                <a:solidFill>
                  <a:srgbClr val="008000"/>
                </a:solidFill>
                <a:latin typeface="Arial" panose="020B0604020202020204" pitchFamily="34" charset="0"/>
              </a:rPr>
              <a:t>…….</a:t>
            </a:r>
          </a:p>
          <a:p>
            <a:endParaRPr lang="fr-CH" altLang="fr-FR" sz="2000">
              <a:solidFill>
                <a:srgbClr val="008000"/>
              </a:solidFill>
              <a:latin typeface="Arial" panose="020B0604020202020204" pitchFamily="34" charset="0"/>
            </a:endParaRPr>
          </a:p>
          <a:p>
            <a:r>
              <a:rPr lang="fr-CH" altLang="fr-FR" sz="2000">
                <a:solidFill>
                  <a:srgbClr val="003300"/>
                </a:solidFill>
                <a:latin typeface="Arial" panose="020B0604020202020204" pitchFamily="34" charset="0"/>
              </a:rPr>
              <a:t>1600 Immeubles</a:t>
            </a:r>
          </a:p>
          <a:p>
            <a:r>
              <a:rPr lang="fr-CH" altLang="fr-FR" sz="2000">
                <a:solidFill>
                  <a:srgbClr val="008000"/>
                </a:solidFill>
                <a:latin typeface="Arial" panose="020B0604020202020204" pitchFamily="34" charset="0"/>
              </a:rPr>
              <a:t>	   1609 Amortissements cumulés sur immeubles</a:t>
            </a:r>
            <a:endParaRPr lang="fr-FR" altLang="fr-FR" sz="2000">
              <a:solidFill>
                <a:srgbClr val="008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ext Box 1026"/>
          <p:cNvSpPr txBox="1">
            <a:spLocks noChangeArrowheads="1"/>
          </p:cNvSpPr>
          <p:nvPr/>
        </p:nvSpPr>
        <p:spPr bwMode="auto">
          <a:xfrm>
            <a:off x="1066800" y="457200"/>
            <a:ext cx="7010400" cy="92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60000"/>
              </a:lnSpc>
              <a:spcBef>
                <a:spcPct val="50000"/>
              </a:spcBef>
            </a:pPr>
            <a:r>
              <a:rPr lang="fr-FR" altLang="fr-FR" sz="3200" b="1">
                <a:solidFill>
                  <a:srgbClr val="006600"/>
                </a:solidFill>
              </a:rPr>
              <a:t>Quelques taux d’amortissement</a:t>
            </a:r>
          </a:p>
          <a:p>
            <a:pPr algn="ctr">
              <a:lnSpc>
                <a:spcPct val="60000"/>
              </a:lnSpc>
              <a:spcBef>
                <a:spcPct val="50000"/>
              </a:spcBef>
            </a:pPr>
            <a:r>
              <a:rPr lang="fr-FR" altLang="fr-FR" sz="3200" b="1">
                <a:solidFill>
                  <a:srgbClr val="006600"/>
                </a:solidFill>
              </a:rPr>
              <a:t>admis par le fisc</a:t>
            </a:r>
            <a:endParaRPr lang="fr-FR" altLang="fr-FR" sz="2800" b="1"/>
          </a:p>
        </p:txBody>
      </p:sp>
      <p:sp>
        <p:nvSpPr>
          <p:cNvPr id="78851" name="Rectangle 1027"/>
          <p:cNvSpPr>
            <a:spLocks noChangeArrowheads="1"/>
          </p:cNvSpPr>
          <p:nvPr/>
        </p:nvSpPr>
        <p:spPr bwMode="auto">
          <a:xfrm>
            <a:off x="1219200" y="1676400"/>
            <a:ext cx="7010400" cy="43434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CH" altLang="fr-FR"/>
          </a:p>
        </p:txBody>
      </p:sp>
      <p:sp>
        <p:nvSpPr>
          <p:cNvPr id="78852" name="Text Box 1028"/>
          <p:cNvSpPr txBox="1">
            <a:spLocks noChangeArrowheads="1"/>
          </p:cNvSpPr>
          <p:nvPr/>
        </p:nvSpPr>
        <p:spPr bwMode="auto">
          <a:xfrm>
            <a:off x="1524000" y="1905000"/>
            <a:ext cx="6781800" cy="3998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b="1">
                <a:solidFill>
                  <a:schemeClr val="bg1"/>
                </a:solidFill>
                <a:latin typeface="Arial" panose="020B0604020202020204" pitchFamily="34" charset="0"/>
              </a:rPr>
              <a:t>Bâtiments commerciaux			  4 %</a:t>
            </a:r>
          </a:p>
          <a:p>
            <a:pPr>
              <a:spcBef>
                <a:spcPct val="50000"/>
              </a:spcBef>
            </a:pPr>
            <a:r>
              <a:rPr lang="fr-FR" altLang="fr-FR" b="1">
                <a:solidFill>
                  <a:schemeClr val="bg1"/>
                </a:solidFill>
                <a:latin typeface="Arial" panose="020B0604020202020204" pitchFamily="34" charset="0"/>
              </a:rPr>
              <a:t>Mobilier					25 %</a:t>
            </a:r>
          </a:p>
          <a:p>
            <a:pPr>
              <a:spcBef>
                <a:spcPct val="50000"/>
              </a:spcBef>
            </a:pPr>
            <a:r>
              <a:rPr lang="fr-FR" altLang="fr-FR" b="1">
                <a:solidFill>
                  <a:schemeClr val="bg1"/>
                </a:solidFill>
                <a:latin typeface="Arial" panose="020B0604020202020204" pitchFamily="34" charset="0"/>
              </a:rPr>
              <a:t>Machines destinées à la production	30 %</a:t>
            </a:r>
          </a:p>
          <a:p>
            <a:pPr>
              <a:spcBef>
                <a:spcPct val="50000"/>
              </a:spcBef>
            </a:pPr>
            <a:r>
              <a:rPr lang="fr-FR" altLang="fr-FR" b="1">
                <a:solidFill>
                  <a:schemeClr val="bg1"/>
                </a:solidFill>
                <a:latin typeface="Arial" panose="020B0604020202020204" pitchFamily="34" charset="0"/>
              </a:rPr>
              <a:t>Véhicules					40%</a:t>
            </a:r>
          </a:p>
          <a:p>
            <a:pPr>
              <a:spcBef>
                <a:spcPct val="50000"/>
              </a:spcBef>
            </a:pPr>
            <a:r>
              <a:rPr lang="fr-FR" altLang="fr-FR" b="1">
                <a:solidFill>
                  <a:schemeClr val="bg1"/>
                </a:solidFill>
                <a:latin typeface="Arial" panose="020B0604020202020204" pitchFamily="34" charset="0"/>
              </a:rPr>
              <a:t>Machines de bureau			40 %</a:t>
            </a:r>
          </a:p>
          <a:p>
            <a:pPr>
              <a:spcBef>
                <a:spcPct val="50000"/>
              </a:spcBef>
            </a:pPr>
            <a:r>
              <a:rPr lang="fr-FR" altLang="fr-FR" b="1">
                <a:solidFill>
                  <a:schemeClr val="bg1"/>
                </a:solidFill>
                <a:latin typeface="Arial" panose="020B0604020202020204" pitchFamily="34" charset="0"/>
              </a:rPr>
              <a:t>Vaisselle et linge (hôtel / restaurant)	45 %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endParaRPr lang="fr-FR" altLang="fr-FR" b="1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fr-FR" altLang="fr-FR" sz="2000" b="1">
                <a:solidFill>
                  <a:schemeClr val="bg1"/>
                </a:solidFill>
                <a:latin typeface="Arial" panose="020B0604020202020204" pitchFamily="34" charset="0"/>
              </a:rPr>
              <a:t>N.B. </a:t>
            </a:r>
            <a:r>
              <a:rPr lang="fr-FR" altLang="fr-FR" sz="1600" b="1">
                <a:solidFill>
                  <a:schemeClr val="bg1"/>
                </a:solidFill>
                <a:latin typeface="Arial" panose="020B0604020202020204" pitchFamily="34" charset="0"/>
              </a:rPr>
              <a:t>Calcul sur valeur résiduelle</a:t>
            </a:r>
            <a:endParaRPr lang="fr-FR" altLang="fr-FR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78853" name="Text Box 1029"/>
          <p:cNvSpPr txBox="1">
            <a:spLocks noChangeArrowheads="1"/>
          </p:cNvSpPr>
          <p:nvPr/>
        </p:nvSpPr>
        <p:spPr bwMode="auto">
          <a:xfrm>
            <a:off x="1524000" y="6248400"/>
            <a:ext cx="6248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fr-FR" sz="1400" b="1"/>
              <a:t>Source : VD - Instructions complémentaires pour indépendants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4" name="Picture 2" descr="J007874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3429000"/>
            <a:ext cx="2947987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51555" name="Object 3"/>
          <p:cNvGraphicFramePr>
            <a:graphicFrameLocks noChangeAspect="1"/>
          </p:cNvGraphicFramePr>
          <p:nvPr/>
        </p:nvGraphicFramePr>
        <p:xfrm>
          <a:off x="0" y="0"/>
          <a:ext cx="5364163" cy="3879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557" name="Clip" r:id="rId4" imgW="4582440" imgH="3315240" progId="MS_ClipArt_Gallery.2">
                  <p:embed/>
                </p:oleObj>
              </mc:Choice>
              <mc:Fallback>
                <p:oleObj name="Clip" r:id="rId4" imgW="4582440" imgH="3315240" progId="MS_ClipArt_Gallery.2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5364163" cy="3879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1556" name="Text Box 4"/>
          <p:cNvSpPr txBox="1">
            <a:spLocks noChangeArrowheads="1"/>
          </p:cNvSpPr>
          <p:nvPr/>
        </p:nvSpPr>
        <p:spPr bwMode="auto">
          <a:xfrm>
            <a:off x="6156325" y="1196975"/>
            <a:ext cx="2735263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2800" b="1"/>
              <a:t>Vente d’un bien amorti indirectement</a:t>
            </a:r>
            <a:endParaRPr lang="fr-FR" altLang="fr-FR" sz="28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8242" name="Object 2"/>
          <p:cNvGraphicFramePr>
            <a:graphicFrameLocks noChangeAspect="1"/>
          </p:cNvGraphicFramePr>
          <p:nvPr/>
        </p:nvGraphicFramePr>
        <p:xfrm>
          <a:off x="609600" y="0"/>
          <a:ext cx="7943850" cy="6353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245" name="Feuille de calcul" r:id="rId3" imgW="7496090" imgH="6038923" progId="Excel.Sheet.8">
                  <p:embed/>
                </p:oleObj>
              </mc:Choice>
              <mc:Fallback>
                <p:oleObj name="Feuille de calcul" r:id="rId3" imgW="7496090" imgH="6038923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0"/>
                        <a:ext cx="7943850" cy="6353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8244" name="Object 4"/>
          <p:cNvGraphicFramePr>
            <a:graphicFrameLocks noChangeAspect="1"/>
          </p:cNvGraphicFramePr>
          <p:nvPr/>
        </p:nvGraphicFramePr>
        <p:xfrm>
          <a:off x="3048000" y="1700213"/>
          <a:ext cx="1524000" cy="947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246" name="Clip" r:id="rId5" imgW="4582440" imgH="3315240" progId="MS_ClipArt_Gallery.5">
                  <p:embed/>
                </p:oleObj>
              </mc:Choice>
              <mc:Fallback>
                <p:oleObj name="Clip" r:id="rId5" imgW="4582440" imgH="3315240" progId="MS_ClipArt_Gallery.5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1700213"/>
                        <a:ext cx="1524000" cy="947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2338" name="Object 2"/>
          <p:cNvGraphicFramePr>
            <a:graphicFrameLocks noChangeAspect="1"/>
          </p:cNvGraphicFramePr>
          <p:nvPr/>
        </p:nvGraphicFramePr>
        <p:xfrm>
          <a:off x="609600" y="0"/>
          <a:ext cx="7943850" cy="6353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340" name="Feuille de calcul" r:id="rId3" imgW="7496090" imgH="6038923" progId="Excel.Sheet.8">
                  <p:embed/>
                </p:oleObj>
              </mc:Choice>
              <mc:Fallback>
                <p:oleObj name="Feuille de calcul" r:id="rId3" imgW="7496090" imgH="6038923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0"/>
                        <a:ext cx="7943850" cy="6353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2339" name="Object 3"/>
          <p:cNvGraphicFramePr>
            <a:graphicFrameLocks noChangeAspect="1"/>
          </p:cNvGraphicFramePr>
          <p:nvPr/>
        </p:nvGraphicFramePr>
        <p:xfrm>
          <a:off x="3048000" y="1700213"/>
          <a:ext cx="1524000" cy="947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341" name="Clip" r:id="rId5" imgW="4582440" imgH="3315240" progId="MS_ClipArt_Gallery.2">
                  <p:embed/>
                </p:oleObj>
              </mc:Choice>
              <mc:Fallback>
                <p:oleObj name="Clip" r:id="rId5" imgW="4582440" imgH="3315240" progId="MS_ClipArt_Gallery.2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1700213"/>
                        <a:ext cx="1524000" cy="947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362" name="Object 2"/>
          <p:cNvGraphicFramePr>
            <a:graphicFrameLocks noChangeAspect="1"/>
          </p:cNvGraphicFramePr>
          <p:nvPr/>
        </p:nvGraphicFramePr>
        <p:xfrm>
          <a:off x="609600" y="0"/>
          <a:ext cx="7943850" cy="6353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64" name="Feuille de calcul" r:id="rId3" imgW="7496090" imgH="6038923" progId="Excel.Sheet.8">
                  <p:embed/>
                </p:oleObj>
              </mc:Choice>
              <mc:Fallback>
                <p:oleObj name="Feuille de calcul" r:id="rId3" imgW="7496090" imgH="6038923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0"/>
                        <a:ext cx="7943850" cy="6353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63" name="Object 3"/>
          <p:cNvGraphicFramePr>
            <a:graphicFrameLocks noChangeAspect="1"/>
          </p:cNvGraphicFramePr>
          <p:nvPr/>
        </p:nvGraphicFramePr>
        <p:xfrm>
          <a:off x="3048000" y="1700213"/>
          <a:ext cx="1524000" cy="947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65" name="Clip" r:id="rId5" imgW="4582440" imgH="3315240" progId="MS_ClipArt_Gallery.2">
                  <p:embed/>
                </p:oleObj>
              </mc:Choice>
              <mc:Fallback>
                <p:oleObj name="Clip" r:id="rId5" imgW="4582440" imgH="3315240" progId="MS_ClipArt_Gallery.2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1700213"/>
                        <a:ext cx="1524000" cy="947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1314" name="Object 2"/>
          <p:cNvGraphicFramePr>
            <a:graphicFrameLocks noChangeAspect="1"/>
          </p:cNvGraphicFramePr>
          <p:nvPr/>
        </p:nvGraphicFramePr>
        <p:xfrm>
          <a:off x="609600" y="0"/>
          <a:ext cx="7943850" cy="6353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316" name="Feuille de calcul" r:id="rId3" imgW="7496090" imgH="6038923" progId="Excel.Sheet.8">
                  <p:embed/>
                </p:oleObj>
              </mc:Choice>
              <mc:Fallback>
                <p:oleObj name="Feuille de calcul" r:id="rId3" imgW="7496090" imgH="6038923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0"/>
                        <a:ext cx="7943850" cy="6353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1315" name="Object 3"/>
          <p:cNvGraphicFramePr>
            <a:graphicFrameLocks noChangeAspect="1"/>
          </p:cNvGraphicFramePr>
          <p:nvPr/>
        </p:nvGraphicFramePr>
        <p:xfrm>
          <a:off x="3048000" y="1700213"/>
          <a:ext cx="1524000" cy="947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317" name="Clip" r:id="rId5" imgW="4582440" imgH="3315240" progId="MS_ClipArt_Gallery.2">
                  <p:embed/>
                </p:oleObj>
              </mc:Choice>
              <mc:Fallback>
                <p:oleObj name="Clip" r:id="rId5" imgW="4582440" imgH="3315240" progId="MS_ClipArt_Gallery.2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1700213"/>
                        <a:ext cx="1524000" cy="947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9266" name="Object 2"/>
          <p:cNvGraphicFramePr>
            <a:graphicFrameLocks noChangeAspect="1"/>
          </p:cNvGraphicFramePr>
          <p:nvPr/>
        </p:nvGraphicFramePr>
        <p:xfrm>
          <a:off x="600075" y="0"/>
          <a:ext cx="7943850" cy="6353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268" name="Feuille de calcul" r:id="rId3" imgW="7496090" imgH="6038923" progId="Excel.Sheet.8">
                  <p:embed/>
                </p:oleObj>
              </mc:Choice>
              <mc:Fallback>
                <p:oleObj name="Feuille de calcul" r:id="rId3" imgW="7496090" imgH="6038923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0075" y="0"/>
                        <a:ext cx="7943850" cy="6353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9267" name="Object 3"/>
          <p:cNvGraphicFramePr>
            <a:graphicFrameLocks noChangeAspect="1"/>
          </p:cNvGraphicFramePr>
          <p:nvPr/>
        </p:nvGraphicFramePr>
        <p:xfrm>
          <a:off x="3048000" y="1700213"/>
          <a:ext cx="1524000" cy="947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269" name="Clip" r:id="rId5" imgW="4582440" imgH="3315240" progId="MS_ClipArt_Gallery.2">
                  <p:embed/>
                </p:oleObj>
              </mc:Choice>
              <mc:Fallback>
                <p:oleObj name="Clip" r:id="rId5" imgW="4582440" imgH="3315240" progId="MS_ClipArt_Gallery.2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1700213"/>
                        <a:ext cx="1524000" cy="947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7218" name="Object 2"/>
          <p:cNvGraphicFramePr>
            <a:graphicFrameLocks noChangeAspect="1"/>
          </p:cNvGraphicFramePr>
          <p:nvPr/>
        </p:nvGraphicFramePr>
        <p:xfrm>
          <a:off x="209550" y="409575"/>
          <a:ext cx="8715375" cy="307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28" name="Feuille de calcul" r:id="rId3" imgW="6372400" imgH="2266809" progId="Excel.Sheet.8">
                  <p:embed/>
                </p:oleObj>
              </mc:Choice>
              <mc:Fallback>
                <p:oleObj name="Feuille de calcul" r:id="rId3" imgW="6372400" imgH="2266809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550" y="409575"/>
                        <a:ext cx="8715375" cy="307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7219" name="Group 3"/>
          <p:cNvGrpSpPr>
            <a:grpSpLocks/>
          </p:cNvGrpSpPr>
          <p:nvPr/>
        </p:nvGrpSpPr>
        <p:grpSpPr bwMode="auto">
          <a:xfrm flipH="1">
            <a:off x="7524750" y="2997200"/>
            <a:ext cx="1296988" cy="2606675"/>
            <a:chOff x="521" y="2263"/>
            <a:chExt cx="980" cy="1642"/>
          </a:xfrm>
        </p:grpSpPr>
        <p:sp>
          <p:nvSpPr>
            <p:cNvPr id="137220" name="Freeform 4"/>
            <p:cNvSpPr>
              <a:spLocks/>
            </p:cNvSpPr>
            <p:nvPr/>
          </p:nvSpPr>
          <p:spPr bwMode="auto">
            <a:xfrm>
              <a:off x="698" y="2534"/>
              <a:ext cx="492" cy="286"/>
            </a:xfrm>
            <a:custGeom>
              <a:avLst/>
              <a:gdLst>
                <a:gd name="T0" fmla="*/ 321 w 492"/>
                <a:gd name="T1" fmla="*/ 165 h 572"/>
                <a:gd name="T2" fmla="*/ 261 w 492"/>
                <a:gd name="T3" fmla="*/ 58 h 572"/>
                <a:gd name="T4" fmla="*/ 200 w 492"/>
                <a:gd name="T5" fmla="*/ 0 h 572"/>
                <a:gd name="T6" fmla="*/ 128 w 492"/>
                <a:gd name="T7" fmla="*/ 0 h 572"/>
                <a:gd name="T8" fmla="*/ 48 w 492"/>
                <a:gd name="T9" fmla="*/ 37 h 572"/>
                <a:gd name="T10" fmla="*/ 12 w 492"/>
                <a:gd name="T11" fmla="*/ 100 h 572"/>
                <a:gd name="T12" fmla="*/ 0 w 492"/>
                <a:gd name="T13" fmla="*/ 186 h 572"/>
                <a:gd name="T14" fmla="*/ 12 w 492"/>
                <a:gd name="T15" fmla="*/ 301 h 572"/>
                <a:gd name="T16" fmla="*/ 60 w 492"/>
                <a:gd name="T17" fmla="*/ 429 h 572"/>
                <a:gd name="T18" fmla="*/ 146 w 492"/>
                <a:gd name="T19" fmla="*/ 515 h 572"/>
                <a:gd name="T20" fmla="*/ 212 w 492"/>
                <a:gd name="T21" fmla="*/ 558 h 572"/>
                <a:gd name="T22" fmla="*/ 279 w 492"/>
                <a:gd name="T23" fmla="*/ 572 h 572"/>
                <a:gd name="T24" fmla="*/ 333 w 492"/>
                <a:gd name="T25" fmla="*/ 551 h 572"/>
                <a:gd name="T26" fmla="*/ 363 w 492"/>
                <a:gd name="T27" fmla="*/ 515 h 572"/>
                <a:gd name="T28" fmla="*/ 383 w 492"/>
                <a:gd name="T29" fmla="*/ 429 h 572"/>
                <a:gd name="T30" fmla="*/ 377 w 492"/>
                <a:gd name="T31" fmla="*/ 329 h 572"/>
                <a:gd name="T32" fmla="*/ 357 w 492"/>
                <a:gd name="T33" fmla="*/ 244 h 572"/>
                <a:gd name="T34" fmla="*/ 479 w 492"/>
                <a:gd name="T35" fmla="*/ 165 h 572"/>
                <a:gd name="T36" fmla="*/ 492 w 492"/>
                <a:gd name="T37" fmla="*/ 130 h 572"/>
                <a:gd name="T38" fmla="*/ 479 w 492"/>
                <a:gd name="T39" fmla="*/ 114 h 572"/>
                <a:gd name="T40" fmla="*/ 345 w 492"/>
                <a:gd name="T41" fmla="*/ 208 h 572"/>
                <a:gd name="T42" fmla="*/ 321 w 492"/>
                <a:gd name="T43" fmla="*/ 165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92" h="572">
                  <a:moveTo>
                    <a:pt x="321" y="165"/>
                  </a:moveTo>
                  <a:lnTo>
                    <a:pt x="261" y="58"/>
                  </a:lnTo>
                  <a:lnTo>
                    <a:pt x="200" y="0"/>
                  </a:lnTo>
                  <a:lnTo>
                    <a:pt x="128" y="0"/>
                  </a:lnTo>
                  <a:lnTo>
                    <a:pt x="48" y="37"/>
                  </a:lnTo>
                  <a:lnTo>
                    <a:pt x="12" y="100"/>
                  </a:lnTo>
                  <a:lnTo>
                    <a:pt x="0" y="186"/>
                  </a:lnTo>
                  <a:lnTo>
                    <a:pt x="12" y="301"/>
                  </a:lnTo>
                  <a:lnTo>
                    <a:pt x="60" y="429"/>
                  </a:lnTo>
                  <a:lnTo>
                    <a:pt x="146" y="515"/>
                  </a:lnTo>
                  <a:lnTo>
                    <a:pt x="212" y="558"/>
                  </a:lnTo>
                  <a:lnTo>
                    <a:pt x="279" y="572"/>
                  </a:lnTo>
                  <a:lnTo>
                    <a:pt x="333" y="551"/>
                  </a:lnTo>
                  <a:lnTo>
                    <a:pt x="363" y="515"/>
                  </a:lnTo>
                  <a:lnTo>
                    <a:pt x="383" y="429"/>
                  </a:lnTo>
                  <a:lnTo>
                    <a:pt x="377" y="329"/>
                  </a:lnTo>
                  <a:lnTo>
                    <a:pt x="357" y="244"/>
                  </a:lnTo>
                  <a:lnTo>
                    <a:pt x="479" y="165"/>
                  </a:lnTo>
                  <a:lnTo>
                    <a:pt x="492" y="130"/>
                  </a:lnTo>
                  <a:lnTo>
                    <a:pt x="479" y="114"/>
                  </a:lnTo>
                  <a:lnTo>
                    <a:pt x="345" y="208"/>
                  </a:lnTo>
                  <a:lnTo>
                    <a:pt x="321" y="16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137221" name="Freeform 5"/>
            <p:cNvSpPr>
              <a:spLocks/>
            </p:cNvSpPr>
            <p:nvPr/>
          </p:nvSpPr>
          <p:spPr bwMode="auto">
            <a:xfrm>
              <a:off x="1051" y="2263"/>
              <a:ext cx="438" cy="639"/>
            </a:xfrm>
            <a:custGeom>
              <a:avLst/>
              <a:gdLst>
                <a:gd name="T0" fmla="*/ 121 w 438"/>
                <a:gd name="T1" fmla="*/ 1078 h 1277"/>
                <a:gd name="T2" fmla="*/ 42 w 438"/>
                <a:gd name="T3" fmla="*/ 1149 h 1277"/>
                <a:gd name="T4" fmla="*/ 18 w 438"/>
                <a:gd name="T5" fmla="*/ 1172 h 1277"/>
                <a:gd name="T6" fmla="*/ 0 w 438"/>
                <a:gd name="T7" fmla="*/ 1221 h 1277"/>
                <a:gd name="T8" fmla="*/ 24 w 438"/>
                <a:gd name="T9" fmla="*/ 1270 h 1277"/>
                <a:gd name="T10" fmla="*/ 48 w 438"/>
                <a:gd name="T11" fmla="*/ 1277 h 1277"/>
                <a:gd name="T12" fmla="*/ 121 w 438"/>
                <a:gd name="T13" fmla="*/ 1249 h 1277"/>
                <a:gd name="T14" fmla="*/ 231 w 438"/>
                <a:gd name="T15" fmla="*/ 1149 h 1277"/>
                <a:gd name="T16" fmla="*/ 328 w 438"/>
                <a:gd name="T17" fmla="*/ 1029 h 1277"/>
                <a:gd name="T18" fmla="*/ 432 w 438"/>
                <a:gd name="T19" fmla="*/ 892 h 1277"/>
                <a:gd name="T20" fmla="*/ 438 w 438"/>
                <a:gd name="T21" fmla="*/ 836 h 1277"/>
                <a:gd name="T22" fmla="*/ 438 w 438"/>
                <a:gd name="T23" fmla="*/ 679 h 1277"/>
                <a:gd name="T24" fmla="*/ 408 w 438"/>
                <a:gd name="T25" fmla="*/ 436 h 1277"/>
                <a:gd name="T26" fmla="*/ 426 w 438"/>
                <a:gd name="T27" fmla="*/ 294 h 1277"/>
                <a:gd name="T28" fmla="*/ 438 w 438"/>
                <a:gd name="T29" fmla="*/ 236 h 1277"/>
                <a:gd name="T30" fmla="*/ 420 w 438"/>
                <a:gd name="T31" fmla="*/ 208 h 1277"/>
                <a:gd name="T32" fmla="*/ 376 w 438"/>
                <a:gd name="T33" fmla="*/ 179 h 1277"/>
                <a:gd name="T34" fmla="*/ 346 w 438"/>
                <a:gd name="T35" fmla="*/ 158 h 1277"/>
                <a:gd name="T36" fmla="*/ 364 w 438"/>
                <a:gd name="T37" fmla="*/ 30 h 1277"/>
                <a:gd name="T38" fmla="*/ 352 w 438"/>
                <a:gd name="T39" fmla="*/ 0 h 1277"/>
                <a:gd name="T40" fmla="*/ 328 w 438"/>
                <a:gd name="T41" fmla="*/ 9 h 1277"/>
                <a:gd name="T42" fmla="*/ 316 w 438"/>
                <a:gd name="T43" fmla="*/ 172 h 1277"/>
                <a:gd name="T44" fmla="*/ 304 w 438"/>
                <a:gd name="T45" fmla="*/ 215 h 1277"/>
                <a:gd name="T46" fmla="*/ 298 w 438"/>
                <a:gd name="T47" fmla="*/ 243 h 1277"/>
                <a:gd name="T48" fmla="*/ 249 w 438"/>
                <a:gd name="T49" fmla="*/ 222 h 1277"/>
                <a:gd name="T50" fmla="*/ 213 w 438"/>
                <a:gd name="T51" fmla="*/ 222 h 1277"/>
                <a:gd name="T52" fmla="*/ 213 w 438"/>
                <a:gd name="T53" fmla="*/ 250 h 1277"/>
                <a:gd name="T54" fmla="*/ 237 w 438"/>
                <a:gd name="T55" fmla="*/ 272 h 1277"/>
                <a:gd name="T56" fmla="*/ 280 w 438"/>
                <a:gd name="T57" fmla="*/ 272 h 1277"/>
                <a:gd name="T58" fmla="*/ 310 w 438"/>
                <a:gd name="T59" fmla="*/ 301 h 1277"/>
                <a:gd name="T60" fmla="*/ 334 w 438"/>
                <a:gd name="T61" fmla="*/ 350 h 1277"/>
                <a:gd name="T62" fmla="*/ 358 w 438"/>
                <a:gd name="T63" fmla="*/ 429 h 1277"/>
                <a:gd name="T64" fmla="*/ 376 w 438"/>
                <a:gd name="T65" fmla="*/ 586 h 1277"/>
                <a:gd name="T66" fmla="*/ 376 w 438"/>
                <a:gd name="T67" fmla="*/ 728 h 1277"/>
                <a:gd name="T68" fmla="*/ 364 w 438"/>
                <a:gd name="T69" fmla="*/ 843 h 1277"/>
                <a:gd name="T70" fmla="*/ 340 w 438"/>
                <a:gd name="T71" fmla="*/ 892 h 1277"/>
                <a:gd name="T72" fmla="*/ 255 w 438"/>
                <a:gd name="T73" fmla="*/ 964 h 1277"/>
                <a:gd name="T74" fmla="*/ 163 w 438"/>
                <a:gd name="T75" fmla="*/ 1029 h 1277"/>
                <a:gd name="T76" fmla="*/ 121 w 438"/>
                <a:gd name="T77" fmla="*/ 1078 h 1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38" h="1277">
                  <a:moveTo>
                    <a:pt x="121" y="1078"/>
                  </a:moveTo>
                  <a:lnTo>
                    <a:pt x="42" y="1149"/>
                  </a:lnTo>
                  <a:lnTo>
                    <a:pt x="18" y="1172"/>
                  </a:lnTo>
                  <a:lnTo>
                    <a:pt x="0" y="1221"/>
                  </a:lnTo>
                  <a:lnTo>
                    <a:pt x="24" y="1270"/>
                  </a:lnTo>
                  <a:lnTo>
                    <a:pt x="48" y="1277"/>
                  </a:lnTo>
                  <a:lnTo>
                    <a:pt x="121" y="1249"/>
                  </a:lnTo>
                  <a:lnTo>
                    <a:pt x="231" y="1149"/>
                  </a:lnTo>
                  <a:lnTo>
                    <a:pt x="328" y="1029"/>
                  </a:lnTo>
                  <a:lnTo>
                    <a:pt x="432" y="892"/>
                  </a:lnTo>
                  <a:lnTo>
                    <a:pt x="438" y="836"/>
                  </a:lnTo>
                  <a:lnTo>
                    <a:pt x="438" y="679"/>
                  </a:lnTo>
                  <a:lnTo>
                    <a:pt x="408" y="436"/>
                  </a:lnTo>
                  <a:lnTo>
                    <a:pt x="426" y="294"/>
                  </a:lnTo>
                  <a:lnTo>
                    <a:pt x="438" y="236"/>
                  </a:lnTo>
                  <a:lnTo>
                    <a:pt x="420" y="208"/>
                  </a:lnTo>
                  <a:lnTo>
                    <a:pt x="376" y="179"/>
                  </a:lnTo>
                  <a:lnTo>
                    <a:pt x="346" y="158"/>
                  </a:lnTo>
                  <a:lnTo>
                    <a:pt x="364" y="30"/>
                  </a:lnTo>
                  <a:lnTo>
                    <a:pt x="352" y="0"/>
                  </a:lnTo>
                  <a:lnTo>
                    <a:pt x="328" y="9"/>
                  </a:lnTo>
                  <a:lnTo>
                    <a:pt x="316" y="172"/>
                  </a:lnTo>
                  <a:lnTo>
                    <a:pt x="304" y="215"/>
                  </a:lnTo>
                  <a:lnTo>
                    <a:pt x="298" y="243"/>
                  </a:lnTo>
                  <a:lnTo>
                    <a:pt x="249" y="222"/>
                  </a:lnTo>
                  <a:lnTo>
                    <a:pt x="213" y="222"/>
                  </a:lnTo>
                  <a:lnTo>
                    <a:pt x="213" y="250"/>
                  </a:lnTo>
                  <a:lnTo>
                    <a:pt x="237" y="272"/>
                  </a:lnTo>
                  <a:lnTo>
                    <a:pt x="280" y="272"/>
                  </a:lnTo>
                  <a:lnTo>
                    <a:pt x="310" y="301"/>
                  </a:lnTo>
                  <a:lnTo>
                    <a:pt x="334" y="350"/>
                  </a:lnTo>
                  <a:lnTo>
                    <a:pt x="358" y="429"/>
                  </a:lnTo>
                  <a:lnTo>
                    <a:pt x="376" y="586"/>
                  </a:lnTo>
                  <a:lnTo>
                    <a:pt x="376" y="728"/>
                  </a:lnTo>
                  <a:lnTo>
                    <a:pt x="364" y="843"/>
                  </a:lnTo>
                  <a:lnTo>
                    <a:pt x="340" y="892"/>
                  </a:lnTo>
                  <a:lnTo>
                    <a:pt x="255" y="964"/>
                  </a:lnTo>
                  <a:lnTo>
                    <a:pt x="163" y="1029"/>
                  </a:lnTo>
                  <a:lnTo>
                    <a:pt x="121" y="10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137222" name="Freeform 6"/>
            <p:cNvSpPr>
              <a:spLocks/>
            </p:cNvSpPr>
            <p:nvPr/>
          </p:nvSpPr>
          <p:spPr bwMode="auto">
            <a:xfrm>
              <a:off x="521" y="2852"/>
              <a:ext cx="396" cy="386"/>
            </a:xfrm>
            <a:custGeom>
              <a:avLst/>
              <a:gdLst>
                <a:gd name="T0" fmla="*/ 396 w 396"/>
                <a:gd name="T1" fmla="*/ 21 h 770"/>
                <a:gd name="T2" fmla="*/ 353 w 396"/>
                <a:gd name="T3" fmla="*/ 0 h 770"/>
                <a:gd name="T4" fmla="*/ 261 w 396"/>
                <a:gd name="T5" fmla="*/ 7 h 770"/>
                <a:gd name="T6" fmla="*/ 182 w 396"/>
                <a:gd name="T7" fmla="*/ 79 h 770"/>
                <a:gd name="T8" fmla="*/ 66 w 396"/>
                <a:gd name="T9" fmla="*/ 228 h 770"/>
                <a:gd name="T10" fmla="*/ 6 w 396"/>
                <a:gd name="T11" fmla="*/ 350 h 770"/>
                <a:gd name="T12" fmla="*/ 0 w 396"/>
                <a:gd name="T13" fmla="*/ 392 h 770"/>
                <a:gd name="T14" fmla="*/ 30 w 396"/>
                <a:gd name="T15" fmla="*/ 471 h 770"/>
                <a:gd name="T16" fmla="*/ 96 w 396"/>
                <a:gd name="T17" fmla="*/ 506 h 770"/>
                <a:gd name="T18" fmla="*/ 182 w 396"/>
                <a:gd name="T19" fmla="*/ 549 h 770"/>
                <a:gd name="T20" fmla="*/ 249 w 396"/>
                <a:gd name="T21" fmla="*/ 570 h 770"/>
                <a:gd name="T22" fmla="*/ 279 w 396"/>
                <a:gd name="T23" fmla="*/ 607 h 770"/>
                <a:gd name="T24" fmla="*/ 261 w 396"/>
                <a:gd name="T25" fmla="*/ 656 h 770"/>
                <a:gd name="T26" fmla="*/ 213 w 396"/>
                <a:gd name="T27" fmla="*/ 714 h 770"/>
                <a:gd name="T28" fmla="*/ 152 w 396"/>
                <a:gd name="T29" fmla="*/ 721 h 770"/>
                <a:gd name="T30" fmla="*/ 110 w 396"/>
                <a:gd name="T31" fmla="*/ 698 h 770"/>
                <a:gd name="T32" fmla="*/ 84 w 396"/>
                <a:gd name="T33" fmla="*/ 721 h 770"/>
                <a:gd name="T34" fmla="*/ 90 w 396"/>
                <a:gd name="T35" fmla="*/ 749 h 770"/>
                <a:gd name="T36" fmla="*/ 140 w 396"/>
                <a:gd name="T37" fmla="*/ 770 h 770"/>
                <a:gd name="T38" fmla="*/ 213 w 396"/>
                <a:gd name="T39" fmla="*/ 770 h 770"/>
                <a:gd name="T40" fmla="*/ 279 w 396"/>
                <a:gd name="T41" fmla="*/ 749 h 770"/>
                <a:gd name="T42" fmla="*/ 317 w 396"/>
                <a:gd name="T43" fmla="*/ 721 h 770"/>
                <a:gd name="T44" fmla="*/ 341 w 396"/>
                <a:gd name="T45" fmla="*/ 670 h 770"/>
                <a:gd name="T46" fmla="*/ 353 w 396"/>
                <a:gd name="T47" fmla="*/ 614 h 770"/>
                <a:gd name="T48" fmla="*/ 323 w 396"/>
                <a:gd name="T49" fmla="*/ 563 h 770"/>
                <a:gd name="T50" fmla="*/ 249 w 396"/>
                <a:gd name="T51" fmla="*/ 528 h 770"/>
                <a:gd name="T52" fmla="*/ 164 w 396"/>
                <a:gd name="T53" fmla="*/ 499 h 770"/>
                <a:gd name="T54" fmla="*/ 90 w 396"/>
                <a:gd name="T55" fmla="*/ 450 h 770"/>
                <a:gd name="T56" fmla="*/ 72 w 396"/>
                <a:gd name="T57" fmla="*/ 406 h 770"/>
                <a:gd name="T58" fmla="*/ 84 w 396"/>
                <a:gd name="T59" fmla="*/ 329 h 770"/>
                <a:gd name="T60" fmla="*/ 140 w 396"/>
                <a:gd name="T61" fmla="*/ 228 h 770"/>
                <a:gd name="T62" fmla="*/ 207 w 396"/>
                <a:gd name="T63" fmla="*/ 170 h 770"/>
                <a:gd name="T64" fmla="*/ 311 w 396"/>
                <a:gd name="T65" fmla="*/ 128 h 770"/>
                <a:gd name="T66" fmla="*/ 396 w 396"/>
                <a:gd name="T67" fmla="*/ 107 h 770"/>
                <a:gd name="T68" fmla="*/ 396 w 396"/>
                <a:gd name="T69" fmla="*/ 49 h 770"/>
                <a:gd name="T70" fmla="*/ 396 w 396"/>
                <a:gd name="T71" fmla="*/ 21 h 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96" h="770">
                  <a:moveTo>
                    <a:pt x="396" y="21"/>
                  </a:moveTo>
                  <a:lnTo>
                    <a:pt x="353" y="0"/>
                  </a:lnTo>
                  <a:lnTo>
                    <a:pt x="261" y="7"/>
                  </a:lnTo>
                  <a:lnTo>
                    <a:pt x="182" y="79"/>
                  </a:lnTo>
                  <a:lnTo>
                    <a:pt x="66" y="228"/>
                  </a:lnTo>
                  <a:lnTo>
                    <a:pt x="6" y="350"/>
                  </a:lnTo>
                  <a:lnTo>
                    <a:pt x="0" y="392"/>
                  </a:lnTo>
                  <a:lnTo>
                    <a:pt x="30" y="471"/>
                  </a:lnTo>
                  <a:lnTo>
                    <a:pt x="96" y="506"/>
                  </a:lnTo>
                  <a:lnTo>
                    <a:pt x="182" y="549"/>
                  </a:lnTo>
                  <a:lnTo>
                    <a:pt x="249" y="570"/>
                  </a:lnTo>
                  <a:lnTo>
                    <a:pt x="279" y="607"/>
                  </a:lnTo>
                  <a:lnTo>
                    <a:pt x="261" y="656"/>
                  </a:lnTo>
                  <a:lnTo>
                    <a:pt x="213" y="714"/>
                  </a:lnTo>
                  <a:lnTo>
                    <a:pt x="152" y="721"/>
                  </a:lnTo>
                  <a:lnTo>
                    <a:pt x="110" y="698"/>
                  </a:lnTo>
                  <a:lnTo>
                    <a:pt x="84" y="721"/>
                  </a:lnTo>
                  <a:lnTo>
                    <a:pt x="90" y="749"/>
                  </a:lnTo>
                  <a:lnTo>
                    <a:pt x="140" y="770"/>
                  </a:lnTo>
                  <a:lnTo>
                    <a:pt x="213" y="770"/>
                  </a:lnTo>
                  <a:lnTo>
                    <a:pt x="279" y="749"/>
                  </a:lnTo>
                  <a:lnTo>
                    <a:pt x="317" y="721"/>
                  </a:lnTo>
                  <a:lnTo>
                    <a:pt x="341" y="670"/>
                  </a:lnTo>
                  <a:lnTo>
                    <a:pt x="353" y="614"/>
                  </a:lnTo>
                  <a:lnTo>
                    <a:pt x="323" y="563"/>
                  </a:lnTo>
                  <a:lnTo>
                    <a:pt x="249" y="528"/>
                  </a:lnTo>
                  <a:lnTo>
                    <a:pt x="164" y="499"/>
                  </a:lnTo>
                  <a:lnTo>
                    <a:pt x="90" y="450"/>
                  </a:lnTo>
                  <a:lnTo>
                    <a:pt x="72" y="406"/>
                  </a:lnTo>
                  <a:lnTo>
                    <a:pt x="84" y="329"/>
                  </a:lnTo>
                  <a:lnTo>
                    <a:pt x="140" y="228"/>
                  </a:lnTo>
                  <a:lnTo>
                    <a:pt x="207" y="170"/>
                  </a:lnTo>
                  <a:lnTo>
                    <a:pt x="311" y="128"/>
                  </a:lnTo>
                  <a:lnTo>
                    <a:pt x="396" y="107"/>
                  </a:lnTo>
                  <a:lnTo>
                    <a:pt x="396" y="49"/>
                  </a:lnTo>
                  <a:lnTo>
                    <a:pt x="396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137223" name="Freeform 7"/>
            <p:cNvSpPr>
              <a:spLocks/>
            </p:cNvSpPr>
            <p:nvPr/>
          </p:nvSpPr>
          <p:spPr bwMode="auto">
            <a:xfrm>
              <a:off x="844" y="2835"/>
              <a:ext cx="370" cy="474"/>
            </a:xfrm>
            <a:custGeom>
              <a:avLst/>
              <a:gdLst>
                <a:gd name="T0" fmla="*/ 322 w 370"/>
                <a:gd name="T1" fmla="*/ 300 h 949"/>
                <a:gd name="T2" fmla="*/ 285 w 370"/>
                <a:gd name="T3" fmla="*/ 122 h 949"/>
                <a:gd name="T4" fmla="*/ 243 w 370"/>
                <a:gd name="T5" fmla="*/ 36 h 949"/>
                <a:gd name="T6" fmla="*/ 151 w 370"/>
                <a:gd name="T7" fmla="*/ 0 h 949"/>
                <a:gd name="T8" fmla="*/ 60 w 370"/>
                <a:gd name="T9" fmla="*/ 14 h 949"/>
                <a:gd name="T10" fmla="*/ 18 w 370"/>
                <a:gd name="T11" fmla="*/ 108 h 949"/>
                <a:gd name="T12" fmla="*/ 24 w 370"/>
                <a:gd name="T13" fmla="*/ 222 h 949"/>
                <a:gd name="T14" fmla="*/ 48 w 370"/>
                <a:gd name="T15" fmla="*/ 407 h 949"/>
                <a:gd name="T16" fmla="*/ 48 w 370"/>
                <a:gd name="T17" fmla="*/ 571 h 949"/>
                <a:gd name="T18" fmla="*/ 18 w 370"/>
                <a:gd name="T19" fmla="*/ 713 h 949"/>
                <a:gd name="T20" fmla="*/ 0 w 370"/>
                <a:gd name="T21" fmla="*/ 792 h 949"/>
                <a:gd name="T22" fmla="*/ 12 w 370"/>
                <a:gd name="T23" fmla="*/ 863 h 949"/>
                <a:gd name="T24" fmla="*/ 54 w 370"/>
                <a:gd name="T25" fmla="*/ 899 h 949"/>
                <a:gd name="T26" fmla="*/ 109 w 370"/>
                <a:gd name="T27" fmla="*/ 935 h 949"/>
                <a:gd name="T28" fmla="*/ 163 w 370"/>
                <a:gd name="T29" fmla="*/ 949 h 949"/>
                <a:gd name="T30" fmla="*/ 231 w 370"/>
                <a:gd name="T31" fmla="*/ 949 h 949"/>
                <a:gd name="T32" fmla="*/ 310 w 370"/>
                <a:gd name="T33" fmla="*/ 877 h 949"/>
                <a:gd name="T34" fmla="*/ 370 w 370"/>
                <a:gd name="T35" fmla="*/ 727 h 949"/>
                <a:gd name="T36" fmla="*/ 364 w 370"/>
                <a:gd name="T37" fmla="*/ 592 h 949"/>
                <a:gd name="T38" fmla="*/ 328 w 370"/>
                <a:gd name="T39" fmla="*/ 435 h 949"/>
                <a:gd name="T40" fmla="*/ 322 w 370"/>
                <a:gd name="T41" fmla="*/ 300 h 9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0" h="949">
                  <a:moveTo>
                    <a:pt x="322" y="300"/>
                  </a:moveTo>
                  <a:lnTo>
                    <a:pt x="285" y="122"/>
                  </a:lnTo>
                  <a:lnTo>
                    <a:pt x="243" y="36"/>
                  </a:lnTo>
                  <a:lnTo>
                    <a:pt x="151" y="0"/>
                  </a:lnTo>
                  <a:lnTo>
                    <a:pt x="60" y="14"/>
                  </a:lnTo>
                  <a:lnTo>
                    <a:pt x="18" y="108"/>
                  </a:lnTo>
                  <a:lnTo>
                    <a:pt x="24" y="222"/>
                  </a:lnTo>
                  <a:lnTo>
                    <a:pt x="48" y="407"/>
                  </a:lnTo>
                  <a:lnTo>
                    <a:pt x="48" y="571"/>
                  </a:lnTo>
                  <a:lnTo>
                    <a:pt x="18" y="713"/>
                  </a:lnTo>
                  <a:lnTo>
                    <a:pt x="0" y="792"/>
                  </a:lnTo>
                  <a:lnTo>
                    <a:pt x="12" y="863"/>
                  </a:lnTo>
                  <a:lnTo>
                    <a:pt x="54" y="899"/>
                  </a:lnTo>
                  <a:lnTo>
                    <a:pt x="109" y="935"/>
                  </a:lnTo>
                  <a:lnTo>
                    <a:pt x="163" y="949"/>
                  </a:lnTo>
                  <a:lnTo>
                    <a:pt x="231" y="949"/>
                  </a:lnTo>
                  <a:lnTo>
                    <a:pt x="310" y="877"/>
                  </a:lnTo>
                  <a:lnTo>
                    <a:pt x="370" y="727"/>
                  </a:lnTo>
                  <a:lnTo>
                    <a:pt x="364" y="592"/>
                  </a:lnTo>
                  <a:lnTo>
                    <a:pt x="328" y="435"/>
                  </a:lnTo>
                  <a:lnTo>
                    <a:pt x="322" y="3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137224" name="Freeform 8"/>
            <p:cNvSpPr>
              <a:spLocks/>
            </p:cNvSpPr>
            <p:nvPr/>
          </p:nvSpPr>
          <p:spPr bwMode="auto">
            <a:xfrm>
              <a:off x="733" y="3220"/>
              <a:ext cx="282" cy="685"/>
            </a:xfrm>
            <a:custGeom>
              <a:avLst/>
              <a:gdLst>
                <a:gd name="T0" fmla="*/ 268 w 282"/>
                <a:gd name="T1" fmla="*/ 21 h 1371"/>
                <a:gd name="T2" fmla="*/ 196 w 282"/>
                <a:gd name="T3" fmla="*/ 0 h 1371"/>
                <a:gd name="T4" fmla="*/ 153 w 282"/>
                <a:gd name="T5" fmla="*/ 21 h 1371"/>
                <a:gd name="T6" fmla="*/ 135 w 282"/>
                <a:gd name="T7" fmla="*/ 92 h 1371"/>
                <a:gd name="T8" fmla="*/ 153 w 282"/>
                <a:gd name="T9" fmla="*/ 484 h 1371"/>
                <a:gd name="T10" fmla="*/ 153 w 282"/>
                <a:gd name="T11" fmla="*/ 577 h 1371"/>
                <a:gd name="T12" fmla="*/ 129 w 282"/>
                <a:gd name="T13" fmla="*/ 750 h 1371"/>
                <a:gd name="T14" fmla="*/ 123 w 282"/>
                <a:gd name="T15" fmla="*/ 949 h 1371"/>
                <a:gd name="T16" fmla="*/ 135 w 282"/>
                <a:gd name="T17" fmla="*/ 1049 h 1371"/>
                <a:gd name="T18" fmla="*/ 123 w 282"/>
                <a:gd name="T19" fmla="*/ 1105 h 1371"/>
                <a:gd name="T20" fmla="*/ 37 w 282"/>
                <a:gd name="T21" fmla="*/ 1191 h 1371"/>
                <a:gd name="T22" fmla="*/ 0 w 282"/>
                <a:gd name="T23" fmla="*/ 1299 h 1371"/>
                <a:gd name="T24" fmla="*/ 7 w 282"/>
                <a:gd name="T25" fmla="*/ 1334 h 1371"/>
                <a:gd name="T26" fmla="*/ 73 w 282"/>
                <a:gd name="T27" fmla="*/ 1371 h 1371"/>
                <a:gd name="T28" fmla="*/ 91 w 282"/>
                <a:gd name="T29" fmla="*/ 1355 h 1371"/>
                <a:gd name="T30" fmla="*/ 99 w 282"/>
                <a:gd name="T31" fmla="*/ 1292 h 1371"/>
                <a:gd name="T32" fmla="*/ 117 w 282"/>
                <a:gd name="T33" fmla="*/ 1198 h 1371"/>
                <a:gd name="T34" fmla="*/ 147 w 282"/>
                <a:gd name="T35" fmla="*/ 1156 h 1371"/>
                <a:gd name="T36" fmla="*/ 183 w 282"/>
                <a:gd name="T37" fmla="*/ 1128 h 1371"/>
                <a:gd name="T38" fmla="*/ 214 w 282"/>
                <a:gd name="T39" fmla="*/ 1091 h 1371"/>
                <a:gd name="T40" fmla="*/ 220 w 282"/>
                <a:gd name="T41" fmla="*/ 1063 h 1371"/>
                <a:gd name="T42" fmla="*/ 202 w 282"/>
                <a:gd name="T43" fmla="*/ 1028 h 1371"/>
                <a:gd name="T44" fmla="*/ 183 w 282"/>
                <a:gd name="T45" fmla="*/ 1006 h 1371"/>
                <a:gd name="T46" fmla="*/ 171 w 282"/>
                <a:gd name="T47" fmla="*/ 920 h 1371"/>
                <a:gd name="T48" fmla="*/ 183 w 282"/>
                <a:gd name="T49" fmla="*/ 741 h 1371"/>
                <a:gd name="T50" fmla="*/ 226 w 282"/>
                <a:gd name="T51" fmla="*/ 535 h 1371"/>
                <a:gd name="T52" fmla="*/ 268 w 282"/>
                <a:gd name="T53" fmla="*/ 370 h 1371"/>
                <a:gd name="T54" fmla="*/ 282 w 282"/>
                <a:gd name="T55" fmla="*/ 171 h 1371"/>
                <a:gd name="T56" fmla="*/ 268 w 282"/>
                <a:gd name="T57" fmla="*/ 21 h 1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82" h="1371">
                  <a:moveTo>
                    <a:pt x="268" y="21"/>
                  </a:moveTo>
                  <a:lnTo>
                    <a:pt x="196" y="0"/>
                  </a:lnTo>
                  <a:lnTo>
                    <a:pt x="153" y="21"/>
                  </a:lnTo>
                  <a:lnTo>
                    <a:pt x="135" y="92"/>
                  </a:lnTo>
                  <a:lnTo>
                    <a:pt x="153" y="484"/>
                  </a:lnTo>
                  <a:lnTo>
                    <a:pt x="153" y="577"/>
                  </a:lnTo>
                  <a:lnTo>
                    <a:pt x="129" y="750"/>
                  </a:lnTo>
                  <a:lnTo>
                    <a:pt x="123" y="949"/>
                  </a:lnTo>
                  <a:lnTo>
                    <a:pt x="135" y="1049"/>
                  </a:lnTo>
                  <a:lnTo>
                    <a:pt x="123" y="1105"/>
                  </a:lnTo>
                  <a:lnTo>
                    <a:pt x="37" y="1191"/>
                  </a:lnTo>
                  <a:lnTo>
                    <a:pt x="0" y="1299"/>
                  </a:lnTo>
                  <a:lnTo>
                    <a:pt x="7" y="1334"/>
                  </a:lnTo>
                  <a:lnTo>
                    <a:pt x="73" y="1371"/>
                  </a:lnTo>
                  <a:lnTo>
                    <a:pt x="91" y="1355"/>
                  </a:lnTo>
                  <a:lnTo>
                    <a:pt x="99" y="1292"/>
                  </a:lnTo>
                  <a:lnTo>
                    <a:pt x="117" y="1198"/>
                  </a:lnTo>
                  <a:lnTo>
                    <a:pt x="147" y="1156"/>
                  </a:lnTo>
                  <a:lnTo>
                    <a:pt x="183" y="1128"/>
                  </a:lnTo>
                  <a:lnTo>
                    <a:pt x="214" y="1091"/>
                  </a:lnTo>
                  <a:lnTo>
                    <a:pt x="220" y="1063"/>
                  </a:lnTo>
                  <a:lnTo>
                    <a:pt x="202" y="1028"/>
                  </a:lnTo>
                  <a:lnTo>
                    <a:pt x="183" y="1006"/>
                  </a:lnTo>
                  <a:lnTo>
                    <a:pt x="171" y="920"/>
                  </a:lnTo>
                  <a:lnTo>
                    <a:pt x="183" y="741"/>
                  </a:lnTo>
                  <a:lnTo>
                    <a:pt x="226" y="535"/>
                  </a:lnTo>
                  <a:lnTo>
                    <a:pt x="268" y="370"/>
                  </a:lnTo>
                  <a:lnTo>
                    <a:pt x="282" y="171"/>
                  </a:lnTo>
                  <a:lnTo>
                    <a:pt x="268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137225" name="Freeform 9"/>
            <p:cNvSpPr>
              <a:spLocks/>
            </p:cNvSpPr>
            <p:nvPr/>
          </p:nvSpPr>
          <p:spPr bwMode="auto">
            <a:xfrm>
              <a:off x="1039" y="3220"/>
              <a:ext cx="462" cy="578"/>
            </a:xfrm>
            <a:custGeom>
              <a:avLst/>
              <a:gdLst>
                <a:gd name="T0" fmla="*/ 151 w 462"/>
                <a:gd name="T1" fmla="*/ 171 h 1156"/>
                <a:gd name="T2" fmla="*/ 139 w 462"/>
                <a:gd name="T3" fmla="*/ 57 h 1156"/>
                <a:gd name="T4" fmla="*/ 85 w 462"/>
                <a:gd name="T5" fmla="*/ 0 h 1156"/>
                <a:gd name="T6" fmla="*/ 6 w 462"/>
                <a:gd name="T7" fmla="*/ 7 h 1156"/>
                <a:gd name="T8" fmla="*/ 0 w 462"/>
                <a:gd name="T9" fmla="*/ 57 h 1156"/>
                <a:gd name="T10" fmla="*/ 6 w 462"/>
                <a:gd name="T11" fmla="*/ 164 h 1156"/>
                <a:gd name="T12" fmla="*/ 48 w 462"/>
                <a:gd name="T13" fmla="*/ 328 h 1156"/>
                <a:gd name="T14" fmla="*/ 79 w 462"/>
                <a:gd name="T15" fmla="*/ 449 h 1156"/>
                <a:gd name="T16" fmla="*/ 115 w 462"/>
                <a:gd name="T17" fmla="*/ 613 h 1156"/>
                <a:gd name="T18" fmla="*/ 127 w 462"/>
                <a:gd name="T19" fmla="*/ 755 h 1156"/>
                <a:gd name="T20" fmla="*/ 127 w 462"/>
                <a:gd name="T21" fmla="*/ 870 h 1156"/>
                <a:gd name="T22" fmla="*/ 109 w 462"/>
                <a:gd name="T23" fmla="*/ 956 h 1156"/>
                <a:gd name="T24" fmla="*/ 91 w 462"/>
                <a:gd name="T25" fmla="*/ 984 h 1156"/>
                <a:gd name="T26" fmla="*/ 91 w 462"/>
                <a:gd name="T27" fmla="*/ 1012 h 1156"/>
                <a:gd name="T28" fmla="*/ 115 w 462"/>
                <a:gd name="T29" fmla="*/ 1056 h 1156"/>
                <a:gd name="T30" fmla="*/ 157 w 462"/>
                <a:gd name="T31" fmla="*/ 1070 h 1156"/>
                <a:gd name="T32" fmla="*/ 225 w 462"/>
                <a:gd name="T33" fmla="*/ 1070 h 1156"/>
                <a:gd name="T34" fmla="*/ 346 w 462"/>
                <a:gd name="T35" fmla="*/ 1105 h 1156"/>
                <a:gd name="T36" fmla="*/ 382 w 462"/>
                <a:gd name="T37" fmla="*/ 1156 h 1156"/>
                <a:gd name="T38" fmla="*/ 438 w 462"/>
                <a:gd name="T39" fmla="*/ 1126 h 1156"/>
                <a:gd name="T40" fmla="*/ 462 w 462"/>
                <a:gd name="T41" fmla="*/ 1056 h 1156"/>
                <a:gd name="T42" fmla="*/ 438 w 462"/>
                <a:gd name="T43" fmla="*/ 1028 h 1156"/>
                <a:gd name="T44" fmla="*/ 334 w 462"/>
                <a:gd name="T45" fmla="*/ 1012 h 1156"/>
                <a:gd name="T46" fmla="*/ 219 w 462"/>
                <a:gd name="T47" fmla="*/ 1012 h 1156"/>
                <a:gd name="T48" fmla="*/ 169 w 462"/>
                <a:gd name="T49" fmla="*/ 1005 h 1156"/>
                <a:gd name="T50" fmla="*/ 157 w 462"/>
                <a:gd name="T51" fmla="*/ 963 h 1156"/>
                <a:gd name="T52" fmla="*/ 169 w 462"/>
                <a:gd name="T53" fmla="*/ 884 h 1156"/>
                <a:gd name="T54" fmla="*/ 177 w 462"/>
                <a:gd name="T55" fmla="*/ 748 h 1156"/>
                <a:gd name="T56" fmla="*/ 163 w 462"/>
                <a:gd name="T57" fmla="*/ 599 h 1156"/>
                <a:gd name="T58" fmla="*/ 145 w 462"/>
                <a:gd name="T59" fmla="*/ 399 h 1156"/>
                <a:gd name="T60" fmla="*/ 151 w 462"/>
                <a:gd name="T61" fmla="*/ 227 h 1156"/>
                <a:gd name="T62" fmla="*/ 151 w 462"/>
                <a:gd name="T63" fmla="*/ 171 h 1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62" h="1156">
                  <a:moveTo>
                    <a:pt x="151" y="171"/>
                  </a:moveTo>
                  <a:lnTo>
                    <a:pt x="139" y="57"/>
                  </a:lnTo>
                  <a:lnTo>
                    <a:pt x="85" y="0"/>
                  </a:lnTo>
                  <a:lnTo>
                    <a:pt x="6" y="7"/>
                  </a:lnTo>
                  <a:lnTo>
                    <a:pt x="0" y="57"/>
                  </a:lnTo>
                  <a:lnTo>
                    <a:pt x="6" y="164"/>
                  </a:lnTo>
                  <a:lnTo>
                    <a:pt x="48" y="328"/>
                  </a:lnTo>
                  <a:lnTo>
                    <a:pt x="79" y="449"/>
                  </a:lnTo>
                  <a:lnTo>
                    <a:pt x="115" y="613"/>
                  </a:lnTo>
                  <a:lnTo>
                    <a:pt x="127" y="755"/>
                  </a:lnTo>
                  <a:lnTo>
                    <a:pt x="127" y="870"/>
                  </a:lnTo>
                  <a:lnTo>
                    <a:pt x="109" y="956"/>
                  </a:lnTo>
                  <a:lnTo>
                    <a:pt x="91" y="984"/>
                  </a:lnTo>
                  <a:lnTo>
                    <a:pt x="91" y="1012"/>
                  </a:lnTo>
                  <a:lnTo>
                    <a:pt x="115" y="1056"/>
                  </a:lnTo>
                  <a:lnTo>
                    <a:pt x="157" y="1070"/>
                  </a:lnTo>
                  <a:lnTo>
                    <a:pt x="225" y="1070"/>
                  </a:lnTo>
                  <a:lnTo>
                    <a:pt x="346" y="1105"/>
                  </a:lnTo>
                  <a:lnTo>
                    <a:pt x="382" y="1156"/>
                  </a:lnTo>
                  <a:lnTo>
                    <a:pt x="438" y="1126"/>
                  </a:lnTo>
                  <a:lnTo>
                    <a:pt x="462" y="1056"/>
                  </a:lnTo>
                  <a:lnTo>
                    <a:pt x="438" y="1028"/>
                  </a:lnTo>
                  <a:lnTo>
                    <a:pt x="334" y="1012"/>
                  </a:lnTo>
                  <a:lnTo>
                    <a:pt x="219" y="1012"/>
                  </a:lnTo>
                  <a:lnTo>
                    <a:pt x="169" y="1005"/>
                  </a:lnTo>
                  <a:lnTo>
                    <a:pt x="157" y="963"/>
                  </a:lnTo>
                  <a:lnTo>
                    <a:pt x="169" y="884"/>
                  </a:lnTo>
                  <a:lnTo>
                    <a:pt x="177" y="748"/>
                  </a:lnTo>
                  <a:lnTo>
                    <a:pt x="163" y="599"/>
                  </a:lnTo>
                  <a:lnTo>
                    <a:pt x="145" y="399"/>
                  </a:lnTo>
                  <a:lnTo>
                    <a:pt x="151" y="227"/>
                  </a:lnTo>
                  <a:lnTo>
                    <a:pt x="151" y="17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>
                <a:gamma/>
                <a:tint val="57647"/>
                <a:invGamma/>
              </a:schemeClr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8" name="AutoShape 4"/>
          <p:cNvSpPr>
            <a:spLocks noChangeArrowheads="1"/>
          </p:cNvSpPr>
          <p:nvPr/>
        </p:nvSpPr>
        <p:spPr bwMode="auto">
          <a:xfrm>
            <a:off x="914400" y="2133600"/>
            <a:ext cx="7543800" cy="2819400"/>
          </a:xfrm>
          <a:prstGeom prst="foldedCorner">
            <a:avLst>
              <a:gd name="adj" fmla="val 12500"/>
            </a:avLst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2466" name="Text Box 2"/>
          <p:cNvSpPr txBox="1">
            <a:spLocks noChangeArrowheads="1"/>
          </p:cNvSpPr>
          <p:nvPr/>
        </p:nvSpPr>
        <p:spPr bwMode="auto">
          <a:xfrm>
            <a:off x="914400" y="762000"/>
            <a:ext cx="74676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4000" b="1"/>
              <a:t>Ajustement des comptes du Bilan</a:t>
            </a:r>
          </a:p>
        </p:txBody>
      </p:sp>
      <p:sp>
        <p:nvSpPr>
          <p:cNvPr id="62467" name="Text Box 3"/>
          <p:cNvSpPr txBox="1">
            <a:spLocks noChangeArrowheads="1"/>
          </p:cNvSpPr>
          <p:nvPr/>
        </p:nvSpPr>
        <p:spPr bwMode="auto">
          <a:xfrm>
            <a:off x="1066800" y="2209800"/>
            <a:ext cx="7086600" cy="2014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2800" b="1">
                <a:solidFill>
                  <a:srgbClr val="FF0000"/>
                </a:solidFill>
              </a:rPr>
              <a:t>Règle :</a:t>
            </a:r>
          </a:p>
          <a:p>
            <a:pPr>
              <a:spcBef>
                <a:spcPct val="50000"/>
              </a:spcBef>
            </a:pPr>
            <a:r>
              <a:rPr lang="fr-FR" altLang="fr-FR" sz="2800" b="1">
                <a:solidFill>
                  <a:srgbClr val="FF0000"/>
                </a:solidFill>
              </a:rPr>
              <a:t>Les comptes d’actif ou de passif sont corrigés par des comptes de gestion (Charges ou produits).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7826" name="Object 2"/>
          <p:cNvGraphicFramePr>
            <a:graphicFrameLocks noChangeAspect="1"/>
          </p:cNvGraphicFramePr>
          <p:nvPr/>
        </p:nvGraphicFramePr>
        <p:xfrm>
          <a:off x="1295400" y="1143000"/>
          <a:ext cx="7162800" cy="453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28" name="Clip" r:id="rId3" imgW="3139200" imgH="2318760" progId="MS_ClipArt_Gallery.2">
                  <p:embed/>
                </p:oleObj>
              </mc:Choice>
              <mc:Fallback>
                <p:oleObj name="Clip" r:id="rId3" imgW="3139200" imgH="2318760" progId="MS_ClipArt_Gallery.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143000"/>
                        <a:ext cx="7162800" cy="4537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827" name="Text Box 3"/>
          <p:cNvSpPr txBox="1">
            <a:spLocks noChangeArrowheads="1"/>
          </p:cNvSpPr>
          <p:nvPr/>
        </p:nvSpPr>
        <p:spPr bwMode="auto">
          <a:xfrm>
            <a:off x="4267200" y="2667000"/>
            <a:ext cx="4038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3600" b="1"/>
              <a:t>c)  Les provisions</a:t>
            </a:r>
            <a:endParaRPr lang="fr-FR" altLang="fr-FR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>
                <a:gamma/>
                <a:shade val="46275"/>
                <a:invGamma/>
              </a:schemeClr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ext Box 2"/>
          <p:cNvSpPr txBox="1">
            <a:spLocks noChangeArrowheads="1"/>
          </p:cNvSpPr>
          <p:nvPr/>
        </p:nvSpPr>
        <p:spPr bwMode="auto">
          <a:xfrm>
            <a:off x="914400" y="762000"/>
            <a:ext cx="7772400" cy="247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77825" indent="-3778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683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fr-FR" altLang="fr-FR" sz="3600">
                <a:solidFill>
                  <a:schemeClr val="bg1"/>
                </a:solidFill>
              </a:rPr>
              <a:t>Les provisions servent à couvrir :</a:t>
            </a:r>
          </a:p>
          <a:p>
            <a:pPr>
              <a:lnSpc>
                <a:spcPct val="30000"/>
              </a:lnSpc>
              <a:spcBef>
                <a:spcPct val="50000"/>
              </a:spcBef>
            </a:pPr>
            <a:endParaRPr lang="fr-FR" altLang="fr-FR" sz="280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</a:pPr>
            <a:r>
              <a:rPr lang="fr-FR" altLang="fr-FR" sz="2800">
                <a:solidFill>
                  <a:schemeClr val="bg1"/>
                </a:solidFill>
              </a:rPr>
              <a:t>- 	des charges et des pertes qui, à la date du Bilan, sont connues quant à leur origine, mais pas quant à leur importance (débiteurs douteux); </a:t>
            </a:r>
          </a:p>
        </p:txBody>
      </p:sp>
      <p:sp>
        <p:nvSpPr>
          <p:cNvPr id="80899" name="Text Box 3"/>
          <p:cNvSpPr txBox="1">
            <a:spLocks noChangeArrowheads="1"/>
          </p:cNvSpPr>
          <p:nvPr/>
        </p:nvSpPr>
        <p:spPr bwMode="auto">
          <a:xfrm>
            <a:off x="838200" y="3733800"/>
            <a:ext cx="7772400" cy="222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77825" indent="-3778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683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fr-FR" altLang="fr-FR" sz="2800">
                <a:solidFill>
                  <a:schemeClr val="bg1"/>
                </a:solidFill>
              </a:rPr>
              <a:t>- 	des engagements existant déjà à la date du Bilan, mais dont le montant et l’échéance ne peuvent être déterminés avec précision, ou dont l’existence est incertaine (provision pour risques divers: procès, garantie accordée aux clients, etc.)</a:t>
            </a:r>
            <a:endParaRPr lang="fr-FR" altLang="fr-FR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9" grpId="0" autoUpdateAnimBg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ext Box 2"/>
          <p:cNvSpPr txBox="1">
            <a:spLocks noChangeArrowheads="1"/>
          </p:cNvSpPr>
          <p:nvPr/>
        </p:nvSpPr>
        <p:spPr bwMode="auto">
          <a:xfrm>
            <a:off x="1066800" y="457200"/>
            <a:ext cx="70104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fr-FR" altLang="fr-FR" sz="3200" b="1">
                <a:solidFill>
                  <a:srgbClr val="006600"/>
                </a:solidFill>
              </a:rPr>
              <a:t>Les autorités fiscales admettent, sans justification, les provisions suivantes :</a:t>
            </a:r>
            <a:endParaRPr lang="fr-FR" altLang="fr-FR" sz="2800" b="1"/>
          </a:p>
        </p:txBody>
      </p:sp>
      <p:sp>
        <p:nvSpPr>
          <p:cNvPr id="81923" name="Rectangle 3"/>
          <p:cNvSpPr>
            <a:spLocks noChangeArrowheads="1"/>
          </p:cNvSpPr>
          <p:nvPr/>
        </p:nvSpPr>
        <p:spPr bwMode="auto">
          <a:xfrm>
            <a:off x="1219200" y="1676400"/>
            <a:ext cx="7010400" cy="43434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CH" altLang="fr-FR"/>
          </a:p>
        </p:txBody>
      </p:sp>
      <p:sp>
        <p:nvSpPr>
          <p:cNvPr id="81924" name="Text Box 4"/>
          <p:cNvSpPr txBox="1">
            <a:spLocks noChangeArrowheads="1"/>
          </p:cNvSpPr>
          <p:nvPr/>
        </p:nvSpPr>
        <p:spPr bwMode="auto">
          <a:xfrm>
            <a:off x="1524000" y="1905000"/>
            <a:ext cx="6781800" cy="352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endParaRPr lang="fr-FR" altLang="fr-FR" b="1">
              <a:latin typeface="Arial" panose="020B0604020202020204" pitchFamily="34" charset="0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fr-FR" altLang="fr-FR" b="1">
                <a:solidFill>
                  <a:schemeClr val="bg1"/>
                </a:solidFill>
                <a:latin typeface="Arial" panose="020B0604020202020204" pitchFamily="34" charset="0"/>
              </a:rPr>
              <a:t>Débiteurs domiciliés en Suisse</a:t>
            </a: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fr-FR" altLang="fr-FR" b="1">
                <a:solidFill>
                  <a:schemeClr val="bg1"/>
                </a:solidFill>
                <a:latin typeface="Arial" panose="020B0604020202020204" pitchFamily="34" charset="0"/>
              </a:rPr>
              <a:t>    (créances en CHF)			5 %</a:t>
            </a:r>
          </a:p>
          <a:p>
            <a:pPr>
              <a:lnSpc>
                <a:spcPct val="60000"/>
              </a:lnSpc>
              <a:spcBef>
                <a:spcPct val="50000"/>
              </a:spcBef>
            </a:pPr>
            <a:endParaRPr lang="fr-FR" altLang="fr-FR" b="1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fr-FR" altLang="fr-FR" b="1">
                <a:solidFill>
                  <a:schemeClr val="bg1"/>
                </a:solidFill>
                <a:latin typeface="Arial" panose="020B0604020202020204" pitchFamily="34" charset="0"/>
              </a:rPr>
              <a:t>Débiteurs domiciliés à l’étranger</a:t>
            </a: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fr-FR" altLang="fr-FR" b="1">
                <a:solidFill>
                  <a:schemeClr val="bg1"/>
                </a:solidFill>
                <a:latin typeface="Arial" panose="020B0604020202020204" pitchFamily="34" charset="0"/>
              </a:rPr>
              <a:t>   (créances en CHF)			10%</a:t>
            </a:r>
          </a:p>
          <a:p>
            <a:pPr>
              <a:lnSpc>
                <a:spcPct val="60000"/>
              </a:lnSpc>
              <a:spcBef>
                <a:spcPct val="50000"/>
              </a:spcBef>
            </a:pPr>
            <a:endParaRPr lang="fr-FR" altLang="fr-FR" b="1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fr-FR" altLang="fr-FR" b="1">
                <a:solidFill>
                  <a:schemeClr val="bg1"/>
                </a:solidFill>
                <a:latin typeface="Arial" panose="020B0604020202020204" pitchFamily="34" charset="0"/>
              </a:rPr>
              <a:t>Débiteurs domiciliés à l’étranger</a:t>
            </a: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fr-FR" altLang="fr-FR" b="1">
                <a:solidFill>
                  <a:schemeClr val="bg1"/>
                </a:solidFill>
                <a:latin typeface="Arial" panose="020B0604020202020204" pitchFamily="34" charset="0"/>
              </a:rPr>
              <a:t>   (créances en monnaies étrangères	15 %</a:t>
            </a:r>
          </a:p>
        </p:txBody>
      </p:sp>
      <p:sp>
        <p:nvSpPr>
          <p:cNvPr id="81925" name="Text Box 5"/>
          <p:cNvSpPr txBox="1">
            <a:spLocks noChangeArrowheads="1"/>
          </p:cNvSpPr>
          <p:nvPr/>
        </p:nvSpPr>
        <p:spPr bwMode="auto">
          <a:xfrm>
            <a:off x="1524000" y="6248400"/>
            <a:ext cx="6248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fr-FR" sz="1400" b="1"/>
              <a:t>Source : Guide WEKA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2979" name="Object 35"/>
          <p:cNvGraphicFramePr>
            <a:graphicFrameLocks noChangeAspect="1"/>
          </p:cNvGraphicFramePr>
          <p:nvPr/>
        </p:nvGraphicFramePr>
        <p:xfrm>
          <a:off x="1689100" y="1776413"/>
          <a:ext cx="5764213" cy="330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83" name="Feuille de calcul" r:id="rId3" imgW="5762933" imgH="3305533" progId="Excel.Sheet.8">
                  <p:embed/>
                </p:oleObj>
              </mc:Choice>
              <mc:Fallback>
                <p:oleObj name="Feuille de calcul" r:id="rId3" imgW="5762933" imgH="3305533" progId="Excel.Sheet.8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9100" y="1776413"/>
                        <a:ext cx="5764213" cy="3305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946" name="Text Box 2"/>
          <p:cNvSpPr txBox="1">
            <a:spLocks noChangeArrowheads="1"/>
          </p:cNvSpPr>
          <p:nvPr/>
        </p:nvSpPr>
        <p:spPr bwMode="auto">
          <a:xfrm>
            <a:off x="609600" y="533400"/>
            <a:ext cx="7543800" cy="100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u="sng"/>
              <a:t>Exemple</a:t>
            </a:r>
            <a:r>
              <a:rPr lang="fr-FR" altLang="fr-FR"/>
              <a:t> :</a:t>
            </a:r>
          </a:p>
          <a:p>
            <a:pPr>
              <a:spcBef>
                <a:spcPct val="50000"/>
              </a:spcBef>
            </a:pPr>
            <a:r>
              <a:rPr lang="fr-FR" altLang="fr-FR"/>
              <a:t>Création d’une provision de 5% pour débiteurs douteux</a:t>
            </a:r>
          </a:p>
        </p:txBody>
      </p:sp>
      <p:sp>
        <p:nvSpPr>
          <p:cNvPr id="82952" name="Rectangle 8"/>
          <p:cNvSpPr>
            <a:spLocks noChangeArrowheads="1"/>
          </p:cNvSpPr>
          <p:nvPr/>
        </p:nvSpPr>
        <p:spPr bwMode="auto">
          <a:xfrm>
            <a:off x="3657600" y="1981200"/>
            <a:ext cx="533400" cy="3048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82953" name="AutoShape 9"/>
          <p:cNvSpPr>
            <a:spLocks noChangeArrowheads="1"/>
          </p:cNvSpPr>
          <p:nvPr/>
        </p:nvSpPr>
        <p:spPr bwMode="auto">
          <a:xfrm>
            <a:off x="7543800" y="1828800"/>
            <a:ext cx="533400" cy="381000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pSp>
        <p:nvGrpSpPr>
          <p:cNvPr id="82963" name="Group 19"/>
          <p:cNvGrpSpPr>
            <a:grpSpLocks/>
          </p:cNvGrpSpPr>
          <p:nvPr/>
        </p:nvGrpSpPr>
        <p:grpSpPr bwMode="auto">
          <a:xfrm>
            <a:off x="3657600" y="3657600"/>
            <a:ext cx="381000" cy="381000"/>
            <a:chOff x="3360" y="3600"/>
            <a:chExt cx="336" cy="336"/>
          </a:xfrm>
        </p:grpSpPr>
        <p:sp>
          <p:nvSpPr>
            <p:cNvPr id="82960" name="Oval 16"/>
            <p:cNvSpPr>
              <a:spLocks noChangeArrowheads="1"/>
            </p:cNvSpPr>
            <p:nvPr/>
          </p:nvSpPr>
          <p:spPr bwMode="auto">
            <a:xfrm>
              <a:off x="3360" y="3600"/>
              <a:ext cx="336" cy="336"/>
            </a:xfrm>
            <a:prstGeom prst="ellipse">
              <a:avLst/>
            </a:prstGeom>
            <a:solidFill>
              <a:srgbClr val="99FF99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82959" name="Line 15"/>
            <p:cNvSpPr>
              <a:spLocks noChangeShapeType="1"/>
            </p:cNvSpPr>
            <p:nvPr/>
          </p:nvSpPr>
          <p:spPr bwMode="auto">
            <a:xfrm flipH="1">
              <a:off x="3456" y="3744"/>
              <a:ext cx="96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grpSp>
        <p:nvGrpSpPr>
          <p:cNvPr id="82964" name="Group 20"/>
          <p:cNvGrpSpPr>
            <a:grpSpLocks/>
          </p:cNvGrpSpPr>
          <p:nvPr/>
        </p:nvGrpSpPr>
        <p:grpSpPr bwMode="auto">
          <a:xfrm>
            <a:off x="7086600" y="3657600"/>
            <a:ext cx="381000" cy="381000"/>
            <a:chOff x="4512" y="3552"/>
            <a:chExt cx="336" cy="336"/>
          </a:xfrm>
        </p:grpSpPr>
        <p:sp>
          <p:nvSpPr>
            <p:cNvPr id="82961" name="Oval 17"/>
            <p:cNvSpPr>
              <a:spLocks noChangeArrowheads="1"/>
            </p:cNvSpPr>
            <p:nvPr/>
          </p:nvSpPr>
          <p:spPr bwMode="auto">
            <a:xfrm>
              <a:off x="4512" y="3552"/>
              <a:ext cx="336" cy="336"/>
            </a:xfrm>
            <a:prstGeom prst="ellipse">
              <a:avLst/>
            </a:prstGeom>
            <a:solidFill>
              <a:srgbClr val="FF99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82962" name="Line 18"/>
            <p:cNvSpPr>
              <a:spLocks noChangeShapeType="1"/>
            </p:cNvSpPr>
            <p:nvPr/>
          </p:nvSpPr>
          <p:spPr bwMode="auto">
            <a:xfrm>
              <a:off x="4704" y="3696"/>
              <a:ext cx="96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sp>
        <p:nvSpPr>
          <p:cNvPr id="82971" name="Line 27"/>
          <p:cNvSpPr>
            <a:spLocks noChangeShapeType="1"/>
          </p:cNvSpPr>
          <p:nvPr/>
        </p:nvSpPr>
        <p:spPr bwMode="auto">
          <a:xfrm>
            <a:off x="4267200" y="4495800"/>
            <a:ext cx="12192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82972" name="Text Box 28"/>
          <p:cNvSpPr txBox="1">
            <a:spLocks noChangeArrowheads="1"/>
          </p:cNvSpPr>
          <p:nvPr/>
        </p:nvSpPr>
        <p:spPr bwMode="auto">
          <a:xfrm>
            <a:off x="1828800" y="6019800"/>
            <a:ext cx="6248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600" b="1">
                <a:latin typeface="Arial" panose="020B0604020202020204" pitchFamily="34" charset="0"/>
              </a:rPr>
              <a:t>création de la provision</a:t>
            </a:r>
            <a:endParaRPr lang="fr-FR" altLang="fr-FR"/>
          </a:p>
        </p:txBody>
      </p:sp>
      <p:grpSp>
        <p:nvGrpSpPr>
          <p:cNvPr id="82975" name="Group 31"/>
          <p:cNvGrpSpPr>
            <a:grpSpLocks/>
          </p:cNvGrpSpPr>
          <p:nvPr/>
        </p:nvGrpSpPr>
        <p:grpSpPr bwMode="auto">
          <a:xfrm>
            <a:off x="1752600" y="2438400"/>
            <a:ext cx="6400800" cy="3505200"/>
            <a:chOff x="1248" y="1728"/>
            <a:chExt cx="4032" cy="2208"/>
          </a:xfrm>
        </p:grpSpPr>
        <p:grpSp>
          <p:nvGrpSpPr>
            <p:cNvPr id="82970" name="Group 26"/>
            <p:cNvGrpSpPr>
              <a:grpSpLocks/>
            </p:cNvGrpSpPr>
            <p:nvPr/>
          </p:nvGrpSpPr>
          <p:grpSpPr bwMode="auto">
            <a:xfrm>
              <a:off x="1248" y="1728"/>
              <a:ext cx="4032" cy="2208"/>
              <a:chOff x="1104" y="1536"/>
              <a:chExt cx="4032" cy="2208"/>
            </a:xfrm>
          </p:grpSpPr>
          <p:sp>
            <p:nvSpPr>
              <p:cNvPr id="82965" name="Line 21"/>
              <p:cNvSpPr>
                <a:spLocks noChangeShapeType="1"/>
              </p:cNvSpPr>
              <p:nvPr/>
            </p:nvSpPr>
            <p:spPr bwMode="auto">
              <a:xfrm flipH="1">
                <a:off x="1104" y="2688"/>
                <a:ext cx="288" cy="0"/>
              </a:xfrm>
              <a:prstGeom prst="line">
                <a:avLst/>
              </a:prstGeom>
              <a:noFill/>
              <a:ln w="762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82966" name="Line 22"/>
              <p:cNvSpPr>
                <a:spLocks noChangeShapeType="1"/>
              </p:cNvSpPr>
              <p:nvPr/>
            </p:nvSpPr>
            <p:spPr bwMode="auto">
              <a:xfrm flipH="1" flipV="1">
                <a:off x="1104" y="2688"/>
                <a:ext cx="0" cy="1056"/>
              </a:xfrm>
              <a:prstGeom prst="line">
                <a:avLst/>
              </a:prstGeom>
              <a:noFill/>
              <a:ln w="762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82967" name="Line 23"/>
              <p:cNvSpPr>
                <a:spLocks noChangeShapeType="1"/>
              </p:cNvSpPr>
              <p:nvPr/>
            </p:nvSpPr>
            <p:spPr bwMode="auto">
              <a:xfrm flipH="1" flipV="1">
                <a:off x="5136" y="1536"/>
                <a:ext cx="0" cy="2208"/>
              </a:xfrm>
              <a:prstGeom prst="line">
                <a:avLst/>
              </a:prstGeom>
              <a:noFill/>
              <a:ln w="762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82968" name="Line 24"/>
              <p:cNvSpPr>
                <a:spLocks noChangeShapeType="1"/>
              </p:cNvSpPr>
              <p:nvPr/>
            </p:nvSpPr>
            <p:spPr bwMode="auto">
              <a:xfrm flipH="1">
                <a:off x="4752" y="1536"/>
                <a:ext cx="384" cy="0"/>
              </a:xfrm>
              <a:prstGeom prst="line">
                <a:avLst/>
              </a:prstGeom>
              <a:noFill/>
              <a:ln w="762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82969" name="Line 25"/>
              <p:cNvSpPr>
                <a:spLocks noChangeShapeType="1"/>
              </p:cNvSpPr>
              <p:nvPr/>
            </p:nvSpPr>
            <p:spPr bwMode="auto">
              <a:xfrm flipH="1">
                <a:off x="1104" y="3744"/>
                <a:ext cx="4032" cy="0"/>
              </a:xfrm>
              <a:prstGeom prst="line">
                <a:avLst/>
              </a:prstGeom>
              <a:noFill/>
              <a:ln w="762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</p:grpSp>
        <p:sp>
          <p:nvSpPr>
            <p:cNvPr id="82973" name="Line 29"/>
            <p:cNvSpPr>
              <a:spLocks noChangeShapeType="1"/>
            </p:cNvSpPr>
            <p:nvPr/>
          </p:nvSpPr>
          <p:spPr bwMode="auto">
            <a:xfrm flipH="1">
              <a:off x="1248" y="2880"/>
              <a:ext cx="288" cy="0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sp>
        <p:nvSpPr>
          <p:cNvPr id="82974" name="Text Box 30"/>
          <p:cNvSpPr txBox="1">
            <a:spLocks noChangeArrowheads="1"/>
          </p:cNvSpPr>
          <p:nvPr/>
        </p:nvSpPr>
        <p:spPr bwMode="auto">
          <a:xfrm>
            <a:off x="4267200" y="4495800"/>
            <a:ext cx="1219200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600" b="1">
                <a:latin typeface="Arial" panose="020B0604020202020204" pitchFamily="34" charset="0"/>
              </a:rPr>
              <a:t>virement</a:t>
            </a:r>
          </a:p>
          <a:p>
            <a:pPr algn="ctr">
              <a:lnSpc>
                <a:spcPct val="20000"/>
              </a:lnSpc>
              <a:spcBef>
                <a:spcPct val="50000"/>
              </a:spcBef>
            </a:pPr>
            <a:r>
              <a:rPr lang="fr-FR" altLang="fr-FR" sz="1600" b="1">
                <a:latin typeface="Arial" panose="020B0604020202020204" pitchFamily="34" charset="0"/>
              </a:rPr>
              <a:t>de clôture</a:t>
            </a:r>
            <a:endParaRPr lang="fr-FR" altLang="fr-FR"/>
          </a:p>
        </p:txBody>
      </p:sp>
      <p:graphicFrame>
        <p:nvGraphicFramePr>
          <p:cNvPr id="82980" name="Object 36"/>
          <p:cNvGraphicFramePr>
            <a:graphicFrameLocks noChangeAspect="1"/>
          </p:cNvGraphicFramePr>
          <p:nvPr/>
        </p:nvGraphicFramePr>
        <p:xfrm>
          <a:off x="1689100" y="1776413"/>
          <a:ext cx="5764213" cy="330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84" name="Feuille de calcul" r:id="rId5" imgW="5762933" imgH="3305533" progId="Excel.Sheet.8">
                  <p:embed/>
                </p:oleObj>
              </mc:Choice>
              <mc:Fallback>
                <p:oleObj name="Feuille de calcul" r:id="rId5" imgW="5762933" imgH="3305533" progId="Excel.Sheet.8">
                  <p:embed/>
                  <p:pic>
                    <p:nvPicPr>
                      <p:cNvPr id="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9100" y="1776413"/>
                        <a:ext cx="5764213" cy="3305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977" name="Object 33"/>
          <p:cNvGraphicFramePr>
            <a:graphicFrameLocks noChangeAspect="1"/>
          </p:cNvGraphicFramePr>
          <p:nvPr/>
        </p:nvGraphicFramePr>
        <p:xfrm>
          <a:off x="1689100" y="1776413"/>
          <a:ext cx="5764213" cy="330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85" name="Feuille de calcul" r:id="rId7" imgW="5762933" imgH="3305533" progId="Excel.Sheet.8">
                  <p:embed/>
                </p:oleObj>
              </mc:Choice>
              <mc:Fallback>
                <p:oleObj name="Feuille de calcul" r:id="rId7" imgW="5762933" imgH="3305533" progId="Excel.Sheet.8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9100" y="1776413"/>
                        <a:ext cx="5764213" cy="3305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981" name="AutoShape 37"/>
          <p:cNvSpPr>
            <a:spLocks noChangeArrowheads="1"/>
          </p:cNvSpPr>
          <p:nvPr/>
        </p:nvSpPr>
        <p:spPr bwMode="auto">
          <a:xfrm>
            <a:off x="34925" y="2708275"/>
            <a:ext cx="1657350" cy="1439863"/>
          </a:xfrm>
          <a:prstGeom prst="wedgeRoundRectCallout">
            <a:avLst>
              <a:gd name="adj1" fmla="val 77875"/>
              <a:gd name="adj2" fmla="val -53417"/>
              <a:gd name="adj3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fr-CH" altLang="fr-FR" sz="1400"/>
              <a:t>Le compte Débiteurs est appelé « Créances Clients » dans certains ouvrages</a:t>
            </a:r>
            <a:endParaRPr lang="fr-FR" altLang="fr-FR" sz="1400"/>
          </a:p>
        </p:txBody>
      </p:sp>
      <p:sp>
        <p:nvSpPr>
          <p:cNvPr id="82982" name="AutoShape 38"/>
          <p:cNvSpPr>
            <a:spLocks noChangeArrowheads="1"/>
          </p:cNvSpPr>
          <p:nvPr/>
        </p:nvSpPr>
        <p:spPr bwMode="auto">
          <a:xfrm>
            <a:off x="3814763" y="2636838"/>
            <a:ext cx="1512887" cy="936625"/>
          </a:xfrm>
          <a:prstGeom prst="wedgeRoundRectCallout">
            <a:avLst>
              <a:gd name="adj1" fmla="val 85676"/>
              <a:gd name="adj2" fmla="val -73560"/>
              <a:gd name="adj3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fr-CH" altLang="fr-FR" sz="1400"/>
              <a:t>Le compte P</a:t>
            </a:r>
            <a:r>
              <a:rPr lang="fr-CH" altLang="fr-FR" sz="1400" baseline="-10000"/>
              <a:t>3</a:t>
            </a:r>
            <a:r>
              <a:rPr lang="fr-CH" altLang="fr-FR" sz="1400"/>
              <a:t>D</a:t>
            </a:r>
            <a:r>
              <a:rPr lang="fr-CH" altLang="fr-FR" sz="1400" baseline="-10000"/>
              <a:t>2</a:t>
            </a:r>
            <a:r>
              <a:rPr lang="fr-CH" altLang="fr-FR" sz="1400"/>
              <a:t> est aussi appelé « Ducroire »</a:t>
            </a:r>
            <a:endParaRPr lang="fr-FR" altLang="fr-FR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2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500"/>
                                        <p:tgtEl>
                                          <p:spTgt spid="82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2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29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29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29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29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53" grpId="0" animBg="1"/>
      <p:bldP spid="82971" grpId="0" animBg="1"/>
      <p:bldP spid="82972" grpId="0" autoUpdateAnimBg="0"/>
      <p:bldP spid="82974" grpId="0" autoUpdateAnimBg="0"/>
      <p:bldP spid="82981" grpId="0" animBg="1"/>
      <p:bldP spid="82982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>
                <a:solidFill>
                  <a:srgbClr val="003300"/>
                </a:solidFill>
              </a:rPr>
              <a:t>Fin de la première partie</a:t>
            </a:r>
            <a:endParaRPr lang="fr-FR" altLang="fr-FR"/>
          </a:p>
        </p:txBody>
      </p:sp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3048000" y="2133600"/>
          <a:ext cx="3076575" cy="3109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838" name="Clip" r:id="rId3" imgW="3076560" imgH="3109320" progId="MS_ClipArt_Gallery.2">
                  <p:embed/>
                </p:oleObj>
              </mc:Choice>
              <mc:Fallback>
                <p:oleObj name="Clip" r:id="rId3" imgW="3076560" imgH="3109320" progId="MS_ClipArt_Gallery.2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2133600"/>
                        <a:ext cx="3076575" cy="3109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4" name="Object 4"/>
          <p:cNvGraphicFramePr>
            <a:graphicFrameLocks noChangeAspect="1"/>
          </p:cNvGraphicFramePr>
          <p:nvPr/>
        </p:nvGraphicFramePr>
        <p:xfrm>
          <a:off x="7086600" y="2209800"/>
          <a:ext cx="1400175" cy="2771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839" name="Clip" r:id="rId5" imgW="1400040" imgH="2771640" progId="MS_ClipArt_Gallery.2">
                  <p:embed/>
                </p:oleObj>
              </mc:Choice>
              <mc:Fallback>
                <p:oleObj name="Clip" r:id="rId5" imgW="1400040" imgH="2771640" progId="MS_ClipArt_Gallery.2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6600" y="2209800"/>
                        <a:ext cx="1400175" cy="2771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2">
                <a:gamma/>
                <a:tint val="39216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154" name="Object 2"/>
          <p:cNvGraphicFramePr>
            <a:graphicFrameLocks noChangeAspect="1"/>
          </p:cNvGraphicFramePr>
          <p:nvPr/>
        </p:nvGraphicFramePr>
        <p:xfrm>
          <a:off x="5181600" y="3276600"/>
          <a:ext cx="3286125" cy="291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56" name="Clip" r:id="rId3" imgW="3285720" imgH="2914200" progId="MS_ClipArt_Gallery.2">
                  <p:embed/>
                </p:oleObj>
              </mc:Choice>
              <mc:Fallback>
                <p:oleObj name="Clip" r:id="rId3" imgW="3285720" imgH="2914200" progId="MS_ClipArt_Gallery.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3276600"/>
                        <a:ext cx="3286125" cy="2914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55" name="Text Box 3"/>
          <p:cNvSpPr txBox="1">
            <a:spLocks noChangeArrowheads="1"/>
          </p:cNvSpPr>
          <p:nvPr/>
        </p:nvSpPr>
        <p:spPr bwMode="auto">
          <a:xfrm>
            <a:off x="228600" y="609600"/>
            <a:ext cx="8610600" cy="176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4400" b="1">
                <a:solidFill>
                  <a:schemeClr val="bg1"/>
                </a:solidFill>
              </a:rPr>
              <a:t>2</a:t>
            </a:r>
          </a:p>
          <a:p>
            <a:pPr algn="ctr">
              <a:spcBef>
                <a:spcPct val="50000"/>
              </a:spcBef>
            </a:pPr>
            <a:r>
              <a:rPr lang="fr-FR" altLang="fr-FR" sz="4400" b="1">
                <a:solidFill>
                  <a:schemeClr val="bg1"/>
                </a:solidFill>
              </a:rPr>
              <a:t>Ajustement des comptes de gestion</a:t>
            </a:r>
            <a:endParaRPr lang="fr-FR" altLang="fr-FR" sz="36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9874" name="Object 2"/>
          <p:cNvGraphicFramePr>
            <a:graphicFrameLocks noChangeAspect="1"/>
          </p:cNvGraphicFramePr>
          <p:nvPr/>
        </p:nvGraphicFramePr>
        <p:xfrm>
          <a:off x="7848600" y="228600"/>
          <a:ext cx="1055688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878" name="Clip" r:id="rId3" imgW="3076560" imgH="3109320" progId="MS_ClipArt_Gallery.2">
                  <p:embed/>
                </p:oleObj>
              </mc:Choice>
              <mc:Fallback>
                <p:oleObj name="Clip" r:id="rId3" imgW="3076560" imgH="3109320" progId="MS_ClipArt_Gallery.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48600" y="228600"/>
                        <a:ext cx="1055688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875" name="Object 3"/>
          <p:cNvGraphicFramePr>
            <a:graphicFrameLocks noChangeAspect="1"/>
          </p:cNvGraphicFramePr>
          <p:nvPr/>
        </p:nvGraphicFramePr>
        <p:xfrm>
          <a:off x="7086600" y="2819400"/>
          <a:ext cx="1400175" cy="2771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879" name="Clip" r:id="rId5" imgW="1400040" imgH="2771640" progId="MS_ClipArt_Gallery.2">
                  <p:embed/>
                </p:oleObj>
              </mc:Choice>
              <mc:Fallback>
                <p:oleObj name="Clip" r:id="rId5" imgW="1400040" imgH="2771640" progId="MS_ClipArt_Gallery.2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6600" y="2819400"/>
                        <a:ext cx="1400175" cy="2771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9876" name="AutoShape 4"/>
          <p:cNvSpPr>
            <a:spLocks noChangeArrowheads="1"/>
          </p:cNvSpPr>
          <p:nvPr/>
        </p:nvSpPr>
        <p:spPr bwMode="auto">
          <a:xfrm>
            <a:off x="1524000" y="304800"/>
            <a:ext cx="6019800" cy="1828800"/>
          </a:xfrm>
          <a:prstGeom prst="wedgeEllipseCallout">
            <a:avLst>
              <a:gd name="adj1" fmla="val 45597"/>
              <a:gd name="adj2" fmla="val 107380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altLang="fr-FR" sz="4400">
                <a:solidFill>
                  <a:schemeClr val="bg1"/>
                </a:solidFill>
              </a:rPr>
              <a:t>Rendre juste les</a:t>
            </a:r>
          </a:p>
          <a:p>
            <a:pPr algn="ctr"/>
            <a:r>
              <a:rPr lang="fr-FR" altLang="fr-FR" sz="4400">
                <a:solidFill>
                  <a:schemeClr val="bg1"/>
                </a:solidFill>
              </a:rPr>
              <a:t>comptes de gestion</a:t>
            </a:r>
          </a:p>
        </p:txBody>
      </p:sp>
      <p:sp>
        <p:nvSpPr>
          <p:cNvPr id="79877" name="Text Box 5"/>
          <p:cNvSpPr txBox="1">
            <a:spLocks noChangeArrowheads="1"/>
          </p:cNvSpPr>
          <p:nvPr/>
        </p:nvSpPr>
        <p:spPr bwMode="auto">
          <a:xfrm>
            <a:off x="457200" y="3124200"/>
            <a:ext cx="5715000" cy="319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482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673100" defTabSz="482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482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482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482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482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482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482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482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fr-FR" altLang="fr-FR" b="1"/>
              <a:t>Il s’agit de faire supporter au bon exercice les charges ou les produits à cheval sur deux périodes comptables successives.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endParaRPr lang="fr-FR" altLang="fr-FR" b="1"/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fr-FR" altLang="fr-FR" b="1"/>
              <a:t>	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98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98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9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6" grpId="0" animBg="1" autoUpdateAnimBg="0"/>
      <p:bldP spid="79877" grpId="0" autoUpdateAnimBg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50000">
              <a:schemeClr val="bg2">
                <a:gamma/>
                <a:tint val="36471"/>
                <a:invGamma/>
              </a:schemeClr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22" name="Object 2"/>
          <p:cNvGraphicFramePr>
            <a:graphicFrameLocks noChangeAspect="1"/>
          </p:cNvGraphicFramePr>
          <p:nvPr/>
        </p:nvGraphicFramePr>
        <p:xfrm>
          <a:off x="6096000" y="533400"/>
          <a:ext cx="2122488" cy="2116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4" name="Clip" r:id="rId3" imgW="4699800" imgH="4686120" progId="MS_ClipArt_Gallery.2">
                  <p:embed/>
                </p:oleObj>
              </mc:Choice>
              <mc:Fallback>
                <p:oleObj name="Clip" r:id="rId3" imgW="4699800" imgH="4686120" progId="MS_ClipArt_Gallery.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533400"/>
                        <a:ext cx="2122488" cy="2116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685800" y="2971800"/>
            <a:ext cx="7315200" cy="158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2800" b="1"/>
              <a:t>Exemple :</a:t>
            </a:r>
          </a:p>
          <a:p>
            <a:pPr>
              <a:spcBef>
                <a:spcPct val="50000"/>
              </a:spcBef>
            </a:pPr>
            <a:r>
              <a:rPr lang="fr-FR" altLang="fr-FR" sz="2800" b="1"/>
              <a:t>Le 5 décembre nous payons fr. 3’000.- pour la cotisation  Rotary de l’année prochaine.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Line 4"/>
          <p:cNvSpPr>
            <a:spLocks noChangeShapeType="1"/>
          </p:cNvSpPr>
          <p:nvPr/>
        </p:nvSpPr>
        <p:spPr bwMode="auto">
          <a:xfrm>
            <a:off x="4572000" y="1676400"/>
            <a:ext cx="0" cy="49530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0" y="304800"/>
            <a:ext cx="4191000" cy="100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b="1"/>
              <a:t>Décembre</a:t>
            </a:r>
            <a:endParaRPr lang="fr-FR" altLang="fr-FR"/>
          </a:p>
          <a:p>
            <a:pPr>
              <a:spcBef>
                <a:spcPct val="50000"/>
              </a:spcBef>
            </a:pPr>
            <a:endParaRPr lang="fr-FR" altLang="fr-FR"/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4800600" y="304800"/>
            <a:ext cx="4114800" cy="100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b="1"/>
              <a:t>Janvier</a:t>
            </a:r>
            <a:endParaRPr lang="fr-FR" altLang="fr-FR"/>
          </a:p>
          <a:p>
            <a:pPr>
              <a:spcBef>
                <a:spcPct val="50000"/>
              </a:spcBef>
            </a:pPr>
            <a:endParaRPr lang="fr-FR" altLang="fr-FR"/>
          </a:p>
        </p:txBody>
      </p:sp>
      <p:graphicFrame>
        <p:nvGraphicFramePr>
          <p:cNvPr id="9223" name="Object 7"/>
          <p:cNvGraphicFramePr>
            <a:graphicFrameLocks noChangeAspect="1"/>
          </p:cNvGraphicFramePr>
          <p:nvPr/>
        </p:nvGraphicFramePr>
        <p:xfrm>
          <a:off x="3733800" y="0"/>
          <a:ext cx="1676400" cy="1360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89" name="Clip" r:id="rId3" imgW="2828880" imgH="2295360" progId="MS_ClipArt_Gallery.2">
                  <p:embed/>
                </p:oleObj>
              </mc:Choice>
              <mc:Fallback>
                <p:oleObj name="Clip" r:id="rId3" imgW="2828880" imgH="2295360" progId="MS_ClipArt_Gallery.2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0"/>
                        <a:ext cx="1676400" cy="1360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5" name="Object 9"/>
          <p:cNvGraphicFramePr>
            <a:graphicFrameLocks noChangeAspect="1"/>
          </p:cNvGraphicFramePr>
          <p:nvPr/>
        </p:nvGraphicFramePr>
        <p:xfrm>
          <a:off x="552450" y="2809875"/>
          <a:ext cx="8040688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90" name="Feuille de calcul" r:id="rId5" imgW="8039495" imgH="1238539" progId="Excel.Sheet.8">
                  <p:embed/>
                </p:oleObj>
              </mc:Choice>
              <mc:Fallback>
                <p:oleObj name="Feuille de calcul" r:id="rId5" imgW="8039495" imgH="1238539" progId="Excel.Sheet.8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450" y="2809875"/>
                        <a:ext cx="8040688" cy="123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63" name="Text Box 47"/>
          <p:cNvSpPr txBox="1">
            <a:spLocks noChangeArrowheads="1"/>
          </p:cNvSpPr>
          <p:nvPr/>
        </p:nvSpPr>
        <p:spPr bwMode="auto">
          <a:xfrm>
            <a:off x="3429000" y="3733800"/>
            <a:ext cx="533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1200" b="1">
                <a:latin typeface="Arial" panose="020B0604020202020204" pitchFamily="34" charset="0"/>
              </a:rPr>
              <a:t>3000</a:t>
            </a:r>
          </a:p>
        </p:txBody>
      </p:sp>
      <p:sp>
        <p:nvSpPr>
          <p:cNvPr id="9264" name="Text Box 48"/>
          <p:cNvSpPr txBox="1">
            <a:spLocks noChangeArrowheads="1"/>
          </p:cNvSpPr>
          <p:nvPr/>
        </p:nvSpPr>
        <p:spPr bwMode="auto">
          <a:xfrm>
            <a:off x="3505200" y="3886200"/>
            <a:ext cx="533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1200" b="1">
                <a:latin typeface="Arial" panose="020B0604020202020204" pitchFamily="34" charset="0"/>
              </a:rPr>
              <a:t>3000</a:t>
            </a:r>
            <a:endParaRPr lang="fr-FR" altLang="fr-FR"/>
          </a:p>
        </p:txBody>
      </p:sp>
      <p:sp>
        <p:nvSpPr>
          <p:cNvPr id="9265" name="Text Box 49"/>
          <p:cNvSpPr txBox="1">
            <a:spLocks noChangeArrowheads="1"/>
          </p:cNvSpPr>
          <p:nvPr/>
        </p:nvSpPr>
        <p:spPr bwMode="auto">
          <a:xfrm>
            <a:off x="3581400" y="4038600"/>
            <a:ext cx="533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1200" b="1">
                <a:latin typeface="Arial" panose="020B0604020202020204" pitchFamily="34" charset="0"/>
              </a:rPr>
              <a:t>3000</a:t>
            </a:r>
            <a:endParaRPr lang="fr-FR" altLang="fr-FR"/>
          </a:p>
        </p:txBody>
      </p:sp>
      <p:sp>
        <p:nvSpPr>
          <p:cNvPr id="9266" name="Text Box 50"/>
          <p:cNvSpPr txBox="1">
            <a:spLocks noChangeArrowheads="1"/>
          </p:cNvSpPr>
          <p:nvPr/>
        </p:nvSpPr>
        <p:spPr bwMode="auto">
          <a:xfrm>
            <a:off x="3657600" y="4191000"/>
            <a:ext cx="533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1200" b="1">
                <a:latin typeface="Arial" panose="020B0604020202020204" pitchFamily="34" charset="0"/>
              </a:rPr>
              <a:t>3000</a:t>
            </a:r>
            <a:endParaRPr lang="fr-FR" altLang="fr-FR"/>
          </a:p>
        </p:txBody>
      </p:sp>
      <p:sp>
        <p:nvSpPr>
          <p:cNvPr id="9267" name="Text Box 51"/>
          <p:cNvSpPr txBox="1">
            <a:spLocks noChangeArrowheads="1"/>
          </p:cNvSpPr>
          <p:nvPr/>
        </p:nvSpPr>
        <p:spPr bwMode="auto">
          <a:xfrm>
            <a:off x="3733800" y="4343400"/>
            <a:ext cx="533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1200" b="1">
                <a:latin typeface="Arial" panose="020B0604020202020204" pitchFamily="34" charset="0"/>
              </a:rPr>
              <a:t>3000</a:t>
            </a:r>
            <a:endParaRPr lang="fr-FR" altLang="fr-FR"/>
          </a:p>
        </p:txBody>
      </p:sp>
      <p:sp>
        <p:nvSpPr>
          <p:cNvPr id="9268" name="Text Box 52"/>
          <p:cNvSpPr txBox="1">
            <a:spLocks noChangeArrowheads="1"/>
          </p:cNvSpPr>
          <p:nvPr/>
        </p:nvSpPr>
        <p:spPr bwMode="auto">
          <a:xfrm>
            <a:off x="3886200" y="4495800"/>
            <a:ext cx="533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1200" b="1">
                <a:latin typeface="Arial" panose="020B0604020202020204" pitchFamily="34" charset="0"/>
              </a:rPr>
              <a:t>3000</a:t>
            </a:r>
            <a:endParaRPr lang="fr-FR" altLang="fr-FR"/>
          </a:p>
        </p:txBody>
      </p:sp>
      <p:sp>
        <p:nvSpPr>
          <p:cNvPr id="9269" name="Text Box 53"/>
          <p:cNvSpPr txBox="1">
            <a:spLocks noChangeArrowheads="1"/>
          </p:cNvSpPr>
          <p:nvPr/>
        </p:nvSpPr>
        <p:spPr bwMode="auto">
          <a:xfrm>
            <a:off x="4038600" y="4648200"/>
            <a:ext cx="533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1200" b="1">
                <a:latin typeface="Arial" panose="020B0604020202020204" pitchFamily="34" charset="0"/>
              </a:rPr>
              <a:t>3000</a:t>
            </a:r>
            <a:endParaRPr lang="fr-FR" altLang="fr-FR"/>
          </a:p>
        </p:txBody>
      </p:sp>
      <p:sp>
        <p:nvSpPr>
          <p:cNvPr id="9270" name="Text Box 54"/>
          <p:cNvSpPr txBox="1">
            <a:spLocks noChangeArrowheads="1"/>
          </p:cNvSpPr>
          <p:nvPr/>
        </p:nvSpPr>
        <p:spPr bwMode="auto">
          <a:xfrm>
            <a:off x="4267200" y="4724400"/>
            <a:ext cx="533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1200" b="1">
                <a:latin typeface="Arial" panose="020B0604020202020204" pitchFamily="34" charset="0"/>
              </a:rPr>
              <a:t>3000</a:t>
            </a:r>
            <a:endParaRPr lang="fr-FR" altLang="fr-FR"/>
          </a:p>
        </p:txBody>
      </p:sp>
      <p:sp>
        <p:nvSpPr>
          <p:cNvPr id="9271" name="Text Box 55"/>
          <p:cNvSpPr txBox="1">
            <a:spLocks noChangeArrowheads="1"/>
          </p:cNvSpPr>
          <p:nvPr/>
        </p:nvSpPr>
        <p:spPr bwMode="auto">
          <a:xfrm>
            <a:off x="4572000" y="4800600"/>
            <a:ext cx="533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1200" b="1">
                <a:latin typeface="Arial" panose="020B0604020202020204" pitchFamily="34" charset="0"/>
              </a:rPr>
              <a:t>3000</a:t>
            </a:r>
            <a:endParaRPr lang="fr-FR" altLang="fr-FR"/>
          </a:p>
        </p:txBody>
      </p:sp>
      <p:sp>
        <p:nvSpPr>
          <p:cNvPr id="9272" name="Text Box 56"/>
          <p:cNvSpPr txBox="1">
            <a:spLocks noChangeArrowheads="1"/>
          </p:cNvSpPr>
          <p:nvPr/>
        </p:nvSpPr>
        <p:spPr bwMode="auto">
          <a:xfrm>
            <a:off x="4800600" y="4876800"/>
            <a:ext cx="533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1200" b="1">
                <a:latin typeface="Arial" panose="020B0604020202020204" pitchFamily="34" charset="0"/>
              </a:rPr>
              <a:t>3000</a:t>
            </a:r>
            <a:endParaRPr lang="fr-FR" altLang="fr-FR"/>
          </a:p>
        </p:txBody>
      </p:sp>
      <p:sp>
        <p:nvSpPr>
          <p:cNvPr id="9273" name="Text Box 57"/>
          <p:cNvSpPr txBox="1">
            <a:spLocks noChangeArrowheads="1"/>
          </p:cNvSpPr>
          <p:nvPr/>
        </p:nvSpPr>
        <p:spPr bwMode="auto">
          <a:xfrm>
            <a:off x="5105400" y="4953000"/>
            <a:ext cx="533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1200" b="1">
                <a:latin typeface="Arial" panose="020B0604020202020204" pitchFamily="34" charset="0"/>
              </a:rPr>
              <a:t>3000</a:t>
            </a:r>
            <a:endParaRPr lang="fr-FR" altLang="fr-FR"/>
          </a:p>
        </p:txBody>
      </p:sp>
      <p:sp>
        <p:nvSpPr>
          <p:cNvPr id="9274" name="Text Box 58"/>
          <p:cNvSpPr txBox="1">
            <a:spLocks noChangeArrowheads="1"/>
          </p:cNvSpPr>
          <p:nvPr/>
        </p:nvSpPr>
        <p:spPr bwMode="auto">
          <a:xfrm>
            <a:off x="5410200" y="5029200"/>
            <a:ext cx="533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1200" b="1">
                <a:latin typeface="Arial" panose="020B0604020202020204" pitchFamily="34" charset="0"/>
              </a:rPr>
              <a:t>3000</a:t>
            </a:r>
            <a:endParaRPr lang="fr-FR" altLang="fr-FR"/>
          </a:p>
        </p:txBody>
      </p:sp>
      <p:sp>
        <p:nvSpPr>
          <p:cNvPr id="9275" name="Text Box 59"/>
          <p:cNvSpPr txBox="1">
            <a:spLocks noChangeArrowheads="1"/>
          </p:cNvSpPr>
          <p:nvPr/>
        </p:nvSpPr>
        <p:spPr bwMode="auto">
          <a:xfrm>
            <a:off x="5638800" y="5105400"/>
            <a:ext cx="533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1200" b="1">
                <a:latin typeface="Arial" panose="020B0604020202020204" pitchFamily="34" charset="0"/>
              </a:rPr>
              <a:t>3000</a:t>
            </a:r>
            <a:endParaRPr lang="fr-FR" altLang="fr-FR"/>
          </a:p>
        </p:txBody>
      </p:sp>
      <p:sp>
        <p:nvSpPr>
          <p:cNvPr id="9276" name="Text Box 60"/>
          <p:cNvSpPr txBox="1">
            <a:spLocks noChangeArrowheads="1"/>
          </p:cNvSpPr>
          <p:nvPr/>
        </p:nvSpPr>
        <p:spPr bwMode="auto">
          <a:xfrm>
            <a:off x="5943600" y="5029200"/>
            <a:ext cx="533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1200" b="1">
                <a:latin typeface="Arial" panose="020B0604020202020204" pitchFamily="34" charset="0"/>
              </a:rPr>
              <a:t>3000</a:t>
            </a:r>
            <a:endParaRPr lang="fr-FR" altLang="fr-FR"/>
          </a:p>
        </p:txBody>
      </p:sp>
      <p:sp>
        <p:nvSpPr>
          <p:cNvPr id="9277" name="Text Box 61"/>
          <p:cNvSpPr txBox="1">
            <a:spLocks noChangeArrowheads="1"/>
          </p:cNvSpPr>
          <p:nvPr/>
        </p:nvSpPr>
        <p:spPr bwMode="auto">
          <a:xfrm>
            <a:off x="6172200" y="4953000"/>
            <a:ext cx="533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1200" b="1">
                <a:latin typeface="Arial" panose="020B0604020202020204" pitchFamily="34" charset="0"/>
              </a:rPr>
              <a:t>3000</a:t>
            </a:r>
            <a:endParaRPr lang="fr-FR" altLang="fr-FR"/>
          </a:p>
        </p:txBody>
      </p:sp>
      <p:sp>
        <p:nvSpPr>
          <p:cNvPr id="9278" name="Text Box 62"/>
          <p:cNvSpPr txBox="1">
            <a:spLocks noChangeArrowheads="1"/>
          </p:cNvSpPr>
          <p:nvPr/>
        </p:nvSpPr>
        <p:spPr bwMode="auto">
          <a:xfrm>
            <a:off x="6400800" y="4800600"/>
            <a:ext cx="533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1200" b="1">
                <a:latin typeface="Arial" panose="020B0604020202020204" pitchFamily="34" charset="0"/>
              </a:rPr>
              <a:t>3000</a:t>
            </a:r>
            <a:endParaRPr lang="fr-FR" altLang="fr-FR"/>
          </a:p>
        </p:txBody>
      </p:sp>
      <p:sp>
        <p:nvSpPr>
          <p:cNvPr id="9279" name="Text Box 63"/>
          <p:cNvSpPr txBox="1">
            <a:spLocks noChangeArrowheads="1"/>
          </p:cNvSpPr>
          <p:nvPr/>
        </p:nvSpPr>
        <p:spPr bwMode="auto">
          <a:xfrm>
            <a:off x="6629400" y="4648200"/>
            <a:ext cx="533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1200" b="1">
                <a:latin typeface="Arial" panose="020B0604020202020204" pitchFamily="34" charset="0"/>
              </a:rPr>
              <a:t>3000</a:t>
            </a:r>
            <a:endParaRPr lang="fr-FR" altLang="fr-FR"/>
          </a:p>
        </p:txBody>
      </p:sp>
      <p:sp>
        <p:nvSpPr>
          <p:cNvPr id="9280" name="Text Box 64"/>
          <p:cNvSpPr txBox="1">
            <a:spLocks noChangeArrowheads="1"/>
          </p:cNvSpPr>
          <p:nvPr/>
        </p:nvSpPr>
        <p:spPr bwMode="auto">
          <a:xfrm>
            <a:off x="6781800" y="4495800"/>
            <a:ext cx="533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1200" b="1">
                <a:latin typeface="Arial" panose="020B0604020202020204" pitchFamily="34" charset="0"/>
              </a:rPr>
              <a:t>3000</a:t>
            </a:r>
            <a:endParaRPr lang="fr-FR" altLang="fr-FR"/>
          </a:p>
        </p:txBody>
      </p:sp>
      <p:sp>
        <p:nvSpPr>
          <p:cNvPr id="9281" name="Text Box 65"/>
          <p:cNvSpPr txBox="1">
            <a:spLocks noChangeArrowheads="1"/>
          </p:cNvSpPr>
          <p:nvPr/>
        </p:nvSpPr>
        <p:spPr bwMode="auto">
          <a:xfrm>
            <a:off x="6934200" y="4343400"/>
            <a:ext cx="533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1200" b="1">
                <a:latin typeface="Arial" panose="020B0604020202020204" pitchFamily="34" charset="0"/>
              </a:rPr>
              <a:t>3000</a:t>
            </a:r>
            <a:endParaRPr lang="fr-FR" altLang="fr-FR"/>
          </a:p>
        </p:txBody>
      </p:sp>
      <p:sp>
        <p:nvSpPr>
          <p:cNvPr id="9282" name="Text Box 66"/>
          <p:cNvSpPr txBox="1">
            <a:spLocks noChangeArrowheads="1"/>
          </p:cNvSpPr>
          <p:nvPr/>
        </p:nvSpPr>
        <p:spPr bwMode="auto">
          <a:xfrm>
            <a:off x="7010400" y="4191000"/>
            <a:ext cx="533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1200" b="1">
                <a:latin typeface="Arial" panose="020B0604020202020204" pitchFamily="34" charset="0"/>
              </a:rPr>
              <a:t>3000</a:t>
            </a:r>
            <a:endParaRPr lang="fr-FR" altLang="fr-FR"/>
          </a:p>
        </p:txBody>
      </p:sp>
      <p:sp>
        <p:nvSpPr>
          <p:cNvPr id="9283" name="Text Box 67"/>
          <p:cNvSpPr txBox="1">
            <a:spLocks noChangeArrowheads="1"/>
          </p:cNvSpPr>
          <p:nvPr/>
        </p:nvSpPr>
        <p:spPr bwMode="auto">
          <a:xfrm>
            <a:off x="7086600" y="4038600"/>
            <a:ext cx="533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1200" b="1">
                <a:latin typeface="Arial" panose="020B0604020202020204" pitchFamily="34" charset="0"/>
              </a:rPr>
              <a:t>3000</a:t>
            </a:r>
            <a:endParaRPr lang="fr-FR" altLang="fr-FR"/>
          </a:p>
        </p:txBody>
      </p:sp>
      <p:sp>
        <p:nvSpPr>
          <p:cNvPr id="9284" name="Text Box 68"/>
          <p:cNvSpPr txBox="1">
            <a:spLocks noChangeArrowheads="1"/>
          </p:cNvSpPr>
          <p:nvPr/>
        </p:nvSpPr>
        <p:spPr bwMode="auto">
          <a:xfrm>
            <a:off x="7162800" y="3810000"/>
            <a:ext cx="533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1200" b="1">
                <a:latin typeface="Arial" panose="020B0604020202020204" pitchFamily="34" charset="0"/>
              </a:rPr>
              <a:t>3000</a:t>
            </a:r>
            <a:endParaRPr lang="fr-FR" altLang="fr-FR"/>
          </a:p>
        </p:txBody>
      </p:sp>
      <p:sp>
        <p:nvSpPr>
          <p:cNvPr id="9285" name="Text Box 69"/>
          <p:cNvSpPr txBox="1">
            <a:spLocks noChangeArrowheads="1"/>
          </p:cNvSpPr>
          <p:nvPr/>
        </p:nvSpPr>
        <p:spPr bwMode="auto">
          <a:xfrm>
            <a:off x="7162800" y="3581400"/>
            <a:ext cx="533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1200" b="1">
                <a:latin typeface="Arial" panose="020B0604020202020204" pitchFamily="34" charset="0"/>
              </a:rPr>
              <a:t>3000</a:t>
            </a:r>
            <a:endParaRPr lang="fr-FR" altLang="fr-FR"/>
          </a:p>
        </p:txBody>
      </p:sp>
      <p:sp>
        <p:nvSpPr>
          <p:cNvPr id="9286" name="Rectangle 70"/>
          <p:cNvSpPr>
            <a:spLocks noChangeArrowheads="1"/>
          </p:cNvSpPr>
          <p:nvPr/>
        </p:nvSpPr>
        <p:spPr bwMode="auto">
          <a:xfrm>
            <a:off x="2819400" y="3657600"/>
            <a:ext cx="53340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9288" name="AutoShape 72"/>
          <p:cNvSpPr>
            <a:spLocks noChangeArrowheads="1"/>
          </p:cNvSpPr>
          <p:nvPr/>
        </p:nvSpPr>
        <p:spPr bwMode="auto">
          <a:xfrm>
            <a:off x="304800" y="4724400"/>
            <a:ext cx="2743200" cy="1676400"/>
          </a:xfrm>
          <a:prstGeom prst="cloudCallout">
            <a:avLst>
              <a:gd name="adj1" fmla="val 45833"/>
              <a:gd name="adj2" fmla="val -94412"/>
            </a:avLst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fr-CH" altLang="fr-FR" sz="1800"/>
              <a:t>Le but : faire passer ces 3'000.- sur l'exercice suivant…</a:t>
            </a:r>
            <a:endParaRPr lang="fr-FR" altLang="fr-FR" sz="1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3"/>
                                            </p:cond>
                                          </p:stCondLst>
                                        </p:cTn>
                                        <p:tgtEl>
                                          <p:spTgt spid="9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6"/>
                                            </p:cond>
                                          </p:stCondLst>
                                        </p:cTn>
                                        <p:tgtEl>
                                          <p:spTgt spid="9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9"/>
                                            </p:cond>
                                          </p:stCondLst>
                                        </p:cTn>
                                        <p:tgtEl>
                                          <p:spTgt spid="9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2"/>
                                            </p:cond>
                                          </p:stCondLst>
                                        </p:cTn>
                                        <p:tgtEl>
                                          <p:spTgt spid="9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5"/>
                                            </p:cond>
                                          </p:stCondLst>
                                        </p:cTn>
                                        <p:tgtEl>
                                          <p:spTgt spid="9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8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8"/>
                                            </p:cond>
                                          </p:stCondLst>
                                        </p:cTn>
                                        <p:tgtEl>
                                          <p:spTgt spid="9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1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1"/>
                                            </p:cond>
                                          </p:stCondLst>
                                        </p:cTn>
                                        <p:tgtEl>
                                          <p:spTgt spid="9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4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4"/>
                                            </p:cond>
                                          </p:stCondLst>
                                        </p:cTn>
                                        <p:tgtEl>
                                          <p:spTgt spid="9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7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7"/>
                                            </p:cond>
                                          </p:stCondLst>
                                        </p:cTn>
                                        <p:tgtEl>
                                          <p:spTgt spid="9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40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0"/>
                                            </p:cond>
                                          </p:stCondLst>
                                        </p:cTn>
                                        <p:tgtEl>
                                          <p:spTgt spid="9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3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3"/>
                                            </p:cond>
                                          </p:stCondLst>
                                        </p:cTn>
                                        <p:tgtEl>
                                          <p:spTgt spid="9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6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6"/>
                                            </p:cond>
                                          </p:stCondLst>
                                        </p:cTn>
                                        <p:tgtEl>
                                          <p:spTgt spid="9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9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9"/>
                                            </p:cond>
                                          </p:stCondLst>
                                        </p:cTn>
                                        <p:tgtEl>
                                          <p:spTgt spid="9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52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2"/>
                                            </p:cond>
                                          </p:stCondLst>
                                        </p:cTn>
                                        <p:tgtEl>
                                          <p:spTgt spid="9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5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5"/>
                                            </p:cond>
                                          </p:stCondLst>
                                        </p:cTn>
                                        <p:tgtEl>
                                          <p:spTgt spid="9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8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8"/>
                                            </p:cond>
                                          </p:stCondLst>
                                        </p:cTn>
                                        <p:tgtEl>
                                          <p:spTgt spid="9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61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1"/>
                                            </p:cond>
                                          </p:stCondLst>
                                        </p:cTn>
                                        <p:tgtEl>
                                          <p:spTgt spid="9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4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4"/>
                                            </p:cond>
                                          </p:stCondLst>
                                        </p:cTn>
                                        <p:tgtEl>
                                          <p:spTgt spid="9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7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7"/>
                                            </p:cond>
                                          </p:stCondLst>
                                        </p:cTn>
                                        <p:tgtEl>
                                          <p:spTgt spid="9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70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0"/>
                                            </p:cond>
                                          </p:stCondLst>
                                        </p:cTn>
                                        <p:tgtEl>
                                          <p:spTgt spid="9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3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3"/>
                                            </p:cond>
                                          </p:stCondLst>
                                        </p:cTn>
                                        <p:tgtEl>
                                          <p:spTgt spid="9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15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63" grpId="0" autoUpdateAnimBg="0"/>
      <p:bldP spid="9264" grpId="0" autoUpdateAnimBg="0"/>
      <p:bldP spid="9265" grpId="0" autoUpdateAnimBg="0"/>
      <p:bldP spid="9266" grpId="0" autoUpdateAnimBg="0"/>
      <p:bldP spid="9267" grpId="0" autoUpdateAnimBg="0"/>
      <p:bldP spid="9268" grpId="0" autoUpdateAnimBg="0"/>
      <p:bldP spid="9269" grpId="0" autoUpdateAnimBg="0"/>
      <p:bldP spid="9270" grpId="0" autoUpdateAnimBg="0"/>
      <p:bldP spid="9271" grpId="0" autoUpdateAnimBg="0"/>
      <p:bldP spid="9272" grpId="0" autoUpdateAnimBg="0"/>
      <p:bldP spid="9273" grpId="0" autoUpdateAnimBg="0"/>
      <p:bldP spid="9274" grpId="0" autoUpdateAnimBg="0"/>
      <p:bldP spid="9275" grpId="0" autoUpdateAnimBg="0"/>
      <p:bldP spid="9276" grpId="0" autoUpdateAnimBg="0"/>
      <p:bldP spid="9277" grpId="0" autoUpdateAnimBg="0"/>
      <p:bldP spid="9278" grpId="0" autoUpdateAnimBg="0"/>
      <p:bldP spid="9279" grpId="0" autoUpdateAnimBg="0"/>
      <p:bldP spid="9280" grpId="0" autoUpdateAnimBg="0"/>
      <p:bldP spid="9281" grpId="0" autoUpdateAnimBg="0"/>
      <p:bldP spid="9282" grpId="0" autoUpdateAnimBg="0"/>
      <p:bldP spid="9283" grpId="0" autoUpdateAnimBg="0"/>
      <p:bldP spid="9284" grpId="0" autoUpdateAnimBg="0"/>
      <p:bldP spid="9285" grpId="0" autoUpdateAnimBg="0"/>
      <p:bldP spid="9286" grpId="0" animBg="1"/>
      <p:bldP spid="9288" grpId="0" animBg="1" autoUpdateAnimBg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Line 2"/>
          <p:cNvSpPr>
            <a:spLocks noChangeShapeType="1"/>
          </p:cNvSpPr>
          <p:nvPr/>
        </p:nvSpPr>
        <p:spPr bwMode="auto">
          <a:xfrm>
            <a:off x="4572000" y="1676400"/>
            <a:ext cx="0" cy="49530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33123" name="Text Box 3"/>
          <p:cNvSpPr txBox="1">
            <a:spLocks noChangeArrowheads="1"/>
          </p:cNvSpPr>
          <p:nvPr/>
        </p:nvSpPr>
        <p:spPr bwMode="auto">
          <a:xfrm>
            <a:off x="0" y="304800"/>
            <a:ext cx="4191000" cy="100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b="1"/>
              <a:t>Décembre</a:t>
            </a:r>
            <a:endParaRPr lang="fr-FR" altLang="fr-FR"/>
          </a:p>
          <a:p>
            <a:pPr>
              <a:spcBef>
                <a:spcPct val="50000"/>
              </a:spcBef>
            </a:pPr>
            <a:endParaRPr lang="fr-FR" altLang="fr-FR"/>
          </a:p>
        </p:txBody>
      </p:sp>
      <p:sp>
        <p:nvSpPr>
          <p:cNvPr id="133124" name="Text Box 4"/>
          <p:cNvSpPr txBox="1">
            <a:spLocks noChangeArrowheads="1"/>
          </p:cNvSpPr>
          <p:nvPr/>
        </p:nvSpPr>
        <p:spPr bwMode="auto">
          <a:xfrm>
            <a:off x="4800600" y="304800"/>
            <a:ext cx="4114800" cy="100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b="1"/>
              <a:t>Janvier</a:t>
            </a:r>
            <a:endParaRPr lang="fr-FR" altLang="fr-FR"/>
          </a:p>
          <a:p>
            <a:pPr>
              <a:spcBef>
                <a:spcPct val="50000"/>
              </a:spcBef>
            </a:pPr>
            <a:endParaRPr lang="fr-FR" altLang="fr-FR"/>
          </a:p>
        </p:txBody>
      </p:sp>
      <p:graphicFrame>
        <p:nvGraphicFramePr>
          <p:cNvPr id="133125" name="Object 5"/>
          <p:cNvGraphicFramePr>
            <a:graphicFrameLocks noChangeAspect="1"/>
          </p:cNvGraphicFramePr>
          <p:nvPr/>
        </p:nvGraphicFramePr>
        <p:xfrm>
          <a:off x="3733800" y="0"/>
          <a:ext cx="1676400" cy="1360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53" name="Clip" r:id="rId3" imgW="2828880" imgH="2295360" progId="MS_ClipArt_Gallery.2">
                  <p:embed/>
                </p:oleObj>
              </mc:Choice>
              <mc:Fallback>
                <p:oleObj name="Clip" r:id="rId3" imgW="2828880" imgH="2295360" progId="MS_ClipArt_Gallery.2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0"/>
                        <a:ext cx="1676400" cy="1360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26" name="Object 6"/>
          <p:cNvGraphicFramePr>
            <a:graphicFrameLocks noChangeAspect="1"/>
          </p:cNvGraphicFramePr>
          <p:nvPr/>
        </p:nvGraphicFramePr>
        <p:xfrm>
          <a:off x="552450" y="2809875"/>
          <a:ext cx="8040688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54" name="Feuille de calcul" r:id="rId5" imgW="8039495" imgH="1238539" progId="Excel.Sheet.8">
                  <p:embed/>
                </p:oleObj>
              </mc:Choice>
              <mc:Fallback>
                <p:oleObj name="Feuille de calcul" r:id="rId5" imgW="8039495" imgH="1238539" progId="Excel.Shee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450" y="2809875"/>
                        <a:ext cx="8040688" cy="123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27" name="Text Box 7"/>
          <p:cNvSpPr txBox="1">
            <a:spLocks noChangeArrowheads="1"/>
          </p:cNvSpPr>
          <p:nvPr/>
        </p:nvSpPr>
        <p:spPr bwMode="auto">
          <a:xfrm>
            <a:off x="3649663" y="3616325"/>
            <a:ext cx="533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1200" b="1">
                <a:latin typeface="Arial" panose="020B0604020202020204" pitchFamily="34" charset="0"/>
              </a:rPr>
              <a:t>3000</a:t>
            </a:r>
          </a:p>
        </p:txBody>
      </p:sp>
      <p:sp>
        <p:nvSpPr>
          <p:cNvPr id="133150" name="Rectangle 30"/>
          <p:cNvSpPr>
            <a:spLocks noChangeArrowheads="1"/>
          </p:cNvSpPr>
          <p:nvPr/>
        </p:nvSpPr>
        <p:spPr bwMode="auto">
          <a:xfrm>
            <a:off x="2819400" y="3657600"/>
            <a:ext cx="53340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33151" name="AutoShape 31"/>
          <p:cNvSpPr>
            <a:spLocks noChangeArrowheads="1"/>
          </p:cNvSpPr>
          <p:nvPr/>
        </p:nvSpPr>
        <p:spPr bwMode="auto">
          <a:xfrm>
            <a:off x="304800" y="4724400"/>
            <a:ext cx="2743200" cy="1676400"/>
          </a:xfrm>
          <a:prstGeom prst="cloudCallout">
            <a:avLst>
              <a:gd name="adj1" fmla="val 45833"/>
              <a:gd name="adj2" fmla="val -94412"/>
            </a:avLst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fr-CH" altLang="fr-FR" sz="1800"/>
              <a:t>Le but : faire passer ces 3'000.- sur l'exercice suivant…</a:t>
            </a:r>
            <a:endParaRPr lang="fr-FR" altLang="fr-FR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1.11111E-6 L 0.10608 0.08611 C 0.1283 0.10579 0.16164 0.11667 0.19618 0.11667 C 0.23594 0.11667 0.26754 0.10579 0.28976 0.08611 L 0.39601 1.11111E-6 " pathEditMode="relative" rAng="0" ptsTypes="FffFF">
                                      <p:cBhvr>
                                        <p:cTn id="14" dur="5000" fill="hold"/>
                                        <p:tgtEl>
                                          <p:spTgt spid="133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792" y="5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27" grpId="0"/>
      <p:bldP spid="133127" grpId="1"/>
      <p:bldP spid="133150" grpId="0" animBg="1"/>
      <p:bldP spid="133151" grpId="0" animBg="1" autoUpdateAnimBg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Line 2"/>
          <p:cNvSpPr>
            <a:spLocks noChangeShapeType="1"/>
          </p:cNvSpPr>
          <p:nvPr/>
        </p:nvSpPr>
        <p:spPr bwMode="auto">
          <a:xfrm>
            <a:off x="4572000" y="1676400"/>
            <a:ext cx="0" cy="49530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0" y="304800"/>
            <a:ext cx="4191000" cy="100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b="1"/>
              <a:t>Décembre</a:t>
            </a:r>
            <a:endParaRPr lang="fr-FR" altLang="fr-FR"/>
          </a:p>
          <a:p>
            <a:pPr>
              <a:spcBef>
                <a:spcPct val="50000"/>
              </a:spcBef>
            </a:pPr>
            <a:endParaRPr lang="fr-FR" altLang="fr-FR"/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4800600" y="304800"/>
            <a:ext cx="4114800" cy="100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b="1"/>
              <a:t>Janvier</a:t>
            </a:r>
            <a:endParaRPr lang="fr-FR" altLang="fr-FR"/>
          </a:p>
          <a:p>
            <a:pPr>
              <a:spcBef>
                <a:spcPct val="50000"/>
              </a:spcBef>
            </a:pPr>
            <a:endParaRPr lang="fr-FR" altLang="fr-FR"/>
          </a:p>
        </p:txBody>
      </p:sp>
      <p:graphicFrame>
        <p:nvGraphicFramePr>
          <p:cNvPr id="31749" name="Object 5"/>
          <p:cNvGraphicFramePr>
            <a:graphicFrameLocks noChangeAspect="1"/>
          </p:cNvGraphicFramePr>
          <p:nvPr/>
        </p:nvGraphicFramePr>
        <p:xfrm>
          <a:off x="3733800" y="0"/>
          <a:ext cx="1676400" cy="1360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8" name="Clip" r:id="rId4" imgW="2828880" imgH="2295360" progId="MS_ClipArt_Gallery.2">
                  <p:embed/>
                </p:oleObj>
              </mc:Choice>
              <mc:Fallback>
                <p:oleObj name="Clip" r:id="rId4" imgW="2828880" imgH="2295360" progId="MS_ClipArt_Gallery.2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0"/>
                        <a:ext cx="1676400" cy="1360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75" name="Object 31"/>
          <p:cNvGraphicFramePr>
            <a:graphicFrameLocks noChangeAspect="1"/>
          </p:cNvGraphicFramePr>
          <p:nvPr/>
        </p:nvGraphicFramePr>
        <p:xfrm>
          <a:off x="552450" y="2709863"/>
          <a:ext cx="8040688" cy="1438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9" name="Feuille de calcul" r:id="rId6" imgW="8039495" imgH="1438536" progId="Excel.Sheet.8">
                  <p:embed/>
                </p:oleObj>
              </mc:Choice>
              <mc:Fallback>
                <p:oleObj name="Feuille de calcul" r:id="rId6" imgW="8039495" imgH="1438536" progId="Excel.Sheet.8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450" y="2709863"/>
                        <a:ext cx="8040688" cy="1438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76" name="Object 32"/>
          <p:cNvGraphicFramePr>
            <a:graphicFrameLocks noChangeAspect="1"/>
          </p:cNvGraphicFramePr>
          <p:nvPr/>
        </p:nvGraphicFramePr>
        <p:xfrm>
          <a:off x="2819400" y="4572000"/>
          <a:ext cx="1704975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90" name="Feuille de calcul" r:id="rId8" imgW="1705435" imgH="1238539" progId="Excel.Sheet.8">
                  <p:embed/>
                </p:oleObj>
              </mc:Choice>
              <mc:Fallback>
                <p:oleObj name="Feuille de calcul" r:id="rId8" imgW="1705435" imgH="1238539" progId="Excel.Sheet.8">
                  <p:embed/>
                  <p:pic>
                    <p:nvPicPr>
                      <p:cNvPr id="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4572000"/>
                        <a:ext cx="1704975" cy="123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78" name="Object 34"/>
          <p:cNvGraphicFramePr>
            <a:graphicFrameLocks noChangeAspect="1"/>
          </p:cNvGraphicFramePr>
          <p:nvPr/>
        </p:nvGraphicFramePr>
        <p:xfrm>
          <a:off x="533400" y="4572000"/>
          <a:ext cx="1704975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91" name="Feuille de calcul" r:id="rId10" imgW="1705435" imgH="1238539" progId="Excel.Sheet.8">
                  <p:embed/>
                </p:oleObj>
              </mc:Choice>
              <mc:Fallback>
                <p:oleObj name="Feuille de calcul" r:id="rId10" imgW="1705435" imgH="1238539" progId="Excel.Sheet.8">
                  <p:embed/>
                  <p:pic>
                    <p:nvPicPr>
                      <p:cNvPr id="0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4572000"/>
                        <a:ext cx="1704975" cy="123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1784" name="Group 40"/>
          <p:cNvGrpSpPr>
            <a:grpSpLocks/>
          </p:cNvGrpSpPr>
          <p:nvPr/>
        </p:nvGrpSpPr>
        <p:grpSpPr bwMode="auto">
          <a:xfrm>
            <a:off x="2819400" y="4494213"/>
            <a:ext cx="1676400" cy="1371600"/>
            <a:chOff x="1776" y="2831"/>
            <a:chExt cx="1056" cy="864"/>
          </a:xfrm>
        </p:grpSpPr>
        <p:sp>
          <p:nvSpPr>
            <p:cNvPr id="31782" name="Line 38"/>
            <p:cNvSpPr>
              <a:spLocks noChangeShapeType="1"/>
            </p:cNvSpPr>
            <p:nvPr/>
          </p:nvSpPr>
          <p:spPr bwMode="auto">
            <a:xfrm flipV="1">
              <a:off x="1776" y="2880"/>
              <a:ext cx="1056" cy="768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31783" name="Line 39"/>
            <p:cNvSpPr>
              <a:spLocks noChangeShapeType="1"/>
            </p:cNvSpPr>
            <p:nvPr/>
          </p:nvSpPr>
          <p:spPr bwMode="auto">
            <a:xfrm rot="15799487" flipV="1">
              <a:off x="1850" y="2807"/>
              <a:ext cx="864" cy="912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sp>
        <p:nvSpPr>
          <p:cNvPr id="31786" name="AutoShape 42"/>
          <p:cNvSpPr>
            <a:spLocks noChangeArrowheads="1"/>
          </p:cNvSpPr>
          <p:nvPr/>
        </p:nvSpPr>
        <p:spPr bwMode="auto">
          <a:xfrm>
            <a:off x="5486400" y="3810000"/>
            <a:ext cx="2743200" cy="1676400"/>
          </a:xfrm>
          <a:prstGeom prst="cloudCallout">
            <a:avLst>
              <a:gd name="adj1" fmla="val -91667"/>
              <a:gd name="adj2" fmla="val 32292"/>
            </a:avLst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fr-CH" altLang="fr-FR" sz="1800"/>
              <a:t>Les comptes de gestion disparaissent à la clôture !</a:t>
            </a:r>
            <a:endParaRPr lang="fr-FR" altLang="fr-FR" sz="1800"/>
          </a:p>
        </p:txBody>
      </p:sp>
      <p:sp>
        <p:nvSpPr>
          <p:cNvPr id="31787" name="AutoShape 43"/>
          <p:cNvSpPr>
            <a:spLocks noChangeArrowheads="1"/>
          </p:cNvSpPr>
          <p:nvPr/>
        </p:nvSpPr>
        <p:spPr bwMode="auto">
          <a:xfrm>
            <a:off x="609600" y="1371600"/>
            <a:ext cx="3352800" cy="762000"/>
          </a:xfrm>
          <a:prstGeom prst="cloudCallout">
            <a:avLst>
              <a:gd name="adj1" fmla="val 23866"/>
              <a:gd name="adj2" fmla="val 112292"/>
            </a:avLst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fr-CH" altLang="fr-FR" sz="1800"/>
              <a:t>Clôture normale …</a:t>
            </a:r>
            <a:endParaRPr lang="fr-FR" altLang="fr-FR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OUR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7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7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86" grpId="0" animBg="1" autoUpdateAnimBg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4419600" y="1828800"/>
          <a:ext cx="3994150" cy="403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0" name="Clip" r:id="rId3" imgW="5486040" imgH="5546160" progId="MS_ClipArt_Gallery.2">
                  <p:embed/>
                </p:oleObj>
              </mc:Choice>
              <mc:Fallback>
                <p:oleObj name="Clip" r:id="rId3" imgW="5486040" imgH="5546160" progId="MS_ClipArt_Gallery.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1828800"/>
                        <a:ext cx="3994150" cy="403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8" name="Object 4"/>
          <p:cNvGraphicFramePr>
            <a:graphicFrameLocks noChangeAspect="1"/>
          </p:cNvGraphicFramePr>
          <p:nvPr/>
        </p:nvGraphicFramePr>
        <p:xfrm>
          <a:off x="1066800" y="1447800"/>
          <a:ext cx="1295400" cy="3933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1" name="Clip" r:id="rId5" imgW="1295640" imgH="3934080" progId="MS_ClipArt_Gallery.2">
                  <p:embed/>
                </p:oleObj>
              </mc:Choice>
              <mc:Fallback>
                <p:oleObj name="Clip" r:id="rId5" imgW="1295640" imgH="3934080" progId="MS_ClipArt_Gallery.2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447800"/>
                        <a:ext cx="1295400" cy="3933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9" name="AutoShape 5"/>
          <p:cNvSpPr>
            <a:spLocks noChangeArrowheads="1"/>
          </p:cNvSpPr>
          <p:nvPr/>
        </p:nvSpPr>
        <p:spPr bwMode="auto">
          <a:xfrm>
            <a:off x="3352800" y="381000"/>
            <a:ext cx="3429000" cy="2057400"/>
          </a:xfrm>
          <a:prstGeom prst="cloudCallout">
            <a:avLst>
              <a:gd name="adj1" fmla="val -71389"/>
              <a:gd name="adj2" fmla="val 30477"/>
            </a:avLst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fr-CH" altLang="fr-FR" sz="1800"/>
              <a:t>Trouvez une solution pour passer l'information sur l'année comptable suivante !</a:t>
            </a:r>
            <a:endParaRPr lang="fr-FR" altLang="fr-FR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animBg="1" autoUpdateAnimBg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2"/>
          <p:cNvSpPr>
            <a:spLocks noChangeShapeType="1"/>
          </p:cNvSpPr>
          <p:nvPr/>
        </p:nvSpPr>
        <p:spPr bwMode="auto">
          <a:xfrm>
            <a:off x="4572000" y="1676400"/>
            <a:ext cx="0" cy="49530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0" y="304800"/>
            <a:ext cx="4191000" cy="100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b="1"/>
              <a:t>Décembre</a:t>
            </a:r>
            <a:endParaRPr lang="fr-FR" altLang="fr-FR"/>
          </a:p>
          <a:p>
            <a:pPr>
              <a:spcBef>
                <a:spcPct val="50000"/>
              </a:spcBef>
            </a:pPr>
            <a:endParaRPr lang="fr-FR" altLang="fr-FR"/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4800600" y="304800"/>
            <a:ext cx="4114800" cy="100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b="1"/>
              <a:t>Janvier</a:t>
            </a:r>
            <a:endParaRPr lang="fr-FR" altLang="fr-FR"/>
          </a:p>
          <a:p>
            <a:pPr>
              <a:spcBef>
                <a:spcPct val="50000"/>
              </a:spcBef>
            </a:pPr>
            <a:endParaRPr lang="fr-FR" altLang="fr-FR"/>
          </a:p>
        </p:txBody>
      </p:sp>
      <p:graphicFrame>
        <p:nvGraphicFramePr>
          <p:cNvPr id="43013" name="Object 5"/>
          <p:cNvGraphicFramePr>
            <a:graphicFrameLocks noChangeAspect="1"/>
          </p:cNvGraphicFramePr>
          <p:nvPr/>
        </p:nvGraphicFramePr>
        <p:xfrm>
          <a:off x="3733800" y="0"/>
          <a:ext cx="1676400" cy="1360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46" name="Clip" r:id="rId3" imgW="2828880" imgH="2295360" progId="MS_ClipArt_Gallery.2">
                  <p:embed/>
                </p:oleObj>
              </mc:Choice>
              <mc:Fallback>
                <p:oleObj name="Clip" r:id="rId3" imgW="2828880" imgH="2295360" progId="MS_ClipArt_Gallery.2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0"/>
                        <a:ext cx="1676400" cy="1360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14" name="Object 6"/>
          <p:cNvGraphicFramePr>
            <a:graphicFrameLocks noChangeAspect="1"/>
          </p:cNvGraphicFramePr>
          <p:nvPr/>
        </p:nvGraphicFramePr>
        <p:xfrm>
          <a:off x="552450" y="1900238"/>
          <a:ext cx="8040688" cy="305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47" name="Feuille de calcul" r:id="rId5" imgW="8039495" imgH="3057970" progId="Excel.Sheet.8">
                  <p:embed/>
                </p:oleObj>
              </mc:Choice>
              <mc:Fallback>
                <p:oleObj name="Feuille de calcul" r:id="rId5" imgW="8039495" imgH="3057970" progId="Excel.Shee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450" y="1900238"/>
                        <a:ext cx="8040688" cy="3057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15" name="Rectangle 7"/>
          <p:cNvSpPr>
            <a:spLocks noChangeArrowheads="1"/>
          </p:cNvSpPr>
          <p:nvPr/>
        </p:nvSpPr>
        <p:spPr bwMode="auto">
          <a:xfrm>
            <a:off x="381000" y="3581400"/>
            <a:ext cx="2133600" cy="1600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43016" name="Rectangle 8"/>
          <p:cNvSpPr>
            <a:spLocks noChangeArrowheads="1"/>
          </p:cNvSpPr>
          <p:nvPr/>
        </p:nvSpPr>
        <p:spPr bwMode="auto">
          <a:xfrm>
            <a:off x="228600" y="3429000"/>
            <a:ext cx="8153400" cy="2057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aphicFrame>
        <p:nvGraphicFramePr>
          <p:cNvPr id="43017" name="Object 9"/>
          <p:cNvGraphicFramePr>
            <a:graphicFrameLocks noChangeAspect="1"/>
          </p:cNvGraphicFramePr>
          <p:nvPr/>
        </p:nvGraphicFramePr>
        <p:xfrm>
          <a:off x="1600200" y="3962400"/>
          <a:ext cx="1704975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48" name="Feuille de calcul" r:id="rId7" imgW="1705435" imgH="1238539" progId="Excel.Sheet.8">
                  <p:embed/>
                </p:oleObj>
              </mc:Choice>
              <mc:Fallback>
                <p:oleObj name="Feuille de calcul" r:id="rId7" imgW="1705435" imgH="1238539" progId="Excel.Sheet.8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3962400"/>
                        <a:ext cx="1704975" cy="123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18" name="Object 10"/>
          <p:cNvGraphicFramePr>
            <a:graphicFrameLocks noChangeAspect="1"/>
          </p:cNvGraphicFramePr>
          <p:nvPr/>
        </p:nvGraphicFramePr>
        <p:xfrm>
          <a:off x="1752600" y="3962400"/>
          <a:ext cx="1704975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49" name="Feuille de calcul" r:id="rId9" imgW="1705435" imgH="1238539" progId="Excel.Sheet.8">
                  <p:embed/>
                </p:oleObj>
              </mc:Choice>
              <mc:Fallback>
                <p:oleObj name="Feuille de calcul" r:id="rId9" imgW="1705435" imgH="1238539" progId="Excel.Sheet.8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3962400"/>
                        <a:ext cx="1704975" cy="123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19" name="Object 11"/>
          <p:cNvGraphicFramePr>
            <a:graphicFrameLocks noChangeAspect="1"/>
          </p:cNvGraphicFramePr>
          <p:nvPr/>
        </p:nvGraphicFramePr>
        <p:xfrm>
          <a:off x="1905000" y="3962400"/>
          <a:ext cx="1704975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50" name="Feuille de calcul" r:id="rId11" imgW="1705435" imgH="1238539" progId="Excel.Sheet.8">
                  <p:embed/>
                </p:oleObj>
              </mc:Choice>
              <mc:Fallback>
                <p:oleObj name="Feuille de calcul" r:id="rId11" imgW="1705435" imgH="1238539" progId="Excel.Sheet.8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3962400"/>
                        <a:ext cx="1704975" cy="123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20" name="Object 12"/>
          <p:cNvGraphicFramePr>
            <a:graphicFrameLocks noChangeAspect="1"/>
          </p:cNvGraphicFramePr>
          <p:nvPr/>
        </p:nvGraphicFramePr>
        <p:xfrm>
          <a:off x="2057400" y="3962400"/>
          <a:ext cx="1704975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51" name="Feuille de calcul" r:id="rId13" imgW="1705435" imgH="1238539" progId="Excel.Sheet.8">
                  <p:embed/>
                </p:oleObj>
              </mc:Choice>
              <mc:Fallback>
                <p:oleObj name="Feuille de calcul" r:id="rId13" imgW="1705435" imgH="1238539" progId="Excel.Sheet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3962400"/>
                        <a:ext cx="1704975" cy="123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21" name="Object 13"/>
          <p:cNvGraphicFramePr>
            <a:graphicFrameLocks noChangeAspect="1"/>
          </p:cNvGraphicFramePr>
          <p:nvPr/>
        </p:nvGraphicFramePr>
        <p:xfrm>
          <a:off x="2209800" y="3962400"/>
          <a:ext cx="1704975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52" name="Feuille de calcul" r:id="rId14" imgW="1705435" imgH="1238539" progId="Excel.Sheet.8">
                  <p:embed/>
                </p:oleObj>
              </mc:Choice>
              <mc:Fallback>
                <p:oleObj name="Feuille de calcul" r:id="rId14" imgW="1705435" imgH="1238539" progId="Excel.Sheet.8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3962400"/>
                        <a:ext cx="1704975" cy="123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22" name="Object 14"/>
          <p:cNvGraphicFramePr>
            <a:graphicFrameLocks noChangeAspect="1"/>
          </p:cNvGraphicFramePr>
          <p:nvPr/>
        </p:nvGraphicFramePr>
        <p:xfrm>
          <a:off x="2362200" y="3962400"/>
          <a:ext cx="1704975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53" name="Feuille de calcul" r:id="rId15" imgW="1705435" imgH="1238539" progId="Excel.Sheet.8">
                  <p:embed/>
                </p:oleObj>
              </mc:Choice>
              <mc:Fallback>
                <p:oleObj name="Feuille de calcul" r:id="rId15" imgW="1705435" imgH="1238539" progId="Excel.Sheet.8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3962400"/>
                        <a:ext cx="1704975" cy="123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23" name="Object 15"/>
          <p:cNvGraphicFramePr>
            <a:graphicFrameLocks noChangeAspect="1"/>
          </p:cNvGraphicFramePr>
          <p:nvPr/>
        </p:nvGraphicFramePr>
        <p:xfrm>
          <a:off x="2514600" y="3962400"/>
          <a:ext cx="1704975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54" name="Feuille de calcul" r:id="rId16" imgW="1705435" imgH="1238539" progId="Excel.Sheet.8">
                  <p:embed/>
                </p:oleObj>
              </mc:Choice>
              <mc:Fallback>
                <p:oleObj name="Feuille de calcul" r:id="rId16" imgW="1705435" imgH="1238539" progId="Excel.Sheet.8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3962400"/>
                        <a:ext cx="1704975" cy="123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24" name="Object 16"/>
          <p:cNvGraphicFramePr>
            <a:graphicFrameLocks noChangeAspect="1"/>
          </p:cNvGraphicFramePr>
          <p:nvPr/>
        </p:nvGraphicFramePr>
        <p:xfrm>
          <a:off x="2667000" y="3962400"/>
          <a:ext cx="1704975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55" name="Feuille de calcul" r:id="rId17" imgW="1705435" imgH="1238539" progId="Excel.Sheet.8">
                  <p:embed/>
                </p:oleObj>
              </mc:Choice>
              <mc:Fallback>
                <p:oleObj name="Feuille de calcul" r:id="rId17" imgW="1705435" imgH="1238539" progId="Excel.Sheet.8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3962400"/>
                        <a:ext cx="1704975" cy="123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25" name="Object 17"/>
          <p:cNvGraphicFramePr>
            <a:graphicFrameLocks noChangeAspect="1"/>
          </p:cNvGraphicFramePr>
          <p:nvPr/>
        </p:nvGraphicFramePr>
        <p:xfrm>
          <a:off x="2819400" y="3962400"/>
          <a:ext cx="1704975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56" name="Feuille de calcul" r:id="rId18" imgW="1705435" imgH="1238539" progId="Excel.Sheet.8">
                  <p:embed/>
                </p:oleObj>
              </mc:Choice>
              <mc:Fallback>
                <p:oleObj name="Feuille de calcul" r:id="rId18" imgW="1705435" imgH="1238539" progId="Excel.Sheet.8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3962400"/>
                        <a:ext cx="1704975" cy="123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26" name="Object 18"/>
          <p:cNvGraphicFramePr>
            <a:graphicFrameLocks noChangeAspect="1"/>
          </p:cNvGraphicFramePr>
          <p:nvPr/>
        </p:nvGraphicFramePr>
        <p:xfrm>
          <a:off x="2971800" y="3962400"/>
          <a:ext cx="1704975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57" name="Feuille de calcul" r:id="rId19" imgW="1705435" imgH="1238539" progId="Excel.Sheet.8">
                  <p:embed/>
                </p:oleObj>
              </mc:Choice>
              <mc:Fallback>
                <p:oleObj name="Feuille de calcul" r:id="rId19" imgW="1705435" imgH="1238539" progId="Excel.Sheet.8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3962400"/>
                        <a:ext cx="1704975" cy="123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27" name="Object 19"/>
          <p:cNvGraphicFramePr>
            <a:graphicFrameLocks noChangeAspect="1"/>
          </p:cNvGraphicFramePr>
          <p:nvPr/>
        </p:nvGraphicFramePr>
        <p:xfrm>
          <a:off x="3124200" y="3962400"/>
          <a:ext cx="1704975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58" name="Feuille de calcul" r:id="rId20" imgW="1705435" imgH="1238539" progId="Excel.Sheet.8">
                  <p:embed/>
                </p:oleObj>
              </mc:Choice>
              <mc:Fallback>
                <p:oleObj name="Feuille de calcul" r:id="rId20" imgW="1705435" imgH="1238539" progId="Excel.Sheet.8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3962400"/>
                        <a:ext cx="1704975" cy="123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28" name="Object 20"/>
          <p:cNvGraphicFramePr>
            <a:graphicFrameLocks noChangeAspect="1"/>
          </p:cNvGraphicFramePr>
          <p:nvPr/>
        </p:nvGraphicFramePr>
        <p:xfrm>
          <a:off x="3276600" y="3962400"/>
          <a:ext cx="1704975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59" name="Feuille de calcul" r:id="rId21" imgW="1705435" imgH="1238539" progId="Excel.Sheet.8">
                  <p:embed/>
                </p:oleObj>
              </mc:Choice>
              <mc:Fallback>
                <p:oleObj name="Feuille de calcul" r:id="rId21" imgW="1705435" imgH="1238539" progId="Excel.Sheet.8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3962400"/>
                        <a:ext cx="1704975" cy="123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29" name="Object 21"/>
          <p:cNvGraphicFramePr>
            <a:graphicFrameLocks noChangeAspect="1"/>
          </p:cNvGraphicFramePr>
          <p:nvPr/>
        </p:nvGraphicFramePr>
        <p:xfrm>
          <a:off x="3429000" y="3962400"/>
          <a:ext cx="1704975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60" name="Feuille de calcul" r:id="rId22" imgW="1705435" imgH="1238539" progId="Excel.Sheet.8">
                  <p:embed/>
                </p:oleObj>
              </mc:Choice>
              <mc:Fallback>
                <p:oleObj name="Feuille de calcul" r:id="rId22" imgW="1705435" imgH="1238539" progId="Excel.Sheet.8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3962400"/>
                        <a:ext cx="1704975" cy="123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30" name="Object 22"/>
          <p:cNvGraphicFramePr>
            <a:graphicFrameLocks noChangeAspect="1"/>
          </p:cNvGraphicFramePr>
          <p:nvPr/>
        </p:nvGraphicFramePr>
        <p:xfrm>
          <a:off x="3581400" y="3962400"/>
          <a:ext cx="1704975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61" name="Feuille de calcul" r:id="rId23" imgW="1705435" imgH="1238539" progId="Excel.Sheet.8">
                  <p:embed/>
                </p:oleObj>
              </mc:Choice>
              <mc:Fallback>
                <p:oleObj name="Feuille de calcul" r:id="rId23" imgW="1705435" imgH="1238539" progId="Excel.Sheet.8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3962400"/>
                        <a:ext cx="1704975" cy="123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31" name="Object 23"/>
          <p:cNvGraphicFramePr>
            <a:graphicFrameLocks noChangeAspect="1"/>
          </p:cNvGraphicFramePr>
          <p:nvPr/>
        </p:nvGraphicFramePr>
        <p:xfrm>
          <a:off x="3733800" y="3962400"/>
          <a:ext cx="1704975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62" name="Feuille de calcul" r:id="rId24" imgW="1705435" imgH="1238539" progId="Excel.Sheet.8">
                  <p:embed/>
                </p:oleObj>
              </mc:Choice>
              <mc:Fallback>
                <p:oleObj name="Feuille de calcul" r:id="rId24" imgW="1705435" imgH="1238539" progId="Excel.Sheet.8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3962400"/>
                        <a:ext cx="1704975" cy="123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32" name="Object 24"/>
          <p:cNvGraphicFramePr>
            <a:graphicFrameLocks noChangeAspect="1"/>
          </p:cNvGraphicFramePr>
          <p:nvPr/>
        </p:nvGraphicFramePr>
        <p:xfrm>
          <a:off x="3886200" y="3962400"/>
          <a:ext cx="1704975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63" name="Feuille de calcul" r:id="rId25" imgW="1705435" imgH="1238539" progId="Excel.Sheet.8">
                  <p:embed/>
                </p:oleObj>
              </mc:Choice>
              <mc:Fallback>
                <p:oleObj name="Feuille de calcul" r:id="rId25" imgW="1705435" imgH="1238539" progId="Excel.Sheet.8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3962400"/>
                        <a:ext cx="1704975" cy="123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33" name="Object 25"/>
          <p:cNvGraphicFramePr>
            <a:graphicFrameLocks noChangeAspect="1"/>
          </p:cNvGraphicFramePr>
          <p:nvPr/>
        </p:nvGraphicFramePr>
        <p:xfrm>
          <a:off x="4038600" y="3962400"/>
          <a:ext cx="1704975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64" name="Feuille de calcul" r:id="rId26" imgW="1705435" imgH="1238539" progId="Excel.Sheet.8">
                  <p:embed/>
                </p:oleObj>
              </mc:Choice>
              <mc:Fallback>
                <p:oleObj name="Feuille de calcul" r:id="rId26" imgW="1705435" imgH="1238539" progId="Excel.Sheet.8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3962400"/>
                        <a:ext cx="1704975" cy="123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34" name="Object 26"/>
          <p:cNvGraphicFramePr>
            <a:graphicFrameLocks noChangeAspect="1"/>
          </p:cNvGraphicFramePr>
          <p:nvPr/>
        </p:nvGraphicFramePr>
        <p:xfrm>
          <a:off x="4191000" y="3962400"/>
          <a:ext cx="1704975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65" name="Feuille de calcul" r:id="rId27" imgW="1705435" imgH="1238539" progId="Excel.Sheet.8">
                  <p:embed/>
                </p:oleObj>
              </mc:Choice>
              <mc:Fallback>
                <p:oleObj name="Feuille de calcul" r:id="rId27" imgW="1705435" imgH="1238539" progId="Excel.Sheet.8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3962400"/>
                        <a:ext cx="1704975" cy="123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35" name="Object 27"/>
          <p:cNvGraphicFramePr>
            <a:graphicFrameLocks noChangeAspect="1"/>
          </p:cNvGraphicFramePr>
          <p:nvPr/>
        </p:nvGraphicFramePr>
        <p:xfrm>
          <a:off x="4343400" y="3962400"/>
          <a:ext cx="1704975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66" name="Feuille de calcul" r:id="rId28" imgW="1705435" imgH="1238539" progId="Excel.Sheet.8">
                  <p:embed/>
                </p:oleObj>
              </mc:Choice>
              <mc:Fallback>
                <p:oleObj name="Feuille de calcul" r:id="rId28" imgW="1705435" imgH="1238539" progId="Excel.Sheet.8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3962400"/>
                        <a:ext cx="1704975" cy="123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36" name="Object 28"/>
          <p:cNvGraphicFramePr>
            <a:graphicFrameLocks noChangeAspect="1"/>
          </p:cNvGraphicFramePr>
          <p:nvPr/>
        </p:nvGraphicFramePr>
        <p:xfrm>
          <a:off x="4495800" y="3962400"/>
          <a:ext cx="1704975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67" name="Feuille de calcul" r:id="rId29" imgW="1705435" imgH="1238539" progId="Excel.Sheet.8">
                  <p:embed/>
                </p:oleObj>
              </mc:Choice>
              <mc:Fallback>
                <p:oleObj name="Feuille de calcul" r:id="rId29" imgW="1705435" imgH="1238539" progId="Excel.Sheet.8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3962400"/>
                        <a:ext cx="1704975" cy="123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37" name="Object 29"/>
          <p:cNvGraphicFramePr>
            <a:graphicFrameLocks noChangeAspect="1"/>
          </p:cNvGraphicFramePr>
          <p:nvPr/>
        </p:nvGraphicFramePr>
        <p:xfrm>
          <a:off x="4648200" y="3962400"/>
          <a:ext cx="1704975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68" name="Feuille de calcul" r:id="rId30" imgW="1705435" imgH="1238539" progId="Excel.Sheet.8">
                  <p:embed/>
                </p:oleObj>
              </mc:Choice>
              <mc:Fallback>
                <p:oleObj name="Feuille de calcul" r:id="rId30" imgW="1705435" imgH="1238539" progId="Excel.Sheet.8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3962400"/>
                        <a:ext cx="1704975" cy="123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38" name="Object 30"/>
          <p:cNvGraphicFramePr>
            <a:graphicFrameLocks noChangeAspect="1"/>
          </p:cNvGraphicFramePr>
          <p:nvPr/>
        </p:nvGraphicFramePr>
        <p:xfrm>
          <a:off x="4800600" y="3962400"/>
          <a:ext cx="1704975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69" name="Feuille de calcul" r:id="rId31" imgW="1705435" imgH="1238539" progId="Excel.Sheet.8">
                  <p:embed/>
                </p:oleObj>
              </mc:Choice>
              <mc:Fallback>
                <p:oleObj name="Feuille de calcul" r:id="rId31" imgW="1705435" imgH="1238539" progId="Excel.Sheet.8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3962400"/>
                        <a:ext cx="1704975" cy="123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39" name="Object 31"/>
          <p:cNvGraphicFramePr>
            <a:graphicFrameLocks noChangeAspect="1"/>
          </p:cNvGraphicFramePr>
          <p:nvPr/>
        </p:nvGraphicFramePr>
        <p:xfrm>
          <a:off x="4953000" y="3962400"/>
          <a:ext cx="1704975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70" name="Feuille de calcul" r:id="rId32" imgW="1705435" imgH="1238539" progId="Excel.Sheet.8">
                  <p:embed/>
                </p:oleObj>
              </mc:Choice>
              <mc:Fallback>
                <p:oleObj name="Feuille de calcul" r:id="rId32" imgW="1705435" imgH="1238539" progId="Excel.Sheet.8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3962400"/>
                        <a:ext cx="1704975" cy="123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40" name="Object 32"/>
          <p:cNvGraphicFramePr>
            <a:graphicFrameLocks noChangeAspect="1"/>
          </p:cNvGraphicFramePr>
          <p:nvPr/>
        </p:nvGraphicFramePr>
        <p:xfrm>
          <a:off x="5105400" y="3962400"/>
          <a:ext cx="1704975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71" name="Feuille de calcul" r:id="rId33" imgW="1705435" imgH="1238539" progId="Excel.Sheet.8">
                  <p:embed/>
                </p:oleObj>
              </mc:Choice>
              <mc:Fallback>
                <p:oleObj name="Feuille de calcul" r:id="rId33" imgW="1705435" imgH="1238539" progId="Excel.Sheet.8">
                  <p:embed/>
                  <p:pic>
                    <p:nvPicPr>
                      <p:cNvPr id="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3962400"/>
                        <a:ext cx="1704975" cy="123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41" name="Object 33"/>
          <p:cNvGraphicFramePr>
            <a:graphicFrameLocks noChangeAspect="1"/>
          </p:cNvGraphicFramePr>
          <p:nvPr/>
        </p:nvGraphicFramePr>
        <p:xfrm>
          <a:off x="5257800" y="3962400"/>
          <a:ext cx="1704975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72" name="Feuille de calcul" r:id="rId34" imgW="1705435" imgH="1238539" progId="Excel.Sheet.8">
                  <p:embed/>
                </p:oleObj>
              </mc:Choice>
              <mc:Fallback>
                <p:oleObj name="Feuille de calcul" r:id="rId34" imgW="1705435" imgH="1238539" progId="Excel.Sheet.8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3962400"/>
                        <a:ext cx="1704975" cy="123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42" name="Object 34"/>
          <p:cNvGraphicFramePr>
            <a:graphicFrameLocks noChangeAspect="1"/>
          </p:cNvGraphicFramePr>
          <p:nvPr/>
        </p:nvGraphicFramePr>
        <p:xfrm>
          <a:off x="5410200" y="3962400"/>
          <a:ext cx="1704975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73" name="Feuille de calcul" r:id="rId35" imgW="1705435" imgH="1238539" progId="Excel.Sheet.8">
                  <p:embed/>
                </p:oleObj>
              </mc:Choice>
              <mc:Fallback>
                <p:oleObj name="Feuille de calcul" r:id="rId35" imgW="1705435" imgH="1238539" progId="Excel.Sheet.8">
                  <p:embed/>
                  <p:pic>
                    <p:nvPicPr>
                      <p:cNvPr id="0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200" y="3962400"/>
                        <a:ext cx="1704975" cy="123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43" name="Object 35"/>
          <p:cNvGraphicFramePr>
            <a:graphicFrameLocks noChangeAspect="1"/>
          </p:cNvGraphicFramePr>
          <p:nvPr/>
        </p:nvGraphicFramePr>
        <p:xfrm>
          <a:off x="5562600" y="3962400"/>
          <a:ext cx="1704975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74" name="Feuille de calcul" r:id="rId36" imgW="1705435" imgH="1238539" progId="Excel.Sheet.8">
                  <p:embed/>
                </p:oleObj>
              </mc:Choice>
              <mc:Fallback>
                <p:oleObj name="Feuille de calcul" r:id="rId36" imgW="1705435" imgH="1238539" progId="Excel.Sheet.8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3962400"/>
                        <a:ext cx="1704975" cy="123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44" name="Object 36"/>
          <p:cNvGraphicFramePr>
            <a:graphicFrameLocks noChangeAspect="1"/>
          </p:cNvGraphicFramePr>
          <p:nvPr/>
        </p:nvGraphicFramePr>
        <p:xfrm>
          <a:off x="5715000" y="3962400"/>
          <a:ext cx="1704975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75" name="Feuille de calcul" r:id="rId37" imgW="1705435" imgH="1238539" progId="Excel.Sheet.8">
                  <p:embed/>
                </p:oleObj>
              </mc:Choice>
              <mc:Fallback>
                <p:oleObj name="Feuille de calcul" r:id="rId37" imgW="1705435" imgH="1238539" progId="Excel.Sheet.8">
                  <p:embed/>
                  <p:pic>
                    <p:nvPicPr>
                      <p:cNvPr id="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3962400"/>
                        <a:ext cx="1704975" cy="123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45" name="Object 37"/>
          <p:cNvGraphicFramePr>
            <a:graphicFrameLocks noChangeAspect="1"/>
          </p:cNvGraphicFramePr>
          <p:nvPr/>
        </p:nvGraphicFramePr>
        <p:xfrm>
          <a:off x="5867400" y="3962400"/>
          <a:ext cx="1704975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76" name="Feuille de calcul" r:id="rId38" imgW="1705435" imgH="1238539" progId="Excel.Sheet.8">
                  <p:embed/>
                </p:oleObj>
              </mc:Choice>
              <mc:Fallback>
                <p:oleObj name="Feuille de calcul" r:id="rId38" imgW="1705435" imgH="1238539" progId="Excel.Sheet.8">
                  <p:embed/>
                  <p:pic>
                    <p:nvPicPr>
                      <p:cNvPr id="0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3962400"/>
                        <a:ext cx="1704975" cy="123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3"/>
                                            </p:cond>
                                          </p:stCondLst>
                                        </p:cTn>
                                        <p:tgtEl>
                                          <p:spTgt spid="4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6"/>
                                            </p:cond>
                                          </p:stCondLst>
                                        </p:cTn>
                                        <p:tgtEl>
                                          <p:spTgt spid="43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9"/>
                                            </p:cond>
                                          </p:stCondLst>
                                        </p:cTn>
                                        <p:tgtEl>
                                          <p:spTgt spid="43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2"/>
                                            </p:cond>
                                          </p:stCondLst>
                                        </p:cTn>
                                        <p:tgtEl>
                                          <p:spTgt spid="43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5"/>
                                            </p:cond>
                                          </p:stCondLst>
                                        </p:cTn>
                                        <p:tgtEl>
                                          <p:spTgt spid="43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8"/>
                                            </p:cond>
                                          </p:stCondLst>
                                        </p:cTn>
                                        <p:tgtEl>
                                          <p:spTgt spid="43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1"/>
                                            </p:cond>
                                          </p:stCondLst>
                                        </p:cTn>
                                        <p:tgtEl>
                                          <p:spTgt spid="43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4"/>
                                            </p:cond>
                                          </p:stCondLst>
                                        </p:cTn>
                                        <p:tgtEl>
                                          <p:spTgt spid="43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7"/>
                                            </p:cond>
                                          </p:stCondLst>
                                        </p:cTn>
                                        <p:tgtEl>
                                          <p:spTgt spid="43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0"/>
                                            </p:cond>
                                          </p:stCondLst>
                                        </p:cTn>
                                        <p:tgtEl>
                                          <p:spTgt spid="43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3"/>
                                            </p:cond>
                                          </p:stCondLst>
                                        </p:cTn>
                                        <p:tgtEl>
                                          <p:spTgt spid="43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6"/>
                                            </p:cond>
                                          </p:stCondLst>
                                        </p:cTn>
                                        <p:tgtEl>
                                          <p:spTgt spid="43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9"/>
                                            </p:cond>
                                          </p:stCondLst>
                                        </p:cTn>
                                        <p:tgtEl>
                                          <p:spTgt spid="43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2"/>
                                            </p:cond>
                                          </p:stCondLst>
                                        </p:cTn>
                                        <p:tgtEl>
                                          <p:spTgt spid="43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5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5"/>
                                            </p:cond>
                                          </p:stCondLst>
                                        </p:cTn>
                                        <p:tgtEl>
                                          <p:spTgt spid="43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5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8"/>
                                            </p:cond>
                                          </p:stCondLst>
                                        </p:cTn>
                                        <p:tgtEl>
                                          <p:spTgt spid="43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6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1"/>
                                            </p:cond>
                                          </p:stCondLst>
                                        </p:cTn>
                                        <p:tgtEl>
                                          <p:spTgt spid="43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6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4"/>
                                            </p:cond>
                                          </p:stCondLst>
                                        </p:cTn>
                                        <p:tgtEl>
                                          <p:spTgt spid="43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6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7"/>
                                            </p:cond>
                                          </p:stCondLst>
                                        </p:cTn>
                                        <p:tgtEl>
                                          <p:spTgt spid="43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7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0"/>
                                            </p:cond>
                                          </p:stCondLst>
                                        </p:cTn>
                                        <p:tgtEl>
                                          <p:spTgt spid="43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7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3"/>
                                            </p:cond>
                                          </p:stCondLst>
                                        </p:cTn>
                                        <p:tgtEl>
                                          <p:spTgt spid="43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7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6"/>
                                            </p:cond>
                                          </p:stCondLst>
                                        </p:cTn>
                                        <p:tgtEl>
                                          <p:spTgt spid="43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7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9"/>
                                            </p:cond>
                                          </p:stCondLst>
                                        </p:cTn>
                                        <p:tgtEl>
                                          <p:spTgt spid="43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8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2"/>
                                            </p:cond>
                                          </p:stCondLst>
                                        </p:cTn>
                                        <p:tgtEl>
                                          <p:spTgt spid="43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5"/>
                                            </p:cond>
                                          </p:stCondLst>
                                        </p:cTn>
                                        <p:tgtEl>
                                          <p:spTgt spid="43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8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8"/>
                                            </p:cond>
                                          </p:stCondLst>
                                        </p:cTn>
                                        <p:tgtEl>
                                          <p:spTgt spid="43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9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1"/>
                                            </p:cond>
                                          </p:stCondLst>
                                        </p:cTn>
                                        <p:tgtEl>
                                          <p:spTgt spid="43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13500"/>
                            </p:stCondLst>
                            <p:childTnLst>
                              <p:par>
                                <p:cTn id="9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6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Line 2"/>
          <p:cNvSpPr>
            <a:spLocks noChangeShapeType="1"/>
          </p:cNvSpPr>
          <p:nvPr/>
        </p:nvSpPr>
        <p:spPr bwMode="auto">
          <a:xfrm>
            <a:off x="4572000" y="1676400"/>
            <a:ext cx="0" cy="49530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32099" name="Text Box 3"/>
          <p:cNvSpPr txBox="1">
            <a:spLocks noChangeArrowheads="1"/>
          </p:cNvSpPr>
          <p:nvPr/>
        </p:nvSpPr>
        <p:spPr bwMode="auto">
          <a:xfrm>
            <a:off x="0" y="304800"/>
            <a:ext cx="4191000" cy="100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b="1"/>
              <a:t>Décembre</a:t>
            </a:r>
            <a:endParaRPr lang="fr-FR" altLang="fr-FR"/>
          </a:p>
          <a:p>
            <a:pPr>
              <a:spcBef>
                <a:spcPct val="50000"/>
              </a:spcBef>
            </a:pPr>
            <a:endParaRPr lang="fr-FR" altLang="fr-FR"/>
          </a:p>
        </p:txBody>
      </p:sp>
      <p:sp>
        <p:nvSpPr>
          <p:cNvPr id="132100" name="Text Box 4"/>
          <p:cNvSpPr txBox="1">
            <a:spLocks noChangeArrowheads="1"/>
          </p:cNvSpPr>
          <p:nvPr/>
        </p:nvSpPr>
        <p:spPr bwMode="auto">
          <a:xfrm>
            <a:off x="4800600" y="304800"/>
            <a:ext cx="4114800" cy="100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b="1"/>
              <a:t>Janvier</a:t>
            </a:r>
            <a:endParaRPr lang="fr-FR" altLang="fr-FR"/>
          </a:p>
          <a:p>
            <a:pPr>
              <a:spcBef>
                <a:spcPct val="50000"/>
              </a:spcBef>
            </a:pPr>
            <a:endParaRPr lang="fr-FR" altLang="fr-FR"/>
          </a:p>
        </p:txBody>
      </p:sp>
      <p:graphicFrame>
        <p:nvGraphicFramePr>
          <p:cNvPr id="132101" name="Object 5"/>
          <p:cNvGraphicFramePr>
            <a:graphicFrameLocks noChangeAspect="1"/>
          </p:cNvGraphicFramePr>
          <p:nvPr/>
        </p:nvGraphicFramePr>
        <p:xfrm>
          <a:off x="3733800" y="0"/>
          <a:ext cx="1676400" cy="1360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139" name="Clip" r:id="rId3" imgW="2828880" imgH="2295360" progId="MS_ClipArt_Gallery.2">
                  <p:embed/>
                </p:oleObj>
              </mc:Choice>
              <mc:Fallback>
                <p:oleObj name="Clip" r:id="rId3" imgW="2828880" imgH="2295360" progId="MS_ClipArt_Gallery.2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0"/>
                        <a:ext cx="1676400" cy="1360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2102" name="Object 6"/>
          <p:cNvGraphicFramePr>
            <a:graphicFrameLocks noChangeAspect="1"/>
          </p:cNvGraphicFramePr>
          <p:nvPr/>
        </p:nvGraphicFramePr>
        <p:xfrm>
          <a:off x="552450" y="1905000"/>
          <a:ext cx="8029575" cy="142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140" name="Feuille de calcul" r:id="rId5" imgW="8039123" imgH="1438114" progId="Excel.Sheet.8">
                  <p:embed/>
                </p:oleObj>
              </mc:Choice>
              <mc:Fallback>
                <p:oleObj name="Feuille de calcul" r:id="rId5" imgW="8039123" imgH="1438114" progId="Excel.Shee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450" y="1905000"/>
                        <a:ext cx="8029575" cy="142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2104" name="Rectangle 8"/>
          <p:cNvSpPr>
            <a:spLocks noChangeArrowheads="1"/>
          </p:cNvSpPr>
          <p:nvPr/>
        </p:nvSpPr>
        <p:spPr bwMode="auto">
          <a:xfrm>
            <a:off x="228600" y="3429000"/>
            <a:ext cx="8153400" cy="2057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pSp>
        <p:nvGrpSpPr>
          <p:cNvPr id="132138" name="Group 42"/>
          <p:cNvGrpSpPr>
            <a:grpSpLocks/>
          </p:cNvGrpSpPr>
          <p:nvPr/>
        </p:nvGrpSpPr>
        <p:grpSpPr bwMode="auto">
          <a:xfrm>
            <a:off x="1600200" y="3968750"/>
            <a:ext cx="1692275" cy="1220788"/>
            <a:chOff x="1008" y="2500"/>
            <a:chExt cx="1066" cy="769"/>
          </a:xfrm>
        </p:grpSpPr>
        <p:sp>
          <p:nvSpPr>
            <p:cNvPr id="132135" name="Rectangle 39"/>
            <p:cNvSpPr>
              <a:spLocks noChangeArrowheads="1"/>
            </p:cNvSpPr>
            <p:nvPr/>
          </p:nvSpPr>
          <p:spPr bwMode="auto">
            <a:xfrm>
              <a:off x="1008" y="2500"/>
              <a:ext cx="1062" cy="144"/>
            </a:xfrm>
            <a:prstGeom prst="rect">
              <a:avLst/>
            </a:prstGeom>
            <a:solidFill>
              <a:srgbClr val="33CC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1400" b="1">
                  <a:latin typeface="Arial" panose="020B0604020202020204" pitchFamily="34" charset="0"/>
                </a:rPr>
                <a:t>B I L A N</a:t>
              </a:r>
              <a:endParaRPr lang="fr-FR" altLang="fr-FR" sz="1400" b="1">
                <a:latin typeface="Arial" panose="020B0604020202020204" pitchFamily="34" charset="0"/>
              </a:endParaRPr>
            </a:p>
          </p:txBody>
        </p:sp>
        <p:sp>
          <p:nvSpPr>
            <p:cNvPr id="132136" name="Rectangle 40"/>
            <p:cNvSpPr>
              <a:spLocks noChangeArrowheads="1"/>
            </p:cNvSpPr>
            <p:nvPr/>
          </p:nvSpPr>
          <p:spPr bwMode="auto">
            <a:xfrm>
              <a:off x="1008" y="2644"/>
              <a:ext cx="532" cy="62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132137" name="Rectangle 41"/>
            <p:cNvSpPr>
              <a:spLocks noChangeArrowheads="1"/>
            </p:cNvSpPr>
            <p:nvPr/>
          </p:nvSpPr>
          <p:spPr bwMode="auto">
            <a:xfrm>
              <a:off x="1540" y="2642"/>
              <a:ext cx="534" cy="62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2.59259E-6 L 0.44514 0.00047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1321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257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104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4572000" y="1676400"/>
            <a:ext cx="0" cy="49530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0" y="304800"/>
            <a:ext cx="4191000" cy="100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b="1"/>
              <a:t>Décembre</a:t>
            </a:r>
            <a:endParaRPr lang="fr-FR" altLang="fr-FR"/>
          </a:p>
          <a:p>
            <a:pPr>
              <a:spcBef>
                <a:spcPct val="50000"/>
              </a:spcBef>
            </a:pPr>
            <a:endParaRPr lang="fr-FR" altLang="fr-FR"/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4800600" y="304800"/>
            <a:ext cx="4114800" cy="100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b="1"/>
              <a:t>Janvier</a:t>
            </a:r>
            <a:endParaRPr lang="fr-FR" altLang="fr-FR"/>
          </a:p>
          <a:p>
            <a:pPr>
              <a:spcBef>
                <a:spcPct val="50000"/>
              </a:spcBef>
            </a:pPr>
            <a:endParaRPr lang="fr-FR" altLang="fr-FR"/>
          </a:p>
        </p:txBody>
      </p:sp>
      <p:graphicFrame>
        <p:nvGraphicFramePr>
          <p:cNvPr id="45061" name="Object 5"/>
          <p:cNvGraphicFramePr>
            <a:graphicFrameLocks noChangeAspect="1"/>
          </p:cNvGraphicFramePr>
          <p:nvPr/>
        </p:nvGraphicFramePr>
        <p:xfrm>
          <a:off x="3733800" y="0"/>
          <a:ext cx="1676400" cy="1360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4" name="Clip" r:id="rId3" imgW="2828880" imgH="2295360" progId="MS_ClipArt_Gallery.2">
                  <p:embed/>
                </p:oleObj>
              </mc:Choice>
              <mc:Fallback>
                <p:oleObj name="Clip" r:id="rId3" imgW="2828880" imgH="2295360" progId="MS_ClipArt_Gallery.2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0"/>
                        <a:ext cx="1676400" cy="1360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62" name="Object 6"/>
          <p:cNvGraphicFramePr>
            <a:graphicFrameLocks noChangeAspect="1"/>
          </p:cNvGraphicFramePr>
          <p:nvPr/>
        </p:nvGraphicFramePr>
        <p:xfrm>
          <a:off x="552450" y="1900238"/>
          <a:ext cx="8040688" cy="305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5" name="Feuille de calcul" r:id="rId5" imgW="8039495" imgH="3057970" progId="Excel.Sheet.8">
                  <p:embed/>
                </p:oleObj>
              </mc:Choice>
              <mc:Fallback>
                <p:oleObj name="Feuille de calcul" r:id="rId5" imgW="8039495" imgH="3057970" progId="Excel.Shee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450" y="1900238"/>
                        <a:ext cx="8040688" cy="3057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5063" name="AutoShape 7"/>
          <p:cNvCxnSpPr>
            <a:cxnSpLocks noChangeShapeType="1"/>
          </p:cNvCxnSpPr>
          <p:nvPr/>
        </p:nvCxnSpPr>
        <p:spPr bwMode="auto">
          <a:xfrm rot="10800000" flipV="1">
            <a:off x="1527175" y="3032125"/>
            <a:ext cx="2693988" cy="1196975"/>
          </a:xfrm>
          <a:prstGeom prst="curvedConnector3">
            <a:avLst>
              <a:gd name="adj1" fmla="val -2361"/>
            </a:avLst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45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Line 2"/>
          <p:cNvSpPr>
            <a:spLocks noChangeShapeType="1"/>
          </p:cNvSpPr>
          <p:nvPr/>
        </p:nvSpPr>
        <p:spPr bwMode="auto">
          <a:xfrm>
            <a:off x="4572000" y="1676400"/>
            <a:ext cx="0" cy="49530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44035" name="Text Box 3"/>
          <p:cNvSpPr txBox="1">
            <a:spLocks noChangeArrowheads="1"/>
          </p:cNvSpPr>
          <p:nvPr/>
        </p:nvSpPr>
        <p:spPr bwMode="auto">
          <a:xfrm>
            <a:off x="0" y="304800"/>
            <a:ext cx="4191000" cy="100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b="1"/>
              <a:t>Décembre</a:t>
            </a:r>
            <a:endParaRPr lang="fr-FR" altLang="fr-FR"/>
          </a:p>
          <a:p>
            <a:pPr>
              <a:spcBef>
                <a:spcPct val="50000"/>
              </a:spcBef>
            </a:pPr>
            <a:endParaRPr lang="fr-FR" altLang="fr-FR"/>
          </a:p>
        </p:txBody>
      </p:sp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4800600" y="304800"/>
            <a:ext cx="4114800" cy="100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b="1"/>
              <a:t>Janvier</a:t>
            </a:r>
            <a:endParaRPr lang="fr-FR" altLang="fr-FR"/>
          </a:p>
          <a:p>
            <a:pPr>
              <a:spcBef>
                <a:spcPct val="50000"/>
              </a:spcBef>
            </a:pPr>
            <a:endParaRPr lang="fr-FR" altLang="fr-FR"/>
          </a:p>
        </p:txBody>
      </p:sp>
      <p:graphicFrame>
        <p:nvGraphicFramePr>
          <p:cNvPr id="44037" name="Object 5"/>
          <p:cNvGraphicFramePr>
            <a:graphicFrameLocks noChangeAspect="1"/>
          </p:cNvGraphicFramePr>
          <p:nvPr/>
        </p:nvGraphicFramePr>
        <p:xfrm>
          <a:off x="3733800" y="0"/>
          <a:ext cx="1676400" cy="1360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0" name="Clip" r:id="rId3" imgW="2828880" imgH="2295360" progId="MS_ClipArt_Gallery.2">
                  <p:embed/>
                </p:oleObj>
              </mc:Choice>
              <mc:Fallback>
                <p:oleObj name="Clip" r:id="rId3" imgW="2828880" imgH="2295360" progId="MS_ClipArt_Gallery.2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0"/>
                        <a:ext cx="1676400" cy="1360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8" name="Object 6"/>
          <p:cNvGraphicFramePr>
            <a:graphicFrameLocks noChangeAspect="1"/>
          </p:cNvGraphicFramePr>
          <p:nvPr/>
        </p:nvGraphicFramePr>
        <p:xfrm>
          <a:off x="550863" y="1900238"/>
          <a:ext cx="8040687" cy="305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1" name="Feuille de calcul" r:id="rId5" imgW="8039123" imgH="3057573" progId="Excel.Sheet.8">
                  <p:embed/>
                </p:oleObj>
              </mc:Choice>
              <mc:Fallback>
                <p:oleObj name="Feuille de calcul" r:id="rId5" imgW="8039123" imgH="3057573" progId="Excel.Shee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863" y="1900238"/>
                        <a:ext cx="8040687" cy="3057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9" name="Object 7"/>
          <p:cNvGraphicFramePr>
            <a:graphicFrameLocks noChangeAspect="1"/>
          </p:cNvGraphicFramePr>
          <p:nvPr/>
        </p:nvGraphicFramePr>
        <p:xfrm>
          <a:off x="4932363" y="3716338"/>
          <a:ext cx="1695450" cy="1228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2" name="Feuille de calcul" r:id="rId7" imgW="1705071" imgH="1238346" progId="Excel.Sheet.8">
                  <p:embed/>
                </p:oleObj>
              </mc:Choice>
              <mc:Fallback>
                <p:oleObj name="Feuille de calcul" r:id="rId7" imgW="1705071" imgH="1238346" progId="Excel.Sheet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363" y="3716338"/>
                        <a:ext cx="1695450" cy="1228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0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0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Line 2"/>
          <p:cNvSpPr>
            <a:spLocks noChangeShapeType="1"/>
          </p:cNvSpPr>
          <p:nvPr/>
        </p:nvSpPr>
        <p:spPr bwMode="auto">
          <a:xfrm>
            <a:off x="4572000" y="1676400"/>
            <a:ext cx="0" cy="49530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0" y="304800"/>
            <a:ext cx="4191000" cy="100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b="1"/>
              <a:t>Décembre</a:t>
            </a:r>
            <a:endParaRPr lang="fr-FR" altLang="fr-FR"/>
          </a:p>
          <a:p>
            <a:pPr>
              <a:spcBef>
                <a:spcPct val="50000"/>
              </a:spcBef>
            </a:pPr>
            <a:endParaRPr lang="fr-FR" altLang="fr-FR"/>
          </a:p>
        </p:txBody>
      </p:sp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4800600" y="304800"/>
            <a:ext cx="4114800" cy="100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b="1"/>
              <a:t>Janvier</a:t>
            </a:r>
            <a:endParaRPr lang="fr-FR" altLang="fr-FR"/>
          </a:p>
          <a:p>
            <a:pPr>
              <a:spcBef>
                <a:spcPct val="50000"/>
              </a:spcBef>
            </a:pPr>
            <a:endParaRPr lang="fr-FR" altLang="fr-FR"/>
          </a:p>
        </p:txBody>
      </p:sp>
      <p:graphicFrame>
        <p:nvGraphicFramePr>
          <p:cNvPr id="35845" name="Object 5"/>
          <p:cNvGraphicFramePr>
            <a:graphicFrameLocks noChangeAspect="1"/>
          </p:cNvGraphicFramePr>
          <p:nvPr/>
        </p:nvGraphicFramePr>
        <p:xfrm>
          <a:off x="3733800" y="0"/>
          <a:ext cx="1676400" cy="1360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1" name="Clip" r:id="rId3" imgW="2828880" imgH="2295360" progId="MS_ClipArt_Gallery.2">
                  <p:embed/>
                </p:oleObj>
              </mc:Choice>
              <mc:Fallback>
                <p:oleObj name="Clip" r:id="rId3" imgW="2828880" imgH="2295360" progId="MS_ClipArt_Gallery.2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0"/>
                        <a:ext cx="1676400" cy="1360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8" name="Object 8"/>
          <p:cNvGraphicFramePr>
            <a:graphicFrameLocks noChangeAspect="1"/>
          </p:cNvGraphicFramePr>
          <p:nvPr/>
        </p:nvGraphicFramePr>
        <p:xfrm>
          <a:off x="550863" y="1900238"/>
          <a:ext cx="8040687" cy="305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2" name="Feuille de calcul" r:id="rId5" imgW="8039123" imgH="3057573" progId="Excel.Sheet.8">
                  <p:embed/>
                </p:oleObj>
              </mc:Choice>
              <mc:Fallback>
                <p:oleObj name="Feuille de calcul" r:id="rId5" imgW="8039123" imgH="3057573" progId="Excel.Sheet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863" y="1900238"/>
                        <a:ext cx="8040687" cy="3057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50" name="AutoShape 10"/>
          <p:cNvSpPr>
            <a:spLocks noChangeArrowheads="1"/>
          </p:cNvSpPr>
          <p:nvPr/>
        </p:nvSpPr>
        <p:spPr bwMode="auto">
          <a:xfrm>
            <a:off x="609600" y="4953000"/>
            <a:ext cx="3048000" cy="1600200"/>
          </a:xfrm>
          <a:prstGeom prst="cloudCallout">
            <a:avLst>
              <a:gd name="adj1" fmla="val 98125"/>
              <a:gd name="adj2" fmla="val -53671"/>
            </a:avLst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fr-CH" altLang="fr-FR" sz="1800" b="1"/>
              <a:t>La solution :</a:t>
            </a:r>
          </a:p>
          <a:p>
            <a:pPr algn="ctr"/>
            <a:r>
              <a:rPr lang="fr-CH" altLang="fr-FR" sz="1800"/>
              <a:t>Utiliser le Bilan pour faire transiter l'information</a:t>
            </a:r>
            <a:endParaRPr lang="fr-FR" altLang="fr-FR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50" grpId="0" animBg="1" autoUpdateAnimBg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Line 2"/>
          <p:cNvSpPr>
            <a:spLocks noChangeShapeType="1"/>
          </p:cNvSpPr>
          <p:nvPr/>
        </p:nvSpPr>
        <p:spPr bwMode="auto">
          <a:xfrm>
            <a:off x="4572000" y="1676400"/>
            <a:ext cx="0" cy="49530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0" y="304800"/>
            <a:ext cx="4191000" cy="100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b="1"/>
              <a:t>Décembre</a:t>
            </a:r>
            <a:endParaRPr lang="fr-FR" altLang="fr-FR"/>
          </a:p>
          <a:p>
            <a:pPr>
              <a:spcBef>
                <a:spcPct val="50000"/>
              </a:spcBef>
            </a:pPr>
            <a:endParaRPr lang="fr-FR" altLang="fr-FR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4800600" y="304800"/>
            <a:ext cx="4114800" cy="100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b="1"/>
              <a:t>Janvier</a:t>
            </a:r>
            <a:endParaRPr lang="fr-FR" altLang="fr-FR"/>
          </a:p>
          <a:p>
            <a:pPr>
              <a:spcBef>
                <a:spcPct val="50000"/>
              </a:spcBef>
            </a:pPr>
            <a:endParaRPr lang="fr-FR" altLang="fr-FR"/>
          </a:p>
        </p:txBody>
      </p:sp>
      <p:graphicFrame>
        <p:nvGraphicFramePr>
          <p:cNvPr id="36869" name="Object 5"/>
          <p:cNvGraphicFramePr>
            <a:graphicFrameLocks noChangeAspect="1"/>
          </p:cNvGraphicFramePr>
          <p:nvPr/>
        </p:nvGraphicFramePr>
        <p:xfrm>
          <a:off x="3733800" y="0"/>
          <a:ext cx="1676400" cy="1360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8" name="Clip" r:id="rId3" imgW="2828880" imgH="2295360" progId="MS_ClipArt_Gallery.2">
                  <p:embed/>
                </p:oleObj>
              </mc:Choice>
              <mc:Fallback>
                <p:oleObj name="Clip" r:id="rId3" imgW="2828880" imgH="2295360" progId="MS_ClipArt_Gallery.2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0"/>
                        <a:ext cx="1676400" cy="1360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71" name="Object 7"/>
          <p:cNvGraphicFramePr>
            <a:graphicFrameLocks noChangeAspect="1"/>
          </p:cNvGraphicFramePr>
          <p:nvPr/>
        </p:nvGraphicFramePr>
        <p:xfrm>
          <a:off x="550863" y="1900238"/>
          <a:ext cx="8040687" cy="305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9" name="Feuille de calcul" r:id="rId5" imgW="8039123" imgH="3057573" progId="Excel.Sheet.8">
                  <p:embed/>
                </p:oleObj>
              </mc:Choice>
              <mc:Fallback>
                <p:oleObj name="Feuille de calcul" r:id="rId5" imgW="8039123" imgH="3057573" progId="Excel.Sheet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863" y="1900238"/>
                        <a:ext cx="8040687" cy="3057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74" name="Rectangle 10"/>
          <p:cNvSpPr>
            <a:spLocks noChangeArrowheads="1"/>
          </p:cNvSpPr>
          <p:nvPr/>
        </p:nvSpPr>
        <p:spPr bwMode="auto">
          <a:xfrm>
            <a:off x="3581400" y="2819400"/>
            <a:ext cx="15240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36875" name="Rectangle 11"/>
          <p:cNvSpPr>
            <a:spLocks noChangeArrowheads="1"/>
          </p:cNvSpPr>
          <p:nvPr/>
        </p:nvSpPr>
        <p:spPr bwMode="auto">
          <a:xfrm>
            <a:off x="7162800" y="2362200"/>
            <a:ext cx="15240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cxnSp>
        <p:nvCxnSpPr>
          <p:cNvPr id="36877" name="AutoShape 13"/>
          <p:cNvCxnSpPr>
            <a:cxnSpLocks noChangeShapeType="1"/>
            <a:stCxn id="36874" idx="3"/>
            <a:endCxn id="36875" idx="1"/>
          </p:cNvCxnSpPr>
          <p:nvPr/>
        </p:nvCxnSpPr>
        <p:spPr bwMode="auto">
          <a:xfrm flipV="1">
            <a:off x="3733800" y="2476500"/>
            <a:ext cx="3429000" cy="457200"/>
          </a:xfrm>
          <a:prstGeom prst="curvedConnector3">
            <a:avLst>
              <a:gd name="adj1" fmla="val -3338"/>
            </a:avLst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8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8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68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68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Line 2"/>
          <p:cNvSpPr>
            <a:spLocks noChangeShapeType="1"/>
          </p:cNvSpPr>
          <p:nvPr/>
        </p:nvSpPr>
        <p:spPr bwMode="auto">
          <a:xfrm>
            <a:off x="4572000" y="1676400"/>
            <a:ext cx="0" cy="35814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0" y="304800"/>
            <a:ext cx="4191000" cy="100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b="1"/>
              <a:t>Décembre</a:t>
            </a:r>
            <a:endParaRPr lang="fr-FR" altLang="fr-FR"/>
          </a:p>
          <a:p>
            <a:pPr>
              <a:spcBef>
                <a:spcPct val="50000"/>
              </a:spcBef>
            </a:pPr>
            <a:endParaRPr lang="fr-FR" altLang="fr-FR"/>
          </a:p>
        </p:txBody>
      </p:sp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4800600" y="304800"/>
            <a:ext cx="4114800" cy="100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b="1"/>
              <a:t>Janvier</a:t>
            </a:r>
            <a:endParaRPr lang="fr-FR" altLang="fr-FR"/>
          </a:p>
          <a:p>
            <a:pPr>
              <a:spcBef>
                <a:spcPct val="50000"/>
              </a:spcBef>
            </a:pPr>
            <a:endParaRPr lang="fr-FR" altLang="fr-FR"/>
          </a:p>
        </p:txBody>
      </p:sp>
      <p:graphicFrame>
        <p:nvGraphicFramePr>
          <p:cNvPr id="37893" name="Object 5"/>
          <p:cNvGraphicFramePr>
            <a:graphicFrameLocks noChangeAspect="1"/>
          </p:cNvGraphicFramePr>
          <p:nvPr/>
        </p:nvGraphicFramePr>
        <p:xfrm>
          <a:off x="3733800" y="0"/>
          <a:ext cx="1676400" cy="1360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4" name="Clip" r:id="rId3" imgW="2828880" imgH="2295360" progId="MS_ClipArt_Gallery.2">
                  <p:embed/>
                </p:oleObj>
              </mc:Choice>
              <mc:Fallback>
                <p:oleObj name="Clip" r:id="rId3" imgW="2828880" imgH="2295360" progId="MS_ClipArt_Gallery.2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0"/>
                        <a:ext cx="1676400" cy="1360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4" name="Object 6"/>
          <p:cNvGraphicFramePr>
            <a:graphicFrameLocks noChangeAspect="1"/>
          </p:cNvGraphicFramePr>
          <p:nvPr/>
        </p:nvGraphicFramePr>
        <p:xfrm>
          <a:off x="550863" y="1900238"/>
          <a:ext cx="8040687" cy="305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5" name="Feuille de calcul" r:id="rId5" imgW="8039123" imgH="3057573" progId="Excel.Sheet.8">
                  <p:embed/>
                </p:oleObj>
              </mc:Choice>
              <mc:Fallback>
                <p:oleObj name="Feuille de calcul" r:id="rId5" imgW="8039123" imgH="3057573" progId="Excel.Shee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863" y="1900238"/>
                        <a:ext cx="8040687" cy="3057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902" name="Line 14"/>
          <p:cNvSpPr>
            <a:spLocks noChangeShapeType="1"/>
          </p:cNvSpPr>
          <p:nvPr/>
        </p:nvSpPr>
        <p:spPr bwMode="auto">
          <a:xfrm flipH="1">
            <a:off x="3124200" y="3048000"/>
            <a:ext cx="533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pSp>
        <p:nvGrpSpPr>
          <p:cNvPr id="37917" name="Group 29"/>
          <p:cNvGrpSpPr>
            <a:grpSpLocks/>
          </p:cNvGrpSpPr>
          <p:nvPr/>
        </p:nvGrpSpPr>
        <p:grpSpPr bwMode="auto">
          <a:xfrm>
            <a:off x="685800" y="2667000"/>
            <a:ext cx="6716713" cy="3124200"/>
            <a:chOff x="432" y="1680"/>
            <a:chExt cx="4231" cy="1968"/>
          </a:xfrm>
        </p:grpSpPr>
        <p:sp>
          <p:nvSpPr>
            <p:cNvPr id="37896" name="AutoShape 8"/>
            <p:cNvSpPr>
              <a:spLocks noChangeArrowheads="1"/>
            </p:cNvSpPr>
            <p:nvPr/>
          </p:nvSpPr>
          <p:spPr bwMode="auto">
            <a:xfrm>
              <a:off x="1440" y="1680"/>
              <a:ext cx="384" cy="240"/>
            </a:xfrm>
            <a:prstGeom prst="diamond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FR" altLang="fr-FR"/>
                <a:t>1</a:t>
              </a:r>
            </a:p>
          </p:txBody>
        </p:sp>
        <p:sp>
          <p:nvSpPr>
            <p:cNvPr id="37912" name="Text Box 24"/>
            <p:cNvSpPr txBox="1">
              <a:spLocks noChangeArrowheads="1"/>
            </p:cNvSpPr>
            <p:nvPr/>
          </p:nvSpPr>
          <p:spPr bwMode="auto">
            <a:xfrm>
              <a:off x="432" y="3360"/>
              <a:ext cx="423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fr-FR" altLang="fr-FR" b="1"/>
                <a:t>1. A la date de l’opération; enregistrement normal</a:t>
              </a:r>
              <a:endParaRPr lang="fr-FR" altLang="fr-FR"/>
            </a:p>
          </p:txBody>
        </p:sp>
      </p:grpSp>
      <p:grpSp>
        <p:nvGrpSpPr>
          <p:cNvPr id="37920" name="Group 32"/>
          <p:cNvGrpSpPr>
            <a:grpSpLocks/>
          </p:cNvGrpSpPr>
          <p:nvPr/>
        </p:nvGrpSpPr>
        <p:grpSpPr bwMode="auto">
          <a:xfrm>
            <a:off x="685800" y="3048000"/>
            <a:ext cx="7772400" cy="3124200"/>
            <a:chOff x="432" y="1920"/>
            <a:chExt cx="4896" cy="1968"/>
          </a:xfrm>
        </p:grpSpPr>
        <p:sp>
          <p:nvSpPr>
            <p:cNvPr id="37901" name="AutoShape 13"/>
            <p:cNvSpPr>
              <a:spLocks noChangeArrowheads="1"/>
            </p:cNvSpPr>
            <p:nvPr/>
          </p:nvSpPr>
          <p:spPr bwMode="auto">
            <a:xfrm>
              <a:off x="1680" y="2304"/>
              <a:ext cx="384" cy="240"/>
            </a:xfrm>
            <a:prstGeom prst="diamond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FR" altLang="fr-FR"/>
                <a:t>2</a:t>
              </a:r>
            </a:p>
          </p:txBody>
        </p:sp>
        <p:sp>
          <p:nvSpPr>
            <p:cNvPr id="37904" name="Line 16"/>
            <p:cNvSpPr>
              <a:spLocks noChangeShapeType="1"/>
            </p:cNvSpPr>
            <p:nvPr/>
          </p:nvSpPr>
          <p:spPr bwMode="auto">
            <a:xfrm flipH="1">
              <a:off x="960" y="2544"/>
              <a:ext cx="768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37906" name="Line 18"/>
            <p:cNvSpPr>
              <a:spLocks noChangeShapeType="1"/>
            </p:cNvSpPr>
            <p:nvPr/>
          </p:nvSpPr>
          <p:spPr bwMode="auto">
            <a:xfrm flipH="1">
              <a:off x="1968" y="1920"/>
              <a:ext cx="336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37915" name="Text Box 27"/>
            <p:cNvSpPr txBox="1">
              <a:spLocks noChangeArrowheads="1"/>
            </p:cNvSpPr>
            <p:nvPr/>
          </p:nvSpPr>
          <p:spPr bwMode="auto">
            <a:xfrm>
              <a:off x="432" y="3600"/>
              <a:ext cx="489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altLang="fr-FR" b="1"/>
                <a:t>2. A la clôture; correction par création d’un transitoire</a:t>
              </a:r>
              <a:endParaRPr lang="fr-FR" altLang="fr-FR"/>
            </a:p>
          </p:txBody>
        </p:sp>
      </p:grpSp>
      <p:grpSp>
        <p:nvGrpSpPr>
          <p:cNvPr id="37919" name="Group 31"/>
          <p:cNvGrpSpPr>
            <a:grpSpLocks/>
          </p:cNvGrpSpPr>
          <p:nvPr/>
        </p:nvGrpSpPr>
        <p:grpSpPr bwMode="auto">
          <a:xfrm>
            <a:off x="685800" y="2590800"/>
            <a:ext cx="7620000" cy="3962400"/>
            <a:chOff x="432" y="1632"/>
            <a:chExt cx="4800" cy="2496"/>
          </a:xfrm>
        </p:grpSpPr>
        <p:sp>
          <p:nvSpPr>
            <p:cNvPr id="37907" name="AutoShape 19"/>
            <p:cNvSpPr>
              <a:spLocks noChangeArrowheads="1"/>
            </p:cNvSpPr>
            <p:nvPr/>
          </p:nvSpPr>
          <p:spPr bwMode="auto">
            <a:xfrm>
              <a:off x="4848" y="1968"/>
              <a:ext cx="384" cy="240"/>
            </a:xfrm>
            <a:prstGeom prst="diamond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FR" altLang="fr-FR"/>
                <a:t>3</a:t>
              </a:r>
            </a:p>
          </p:txBody>
        </p:sp>
        <p:sp>
          <p:nvSpPr>
            <p:cNvPr id="37908" name="Line 20"/>
            <p:cNvSpPr>
              <a:spLocks noChangeShapeType="1"/>
            </p:cNvSpPr>
            <p:nvPr/>
          </p:nvSpPr>
          <p:spPr bwMode="auto">
            <a:xfrm flipH="1" flipV="1">
              <a:off x="5136" y="2208"/>
              <a:ext cx="96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37909" name="Line 21"/>
            <p:cNvSpPr>
              <a:spLocks noChangeShapeType="1"/>
            </p:cNvSpPr>
            <p:nvPr/>
          </p:nvSpPr>
          <p:spPr bwMode="auto">
            <a:xfrm flipH="1" flipV="1">
              <a:off x="4800" y="1632"/>
              <a:ext cx="144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37916" name="Text Box 28"/>
            <p:cNvSpPr txBox="1">
              <a:spLocks noChangeArrowheads="1"/>
            </p:cNvSpPr>
            <p:nvPr/>
          </p:nvSpPr>
          <p:spPr bwMode="auto">
            <a:xfrm>
              <a:off x="432" y="3840"/>
              <a:ext cx="369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altLang="fr-FR" b="1"/>
                <a:t>3. A l’ouverture; extourne du transitoire</a:t>
              </a:r>
            </a:p>
          </p:txBody>
        </p:sp>
      </p:grpSp>
      <p:sp>
        <p:nvSpPr>
          <p:cNvPr id="37921" name="Text Box 33"/>
          <p:cNvSpPr txBox="1">
            <a:spLocks noChangeArrowheads="1"/>
          </p:cNvSpPr>
          <p:nvPr/>
        </p:nvSpPr>
        <p:spPr bwMode="auto">
          <a:xfrm>
            <a:off x="152400" y="685800"/>
            <a:ext cx="30480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4800" b="1">
                <a:solidFill>
                  <a:srgbClr val="FF0000"/>
                </a:solidFill>
              </a:rPr>
              <a:t>En résumé</a:t>
            </a:r>
            <a:r>
              <a:rPr lang="fr-FR" altLang="fr-FR" sz="48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02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Line 2"/>
          <p:cNvSpPr>
            <a:spLocks noChangeShapeType="1"/>
          </p:cNvSpPr>
          <p:nvPr/>
        </p:nvSpPr>
        <p:spPr bwMode="auto">
          <a:xfrm>
            <a:off x="4572000" y="1676400"/>
            <a:ext cx="0" cy="35814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17763" name="Text Box 3"/>
          <p:cNvSpPr txBox="1">
            <a:spLocks noChangeArrowheads="1"/>
          </p:cNvSpPr>
          <p:nvPr/>
        </p:nvSpPr>
        <p:spPr bwMode="auto">
          <a:xfrm>
            <a:off x="0" y="304800"/>
            <a:ext cx="4191000" cy="100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b="1"/>
              <a:t>Décembre</a:t>
            </a:r>
            <a:endParaRPr lang="fr-FR" altLang="fr-FR"/>
          </a:p>
          <a:p>
            <a:pPr>
              <a:spcBef>
                <a:spcPct val="50000"/>
              </a:spcBef>
            </a:pPr>
            <a:endParaRPr lang="fr-FR" altLang="fr-FR"/>
          </a:p>
        </p:txBody>
      </p:sp>
      <p:sp>
        <p:nvSpPr>
          <p:cNvPr id="117764" name="Text Box 4"/>
          <p:cNvSpPr txBox="1">
            <a:spLocks noChangeArrowheads="1"/>
          </p:cNvSpPr>
          <p:nvPr/>
        </p:nvSpPr>
        <p:spPr bwMode="auto">
          <a:xfrm>
            <a:off x="4800600" y="304800"/>
            <a:ext cx="4114800" cy="100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b="1"/>
              <a:t>Janvier</a:t>
            </a:r>
            <a:endParaRPr lang="fr-FR" altLang="fr-FR"/>
          </a:p>
          <a:p>
            <a:pPr>
              <a:spcBef>
                <a:spcPct val="50000"/>
              </a:spcBef>
            </a:pPr>
            <a:endParaRPr lang="fr-FR" altLang="fr-FR"/>
          </a:p>
        </p:txBody>
      </p:sp>
      <p:graphicFrame>
        <p:nvGraphicFramePr>
          <p:cNvPr id="117765" name="Object 5"/>
          <p:cNvGraphicFramePr>
            <a:graphicFrameLocks noChangeAspect="1"/>
          </p:cNvGraphicFramePr>
          <p:nvPr/>
        </p:nvGraphicFramePr>
        <p:xfrm>
          <a:off x="3733800" y="0"/>
          <a:ext cx="1676400" cy="1360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914" name="Clip" r:id="rId3" imgW="2828880" imgH="2295360" progId="MS_ClipArt_Gallery.2">
                  <p:embed/>
                </p:oleObj>
              </mc:Choice>
              <mc:Fallback>
                <p:oleObj name="Clip" r:id="rId3" imgW="2828880" imgH="2295360" progId="MS_ClipArt_Gallery.2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0"/>
                        <a:ext cx="1676400" cy="1360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7766" name="Object 6"/>
          <p:cNvGraphicFramePr>
            <a:graphicFrameLocks noChangeAspect="1"/>
          </p:cNvGraphicFramePr>
          <p:nvPr/>
        </p:nvGraphicFramePr>
        <p:xfrm>
          <a:off x="552450" y="1900238"/>
          <a:ext cx="8040688" cy="305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915" name="Feuille de calcul" r:id="rId5" imgW="8039123" imgH="3057573" progId="Excel.Sheet.8">
                  <p:embed/>
                </p:oleObj>
              </mc:Choice>
              <mc:Fallback>
                <p:oleObj name="Feuille de calcul" r:id="rId5" imgW="8039123" imgH="3057573" progId="Excel.Shee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450" y="1900238"/>
                        <a:ext cx="8040688" cy="3057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7781" name="Text Box 21"/>
          <p:cNvSpPr txBox="1">
            <a:spLocks noChangeArrowheads="1"/>
          </p:cNvSpPr>
          <p:nvPr/>
        </p:nvSpPr>
        <p:spPr bwMode="auto">
          <a:xfrm>
            <a:off x="152400" y="685800"/>
            <a:ext cx="30480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4800" b="1">
                <a:solidFill>
                  <a:srgbClr val="FF0000"/>
                </a:solidFill>
              </a:rPr>
              <a:t>En résumé</a:t>
            </a:r>
            <a:r>
              <a:rPr lang="fr-FR" altLang="fr-FR" sz="4800"/>
              <a:t> </a:t>
            </a:r>
          </a:p>
        </p:txBody>
      </p:sp>
      <p:sp>
        <p:nvSpPr>
          <p:cNvPr id="117910" name="Text Box 150"/>
          <p:cNvSpPr txBox="1">
            <a:spLocks noChangeArrowheads="1"/>
          </p:cNvSpPr>
          <p:nvPr/>
        </p:nvSpPr>
        <p:spPr bwMode="auto">
          <a:xfrm>
            <a:off x="685800" y="5383213"/>
            <a:ext cx="56229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2000" b="1"/>
              <a:t>1. A la date de l’opération; enregistrement normal</a:t>
            </a:r>
            <a:endParaRPr lang="fr-FR" altLang="fr-FR" sz="2000"/>
          </a:p>
        </p:txBody>
      </p:sp>
      <p:sp>
        <p:nvSpPr>
          <p:cNvPr id="117911" name="Text Box 151"/>
          <p:cNvSpPr txBox="1">
            <a:spLocks noChangeArrowheads="1"/>
          </p:cNvSpPr>
          <p:nvPr/>
        </p:nvSpPr>
        <p:spPr bwMode="auto">
          <a:xfrm>
            <a:off x="685800" y="5740400"/>
            <a:ext cx="7772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2000" b="1"/>
              <a:t>2. A la clôture; correction par création d’un transitoire</a:t>
            </a:r>
            <a:endParaRPr lang="fr-FR" altLang="fr-FR" sz="2000"/>
          </a:p>
        </p:txBody>
      </p:sp>
      <p:sp>
        <p:nvSpPr>
          <p:cNvPr id="117912" name="Text Box 152"/>
          <p:cNvSpPr txBox="1">
            <a:spLocks noChangeArrowheads="1"/>
          </p:cNvSpPr>
          <p:nvPr/>
        </p:nvSpPr>
        <p:spPr bwMode="auto">
          <a:xfrm>
            <a:off x="685800" y="6096000"/>
            <a:ext cx="5867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2000" b="1"/>
              <a:t>3. A l’ouverture; extourne du transitoire</a:t>
            </a:r>
          </a:p>
        </p:txBody>
      </p:sp>
      <p:sp>
        <p:nvSpPr>
          <p:cNvPr id="117913" name="Rectangle 153"/>
          <p:cNvSpPr>
            <a:spLocks noChangeArrowheads="1"/>
          </p:cNvSpPr>
          <p:nvPr/>
        </p:nvSpPr>
        <p:spPr bwMode="auto">
          <a:xfrm>
            <a:off x="3995738" y="6524625"/>
            <a:ext cx="1152525" cy="2174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Line 2"/>
          <p:cNvSpPr>
            <a:spLocks noChangeShapeType="1"/>
          </p:cNvSpPr>
          <p:nvPr/>
        </p:nvSpPr>
        <p:spPr bwMode="auto">
          <a:xfrm>
            <a:off x="4572000" y="1676400"/>
            <a:ext cx="0" cy="35814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56675" name="Text Box 3"/>
          <p:cNvSpPr txBox="1">
            <a:spLocks noChangeArrowheads="1"/>
          </p:cNvSpPr>
          <p:nvPr/>
        </p:nvSpPr>
        <p:spPr bwMode="auto">
          <a:xfrm>
            <a:off x="0" y="304800"/>
            <a:ext cx="4191000" cy="100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b="1"/>
              <a:t>Décembre</a:t>
            </a:r>
            <a:endParaRPr lang="fr-FR" altLang="fr-FR"/>
          </a:p>
          <a:p>
            <a:pPr>
              <a:spcBef>
                <a:spcPct val="50000"/>
              </a:spcBef>
            </a:pPr>
            <a:endParaRPr lang="fr-FR" altLang="fr-FR"/>
          </a:p>
        </p:txBody>
      </p:sp>
      <p:sp>
        <p:nvSpPr>
          <p:cNvPr id="156676" name="Text Box 4"/>
          <p:cNvSpPr txBox="1">
            <a:spLocks noChangeArrowheads="1"/>
          </p:cNvSpPr>
          <p:nvPr/>
        </p:nvSpPr>
        <p:spPr bwMode="auto">
          <a:xfrm>
            <a:off x="4800600" y="304800"/>
            <a:ext cx="4114800" cy="100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b="1"/>
              <a:t>Janvier</a:t>
            </a:r>
            <a:endParaRPr lang="fr-FR" altLang="fr-FR"/>
          </a:p>
          <a:p>
            <a:pPr>
              <a:spcBef>
                <a:spcPct val="50000"/>
              </a:spcBef>
            </a:pPr>
            <a:endParaRPr lang="fr-FR" altLang="fr-FR"/>
          </a:p>
        </p:txBody>
      </p:sp>
      <p:graphicFrame>
        <p:nvGraphicFramePr>
          <p:cNvPr id="156677" name="Object 5"/>
          <p:cNvGraphicFramePr>
            <a:graphicFrameLocks noChangeAspect="1"/>
          </p:cNvGraphicFramePr>
          <p:nvPr/>
        </p:nvGraphicFramePr>
        <p:xfrm>
          <a:off x="3733800" y="0"/>
          <a:ext cx="1676400" cy="1360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684" name="Clip" r:id="rId3" imgW="2828880" imgH="2295360" progId="MS_ClipArt_Gallery.2">
                  <p:embed/>
                </p:oleObj>
              </mc:Choice>
              <mc:Fallback>
                <p:oleObj name="Clip" r:id="rId3" imgW="2828880" imgH="2295360" progId="MS_ClipArt_Gallery.2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0"/>
                        <a:ext cx="1676400" cy="1360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6678" name="Object 6"/>
          <p:cNvGraphicFramePr>
            <a:graphicFrameLocks noChangeAspect="1"/>
          </p:cNvGraphicFramePr>
          <p:nvPr/>
        </p:nvGraphicFramePr>
        <p:xfrm>
          <a:off x="552450" y="1900238"/>
          <a:ext cx="8040688" cy="305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685" name="Feuille de calcul" r:id="rId5" imgW="8039123" imgH="3057573" progId="Excel.Sheet.8">
                  <p:embed/>
                </p:oleObj>
              </mc:Choice>
              <mc:Fallback>
                <p:oleObj name="Feuille de calcul" r:id="rId5" imgW="8039123" imgH="3057573" progId="Excel.Shee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450" y="1900238"/>
                        <a:ext cx="8040688" cy="3057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6679" name="Text Box 7"/>
          <p:cNvSpPr txBox="1">
            <a:spLocks noChangeArrowheads="1"/>
          </p:cNvSpPr>
          <p:nvPr/>
        </p:nvSpPr>
        <p:spPr bwMode="auto">
          <a:xfrm>
            <a:off x="152400" y="685800"/>
            <a:ext cx="30480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4800" b="1">
                <a:solidFill>
                  <a:srgbClr val="FF0000"/>
                </a:solidFill>
              </a:rPr>
              <a:t>En résumé</a:t>
            </a:r>
            <a:r>
              <a:rPr lang="fr-FR" altLang="fr-FR" sz="4800"/>
              <a:t> </a:t>
            </a:r>
          </a:p>
        </p:txBody>
      </p:sp>
      <p:sp>
        <p:nvSpPr>
          <p:cNvPr id="156680" name="Text Box 8"/>
          <p:cNvSpPr txBox="1">
            <a:spLocks noChangeArrowheads="1"/>
          </p:cNvSpPr>
          <p:nvPr/>
        </p:nvSpPr>
        <p:spPr bwMode="auto">
          <a:xfrm>
            <a:off x="685800" y="5383213"/>
            <a:ext cx="56229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2000" b="1"/>
              <a:t>1. A la date de l’opération; enregistrement normal</a:t>
            </a:r>
            <a:endParaRPr lang="fr-FR" altLang="fr-FR" sz="2000"/>
          </a:p>
        </p:txBody>
      </p:sp>
      <p:sp>
        <p:nvSpPr>
          <p:cNvPr id="156681" name="Text Box 9"/>
          <p:cNvSpPr txBox="1">
            <a:spLocks noChangeArrowheads="1"/>
          </p:cNvSpPr>
          <p:nvPr/>
        </p:nvSpPr>
        <p:spPr bwMode="auto">
          <a:xfrm>
            <a:off x="685800" y="5743575"/>
            <a:ext cx="7772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2000" b="1"/>
              <a:t>2. A la clôture; correction par création d’un transitoire</a:t>
            </a:r>
            <a:endParaRPr lang="fr-FR" altLang="fr-FR" sz="2000"/>
          </a:p>
        </p:txBody>
      </p:sp>
      <p:sp>
        <p:nvSpPr>
          <p:cNvPr id="156682" name="Text Box 10"/>
          <p:cNvSpPr txBox="1">
            <a:spLocks noChangeArrowheads="1"/>
          </p:cNvSpPr>
          <p:nvPr/>
        </p:nvSpPr>
        <p:spPr bwMode="auto">
          <a:xfrm>
            <a:off x="685800" y="6096000"/>
            <a:ext cx="5867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2000" b="1"/>
              <a:t>3. A l’ouverture; extourne du transitoire</a:t>
            </a:r>
          </a:p>
        </p:txBody>
      </p:sp>
      <p:sp>
        <p:nvSpPr>
          <p:cNvPr id="156683" name="Rectangle 11"/>
          <p:cNvSpPr>
            <a:spLocks noChangeArrowheads="1"/>
          </p:cNvSpPr>
          <p:nvPr/>
        </p:nvSpPr>
        <p:spPr bwMode="auto">
          <a:xfrm>
            <a:off x="3708400" y="6453188"/>
            <a:ext cx="1584325" cy="2889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62" name="Object 2"/>
          <p:cNvGraphicFramePr>
            <a:graphicFrameLocks noChangeAspect="1"/>
          </p:cNvGraphicFramePr>
          <p:nvPr/>
        </p:nvGraphicFramePr>
        <p:xfrm>
          <a:off x="152400" y="762000"/>
          <a:ext cx="2409825" cy="2562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75" name="Clip" r:id="rId3" imgW="2409480" imgH="2562120" progId="MS_ClipArt_Gallery.2">
                  <p:embed/>
                </p:oleObj>
              </mc:Choice>
              <mc:Fallback>
                <p:oleObj name="Clip" r:id="rId3" imgW="2409480" imgH="2562120" progId="MS_ClipArt_Gallery.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762000"/>
                        <a:ext cx="2409825" cy="2562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163" name="AutoShape 3"/>
          <p:cNvSpPr>
            <a:spLocks noChangeArrowheads="1"/>
          </p:cNvSpPr>
          <p:nvPr/>
        </p:nvSpPr>
        <p:spPr bwMode="auto">
          <a:xfrm>
            <a:off x="2514600" y="228600"/>
            <a:ext cx="6248400" cy="1981200"/>
          </a:xfrm>
          <a:prstGeom prst="wedgeEllipseCallout">
            <a:avLst>
              <a:gd name="adj1" fmla="val -63009"/>
              <a:gd name="adj2" fmla="val -2162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altLang="fr-FR" sz="4000">
                <a:solidFill>
                  <a:schemeClr val="bg1"/>
                </a:solidFill>
              </a:rPr>
              <a:t>Quels comptes transitoires</a:t>
            </a:r>
          </a:p>
          <a:p>
            <a:pPr algn="ctr"/>
            <a:r>
              <a:rPr lang="fr-FR" altLang="fr-FR" sz="4000">
                <a:solidFill>
                  <a:schemeClr val="bg1"/>
                </a:solidFill>
              </a:rPr>
              <a:t>faut-il créer ?</a:t>
            </a:r>
          </a:p>
        </p:txBody>
      </p:sp>
      <p:graphicFrame>
        <p:nvGraphicFramePr>
          <p:cNvPr id="92164" name="Object 4"/>
          <p:cNvGraphicFramePr>
            <a:graphicFrameLocks noChangeAspect="1"/>
          </p:cNvGraphicFramePr>
          <p:nvPr/>
        </p:nvGraphicFramePr>
        <p:xfrm>
          <a:off x="0" y="3048000"/>
          <a:ext cx="8983663" cy="317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76" name="Feuille de calcul" r:id="rId5" imgW="8982456" imgH="3172136" progId="Excel.Sheet.8">
                  <p:embed/>
                </p:oleObj>
              </mc:Choice>
              <mc:Fallback>
                <p:oleObj name="Feuille de calcul" r:id="rId5" imgW="8982456" imgH="3172136" progId="Excel.Shee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048000"/>
                        <a:ext cx="8983663" cy="317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7282" name="Object 2"/>
          <p:cNvGraphicFramePr>
            <a:graphicFrameLocks noChangeAspect="1"/>
          </p:cNvGraphicFramePr>
          <p:nvPr/>
        </p:nvGraphicFramePr>
        <p:xfrm>
          <a:off x="152400" y="762000"/>
          <a:ext cx="2409825" cy="2562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293" name="Clip" r:id="rId3" imgW="2409480" imgH="2562120" progId="MS_ClipArt_Gallery.2">
                  <p:embed/>
                </p:oleObj>
              </mc:Choice>
              <mc:Fallback>
                <p:oleObj name="Clip" r:id="rId3" imgW="2409480" imgH="2562120" progId="MS_ClipArt_Gallery.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762000"/>
                        <a:ext cx="2409825" cy="2562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7283" name="AutoShape 3"/>
          <p:cNvSpPr>
            <a:spLocks noChangeArrowheads="1"/>
          </p:cNvSpPr>
          <p:nvPr/>
        </p:nvSpPr>
        <p:spPr bwMode="auto">
          <a:xfrm>
            <a:off x="2514600" y="228600"/>
            <a:ext cx="6248400" cy="1981200"/>
          </a:xfrm>
          <a:prstGeom prst="wedgeEllipseCallout">
            <a:avLst>
              <a:gd name="adj1" fmla="val -63009"/>
              <a:gd name="adj2" fmla="val -2162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altLang="fr-FR" sz="4000">
                <a:solidFill>
                  <a:schemeClr val="bg1"/>
                </a:solidFill>
              </a:rPr>
              <a:t>Quels comptes transitoires</a:t>
            </a:r>
          </a:p>
          <a:p>
            <a:pPr algn="ctr"/>
            <a:r>
              <a:rPr lang="fr-FR" altLang="fr-FR" sz="4000">
                <a:solidFill>
                  <a:schemeClr val="bg1"/>
                </a:solidFill>
              </a:rPr>
              <a:t>faut-il créer ?</a:t>
            </a:r>
          </a:p>
        </p:txBody>
      </p:sp>
      <p:graphicFrame>
        <p:nvGraphicFramePr>
          <p:cNvPr id="97284" name="Object 4"/>
          <p:cNvGraphicFramePr>
            <a:graphicFrameLocks noChangeAspect="1"/>
          </p:cNvGraphicFramePr>
          <p:nvPr/>
        </p:nvGraphicFramePr>
        <p:xfrm>
          <a:off x="0" y="3048000"/>
          <a:ext cx="8983663" cy="317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294" name="Feuille de calcul" r:id="rId5" imgW="8982456" imgH="3172397" progId="Excel.Sheet.8">
                  <p:embed/>
                </p:oleObj>
              </mc:Choice>
              <mc:Fallback>
                <p:oleObj name="Feuille de calcul" r:id="rId5" imgW="8982456" imgH="3172397" progId="Excel.Shee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048000"/>
                        <a:ext cx="8983663" cy="317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7286" name="AutoShape 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7772400" y="5638800"/>
            <a:ext cx="914400" cy="228600"/>
          </a:xfrm>
          <a:prstGeom prst="homePlate">
            <a:avLst>
              <a:gd name="adj" fmla="val 100000"/>
            </a:avLst>
          </a:prstGeom>
          <a:solidFill>
            <a:srgbClr val="99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800">
                <a:latin typeface="Arial" panose="020B0604020202020204" pitchFamily="34" charset="0"/>
              </a:rPr>
              <a:t>Ancienne</a:t>
            </a:r>
            <a:endParaRPr lang="fr-FR" altLang="fr-FR" sz="800">
              <a:latin typeface="Arial" panose="020B0604020202020204" pitchFamily="34" charset="0"/>
            </a:endParaRPr>
          </a:p>
        </p:txBody>
      </p:sp>
      <p:sp>
        <p:nvSpPr>
          <p:cNvPr id="97287" name="AutoShape 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7772400" y="6019800"/>
            <a:ext cx="914400" cy="228600"/>
          </a:xfrm>
          <a:prstGeom prst="homePlate">
            <a:avLst>
              <a:gd name="adj" fmla="val 100000"/>
            </a:avLst>
          </a:prstGeom>
          <a:solidFill>
            <a:srgbClr val="99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800">
                <a:latin typeface="Arial" panose="020B0604020202020204" pitchFamily="34" charset="0"/>
              </a:rPr>
              <a:t>PME</a:t>
            </a:r>
            <a:endParaRPr lang="fr-FR" altLang="fr-FR" sz="800">
              <a:latin typeface="Arial" panose="020B0604020202020204" pitchFamily="34" charset="0"/>
            </a:endParaRPr>
          </a:p>
        </p:txBody>
      </p:sp>
      <p:sp>
        <p:nvSpPr>
          <p:cNvPr id="97288" name="AutoShape 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772400" y="6400800"/>
            <a:ext cx="914400" cy="228600"/>
          </a:xfrm>
          <a:prstGeom prst="homePlate">
            <a:avLst>
              <a:gd name="adj" fmla="val 100000"/>
            </a:avLst>
          </a:prstGeom>
          <a:solidFill>
            <a:srgbClr val="99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800">
                <a:latin typeface="Arial" panose="020B0604020202020204" pitchFamily="34" charset="0"/>
              </a:rPr>
              <a:t>EPC</a:t>
            </a:r>
            <a:endParaRPr lang="fr-FR" altLang="fr-FR" sz="800">
              <a:latin typeface="Arial" panose="020B0604020202020204" pitchFamily="34" charset="0"/>
            </a:endParaRPr>
          </a:p>
        </p:txBody>
      </p:sp>
      <p:sp>
        <p:nvSpPr>
          <p:cNvPr id="97289" name="Text Box 9"/>
          <p:cNvSpPr txBox="1">
            <a:spLocks noChangeArrowheads="1"/>
          </p:cNvSpPr>
          <p:nvPr/>
        </p:nvSpPr>
        <p:spPr bwMode="auto">
          <a:xfrm>
            <a:off x="6629400" y="5181600"/>
            <a:ext cx="1752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1400">
                <a:latin typeface="Arial" panose="020B0604020202020204" pitchFamily="34" charset="0"/>
              </a:rPr>
              <a:t>Terminologie</a:t>
            </a:r>
            <a:endParaRPr lang="fr-FR" altLang="fr-FR" sz="1400"/>
          </a:p>
        </p:txBody>
      </p:sp>
      <p:sp>
        <p:nvSpPr>
          <p:cNvPr id="97290" name="Text Box 10"/>
          <p:cNvSpPr txBox="1">
            <a:spLocks noChangeArrowheads="1"/>
          </p:cNvSpPr>
          <p:nvPr/>
        </p:nvSpPr>
        <p:spPr bwMode="auto">
          <a:xfrm>
            <a:off x="6550025" y="6267450"/>
            <a:ext cx="1296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200"/>
              <a:t>Schumacher et Vivre l’entreprise </a:t>
            </a:r>
            <a:endParaRPr lang="fr-FR" altLang="fr-FR" sz="1200"/>
          </a:p>
        </p:txBody>
      </p:sp>
      <p:sp>
        <p:nvSpPr>
          <p:cNvPr id="97291" name="Text Box 11"/>
          <p:cNvSpPr txBox="1">
            <a:spLocks noChangeArrowheads="1"/>
          </p:cNvSpPr>
          <p:nvPr/>
        </p:nvSpPr>
        <p:spPr bwMode="auto">
          <a:xfrm>
            <a:off x="6705600" y="6019800"/>
            <a:ext cx="1066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200"/>
              <a:t>Calderara</a:t>
            </a:r>
            <a:endParaRPr lang="fr-FR" altLang="fr-FR" sz="1200"/>
          </a:p>
        </p:txBody>
      </p:sp>
      <p:sp>
        <p:nvSpPr>
          <p:cNvPr id="97292" name="Text Box 12"/>
          <p:cNvSpPr txBox="1">
            <a:spLocks noChangeArrowheads="1"/>
          </p:cNvSpPr>
          <p:nvPr/>
        </p:nvSpPr>
        <p:spPr bwMode="auto">
          <a:xfrm>
            <a:off x="6705600" y="5638800"/>
            <a:ext cx="1066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200"/>
              <a:t>Jeu d'enfant</a:t>
            </a:r>
            <a:endParaRPr lang="fr-FR" altLang="fr-FR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8306" name="Object 2"/>
          <p:cNvGraphicFramePr>
            <a:graphicFrameLocks noChangeAspect="1"/>
          </p:cNvGraphicFramePr>
          <p:nvPr/>
        </p:nvGraphicFramePr>
        <p:xfrm>
          <a:off x="152400" y="762000"/>
          <a:ext cx="2409825" cy="2562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10" name="Clip" r:id="rId3" imgW="2409480" imgH="2562120" progId="MS_ClipArt_Gallery.2">
                  <p:embed/>
                </p:oleObj>
              </mc:Choice>
              <mc:Fallback>
                <p:oleObj name="Clip" r:id="rId3" imgW="2409480" imgH="2562120" progId="MS_ClipArt_Gallery.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762000"/>
                        <a:ext cx="2409825" cy="2562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8307" name="AutoShape 3"/>
          <p:cNvSpPr>
            <a:spLocks noChangeArrowheads="1"/>
          </p:cNvSpPr>
          <p:nvPr/>
        </p:nvSpPr>
        <p:spPr bwMode="auto">
          <a:xfrm>
            <a:off x="2514600" y="228600"/>
            <a:ext cx="6248400" cy="1981200"/>
          </a:xfrm>
          <a:prstGeom prst="wedgeEllipseCallout">
            <a:avLst>
              <a:gd name="adj1" fmla="val -63009"/>
              <a:gd name="adj2" fmla="val -2162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altLang="fr-FR" sz="4000">
                <a:solidFill>
                  <a:schemeClr val="bg1"/>
                </a:solidFill>
              </a:rPr>
              <a:t>Quels comptes transitoires</a:t>
            </a:r>
          </a:p>
          <a:p>
            <a:pPr algn="ctr"/>
            <a:r>
              <a:rPr lang="fr-FR" altLang="fr-FR" sz="4000">
                <a:solidFill>
                  <a:schemeClr val="bg1"/>
                </a:solidFill>
              </a:rPr>
              <a:t>faut-il créer ?</a:t>
            </a:r>
          </a:p>
        </p:txBody>
      </p:sp>
      <p:graphicFrame>
        <p:nvGraphicFramePr>
          <p:cNvPr id="98308" name="Object 4"/>
          <p:cNvGraphicFramePr>
            <a:graphicFrameLocks noChangeAspect="1"/>
          </p:cNvGraphicFramePr>
          <p:nvPr/>
        </p:nvGraphicFramePr>
        <p:xfrm>
          <a:off x="0" y="3048000"/>
          <a:ext cx="8983663" cy="317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11" name="Feuille de calcul" r:id="rId5" imgW="8982456" imgH="3172397" progId="Excel.Sheet.8">
                  <p:embed/>
                </p:oleObj>
              </mc:Choice>
              <mc:Fallback>
                <p:oleObj name="Feuille de calcul" r:id="rId5" imgW="8982456" imgH="3172397" progId="Excel.Shee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048000"/>
                        <a:ext cx="8983663" cy="317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5236" name="Object 4"/>
          <p:cNvGraphicFramePr>
            <a:graphicFrameLocks noChangeAspect="1"/>
          </p:cNvGraphicFramePr>
          <p:nvPr/>
        </p:nvGraphicFramePr>
        <p:xfrm>
          <a:off x="228600" y="3200400"/>
          <a:ext cx="8515350" cy="317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40" name="Feuille de calcul" r:id="rId3" imgW="8229918" imgH="2962593" progId="Excel.Sheet.8">
                  <p:embed/>
                </p:oleObj>
              </mc:Choice>
              <mc:Fallback>
                <p:oleObj name="Feuille de calcul" r:id="rId3" imgW="8229918" imgH="2962593" progId="Excel.Shee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3200400"/>
                        <a:ext cx="8515350" cy="317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239" name="Object 7"/>
          <p:cNvGraphicFramePr>
            <a:graphicFrameLocks noChangeAspect="1"/>
          </p:cNvGraphicFramePr>
          <p:nvPr/>
        </p:nvGraphicFramePr>
        <p:xfrm>
          <a:off x="228600" y="3200400"/>
          <a:ext cx="8515350" cy="317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41" name="Feuille de calcul" r:id="rId5" imgW="8229918" imgH="2962593" progId="Excel.Sheet.8">
                  <p:embed/>
                </p:oleObj>
              </mc:Choice>
              <mc:Fallback>
                <p:oleObj name="Feuille de calcul" r:id="rId5" imgW="8229918" imgH="2962593" progId="Excel.Sheet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3200400"/>
                        <a:ext cx="8515350" cy="317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238" name="Object 6"/>
          <p:cNvGraphicFramePr>
            <a:graphicFrameLocks noChangeAspect="1"/>
          </p:cNvGraphicFramePr>
          <p:nvPr/>
        </p:nvGraphicFramePr>
        <p:xfrm>
          <a:off x="152400" y="762000"/>
          <a:ext cx="2409825" cy="2562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42" name="Clip" r:id="rId7" imgW="2409480" imgH="2562120" progId="MS_ClipArt_Gallery.2">
                  <p:embed/>
                </p:oleObj>
              </mc:Choice>
              <mc:Fallback>
                <p:oleObj name="Clip" r:id="rId7" imgW="2409480" imgH="2562120" progId="MS_ClipArt_Gallery.2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762000"/>
                        <a:ext cx="2409825" cy="2562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5235" name="AutoShape 3"/>
          <p:cNvSpPr>
            <a:spLocks noChangeArrowheads="1"/>
          </p:cNvSpPr>
          <p:nvPr/>
        </p:nvSpPr>
        <p:spPr bwMode="auto">
          <a:xfrm>
            <a:off x="2514600" y="228600"/>
            <a:ext cx="6248400" cy="1981200"/>
          </a:xfrm>
          <a:prstGeom prst="wedgeEllipseCallout">
            <a:avLst>
              <a:gd name="adj1" fmla="val -63009"/>
              <a:gd name="adj2" fmla="val -2162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4000">
                <a:solidFill>
                  <a:schemeClr val="bg1"/>
                </a:solidFill>
              </a:rPr>
              <a:t>Comptes selon</a:t>
            </a:r>
          </a:p>
          <a:p>
            <a:pPr algn="ctr"/>
            <a:r>
              <a:rPr lang="fr-CH" altLang="fr-FR" sz="4000">
                <a:solidFill>
                  <a:schemeClr val="bg1"/>
                </a:solidFill>
              </a:rPr>
              <a:t>Sterchi</a:t>
            </a:r>
            <a:endParaRPr lang="fr-FR" altLang="fr-FR" sz="40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1862" name="Object 6"/>
          <p:cNvGraphicFramePr>
            <a:graphicFrameLocks noChangeAspect="1"/>
          </p:cNvGraphicFramePr>
          <p:nvPr/>
        </p:nvGraphicFramePr>
        <p:xfrm>
          <a:off x="228600" y="3209925"/>
          <a:ext cx="8515350" cy="317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863" name="Feuille de calcul" r:id="rId3" imgW="8229918" imgH="2962593" progId="Excel.Sheet.8">
                  <p:embed/>
                </p:oleObj>
              </mc:Choice>
              <mc:Fallback>
                <p:oleObj name="Feuille de calcul" r:id="rId3" imgW="8229918" imgH="2962593" progId="Excel.Shee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3209925"/>
                        <a:ext cx="8515350" cy="317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1861" name="Object 5"/>
          <p:cNvGraphicFramePr>
            <a:graphicFrameLocks noChangeAspect="1"/>
          </p:cNvGraphicFramePr>
          <p:nvPr/>
        </p:nvGraphicFramePr>
        <p:xfrm>
          <a:off x="228600" y="3209925"/>
          <a:ext cx="8515350" cy="317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864" name="Feuille de calcul" r:id="rId5" imgW="8229918" imgH="2962593" progId="Excel.Sheet.8">
                  <p:embed/>
                </p:oleObj>
              </mc:Choice>
              <mc:Fallback>
                <p:oleObj name="Feuille de calcul" r:id="rId5" imgW="8229918" imgH="2962593" progId="Excel.Shee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3209925"/>
                        <a:ext cx="8515350" cy="317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1858" name="Object 2"/>
          <p:cNvGraphicFramePr>
            <a:graphicFrameLocks noChangeAspect="1"/>
          </p:cNvGraphicFramePr>
          <p:nvPr/>
        </p:nvGraphicFramePr>
        <p:xfrm>
          <a:off x="152400" y="762000"/>
          <a:ext cx="2409825" cy="2562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865" name="Clip" r:id="rId7" imgW="2409480" imgH="2562120" progId="MS_ClipArt_Gallery.2">
                  <p:embed/>
                </p:oleObj>
              </mc:Choice>
              <mc:Fallback>
                <p:oleObj name="Clip" r:id="rId7" imgW="2409480" imgH="2562120" progId="MS_ClipArt_Gallery.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762000"/>
                        <a:ext cx="2409825" cy="2562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1859" name="AutoShape 3"/>
          <p:cNvSpPr>
            <a:spLocks noChangeArrowheads="1"/>
          </p:cNvSpPr>
          <p:nvPr/>
        </p:nvSpPr>
        <p:spPr bwMode="auto">
          <a:xfrm>
            <a:off x="2514600" y="228600"/>
            <a:ext cx="6248400" cy="1981200"/>
          </a:xfrm>
          <a:prstGeom prst="wedgeEllipseCallout">
            <a:avLst>
              <a:gd name="adj1" fmla="val -63009"/>
              <a:gd name="adj2" fmla="val -2162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4000">
                <a:solidFill>
                  <a:schemeClr val="bg1"/>
                </a:solidFill>
              </a:rPr>
              <a:t>Comptes selon</a:t>
            </a:r>
          </a:p>
          <a:p>
            <a:pPr algn="ctr"/>
            <a:r>
              <a:rPr lang="fr-CH" altLang="fr-FR" sz="2800">
                <a:solidFill>
                  <a:schemeClr val="bg1"/>
                </a:solidFill>
              </a:rPr>
              <a:t>Schumacher et Vivre l’entreprise</a:t>
            </a:r>
            <a:endParaRPr lang="fr-FR" altLang="fr-FR" sz="28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>
                <a:gamma/>
                <a:tint val="57647"/>
                <a:invGamma/>
              </a:schemeClr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utoShape 2"/>
          <p:cNvSpPr>
            <a:spLocks noChangeArrowheads="1"/>
          </p:cNvSpPr>
          <p:nvPr/>
        </p:nvSpPr>
        <p:spPr bwMode="auto">
          <a:xfrm>
            <a:off x="914400" y="2133600"/>
            <a:ext cx="7543800" cy="2819400"/>
          </a:xfrm>
          <a:prstGeom prst="foldedCorner">
            <a:avLst>
              <a:gd name="adj" fmla="val 12500"/>
            </a:avLst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4515" name="Text Box 3"/>
          <p:cNvSpPr txBox="1">
            <a:spLocks noChangeArrowheads="1"/>
          </p:cNvSpPr>
          <p:nvPr/>
        </p:nvSpPr>
        <p:spPr bwMode="auto">
          <a:xfrm>
            <a:off x="762000" y="762000"/>
            <a:ext cx="77724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4000" b="1"/>
              <a:t>Ajustement des comptes de gestion</a:t>
            </a:r>
          </a:p>
        </p:txBody>
      </p:sp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1066800" y="2209800"/>
            <a:ext cx="7086600" cy="158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2800" b="1">
                <a:solidFill>
                  <a:srgbClr val="FF0000"/>
                </a:solidFill>
              </a:rPr>
              <a:t>Règle :</a:t>
            </a:r>
          </a:p>
          <a:p>
            <a:pPr>
              <a:spcBef>
                <a:spcPct val="50000"/>
              </a:spcBef>
            </a:pPr>
            <a:r>
              <a:rPr lang="fr-FR" altLang="fr-FR" sz="2800" b="1">
                <a:solidFill>
                  <a:srgbClr val="FF0000"/>
                </a:solidFill>
              </a:rPr>
              <a:t>Les comptes de charges et de produits sont corrigés par des comptes du Bilan.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50000">
              <a:schemeClr val="bg2">
                <a:gamma/>
                <a:shade val="39216"/>
                <a:invGamma/>
              </a:schemeClr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ext Box 2"/>
          <p:cNvSpPr txBox="1">
            <a:spLocks noChangeArrowheads="1"/>
          </p:cNvSpPr>
          <p:nvPr/>
        </p:nvSpPr>
        <p:spPr bwMode="auto">
          <a:xfrm>
            <a:off x="1066800" y="914400"/>
            <a:ext cx="70104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5400" b="1">
                <a:solidFill>
                  <a:srgbClr val="FFFFCC"/>
                </a:solidFill>
              </a:rPr>
              <a:t>4 cas</a:t>
            </a:r>
            <a:endParaRPr lang="fr-FR" altLang="fr-FR" sz="4400" b="1">
              <a:solidFill>
                <a:srgbClr val="FFFFCC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fr-FR" altLang="fr-FR" sz="4000" b="1">
                <a:solidFill>
                  <a:srgbClr val="FFFFCC"/>
                </a:solidFill>
              </a:rPr>
              <a:t>pour bien comprendre les opérations de correction des comptes de gestion</a:t>
            </a:r>
          </a:p>
        </p:txBody>
      </p:sp>
      <p:sp>
        <p:nvSpPr>
          <p:cNvPr id="67587" name="Text Box 3"/>
          <p:cNvSpPr txBox="1">
            <a:spLocks noChangeArrowheads="1"/>
          </p:cNvSpPr>
          <p:nvPr/>
        </p:nvSpPr>
        <p:spPr bwMode="auto">
          <a:xfrm>
            <a:off x="6934200" y="5943600"/>
            <a:ext cx="1905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800"/>
              <a:t>Version </a:t>
            </a:r>
            <a:r>
              <a:rPr lang="fr-CH" altLang="fr-FR" sz="1800">
                <a:hlinkClick r:id="rId2" action="ppaction://hlinksldjump"/>
              </a:rPr>
              <a:t>PME</a:t>
            </a:r>
            <a:r>
              <a:rPr lang="fr-CH" altLang="fr-FR" sz="1800"/>
              <a:t>  &gt;&gt;</a:t>
            </a:r>
            <a:endParaRPr lang="fr-FR" altLang="fr-FR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25" name="AutoShape 17"/>
          <p:cNvSpPr>
            <a:spLocks noChangeArrowheads="1"/>
          </p:cNvSpPr>
          <p:nvPr/>
        </p:nvSpPr>
        <p:spPr bwMode="auto">
          <a:xfrm>
            <a:off x="2209800" y="1828800"/>
            <a:ext cx="4953000" cy="609600"/>
          </a:xfrm>
          <a:prstGeom prst="leftRightArrow">
            <a:avLst>
              <a:gd name="adj1" fmla="val 47917"/>
              <a:gd name="adj2" fmla="val 50518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altLang="fr-FR" b="1">
                <a:solidFill>
                  <a:schemeClr val="bg1"/>
                </a:solidFill>
                <a:latin typeface="Arial" panose="020B0604020202020204" pitchFamily="34" charset="0"/>
              </a:rPr>
              <a:t>2000                    2001</a:t>
            </a:r>
            <a:endParaRPr lang="fr-FR" altLang="fr-FR"/>
          </a:p>
        </p:txBody>
      </p:sp>
      <p:sp>
        <p:nvSpPr>
          <p:cNvPr id="68613" name="AutoShape 5"/>
          <p:cNvSpPr>
            <a:spLocks noChangeArrowheads="1"/>
          </p:cNvSpPr>
          <p:nvPr/>
        </p:nvSpPr>
        <p:spPr bwMode="auto">
          <a:xfrm>
            <a:off x="304800" y="152400"/>
            <a:ext cx="8534400" cy="1600200"/>
          </a:xfrm>
          <a:prstGeom prst="foldedCorner">
            <a:avLst>
              <a:gd name="adj" fmla="val 11565"/>
            </a:avLst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altLang="fr-FR" sz="3200" b="1">
                <a:solidFill>
                  <a:srgbClr val="006600"/>
                </a:solidFill>
              </a:rPr>
              <a:t>Charge payée d’avance</a:t>
            </a:r>
            <a:endParaRPr lang="fr-FR" altLang="fr-FR">
              <a:solidFill>
                <a:srgbClr val="006600"/>
              </a:solidFill>
            </a:endParaRPr>
          </a:p>
          <a:p>
            <a:pPr algn="ctr"/>
            <a:r>
              <a:rPr lang="fr-FR" altLang="fr-FR">
                <a:solidFill>
                  <a:srgbClr val="006600"/>
                </a:solidFill>
              </a:rPr>
              <a:t>Payé un abonnement d’entretien pour</a:t>
            </a:r>
          </a:p>
          <a:p>
            <a:pPr algn="ctr"/>
            <a:r>
              <a:rPr lang="fr-FR" altLang="fr-FR">
                <a:solidFill>
                  <a:srgbClr val="006600"/>
                </a:solidFill>
              </a:rPr>
              <a:t>décembre, janvier, février - fr. 300.-.</a:t>
            </a:r>
          </a:p>
        </p:txBody>
      </p:sp>
      <p:sp>
        <p:nvSpPr>
          <p:cNvPr id="68610" name="Text Box 2"/>
          <p:cNvSpPr txBox="1">
            <a:spLocks noChangeArrowheads="1"/>
          </p:cNvSpPr>
          <p:nvPr/>
        </p:nvSpPr>
        <p:spPr bwMode="auto">
          <a:xfrm>
            <a:off x="304800" y="152400"/>
            <a:ext cx="53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/>
              <a:t> </a:t>
            </a:r>
            <a:r>
              <a:rPr lang="fr-FR" altLang="fr-FR">
                <a:solidFill>
                  <a:srgbClr val="006600"/>
                </a:solidFill>
              </a:rPr>
              <a:t>1</a:t>
            </a:r>
            <a:endParaRPr lang="fr-FR" altLang="fr-FR"/>
          </a:p>
        </p:txBody>
      </p:sp>
      <p:sp>
        <p:nvSpPr>
          <p:cNvPr id="68618" name="Rectangle 10" descr="Tressé"/>
          <p:cNvSpPr>
            <a:spLocks noChangeArrowheads="1"/>
          </p:cNvSpPr>
          <p:nvPr/>
        </p:nvSpPr>
        <p:spPr bwMode="auto">
          <a:xfrm>
            <a:off x="4572000" y="1981200"/>
            <a:ext cx="228600" cy="4724400"/>
          </a:xfrm>
          <a:prstGeom prst="rect">
            <a:avLst/>
          </a:prstGeom>
          <a:pattFill prst="weave">
            <a:fgClr>
              <a:schemeClr val="tx2"/>
            </a:fgClr>
            <a:bgClr>
              <a:srgbClr val="FFFF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aphicFrame>
        <p:nvGraphicFramePr>
          <p:cNvPr id="68620" name="Object 12"/>
          <p:cNvGraphicFramePr>
            <a:graphicFrameLocks noChangeAspect="1"/>
          </p:cNvGraphicFramePr>
          <p:nvPr/>
        </p:nvGraphicFramePr>
        <p:xfrm>
          <a:off x="3810000" y="2667000"/>
          <a:ext cx="2590800" cy="301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36" name="Feuille de calcul" r:id="rId3" imgW="2295708" imgH="267023" progId="Excel.Sheet.8">
                  <p:embed/>
                </p:oleObj>
              </mc:Choice>
              <mc:Fallback>
                <p:oleObj name="Feuille de calcul" r:id="rId3" imgW="2295708" imgH="267023" progId="Excel.Sheet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2667000"/>
                        <a:ext cx="2590800" cy="301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621" name="Object 13"/>
          <p:cNvGraphicFramePr>
            <a:graphicFrameLocks noChangeAspect="1"/>
          </p:cNvGraphicFramePr>
          <p:nvPr/>
        </p:nvGraphicFramePr>
        <p:xfrm>
          <a:off x="457200" y="2057400"/>
          <a:ext cx="1123950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37" name="Clip" r:id="rId5" imgW="1488240" imgH="1714320" progId="MS_ClipArt_Gallery.2">
                  <p:embed/>
                </p:oleObj>
              </mc:Choice>
              <mc:Fallback>
                <p:oleObj name="Clip" r:id="rId5" imgW="1488240" imgH="1714320" progId="MS_ClipArt_Gallery.2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057400"/>
                        <a:ext cx="1123950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628" name="Object 20"/>
          <p:cNvGraphicFramePr>
            <a:graphicFrameLocks noChangeAspect="1"/>
          </p:cNvGraphicFramePr>
          <p:nvPr/>
        </p:nvGraphicFramePr>
        <p:xfrm>
          <a:off x="381000" y="4038600"/>
          <a:ext cx="8459788" cy="160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38" name="Feuille de calcul" r:id="rId7" imgW="8458539" imgH="1610065" progId="Excel.Sheet.8">
                  <p:embed/>
                </p:oleObj>
              </mc:Choice>
              <mc:Fallback>
                <p:oleObj name="Feuille de calcul" r:id="rId7" imgW="8458539" imgH="1610065" progId="Excel.Sheet.8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4038600"/>
                        <a:ext cx="8459788" cy="160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629" name="Object 21"/>
          <p:cNvGraphicFramePr>
            <a:graphicFrameLocks noChangeAspect="1"/>
          </p:cNvGraphicFramePr>
          <p:nvPr/>
        </p:nvGraphicFramePr>
        <p:xfrm>
          <a:off x="381000" y="4038600"/>
          <a:ext cx="8459788" cy="177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39" name="Feuille de calcul" r:id="rId9" imgW="8458835" imgH="1771961" progId="Excel.Sheet.8">
                  <p:embed/>
                </p:oleObj>
              </mc:Choice>
              <mc:Fallback>
                <p:oleObj name="Feuille de calcul" r:id="rId9" imgW="8458835" imgH="1771961" progId="Excel.Sheet.8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4038600"/>
                        <a:ext cx="8459788" cy="1771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630" name="Object 22"/>
          <p:cNvGraphicFramePr>
            <a:graphicFrameLocks noChangeAspect="1"/>
          </p:cNvGraphicFramePr>
          <p:nvPr/>
        </p:nvGraphicFramePr>
        <p:xfrm>
          <a:off x="381000" y="4038600"/>
          <a:ext cx="8459788" cy="160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40" name="Feuille de calcul" r:id="rId11" imgW="8458835" imgH="1610201" progId="Excel.Sheet.8">
                  <p:embed/>
                </p:oleObj>
              </mc:Choice>
              <mc:Fallback>
                <p:oleObj name="Feuille de calcul" r:id="rId11" imgW="8458835" imgH="1610201" progId="Excel.Sheet.8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4038600"/>
                        <a:ext cx="8459788" cy="160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631" name="Object 23"/>
          <p:cNvGraphicFramePr>
            <a:graphicFrameLocks noChangeAspect="1"/>
          </p:cNvGraphicFramePr>
          <p:nvPr/>
        </p:nvGraphicFramePr>
        <p:xfrm>
          <a:off x="152400" y="6019800"/>
          <a:ext cx="1952625" cy="63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41" name="Feuille de calcul" r:id="rId13" imgW="1953133" imgH="638775" progId="Excel.Sheet.8">
                  <p:embed/>
                </p:oleObj>
              </mc:Choice>
              <mc:Fallback>
                <p:oleObj name="Feuille de calcul" r:id="rId13" imgW="1953133" imgH="638775" progId="Excel.Sheet.8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6019800"/>
                        <a:ext cx="1952625" cy="638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635" name="Object 27"/>
          <p:cNvGraphicFramePr>
            <a:graphicFrameLocks noChangeAspect="1"/>
          </p:cNvGraphicFramePr>
          <p:nvPr/>
        </p:nvGraphicFramePr>
        <p:xfrm>
          <a:off x="381000" y="4038600"/>
          <a:ext cx="8459788" cy="160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42" name="Feuille de calcul" r:id="rId15" imgW="8458835" imgH="1610201" progId="Excel.Sheet.8">
                  <p:embed/>
                </p:oleObj>
              </mc:Choice>
              <mc:Fallback>
                <p:oleObj name="Feuille de calcul" r:id="rId15" imgW="8458835" imgH="1610201" progId="Excel.Sheet.8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4038600"/>
                        <a:ext cx="8459788" cy="160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8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86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86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8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AutoShape 2"/>
          <p:cNvSpPr>
            <a:spLocks noChangeArrowheads="1"/>
          </p:cNvSpPr>
          <p:nvPr/>
        </p:nvSpPr>
        <p:spPr bwMode="auto">
          <a:xfrm>
            <a:off x="2209800" y="1828800"/>
            <a:ext cx="4953000" cy="609600"/>
          </a:xfrm>
          <a:prstGeom prst="leftRightArrow">
            <a:avLst>
              <a:gd name="adj1" fmla="val 47917"/>
              <a:gd name="adj2" fmla="val 50518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altLang="fr-FR" b="1">
                <a:solidFill>
                  <a:schemeClr val="bg1"/>
                </a:solidFill>
                <a:latin typeface="Arial" panose="020B0604020202020204" pitchFamily="34" charset="0"/>
              </a:rPr>
              <a:t>2000                    2001</a:t>
            </a:r>
            <a:endParaRPr lang="fr-FR" altLang="fr-FR"/>
          </a:p>
        </p:txBody>
      </p:sp>
      <p:sp>
        <p:nvSpPr>
          <p:cNvPr id="69635" name="AutoShape 3"/>
          <p:cNvSpPr>
            <a:spLocks noChangeArrowheads="1"/>
          </p:cNvSpPr>
          <p:nvPr/>
        </p:nvSpPr>
        <p:spPr bwMode="auto">
          <a:xfrm>
            <a:off x="304800" y="152400"/>
            <a:ext cx="8534400" cy="1600200"/>
          </a:xfrm>
          <a:prstGeom prst="foldedCorner">
            <a:avLst>
              <a:gd name="adj" fmla="val 11565"/>
            </a:avLst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altLang="fr-FR" sz="3200" b="1">
                <a:solidFill>
                  <a:srgbClr val="006600"/>
                </a:solidFill>
              </a:rPr>
              <a:t>Charge à payer</a:t>
            </a:r>
            <a:endParaRPr lang="fr-FR" altLang="fr-FR">
              <a:solidFill>
                <a:srgbClr val="006600"/>
              </a:solidFill>
            </a:endParaRPr>
          </a:p>
          <a:p>
            <a:pPr algn="ctr"/>
            <a:r>
              <a:rPr lang="fr-FR" altLang="fr-FR">
                <a:solidFill>
                  <a:srgbClr val="006600"/>
                </a:solidFill>
              </a:rPr>
              <a:t>Intérêt couru sur un prêt à trois mois consenti fin octobre.</a:t>
            </a:r>
          </a:p>
          <a:p>
            <a:pPr algn="ctr"/>
            <a:r>
              <a:rPr lang="fr-FR" altLang="fr-FR">
                <a:solidFill>
                  <a:srgbClr val="006600"/>
                </a:solidFill>
              </a:rPr>
              <a:t>Taux 10%   -   Prêt 60’000.-</a:t>
            </a:r>
          </a:p>
        </p:txBody>
      </p:sp>
      <p:sp>
        <p:nvSpPr>
          <p:cNvPr id="69636" name="Text Box 4"/>
          <p:cNvSpPr txBox="1">
            <a:spLocks noChangeArrowheads="1"/>
          </p:cNvSpPr>
          <p:nvPr/>
        </p:nvSpPr>
        <p:spPr bwMode="auto">
          <a:xfrm>
            <a:off x="304800" y="152400"/>
            <a:ext cx="53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/>
              <a:t> </a:t>
            </a:r>
            <a:r>
              <a:rPr lang="fr-FR" altLang="fr-FR">
                <a:solidFill>
                  <a:srgbClr val="006600"/>
                </a:solidFill>
              </a:rPr>
              <a:t>2</a:t>
            </a:r>
            <a:endParaRPr lang="fr-FR" altLang="fr-FR"/>
          </a:p>
        </p:txBody>
      </p:sp>
      <p:sp>
        <p:nvSpPr>
          <p:cNvPr id="69637" name="Rectangle 5" descr="Tressé"/>
          <p:cNvSpPr>
            <a:spLocks noChangeArrowheads="1"/>
          </p:cNvSpPr>
          <p:nvPr/>
        </p:nvSpPr>
        <p:spPr bwMode="auto">
          <a:xfrm>
            <a:off x="4572000" y="1981200"/>
            <a:ext cx="228600" cy="4724400"/>
          </a:xfrm>
          <a:prstGeom prst="rect">
            <a:avLst/>
          </a:prstGeom>
          <a:pattFill prst="weave">
            <a:fgClr>
              <a:schemeClr val="tx2"/>
            </a:fgClr>
            <a:bgClr>
              <a:srgbClr val="FFFF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aphicFrame>
        <p:nvGraphicFramePr>
          <p:cNvPr id="69639" name="Object 7"/>
          <p:cNvGraphicFramePr>
            <a:graphicFrameLocks noChangeAspect="1"/>
          </p:cNvGraphicFramePr>
          <p:nvPr/>
        </p:nvGraphicFramePr>
        <p:xfrm>
          <a:off x="7620000" y="1905000"/>
          <a:ext cx="1123950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57" name="Clip" r:id="rId3" imgW="1488240" imgH="1714320" progId="MS_ClipArt_Gallery.2">
                  <p:embed/>
                </p:oleObj>
              </mc:Choice>
              <mc:Fallback>
                <p:oleObj name="Clip" r:id="rId3" imgW="1488240" imgH="1714320" progId="MS_ClipArt_Gallery.2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0" y="1905000"/>
                        <a:ext cx="1123950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43" name="Object 11"/>
          <p:cNvGraphicFramePr>
            <a:graphicFrameLocks noChangeAspect="1"/>
          </p:cNvGraphicFramePr>
          <p:nvPr/>
        </p:nvGraphicFramePr>
        <p:xfrm>
          <a:off x="152400" y="6019800"/>
          <a:ext cx="1952625" cy="63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58" name="Feuille de calcul" r:id="rId5" imgW="1953133" imgH="638775" progId="Excel.Sheet.8">
                  <p:embed/>
                </p:oleObj>
              </mc:Choice>
              <mc:Fallback>
                <p:oleObj name="Feuille de calcul" r:id="rId5" imgW="1953133" imgH="638775" progId="Excel.Sheet.8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6019800"/>
                        <a:ext cx="1952625" cy="638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44" name="Object 12"/>
          <p:cNvGraphicFramePr>
            <a:graphicFrameLocks noChangeAspect="1"/>
          </p:cNvGraphicFramePr>
          <p:nvPr/>
        </p:nvGraphicFramePr>
        <p:xfrm>
          <a:off x="3124200" y="2667000"/>
          <a:ext cx="2362200" cy="27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59" name="Feuille de calcul" r:id="rId7" imgW="2295708" imgH="267023" progId="Excel.Sheet.8">
                  <p:embed/>
                </p:oleObj>
              </mc:Choice>
              <mc:Fallback>
                <p:oleObj name="Feuille de calcul" r:id="rId7" imgW="2295708" imgH="267023" progId="Excel.Sheet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2667000"/>
                        <a:ext cx="2362200" cy="274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49" name="Object 17"/>
          <p:cNvGraphicFramePr>
            <a:graphicFrameLocks noChangeAspect="1"/>
          </p:cNvGraphicFramePr>
          <p:nvPr/>
        </p:nvGraphicFramePr>
        <p:xfrm>
          <a:off x="457200" y="4038600"/>
          <a:ext cx="8459788" cy="160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60" name="Feuille de calcul" r:id="rId9" imgW="8458539" imgH="1610065" progId="Excel.Sheet.8">
                  <p:embed/>
                </p:oleObj>
              </mc:Choice>
              <mc:Fallback>
                <p:oleObj name="Feuille de calcul" r:id="rId9" imgW="8458539" imgH="1610065" progId="Excel.Sheet.8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4038600"/>
                        <a:ext cx="8459788" cy="160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50" name="Object 18"/>
          <p:cNvGraphicFramePr>
            <a:graphicFrameLocks noChangeAspect="1"/>
          </p:cNvGraphicFramePr>
          <p:nvPr/>
        </p:nvGraphicFramePr>
        <p:xfrm>
          <a:off x="457200" y="4038600"/>
          <a:ext cx="8459788" cy="160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61" name="Feuille de calcul" r:id="rId11" imgW="8458539" imgH="1610065" progId="Excel.Sheet.8">
                  <p:embed/>
                </p:oleObj>
              </mc:Choice>
              <mc:Fallback>
                <p:oleObj name="Feuille de calcul" r:id="rId11" imgW="8458539" imgH="1610065" progId="Excel.Sheet.8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4038600"/>
                        <a:ext cx="8459788" cy="160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51" name="Object 19"/>
          <p:cNvGraphicFramePr>
            <a:graphicFrameLocks noChangeAspect="1"/>
          </p:cNvGraphicFramePr>
          <p:nvPr/>
        </p:nvGraphicFramePr>
        <p:xfrm>
          <a:off x="457200" y="4038600"/>
          <a:ext cx="8459788" cy="160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62" name="Feuille de calcul" r:id="rId13" imgW="8458539" imgH="1610065" progId="Excel.Sheet.8">
                  <p:embed/>
                </p:oleObj>
              </mc:Choice>
              <mc:Fallback>
                <p:oleObj name="Feuille de calcul" r:id="rId13" imgW="8458539" imgH="1610065" progId="Excel.Sheet.8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4038600"/>
                        <a:ext cx="8459788" cy="160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56" name="Object 24"/>
          <p:cNvGraphicFramePr>
            <a:graphicFrameLocks noChangeAspect="1"/>
          </p:cNvGraphicFramePr>
          <p:nvPr/>
        </p:nvGraphicFramePr>
        <p:xfrm>
          <a:off x="457200" y="4038600"/>
          <a:ext cx="8459788" cy="160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63" name="Feuille de calcul" r:id="rId15" imgW="8458835" imgH="1610201" progId="Excel.Sheet.8">
                  <p:embed/>
                </p:oleObj>
              </mc:Choice>
              <mc:Fallback>
                <p:oleObj name="Feuille de calcul" r:id="rId15" imgW="8458835" imgH="1610201" progId="Excel.Sheet.8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4038600"/>
                        <a:ext cx="8459788" cy="160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9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96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96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9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9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9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69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AutoShape 2"/>
          <p:cNvSpPr>
            <a:spLocks noChangeArrowheads="1"/>
          </p:cNvSpPr>
          <p:nvPr/>
        </p:nvSpPr>
        <p:spPr bwMode="auto">
          <a:xfrm>
            <a:off x="2209800" y="1828800"/>
            <a:ext cx="4953000" cy="609600"/>
          </a:xfrm>
          <a:prstGeom prst="leftRightArrow">
            <a:avLst>
              <a:gd name="adj1" fmla="val 47917"/>
              <a:gd name="adj2" fmla="val 50518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altLang="fr-FR" b="1">
                <a:solidFill>
                  <a:schemeClr val="bg1"/>
                </a:solidFill>
                <a:latin typeface="Arial" panose="020B0604020202020204" pitchFamily="34" charset="0"/>
              </a:rPr>
              <a:t>2000                    2001</a:t>
            </a:r>
            <a:endParaRPr lang="fr-FR" altLang="fr-FR"/>
          </a:p>
        </p:txBody>
      </p:sp>
      <p:sp>
        <p:nvSpPr>
          <p:cNvPr id="94211" name="AutoShape 3"/>
          <p:cNvSpPr>
            <a:spLocks noChangeArrowheads="1"/>
          </p:cNvSpPr>
          <p:nvPr/>
        </p:nvSpPr>
        <p:spPr bwMode="auto">
          <a:xfrm>
            <a:off x="304800" y="152400"/>
            <a:ext cx="8534400" cy="1600200"/>
          </a:xfrm>
          <a:prstGeom prst="foldedCorner">
            <a:avLst>
              <a:gd name="adj" fmla="val 11565"/>
            </a:avLst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altLang="fr-FR" sz="3200" b="1">
                <a:solidFill>
                  <a:srgbClr val="006600"/>
                </a:solidFill>
              </a:rPr>
              <a:t>Produit encaissé d’avance</a:t>
            </a:r>
            <a:endParaRPr lang="fr-FR" altLang="fr-FR">
              <a:solidFill>
                <a:srgbClr val="006600"/>
              </a:solidFill>
            </a:endParaRPr>
          </a:p>
          <a:p>
            <a:pPr algn="ctr"/>
            <a:r>
              <a:rPr lang="fr-FR" altLang="fr-FR">
                <a:solidFill>
                  <a:srgbClr val="006600"/>
                </a:solidFill>
              </a:rPr>
              <a:t>Un locataire paie son loyer pour janvier et février</a:t>
            </a:r>
          </a:p>
          <a:p>
            <a:pPr algn="ctr"/>
            <a:r>
              <a:rPr lang="fr-FR" altLang="fr-FR">
                <a:solidFill>
                  <a:srgbClr val="006600"/>
                </a:solidFill>
              </a:rPr>
              <a:t>fr. 4’800.-</a:t>
            </a:r>
          </a:p>
        </p:txBody>
      </p:sp>
      <p:sp>
        <p:nvSpPr>
          <p:cNvPr id="94212" name="Text Box 4"/>
          <p:cNvSpPr txBox="1">
            <a:spLocks noChangeArrowheads="1"/>
          </p:cNvSpPr>
          <p:nvPr/>
        </p:nvSpPr>
        <p:spPr bwMode="auto">
          <a:xfrm>
            <a:off x="304800" y="152400"/>
            <a:ext cx="53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/>
              <a:t> </a:t>
            </a:r>
            <a:r>
              <a:rPr lang="fr-FR" altLang="fr-FR">
                <a:solidFill>
                  <a:srgbClr val="006600"/>
                </a:solidFill>
              </a:rPr>
              <a:t>3</a:t>
            </a:r>
            <a:endParaRPr lang="fr-FR" altLang="fr-FR"/>
          </a:p>
        </p:txBody>
      </p:sp>
      <p:sp>
        <p:nvSpPr>
          <p:cNvPr id="94213" name="Rectangle 5" descr="Tressé"/>
          <p:cNvSpPr>
            <a:spLocks noChangeArrowheads="1"/>
          </p:cNvSpPr>
          <p:nvPr/>
        </p:nvSpPr>
        <p:spPr bwMode="auto">
          <a:xfrm>
            <a:off x="4572000" y="1981200"/>
            <a:ext cx="228600" cy="4724400"/>
          </a:xfrm>
          <a:prstGeom prst="rect">
            <a:avLst/>
          </a:prstGeom>
          <a:pattFill prst="weave">
            <a:fgClr>
              <a:schemeClr val="tx2"/>
            </a:fgClr>
            <a:bgClr>
              <a:srgbClr val="FFFF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aphicFrame>
        <p:nvGraphicFramePr>
          <p:cNvPr id="94214" name="Object 6"/>
          <p:cNvGraphicFramePr>
            <a:graphicFrameLocks noChangeAspect="1"/>
          </p:cNvGraphicFramePr>
          <p:nvPr/>
        </p:nvGraphicFramePr>
        <p:xfrm>
          <a:off x="381000" y="1828800"/>
          <a:ext cx="1123950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21" name="Clip" r:id="rId3" imgW="1488240" imgH="1714320" progId="MS_ClipArt_Gallery.2">
                  <p:embed/>
                </p:oleObj>
              </mc:Choice>
              <mc:Fallback>
                <p:oleObj name="Clip" r:id="rId3" imgW="1488240" imgH="1714320" progId="MS_ClipArt_Gallery.2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828800"/>
                        <a:ext cx="1123950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215" name="Object 7"/>
          <p:cNvGraphicFramePr>
            <a:graphicFrameLocks noChangeAspect="1"/>
          </p:cNvGraphicFramePr>
          <p:nvPr/>
        </p:nvGraphicFramePr>
        <p:xfrm>
          <a:off x="152400" y="6019800"/>
          <a:ext cx="1952625" cy="63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22" name="Feuille de calcul" r:id="rId5" imgW="1953133" imgH="638775" progId="Excel.Sheet.8">
                  <p:embed/>
                </p:oleObj>
              </mc:Choice>
              <mc:Fallback>
                <p:oleObj name="Feuille de calcul" r:id="rId5" imgW="1953133" imgH="638775" progId="Excel.Sheet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6019800"/>
                        <a:ext cx="1952625" cy="638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216" name="Object 8"/>
          <p:cNvGraphicFramePr>
            <a:graphicFrameLocks noChangeAspect="1"/>
          </p:cNvGraphicFramePr>
          <p:nvPr/>
        </p:nvGraphicFramePr>
        <p:xfrm>
          <a:off x="4800600" y="2667000"/>
          <a:ext cx="17526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23" name="Feuille de calcul" r:id="rId7" imgW="1533844" imgH="267023" progId="Excel.Sheet.8">
                  <p:embed/>
                </p:oleObj>
              </mc:Choice>
              <mc:Fallback>
                <p:oleObj name="Feuille de calcul" r:id="rId7" imgW="1533844" imgH="267023" progId="Excel.Sheet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2667000"/>
                        <a:ext cx="1752600" cy="30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217" name="Object 9"/>
          <p:cNvGraphicFramePr>
            <a:graphicFrameLocks noChangeAspect="1"/>
          </p:cNvGraphicFramePr>
          <p:nvPr/>
        </p:nvGraphicFramePr>
        <p:xfrm>
          <a:off x="457200" y="4038600"/>
          <a:ext cx="8459788" cy="160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24" name="Feuille de calcul" r:id="rId9" imgW="8458539" imgH="1610065" progId="Excel.Sheet.8">
                  <p:embed/>
                </p:oleObj>
              </mc:Choice>
              <mc:Fallback>
                <p:oleObj name="Feuille de calcul" r:id="rId9" imgW="8458539" imgH="1610065" progId="Excel.Sheet.8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4038600"/>
                        <a:ext cx="8459788" cy="160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218" name="Object 10"/>
          <p:cNvGraphicFramePr>
            <a:graphicFrameLocks noChangeAspect="1"/>
          </p:cNvGraphicFramePr>
          <p:nvPr/>
        </p:nvGraphicFramePr>
        <p:xfrm>
          <a:off x="457200" y="4038600"/>
          <a:ext cx="8459788" cy="160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25" name="Feuille de calcul" r:id="rId11" imgW="8458835" imgH="1610201" progId="Excel.Sheet.8">
                  <p:embed/>
                </p:oleObj>
              </mc:Choice>
              <mc:Fallback>
                <p:oleObj name="Feuille de calcul" r:id="rId11" imgW="8458835" imgH="1610201" progId="Excel.Sheet.8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4038600"/>
                        <a:ext cx="8459788" cy="160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219" name="Object 11"/>
          <p:cNvGraphicFramePr>
            <a:graphicFrameLocks noChangeAspect="1"/>
          </p:cNvGraphicFramePr>
          <p:nvPr/>
        </p:nvGraphicFramePr>
        <p:xfrm>
          <a:off x="457200" y="4038600"/>
          <a:ext cx="8459788" cy="160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26" name="Feuille de calcul" r:id="rId13" imgW="8458835" imgH="1610201" progId="Excel.Sheet.8">
                  <p:embed/>
                </p:oleObj>
              </mc:Choice>
              <mc:Fallback>
                <p:oleObj name="Feuille de calcul" r:id="rId13" imgW="8458835" imgH="1610201" progId="Excel.Sheet.8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4038600"/>
                        <a:ext cx="8459788" cy="160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220" name="Object 12"/>
          <p:cNvGraphicFramePr>
            <a:graphicFrameLocks noChangeAspect="1"/>
          </p:cNvGraphicFramePr>
          <p:nvPr/>
        </p:nvGraphicFramePr>
        <p:xfrm>
          <a:off x="457200" y="4038600"/>
          <a:ext cx="8459788" cy="160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27" name="Feuille de calcul" r:id="rId15" imgW="8458835" imgH="1610201" progId="Excel.Sheet.8">
                  <p:embed/>
                </p:oleObj>
              </mc:Choice>
              <mc:Fallback>
                <p:oleObj name="Feuille de calcul" r:id="rId15" imgW="8458835" imgH="1610201" progId="Excel.Sheet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4038600"/>
                        <a:ext cx="8459788" cy="160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4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4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4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4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4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94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AutoShape 2"/>
          <p:cNvSpPr>
            <a:spLocks noChangeArrowheads="1"/>
          </p:cNvSpPr>
          <p:nvPr/>
        </p:nvSpPr>
        <p:spPr bwMode="auto">
          <a:xfrm>
            <a:off x="2209800" y="1828800"/>
            <a:ext cx="4953000" cy="609600"/>
          </a:xfrm>
          <a:prstGeom prst="leftRightArrow">
            <a:avLst>
              <a:gd name="adj1" fmla="val 47917"/>
              <a:gd name="adj2" fmla="val 50518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altLang="fr-FR" b="1">
                <a:solidFill>
                  <a:schemeClr val="bg1"/>
                </a:solidFill>
                <a:latin typeface="Arial" panose="020B0604020202020204" pitchFamily="34" charset="0"/>
              </a:rPr>
              <a:t>2000                    2001</a:t>
            </a:r>
            <a:endParaRPr lang="fr-FR" altLang="fr-FR"/>
          </a:p>
        </p:txBody>
      </p:sp>
      <p:sp>
        <p:nvSpPr>
          <p:cNvPr id="73731" name="AutoShape 3"/>
          <p:cNvSpPr>
            <a:spLocks noChangeArrowheads="1"/>
          </p:cNvSpPr>
          <p:nvPr/>
        </p:nvSpPr>
        <p:spPr bwMode="auto">
          <a:xfrm>
            <a:off x="304800" y="152400"/>
            <a:ext cx="8534400" cy="1600200"/>
          </a:xfrm>
          <a:prstGeom prst="foldedCorner">
            <a:avLst>
              <a:gd name="adj" fmla="val 11565"/>
            </a:avLst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altLang="fr-FR" sz="3200" b="1">
                <a:solidFill>
                  <a:srgbClr val="006600"/>
                </a:solidFill>
              </a:rPr>
              <a:t>Produit à encaisser</a:t>
            </a:r>
            <a:endParaRPr lang="fr-FR" altLang="fr-FR">
              <a:solidFill>
                <a:srgbClr val="006600"/>
              </a:solidFill>
            </a:endParaRPr>
          </a:p>
          <a:p>
            <a:pPr algn="ctr"/>
            <a:r>
              <a:rPr lang="fr-FR" altLang="fr-FR">
                <a:solidFill>
                  <a:srgbClr val="006600"/>
                </a:solidFill>
              </a:rPr>
              <a:t>Un fournisseur nous doit une ristourne de fr. 15’000.-.</a:t>
            </a:r>
          </a:p>
          <a:p>
            <a:pPr algn="ctr"/>
            <a:r>
              <a:rPr lang="fr-FR" altLang="fr-FR">
                <a:solidFill>
                  <a:srgbClr val="006600"/>
                </a:solidFill>
              </a:rPr>
              <a:t>Les 3/5 concernent cette année.</a:t>
            </a:r>
          </a:p>
        </p:txBody>
      </p:sp>
      <p:sp>
        <p:nvSpPr>
          <p:cNvPr id="73732" name="Text Box 4"/>
          <p:cNvSpPr txBox="1">
            <a:spLocks noChangeArrowheads="1"/>
          </p:cNvSpPr>
          <p:nvPr/>
        </p:nvSpPr>
        <p:spPr bwMode="auto">
          <a:xfrm>
            <a:off x="304800" y="152400"/>
            <a:ext cx="53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/>
              <a:t> </a:t>
            </a:r>
            <a:r>
              <a:rPr lang="fr-FR" altLang="fr-FR">
                <a:solidFill>
                  <a:srgbClr val="006600"/>
                </a:solidFill>
              </a:rPr>
              <a:t>4</a:t>
            </a:r>
            <a:endParaRPr lang="fr-FR" altLang="fr-FR"/>
          </a:p>
        </p:txBody>
      </p:sp>
      <p:sp>
        <p:nvSpPr>
          <p:cNvPr id="73733" name="Rectangle 5" descr="Tressé"/>
          <p:cNvSpPr>
            <a:spLocks noChangeArrowheads="1"/>
          </p:cNvSpPr>
          <p:nvPr/>
        </p:nvSpPr>
        <p:spPr bwMode="auto">
          <a:xfrm>
            <a:off x="4572000" y="1981200"/>
            <a:ext cx="228600" cy="4724400"/>
          </a:xfrm>
          <a:prstGeom prst="rect">
            <a:avLst/>
          </a:prstGeom>
          <a:pattFill prst="weave">
            <a:fgClr>
              <a:schemeClr val="tx2"/>
            </a:fgClr>
            <a:bgClr>
              <a:srgbClr val="FFFF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aphicFrame>
        <p:nvGraphicFramePr>
          <p:cNvPr id="73734" name="Object 6"/>
          <p:cNvGraphicFramePr>
            <a:graphicFrameLocks noChangeAspect="1"/>
          </p:cNvGraphicFramePr>
          <p:nvPr/>
        </p:nvGraphicFramePr>
        <p:xfrm>
          <a:off x="7620000" y="1905000"/>
          <a:ext cx="1123950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47" name="Clip" r:id="rId3" imgW="1488240" imgH="1714320" progId="MS_ClipArt_Gallery.2">
                  <p:embed/>
                </p:oleObj>
              </mc:Choice>
              <mc:Fallback>
                <p:oleObj name="Clip" r:id="rId3" imgW="1488240" imgH="1714320" progId="MS_ClipArt_Gallery.2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0" y="1905000"/>
                        <a:ext cx="1123950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735" name="Object 7"/>
          <p:cNvGraphicFramePr>
            <a:graphicFrameLocks noChangeAspect="1"/>
          </p:cNvGraphicFramePr>
          <p:nvPr/>
        </p:nvGraphicFramePr>
        <p:xfrm>
          <a:off x="152400" y="6019800"/>
          <a:ext cx="1952625" cy="63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48" name="Feuille de calcul" r:id="rId5" imgW="1953133" imgH="638775" progId="Excel.Sheet.8">
                  <p:embed/>
                </p:oleObj>
              </mc:Choice>
              <mc:Fallback>
                <p:oleObj name="Feuille de calcul" r:id="rId5" imgW="1953133" imgH="638775" progId="Excel.Sheet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6019800"/>
                        <a:ext cx="1952625" cy="638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742" name="Object 14"/>
          <p:cNvGraphicFramePr>
            <a:graphicFrameLocks noChangeAspect="1"/>
          </p:cNvGraphicFramePr>
          <p:nvPr/>
        </p:nvGraphicFramePr>
        <p:xfrm>
          <a:off x="2362200" y="2667000"/>
          <a:ext cx="3895725" cy="271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49" name="Feuille de calcul" r:id="rId7" imgW="3819799" imgH="267023" progId="Excel.Sheet.8">
                  <p:embed/>
                </p:oleObj>
              </mc:Choice>
              <mc:Fallback>
                <p:oleObj name="Feuille de calcul" r:id="rId7" imgW="3819799" imgH="267023" progId="Excel.Sheet.8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2667000"/>
                        <a:ext cx="3895725" cy="271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743" name="Object 15"/>
          <p:cNvGraphicFramePr>
            <a:graphicFrameLocks noChangeAspect="1"/>
          </p:cNvGraphicFramePr>
          <p:nvPr/>
        </p:nvGraphicFramePr>
        <p:xfrm>
          <a:off x="457200" y="4038600"/>
          <a:ext cx="8459788" cy="160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50" name="Feuille de calcul" r:id="rId9" imgW="8458835" imgH="1610201" progId="Excel.Sheet.8">
                  <p:embed/>
                </p:oleObj>
              </mc:Choice>
              <mc:Fallback>
                <p:oleObj name="Feuille de calcul" r:id="rId9" imgW="8458835" imgH="1610201" progId="Excel.Sheet.8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4038600"/>
                        <a:ext cx="8459788" cy="160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744" name="Object 16"/>
          <p:cNvGraphicFramePr>
            <a:graphicFrameLocks noChangeAspect="1"/>
          </p:cNvGraphicFramePr>
          <p:nvPr/>
        </p:nvGraphicFramePr>
        <p:xfrm>
          <a:off x="457200" y="4038600"/>
          <a:ext cx="8459788" cy="160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51" name="Feuille de calcul" r:id="rId11" imgW="8458835" imgH="1610201" progId="Excel.Sheet.8">
                  <p:embed/>
                </p:oleObj>
              </mc:Choice>
              <mc:Fallback>
                <p:oleObj name="Feuille de calcul" r:id="rId11" imgW="8458835" imgH="1610201" progId="Excel.Sheet.8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4038600"/>
                        <a:ext cx="8459788" cy="160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745" name="Object 17"/>
          <p:cNvGraphicFramePr>
            <a:graphicFrameLocks noChangeAspect="1"/>
          </p:cNvGraphicFramePr>
          <p:nvPr/>
        </p:nvGraphicFramePr>
        <p:xfrm>
          <a:off x="457200" y="4038600"/>
          <a:ext cx="8459788" cy="160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52" name="Feuille de calcul" r:id="rId13" imgW="8458835" imgH="1610201" progId="Excel.Sheet.8">
                  <p:embed/>
                </p:oleObj>
              </mc:Choice>
              <mc:Fallback>
                <p:oleObj name="Feuille de calcul" r:id="rId13" imgW="8458835" imgH="1610201" progId="Excel.Sheet.8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4038600"/>
                        <a:ext cx="8459788" cy="160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746" name="Object 18"/>
          <p:cNvGraphicFramePr>
            <a:graphicFrameLocks noChangeAspect="1"/>
          </p:cNvGraphicFramePr>
          <p:nvPr/>
        </p:nvGraphicFramePr>
        <p:xfrm>
          <a:off x="457200" y="4038600"/>
          <a:ext cx="8459788" cy="160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53" name="Feuille de calcul" r:id="rId15" imgW="8458835" imgH="1610201" progId="Excel.Sheet.8">
                  <p:embed/>
                </p:oleObj>
              </mc:Choice>
              <mc:Fallback>
                <p:oleObj name="Feuille de calcul" r:id="rId15" imgW="8458835" imgH="1610201" progId="Excel.Sheet.8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4038600"/>
                        <a:ext cx="8459788" cy="160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3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37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37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3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3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3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73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4450" name="Object 2"/>
          <p:cNvGraphicFramePr>
            <a:graphicFrameLocks noChangeAspect="1"/>
          </p:cNvGraphicFramePr>
          <p:nvPr/>
        </p:nvGraphicFramePr>
        <p:xfrm>
          <a:off x="4267200" y="3048000"/>
          <a:ext cx="2057400" cy="151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54" name="Clip" r:id="rId3" imgW="4762440" imgH="3504600" progId="MS_ClipArt_Gallery.2">
                  <p:embed/>
                </p:oleObj>
              </mc:Choice>
              <mc:Fallback>
                <p:oleObj name="Clip" r:id="rId3" imgW="4762440" imgH="3504600" progId="MS_ClipArt_Gallery.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7200" y="3048000"/>
                        <a:ext cx="2057400" cy="1514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51" name="Object 3"/>
          <p:cNvGraphicFramePr>
            <a:graphicFrameLocks noChangeAspect="1"/>
          </p:cNvGraphicFramePr>
          <p:nvPr/>
        </p:nvGraphicFramePr>
        <p:xfrm>
          <a:off x="1066800" y="2743200"/>
          <a:ext cx="2713038" cy="331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55" name="Clip" r:id="rId5" imgW="2712960" imgH="3310560" progId="MS_ClipArt_Gallery.2">
                  <p:embed/>
                </p:oleObj>
              </mc:Choice>
              <mc:Fallback>
                <p:oleObj name="Clip" r:id="rId5" imgW="2712960" imgH="3310560" progId="MS_ClipArt_Gallery.2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743200"/>
                        <a:ext cx="2713038" cy="3311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452" name="AutoShape 4"/>
          <p:cNvSpPr>
            <a:spLocks noChangeArrowheads="1"/>
          </p:cNvSpPr>
          <p:nvPr/>
        </p:nvSpPr>
        <p:spPr bwMode="auto">
          <a:xfrm>
            <a:off x="2286000" y="228600"/>
            <a:ext cx="6400800" cy="2362200"/>
          </a:xfrm>
          <a:prstGeom prst="wedgeRoundRectCallout">
            <a:avLst>
              <a:gd name="adj1" fmla="val -42065"/>
              <a:gd name="adj2" fmla="val 73657"/>
              <a:gd name="adj3" fmla="val 16667"/>
            </a:avLst>
          </a:prstGeom>
          <a:solidFill>
            <a:srgbClr val="00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70000"/>
              </a:lnSpc>
            </a:pPr>
            <a:r>
              <a:rPr lang="fr-FR" altLang="fr-FR" sz="4000" b="1">
                <a:solidFill>
                  <a:schemeClr val="bg1"/>
                </a:solidFill>
              </a:rPr>
              <a:t>Dernier conseil :</a:t>
            </a:r>
            <a:endParaRPr lang="fr-FR" altLang="fr-FR" sz="3600" b="1">
              <a:solidFill>
                <a:schemeClr val="bg1"/>
              </a:solidFill>
            </a:endParaRPr>
          </a:p>
          <a:p>
            <a:pPr algn="ctr">
              <a:lnSpc>
                <a:spcPct val="140000"/>
              </a:lnSpc>
            </a:pPr>
            <a:r>
              <a:rPr lang="fr-FR" altLang="fr-FR" sz="3600" b="1">
                <a:solidFill>
                  <a:schemeClr val="bg1"/>
                </a:solidFill>
              </a:rPr>
              <a:t>N’oubliez pas d’extourner vos</a:t>
            </a:r>
          </a:p>
          <a:p>
            <a:pPr algn="ctr"/>
            <a:r>
              <a:rPr lang="fr-FR" altLang="fr-FR" sz="3600" b="1">
                <a:solidFill>
                  <a:schemeClr val="bg1"/>
                </a:solidFill>
              </a:rPr>
              <a:t>transitoires à l’ouverture !</a:t>
            </a:r>
            <a:endParaRPr lang="fr-FR" altLang="fr-FR"/>
          </a:p>
        </p:txBody>
      </p:sp>
      <p:sp>
        <p:nvSpPr>
          <p:cNvPr id="104453" name="AutoShape 5">
            <a:hlinkClick r:id="" action="ppaction://hlinkshowjump?jump=lastslide" highlightClick="1"/>
          </p:cNvPr>
          <p:cNvSpPr>
            <a:spLocks noChangeArrowheads="1"/>
          </p:cNvSpPr>
          <p:nvPr/>
        </p:nvSpPr>
        <p:spPr bwMode="auto">
          <a:xfrm>
            <a:off x="8001000" y="6172200"/>
            <a:ext cx="914400" cy="533400"/>
          </a:xfrm>
          <a:prstGeom prst="actionButtonForwardNext">
            <a:avLst/>
          </a:prstGeom>
          <a:solidFill>
            <a:srgbClr val="CCFF99"/>
          </a:solidFill>
          <a:ln w="3175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50000">
              <a:schemeClr val="bg2">
                <a:gamma/>
                <a:shade val="39216"/>
                <a:invGamma/>
              </a:schemeClr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ext Box 2"/>
          <p:cNvSpPr txBox="1">
            <a:spLocks noChangeArrowheads="1"/>
          </p:cNvSpPr>
          <p:nvPr/>
        </p:nvSpPr>
        <p:spPr bwMode="auto">
          <a:xfrm>
            <a:off x="1066800" y="914400"/>
            <a:ext cx="70104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5400" b="1">
                <a:solidFill>
                  <a:srgbClr val="FFFFCC"/>
                </a:solidFill>
              </a:rPr>
              <a:t>4 cas</a:t>
            </a:r>
            <a:endParaRPr lang="fr-FR" altLang="fr-FR" sz="4400" b="1">
              <a:solidFill>
                <a:srgbClr val="FFFFCC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fr-FR" altLang="fr-FR" sz="4000" b="1">
                <a:solidFill>
                  <a:srgbClr val="FFFFCC"/>
                </a:solidFill>
              </a:rPr>
              <a:t>pour bien comprendre les opérations de correction des comptes de gestion</a:t>
            </a:r>
          </a:p>
        </p:txBody>
      </p:sp>
      <p:sp>
        <p:nvSpPr>
          <p:cNvPr id="103427" name="Text Box 3"/>
          <p:cNvSpPr txBox="1">
            <a:spLocks noChangeArrowheads="1"/>
          </p:cNvSpPr>
          <p:nvPr/>
        </p:nvSpPr>
        <p:spPr bwMode="auto">
          <a:xfrm>
            <a:off x="457200" y="5943600"/>
            <a:ext cx="1905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800"/>
              <a:t>&lt;&lt; Version </a:t>
            </a:r>
            <a:r>
              <a:rPr lang="fr-CH" altLang="fr-FR" sz="1800">
                <a:hlinkClick r:id="rId2" action="ppaction://hlinksldjump"/>
              </a:rPr>
              <a:t>EPCL</a:t>
            </a:r>
            <a:endParaRPr lang="fr-FR" altLang="fr-FR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AutoShape 2"/>
          <p:cNvSpPr>
            <a:spLocks noChangeArrowheads="1"/>
          </p:cNvSpPr>
          <p:nvPr/>
        </p:nvSpPr>
        <p:spPr bwMode="auto">
          <a:xfrm>
            <a:off x="2209800" y="1828800"/>
            <a:ext cx="4953000" cy="609600"/>
          </a:xfrm>
          <a:prstGeom prst="leftRightArrow">
            <a:avLst>
              <a:gd name="adj1" fmla="val 47917"/>
              <a:gd name="adj2" fmla="val 50518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altLang="fr-FR" b="1">
                <a:solidFill>
                  <a:schemeClr val="bg1"/>
                </a:solidFill>
                <a:latin typeface="Arial" panose="020B0604020202020204" pitchFamily="34" charset="0"/>
              </a:rPr>
              <a:t>2000                    2001</a:t>
            </a:r>
            <a:endParaRPr lang="fr-FR" altLang="fr-FR"/>
          </a:p>
        </p:txBody>
      </p:sp>
      <p:sp>
        <p:nvSpPr>
          <p:cNvPr id="99331" name="AutoShape 3"/>
          <p:cNvSpPr>
            <a:spLocks noChangeArrowheads="1"/>
          </p:cNvSpPr>
          <p:nvPr/>
        </p:nvSpPr>
        <p:spPr bwMode="auto">
          <a:xfrm>
            <a:off x="304800" y="152400"/>
            <a:ext cx="8534400" cy="1600200"/>
          </a:xfrm>
          <a:prstGeom prst="foldedCorner">
            <a:avLst>
              <a:gd name="adj" fmla="val 11565"/>
            </a:avLst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altLang="fr-FR" sz="3200" b="1">
                <a:solidFill>
                  <a:srgbClr val="006600"/>
                </a:solidFill>
              </a:rPr>
              <a:t>Charge </a:t>
            </a:r>
            <a:r>
              <a:rPr lang="fr-CH" altLang="fr-FR" sz="3200" b="1">
                <a:solidFill>
                  <a:srgbClr val="006600"/>
                </a:solidFill>
              </a:rPr>
              <a:t>constatée</a:t>
            </a:r>
            <a:r>
              <a:rPr lang="fr-FR" altLang="fr-FR" sz="3200" b="1">
                <a:solidFill>
                  <a:srgbClr val="006600"/>
                </a:solidFill>
              </a:rPr>
              <a:t> d’avance</a:t>
            </a:r>
            <a:endParaRPr lang="fr-FR" altLang="fr-FR">
              <a:solidFill>
                <a:srgbClr val="006600"/>
              </a:solidFill>
            </a:endParaRPr>
          </a:p>
          <a:p>
            <a:pPr algn="ctr"/>
            <a:r>
              <a:rPr lang="fr-FR" altLang="fr-FR">
                <a:solidFill>
                  <a:srgbClr val="006600"/>
                </a:solidFill>
              </a:rPr>
              <a:t>Payé un abonnement d’entretien pour</a:t>
            </a:r>
          </a:p>
          <a:p>
            <a:pPr algn="ctr"/>
            <a:r>
              <a:rPr lang="fr-FR" altLang="fr-FR">
                <a:solidFill>
                  <a:srgbClr val="006600"/>
                </a:solidFill>
              </a:rPr>
              <a:t>décembre, janvier, février - fr. 300.-.</a:t>
            </a:r>
          </a:p>
        </p:txBody>
      </p:sp>
      <p:sp>
        <p:nvSpPr>
          <p:cNvPr id="99332" name="Text Box 4"/>
          <p:cNvSpPr txBox="1">
            <a:spLocks noChangeArrowheads="1"/>
          </p:cNvSpPr>
          <p:nvPr/>
        </p:nvSpPr>
        <p:spPr bwMode="auto">
          <a:xfrm>
            <a:off x="304800" y="152400"/>
            <a:ext cx="53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/>
              <a:t> </a:t>
            </a:r>
            <a:r>
              <a:rPr lang="fr-FR" altLang="fr-FR">
                <a:solidFill>
                  <a:srgbClr val="006600"/>
                </a:solidFill>
              </a:rPr>
              <a:t>1</a:t>
            </a:r>
            <a:endParaRPr lang="fr-FR" altLang="fr-FR"/>
          </a:p>
        </p:txBody>
      </p:sp>
      <p:sp>
        <p:nvSpPr>
          <p:cNvPr id="99333" name="Rectangle 5" descr="Tressé"/>
          <p:cNvSpPr>
            <a:spLocks noChangeArrowheads="1"/>
          </p:cNvSpPr>
          <p:nvPr/>
        </p:nvSpPr>
        <p:spPr bwMode="auto">
          <a:xfrm>
            <a:off x="4572000" y="1981200"/>
            <a:ext cx="228600" cy="4724400"/>
          </a:xfrm>
          <a:prstGeom prst="rect">
            <a:avLst/>
          </a:prstGeom>
          <a:pattFill prst="weave">
            <a:fgClr>
              <a:schemeClr val="tx2"/>
            </a:fgClr>
            <a:bgClr>
              <a:srgbClr val="FFFF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aphicFrame>
        <p:nvGraphicFramePr>
          <p:cNvPr id="99334" name="Object 6"/>
          <p:cNvGraphicFramePr>
            <a:graphicFrameLocks noChangeAspect="1"/>
          </p:cNvGraphicFramePr>
          <p:nvPr/>
        </p:nvGraphicFramePr>
        <p:xfrm>
          <a:off x="3810000" y="2667000"/>
          <a:ext cx="2590800" cy="301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41" name="Feuille de calcul" r:id="rId3" imgW="2295708" imgH="267023" progId="Excel.Sheet.8">
                  <p:embed/>
                </p:oleObj>
              </mc:Choice>
              <mc:Fallback>
                <p:oleObj name="Feuille de calcul" r:id="rId3" imgW="2295708" imgH="267023" progId="Excel.Shee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2667000"/>
                        <a:ext cx="2590800" cy="301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35" name="Object 7"/>
          <p:cNvGraphicFramePr>
            <a:graphicFrameLocks noChangeAspect="1"/>
          </p:cNvGraphicFramePr>
          <p:nvPr/>
        </p:nvGraphicFramePr>
        <p:xfrm>
          <a:off x="457200" y="2057400"/>
          <a:ext cx="1123950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42" name="Clip" r:id="rId5" imgW="1488240" imgH="1714320" progId="MS_ClipArt_Gallery.2">
                  <p:embed/>
                </p:oleObj>
              </mc:Choice>
              <mc:Fallback>
                <p:oleObj name="Clip" r:id="rId5" imgW="1488240" imgH="1714320" progId="MS_ClipArt_Gallery.2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057400"/>
                        <a:ext cx="1123950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36" name="Object 8"/>
          <p:cNvGraphicFramePr>
            <a:graphicFrameLocks noChangeAspect="1"/>
          </p:cNvGraphicFramePr>
          <p:nvPr/>
        </p:nvGraphicFramePr>
        <p:xfrm>
          <a:off x="381000" y="4038600"/>
          <a:ext cx="8459788" cy="160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43" name="Feuille de calcul" r:id="rId7" imgW="8458539" imgH="1610065" progId="Excel.Sheet.8">
                  <p:embed/>
                </p:oleObj>
              </mc:Choice>
              <mc:Fallback>
                <p:oleObj name="Feuille de calcul" r:id="rId7" imgW="8458539" imgH="1610065" progId="Excel.Sheet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4038600"/>
                        <a:ext cx="8459788" cy="160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37" name="Object 9"/>
          <p:cNvGraphicFramePr>
            <a:graphicFrameLocks noChangeAspect="1"/>
          </p:cNvGraphicFramePr>
          <p:nvPr/>
        </p:nvGraphicFramePr>
        <p:xfrm>
          <a:off x="381000" y="4038600"/>
          <a:ext cx="8459788" cy="177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44" name="Feuille de calcul" r:id="rId9" imgW="8458835" imgH="1771961" progId="Excel.Sheet.8">
                  <p:embed/>
                </p:oleObj>
              </mc:Choice>
              <mc:Fallback>
                <p:oleObj name="Feuille de calcul" r:id="rId9" imgW="8458835" imgH="1771961" progId="Excel.Sheet.8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4038600"/>
                        <a:ext cx="8459788" cy="1771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38" name="Object 10"/>
          <p:cNvGraphicFramePr>
            <a:graphicFrameLocks noChangeAspect="1"/>
          </p:cNvGraphicFramePr>
          <p:nvPr/>
        </p:nvGraphicFramePr>
        <p:xfrm>
          <a:off x="381000" y="4038600"/>
          <a:ext cx="8459788" cy="160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45" name="Feuille de calcul" r:id="rId11" imgW="8458835" imgH="1610201" progId="Excel.Sheet.8">
                  <p:embed/>
                </p:oleObj>
              </mc:Choice>
              <mc:Fallback>
                <p:oleObj name="Feuille de calcul" r:id="rId11" imgW="8458835" imgH="1610201" progId="Excel.Sheet.8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4038600"/>
                        <a:ext cx="8459788" cy="160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39" name="Object 11"/>
          <p:cNvGraphicFramePr>
            <a:graphicFrameLocks noChangeAspect="1"/>
          </p:cNvGraphicFramePr>
          <p:nvPr/>
        </p:nvGraphicFramePr>
        <p:xfrm>
          <a:off x="152400" y="6019800"/>
          <a:ext cx="1952625" cy="63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46" name="Feuille de calcul" r:id="rId13" imgW="1953133" imgH="638775" progId="Excel.Sheet.8">
                  <p:embed/>
                </p:oleObj>
              </mc:Choice>
              <mc:Fallback>
                <p:oleObj name="Feuille de calcul" r:id="rId13" imgW="1953133" imgH="638775" progId="Excel.Sheet.8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6019800"/>
                        <a:ext cx="1952625" cy="638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40" name="Object 12"/>
          <p:cNvGraphicFramePr>
            <a:graphicFrameLocks noChangeAspect="1"/>
          </p:cNvGraphicFramePr>
          <p:nvPr/>
        </p:nvGraphicFramePr>
        <p:xfrm>
          <a:off x="381000" y="4038600"/>
          <a:ext cx="8459788" cy="160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47" name="Feuille de calcul" r:id="rId15" imgW="8458835" imgH="1610201" progId="Excel.Sheet.8">
                  <p:embed/>
                </p:oleObj>
              </mc:Choice>
              <mc:Fallback>
                <p:oleObj name="Feuille de calcul" r:id="rId15" imgW="8458835" imgH="1610201" progId="Excel.Sheet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4038600"/>
                        <a:ext cx="8459788" cy="160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9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93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93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9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9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9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AutoShape 1026"/>
          <p:cNvSpPr>
            <a:spLocks noChangeArrowheads="1"/>
          </p:cNvSpPr>
          <p:nvPr/>
        </p:nvSpPr>
        <p:spPr bwMode="auto">
          <a:xfrm>
            <a:off x="2209800" y="1828800"/>
            <a:ext cx="4953000" cy="609600"/>
          </a:xfrm>
          <a:prstGeom prst="leftRightArrow">
            <a:avLst>
              <a:gd name="adj1" fmla="val 47917"/>
              <a:gd name="adj2" fmla="val 50518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altLang="fr-FR" b="1">
                <a:solidFill>
                  <a:schemeClr val="bg1"/>
                </a:solidFill>
                <a:latin typeface="Arial" panose="020B0604020202020204" pitchFamily="34" charset="0"/>
              </a:rPr>
              <a:t>2000                    2001</a:t>
            </a:r>
            <a:endParaRPr lang="fr-FR" altLang="fr-FR"/>
          </a:p>
        </p:txBody>
      </p:sp>
      <p:sp>
        <p:nvSpPr>
          <p:cNvPr id="100355" name="AutoShape 1027"/>
          <p:cNvSpPr>
            <a:spLocks noChangeArrowheads="1"/>
          </p:cNvSpPr>
          <p:nvPr/>
        </p:nvSpPr>
        <p:spPr bwMode="auto">
          <a:xfrm>
            <a:off x="304800" y="152400"/>
            <a:ext cx="8534400" cy="1600200"/>
          </a:xfrm>
          <a:prstGeom prst="foldedCorner">
            <a:avLst>
              <a:gd name="adj" fmla="val 11565"/>
            </a:avLst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altLang="fr-FR" sz="3200" b="1">
                <a:solidFill>
                  <a:srgbClr val="006600"/>
                </a:solidFill>
              </a:rPr>
              <a:t>Charge à payer</a:t>
            </a:r>
            <a:endParaRPr lang="fr-FR" altLang="fr-FR">
              <a:solidFill>
                <a:srgbClr val="006600"/>
              </a:solidFill>
            </a:endParaRPr>
          </a:p>
          <a:p>
            <a:pPr algn="ctr"/>
            <a:r>
              <a:rPr lang="fr-FR" altLang="fr-FR">
                <a:solidFill>
                  <a:srgbClr val="006600"/>
                </a:solidFill>
              </a:rPr>
              <a:t>Intérêt couru sur un prêt à trois mois consenti fin octobre.</a:t>
            </a:r>
          </a:p>
          <a:p>
            <a:pPr algn="ctr"/>
            <a:r>
              <a:rPr lang="fr-FR" altLang="fr-FR">
                <a:solidFill>
                  <a:srgbClr val="006600"/>
                </a:solidFill>
              </a:rPr>
              <a:t>Taux 10%   -   Prêt 60’000.-</a:t>
            </a:r>
          </a:p>
        </p:txBody>
      </p:sp>
      <p:sp>
        <p:nvSpPr>
          <p:cNvPr id="100356" name="Text Box 1028"/>
          <p:cNvSpPr txBox="1">
            <a:spLocks noChangeArrowheads="1"/>
          </p:cNvSpPr>
          <p:nvPr/>
        </p:nvSpPr>
        <p:spPr bwMode="auto">
          <a:xfrm>
            <a:off x="304800" y="152400"/>
            <a:ext cx="53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/>
              <a:t> </a:t>
            </a:r>
            <a:r>
              <a:rPr lang="fr-FR" altLang="fr-FR">
                <a:solidFill>
                  <a:srgbClr val="006600"/>
                </a:solidFill>
              </a:rPr>
              <a:t>2</a:t>
            </a:r>
            <a:endParaRPr lang="fr-FR" altLang="fr-FR"/>
          </a:p>
        </p:txBody>
      </p:sp>
      <p:sp>
        <p:nvSpPr>
          <p:cNvPr id="100357" name="Rectangle 1029" descr="Tressé"/>
          <p:cNvSpPr>
            <a:spLocks noChangeArrowheads="1"/>
          </p:cNvSpPr>
          <p:nvPr/>
        </p:nvSpPr>
        <p:spPr bwMode="auto">
          <a:xfrm>
            <a:off x="4572000" y="1981200"/>
            <a:ext cx="228600" cy="4724400"/>
          </a:xfrm>
          <a:prstGeom prst="rect">
            <a:avLst/>
          </a:prstGeom>
          <a:pattFill prst="weave">
            <a:fgClr>
              <a:schemeClr val="tx2"/>
            </a:fgClr>
            <a:bgClr>
              <a:srgbClr val="FFFF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aphicFrame>
        <p:nvGraphicFramePr>
          <p:cNvPr id="100358" name="Object 1030"/>
          <p:cNvGraphicFramePr>
            <a:graphicFrameLocks noChangeAspect="1"/>
          </p:cNvGraphicFramePr>
          <p:nvPr/>
        </p:nvGraphicFramePr>
        <p:xfrm>
          <a:off x="7620000" y="1905000"/>
          <a:ext cx="1123950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365" name="Clip" r:id="rId3" imgW="1488240" imgH="1714320" progId="MS_ClipArt_Gallery.2">
                  <p:embed/>
                </p:oleObj>
              </mc:Choice>
              <mc:Fallback>
                <p:oleObj name="Clip" r:id="rId3" imgW="1488240" imgH="1714320" progId="MS_ClipArt_Gallery.2">
                  <p:embed/>
                  <p:pic>
                    <p:nvPicPr>
                      <p:cNvPr id="0" name="Object 10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0" y="1905000"/>
                        <a:ext cx="1123950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359" name="Object 1031"/>
          <p:cNvGraphicFramePr>
            <a:graphicFrameLocks noChangeAspect="1"/>
          </p:cNvGraphicFramePr>
          <p:nvPr/>
        </p:nvGraphicFramePr>
        <p:xfrm>
          <a:off x="152400" y="6019800"/>
          <a:ext cx="1952625" cy="63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366" name="Feuille de calcul" r:id="rId5" imgW="1953133" imgH="638775" progId="Excel.Sheet.8">
                  <p:embed/>
                </p:oleObj>
              </mc:Choice>
              <mc:Fallback>
                <p:oleObj name="Feuille de calcul" r:id="rId5" imgW="1953133" imgH="638775" progId="Excel.Sheet.8">
                  <p:embed/>
                  <p:pic>
                    <p:nvPicPr>
                      <p:cNvPr id="0" name="Object 10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6019800"/>
                        <a:ext cx="1952625" cy="638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360" name="Object 1032"/>
          <p:cNvGraphicFramePr>
            <a:graphicFrameLocks noChangeAspect="1"/>
          </p:cNvGraphicFramePr>
          <p:nvPr/>
        </p:nvGraphicFramePr>
        <p:xfrm>
          <a:off x="3124200" y="2667000"/>
          <a:ext cx="2362200" cy="27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367" name="Feuille de calcul" r:id="rId7" imgW="2295708" imgH="267023" progId="Excel.Sheet.8">
                  <p:embed/>
                </p:oleObj>
              </mc:Choice>
              <mc:Fallback>
                <p:oleObj name="Feuille de calcul" r:id="rId7" imgW="2295708" imgH="267023" progId="Excel.Sheet.8">
                  <p:embed/>
                  <p:pic>
                    <p:nvPicPr>
                      <p:cNvPr id="0" name="Object 10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2667000"/>
                        <a:ext cx="2362200" cy="274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361" name="Object 1033"/>
          <p:cNvGraphicFramePr>
            <a:graphicFrameLocks noChangeAspect="1"/>
          </p:cNvGraphicFramePr>
          <p:nvPr/>
        </p:nvGraphicFramePr>
        <p:xfrm>
          <a:off x="457200" y="4038600"/>
          <a:ext cx="8459788" cy="160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368" name="Feuille de calcul" r:id="rId9" imgW="8458539" imgH="1610065" progId="Excel.Sheet.8">
                  <p:embed/>
                </p:oleObj>
              </mc:Choice>
              <mc:Fallback>
                <p:oleObj name="Feuille de calcul" r:id="rId9" imgW="8458539" imgH="1610065" progId="Excel.Sheet.8">
                  <p:embed/>
                  <p:pic>
                    <p:nvPicPr>
                      <p:cNvPr id="0" name="Object 10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4038600"/>
                        <a:ext cx="8459788" cy="160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362" name="Object 1034"/>
          <p:cNvGraphicFramePr>
            <a:graphicFrameLocks noChangeAspect="1"/>
          </p:cNvGraphicFramePr>
          <p:nvPr/>
        </p:nvGraphicFramePr>
        <p:xfrm>
          <a:off x="457200" y="4038600"/>
          <a:ext cx="8459788" cy="160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369" name="Feuille de calcul" r:id="rId11" imgW="8458539" imgH="1610065" progId="Excel.Sheet.8">
                  <p:embed/>
                </p:oleObj>
              </mc:Choice>
              <mc:Fallback>
                <p:oleObj name="Feuille de calcul" r:id="rId11" imgW="8458539" imgH="1610065" progId="Excel.Sheet.8">
                  <p:embed/>
                  <p:pic>
                    <p:nvPicPr>
                      <p:cNvPr id="0" name="Object 10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4038600"/>
                        <a:ext cx="8459788" cy="160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363" name="Object 1035"/>
          <p:cNvGraphicFramePr>
            <a:graphicFrameLocks noChangeAspect="1"/>
          </p:cNvGraphicFramePr>
          <p:nvPr/>
        </p:nvGraphicFramePr>
        <p:xfrm>
          <a:off x="457200" y="4038600"/>
          <a:ext cx="8459788" cy="160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370" name="Feuille de calcul" r:id="rId13" imgW="8458539" imgH="1610065" progId="Excel.Sheet.8">
                  <p:embed/>
                </p:oleObj>
              </mc:Choice>
              <mc:Fallback>
                <p:oleObj name="Feuille de calcul" r:id="rId13" imgW="8458539" imgH="1610065" progId="Excel.Sheet.8">
                  <p:embed/>
                  <p:pic>
                    <p:nvPicPr>
                      <p:cNvPr id="0" name="Object 10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4038600"/>
                        <a:ext cx="8459788" cy="160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364" name="Object 1036"/>
          <p:cNvGraphicFramePr>
            <a:graphicFrameLocks noChangeAspect="1"/>
          </p:cNvGraphicFramePr>
          <p:nvPr/>
        </p:nvGraphicFramePr>
        <p:xfrm>
          <a:off x="457200" y="4038600"/>
          <a:ext cx="8459788" cy="160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371" name="Feuille de calcul" r:id="rId15" imgW="8458835" imgH="1610201" progId="Excel.Sheet.8">
                  <p:embed/>
                </p:oleObj>
              </mc:Choice>
              <mc:Fallback>
                <p:oleObj name="Feuille de calcul" r:id="rId15" imgW="8458835" imgH="1610201" progId="Excel.Sheet.8">
                  <p:embed/>
                  <p:pic>
                    <p:nvPicPr>
                      <p:cNvPr id="0" name="Object 10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4038600"/>
                        <a:ext cx="8459788" cy="160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0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03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0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0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0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0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00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AutoShape 2"/>
          <p:cNvSpPr>
            <a:spLocks noChangeArrowheads="1"/>
          </p:cNvSpPr>
          <p:nvPr/>
        </p:nvSpPr>
        <p:spPr bwMode="auto">
          <a:xfrm>
            <a:off x="2209800" y="1828800"/>
            <a:ext cx="4953000" cy="609600"/>
          </a:xfrm>
          <a:prstGeom prst="leftRightArrow">
            <a:avLst>
              <a:gd name="adj1" fmla="val 47917"/>
              <a:gd name="adj2" fmla="val 50518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altLang="fr-FR" b="1">
                <a:solidFill>
                  <a:schemeClr val="bg1"/>
                </a:solidFill>
                <a:latin typeface="Arial" panose="020B0604020202020204" pitchFamily="34" charset="0"/>
              </a:rPr>
              <a:t>2000                    2001</a:t>
            </a:r>
            <a:endParaRPr lang="fr-FR" altLang="fr-FR"/>
          </a:p>
        </p:txBody>
      </p:sp>
      <p:sp>
        <p:nvSpPr>
          <p:cNvPr id="101379" name="AutoShape 3"/>
          <p:cNvSpPr>
            <a:spLocks noChangeArrowheads="1"/>
          </p:cNvSpPr>
          <p:nvPr/>
        </p:nvSpPr>
        <p:spPr bwMode="auto">
          <a:xfrm>
            <a:off x="304800" y="152400"/>
            <a:ext cx="8534400" cy="1600200"/>
          </a:xfrm>
          <a:prstGeom prst="foldedCorner">
            <a:avLst>
              <a:gd name="adj" fmla="val 11565"/>
            </a:avLst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altLang="fr-FR" sz="3200" b="1">
                <a:solidFill>
                  <a:srgbClr val="006600"/>
                </a:solidFill>
              </a:rPr>
              <a:t>Produit </a:t>
            </a:r>
            <a:r>
              <a:rPr lang="fr-CH" altLang="fr-FR" sz="3200" b="1">
                <a:solidFill>
                  <a:srgbClr val="006600"/>
                </a:solidFill>
              </a:rPr>
              <a:t>constaté</a:t>
            </a:r>
            <a:r>
              <a:rPr lang="fr-FR" altLang="fr-FR" sz="3200" b="1">
                <a:solidFill>
                  <a:srgbClr val="006600"/>
                </a:solidFill>
              </a:rPr>
              <a:t> d’avance</a:t>
            </a:r>
            <a:endParaRPr lang="fr-FR" altLang="fr-FR">
              <a:solidFill>
                <a:srgbClr val="006600"/>
              </a:solidFill>
            </a:endParaRPr>
          </a:p>
          <a:p>
            <a:pPr algn="ctr"/>
            <a:r>
              <a:rPr lang="fr-FR" altLang="fr-FR">
                <a:solidFill>
                  <a:srgbClr val="006600"/>
                </a:solidFill>
              </a:rPr>
              <a:t>Un locataire paie son loyer pour janvier et février</a:t>
            </a:r>
          </a:p>
          <a:p>
            <a:pPr algn="ctr"/>
            <a:r>
              <a:rPr lang="fr-FR" altLang="fr-FR">
                <a:solidFill>
                  <a:srgbClr val="006600"/>
                </a:solidFill>
              </a:rPr>
              <a:t>fr. 4’800.-</a:t>
            </a:r>
          </a:p>
        </p:txBody>
      </p:sp>
      <p:sp>
        <p:nvSpPr>
          <p:cNvPr id="101380" name="Text Box 4"/>
          <p:cNvSpPr txBox="1">
            <a:spLocks noChangeArrowheads="1"/>
          </p:cNvSpPr>
          <p:nvPr/>
        </p:nvSpPr>
        <p:spPr bwMode="auto">
          <a:xfrm>
            <a:off x="304800" y="152400"/>
            <a:ext cx="53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/>
              <a:t> </a:t>
            </a:r>
            <a:r>
              <a:rPr lang="fr-FR" altLang="fr-FR">
                <a:solidFill>
                  <a:srgbClr val="006600"/>
                </a:solidFill>
              </a:rPr>
              <a:t>3</a:t>
            </a:r>
            <a:endParaRPr lang="fr-FR" altLang="fr-FR"/>
          </a:p>
        </p:txBody>
      </p:sp>
      <p:sp>
        <p:nvSpPr>
          <p:cNvPr id="101381" name="Rectangle 5" descr="Tressé"/>
          <p:cNvSpPr>
            <a:spLocks noChangeArrowheads="1"/>
          </p:cNvSpPr>
          <p:nvPr/>
        </p:nvSpPr>
        <p:spPr bwMode="auto">
          <a:xfrm>
            <a:off x="4572000" y="1981200"/>
            <a:ext cx="228600" cy="4724400"/>
          </a:xfrm>
          <a:prstGeom prst="rect">
            <a:avLst/>
          </a:prstGeom>
          <a:pattFill prst="weave">
            <a:fgClr>
              <a:schemeClr val="tx2"/>
            </a:fgClr>
            <a:bgClr>
              <a:srgbClr val="FFFF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aphicFrame>
        <p:nvGraphicFramePr>
          <p:cNvPr id="101382" name="Object 6"/>
          <p:cNvGraphicFramePr>
            <a:graphicFrameLocks noChangeAspect="1"/>
          </p:cNvGraphicFramePr>
          <p:nvPr/>
        </p:nvGraphicFramePr>
        <p:xfrm>
          <a:off x="381000" y="1828800"/>
          <a:ext cx="1123950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389" name="Clip" r:id="rId3" imgW="1488240" imgH="1714320" progId="MS_ClipArt_Gallery.2">
                  <p:embed/>
                </p:oleObj>
              </mc:Choice>
              <mc:Fallback>
                <p:oleObj name="Clip" r:id="rId3" imgW="1488240" imgH="1714320" progId="MS_ClipArt_Gallery.2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828800"/>
                        <a:ext cx="1123950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383" name="Object 7"/>
          <p:cNvGraphicFramePr>
            <a:graphicFrameLocks noChangeAspect="1"/>
          </p:cNvGraphicFramePr>
          <p:nvPr/>
        </p:nvGraphicFramePr>
        <p:xfrm>
          <a:off x="152400" y="6019800"/>
          <a:ext cx="1952625" cy="63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390" name="Feuille de calcul" r:id="rId5" imgW="1953133" imgH="638775" progId="Excel.Sheet.8">
                  <p:embed/>
                </p:oleObj>
              </mc:Choice>
              <mc:Fallback>
                <p:oleObj name="Feuille de calcul" r:id="rId5" imgW="1953133" imgH="638775" progId="Excel.Sheet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6019800"/>
                        <a:ext cx="1952625" cy="638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384" name="Object 8"/>
          <p:cNvGraphicFramePr>
            <a:graphicFrameLocks noChangeAspect="1"/>
          </p:cNvGraphicFramePr>
          <p:nvPr/>
        </p:nvGraphicFramePr>
        <p:xfrm>
          <a:off x="4800600" y="2667000"/>
          <a:ext cx="17526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391" name="Feuille de calcul" r:id="rId7" imgW="1533844" imgH="267023" progId="Excel.Sheet.8">
                  <p:embed/>
                </p:oleObj>
              </mc:Choice>
              <mc:Fallback>
                <p:oleObj name="Feuille de calcul" r:id="rId7" imgW="1533844" imgH="267023" progId="Excel.Sheet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2667000"/>
                        <a:ext cx="1752600" cy="30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385" name="Object 9"/>
          <p:cNvGraphicFramePr>
            <a:graphicFrameLocks noChangeAspect="1"/>
          </p:cNvGraphicFramePr>
          <p:nvPr/>
        </p:nvGraphicFramePr>
        <p:xfrm>
          <a:off x="457200" y="4038600"/>
          <a:ext cx="8459788" cy="160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392" name="Feuille de calcul" r:id="rId9" imgW="8458539" imgH="1610065" progId="Excel.Sheet.8">
                  <p:embed/>
                </p:oleObj>
              </mc:Choice>
              <mc:Fallback>
                <p:oleObj name="Feuille de calcul" r:id="rId9" imgW="8458539" imgH="1610065" progId="Excel.Sheet.8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4038600"/>
                        <a:ext cx="8459788" cy="160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386" name="Object 10"/>
          <p:cNvGraphicFramePr>
            <a:graphicFrameLocks noChangeAspect="1"/>
          </p:cNvGraphicFramePr>
          <p:nvPr/>
        </p:nvGraphicFramePr>
        <p:xfrm>
          <a:off x="457200" y="4038600"/>
          <a:ext cx="8459788" cy="160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393" name="Feuille de calcul" r:id="rId11" imgW="8458835" imgH="1610201" progId="Excel.Sheet.8">
                  <p:embed/>
                </p:oleObj>
              </mc:Choice>
              <mc:Fallback>
                <p:oleObj name="Feuille de calcul" r:id="rId11" imgW="8458835" imgH="1610201" progId="Excel.Sheet.8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4038600"/>
                        <a:ext cx="8459788" cy="160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387" name="Object 11"/>
          <p:cNvGraphicFramePr>
            <a:graphicFrameLocks noChangeAspect="1"/>
          </p:cNvGraphicFramePr>
          <p:nvPr/>
        </p:nvGraphicFramePr>
        <p:xfrm>
          <a:off x="457200" y="4038600"/>
          <a:ext cx="8459788" cy="160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394" name="Feuille de calcul" r:id="rId13" imgW="8458835" imgH="1610201" progId="Excel.Sheet.8">
                  <p:embed/>
                </p:oleObj>
              </mc:Choice>
              <mc:Fallback>
                <p:oleObj name="Feuille de calcul" r:id="rId13" imgW="8458835" imgH="1610201" progId="Excel.Sheet.8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4038600"/>
                        <a:ext cx="8459788" cy="160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388" name="Object 12"/>
          <p:cNvGraphicFramePr>
            <a:graphicFrameLocks noChangeAspect="1"/>
          </p:cNvGraphicFramePr>
          <p:nvPr/>
        </p:nvGraphicFramePr>
        <p:xfrm>
          <a:off x="457200" y="4038600"/>
          <a:ext cx="8459788" cy="160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395" name="Feuille de calcul" r:id="rId15" imgW="8458835" imgH="1610201" progId="Excel.Sheet.8">
                  <p:embed/>
                </p:oleObj>
              </mc:Choice>
              <mc:Fallback>
                <p:oleObj name="Feuille de calcul" r:id="rId15" imgW="8458835" imgH="1610201" progId="Excel.Sheet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4038600"/>
                        <a:ext cx="8459788" cy="160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1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13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13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1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1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01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AutoShape 2"/>
          <p:cNvSpPr>
            <a:spLocks noChangeArrowheads="1"/>
          </p:cNvSpPr>
          <p:nvPr/>
        </p:nvSpPr>
        <p:spPr bwMode="auto">
          <a:xfrm>
            <a:off x="2209800" y="1828800"/>
            <a:ext cx="4953000" cy="609600"/>
          </a:xfrm>
          <a:prstGeom prst="leftRightArrow">
            <a:avLst>
              <a:gd name="adj1" fmla="val 47917"/>
              <a:gd name="adj2" fmla="val 50518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altLang="fr-FR" b="1">
                <a:solidFill>
                  <a:schemeClr val="bg1"/>
                </a:solidFill>
                <a:latin typeface="Arial" panose="020B0604020202020204" pitchFamily="34" charset="0"/>
              </a:rPr>
              <a:t>2000                    2001</a:t>
            </a:r>
            <a:endParaRPr lang="fr-FR" altLang="fr-FR"/>
          </a:p>
        </p:txBody>
      </p:sp>
      <p:sp>
        <p:nvSpPr>
          <p:cNvPr id="102403" name="AutoShape 3"/>
          <p:cNvSpPr>
            <a:spLocks noChangeArrowheads="1"/>
          </p:cNvSpPr>
          <p:nvPr/>
        </p:nvSpPr>
        <p:spPr bwMode="auto">
          <a:xfrm>
            <a:off x="304800" y="152400"/>
            <a:ext cx="8534400" cy="1600200"/>
          </a:xfrm>
          <a:prstGeom prst="foldedCorner">
            <a:avLst>
              <a:gd name="adj" fmla="val 11565"/>
            </a:avLst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altLang="fr-FR" sz="3200" b="1">
                <a:solidFill>
                  <a:srgbClr val="006600"/>
                </a:solidFill>
              </a:rPr>
              <a:t>Produit à </a:t>
            </a:r>
            <a:r>
              <a:rPr lang="fr-CH" altLang="fr-FR" sz="3200" b="1">
                <a:solidFill>
                  <a:srgbClr val="006600"/>
                </a:solidFill>
              </a:rPr>
              <a:t>recevoir</a:t>
            </a:r>
            <a:endParaRPr lang="fr-FR" altLang="fr-FR">
              <a:solidFill>
                <a:srgbClr val="006600"/>
              </a:solidFill>
            </a:endParaRPr>
          </a:p>
          <a:p>
            <a:pPr algn="ctr"/>
            <a:r>
              <a:rPr lang="fr-FR" altLang="fr-FR">
                <a:solidFill>
                  <a:srgbClr val="006600"/>
                </a:solidFill>
              </a:rPr>
              <a:t>Un fournisseur nous doit une ristourne de fr. 15’000.-.</a:t>
            </a:r>
          </a:p>
          <a:p>
            <a:pPr algn="ctr"/>
            <a:r>
              <a:rPr lang="fr-FR" altLang="fr-FR">
                <a:solidFill>
                  <a:srgbClr val="006600"/>
                </a:solidFill>
              </a:rPr>
              <a:t>Les 3/5 concernent cette année.</a:t>
            </a:r>
          </a:p>
        </p:txBody>
      </p:sp>
      <p:sp>
        <p:nvSpPr>
          <p:cNvPr id="102404" name="Text Box 4"/>
          <p:cNvSpPr txBox="1">
            <a:spLocks noChangeArrowheads="1"/>
          </p:cNvSpPr>
          <p:nvPr/>
        </p:nvSpPr>
        <p:spPr bwMode="auto">
          <a:xfrm>
            <a:off x="304800" y="152400"/>
            <a:ext cx="53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/>
              <a:t> </a:t>
            </a:r>
            <a:r>
              <a:rPr lang="fr-FR" altLang="fr-FR">
                <a:solidFill>
                  <a:srgbClr val="006600"/>
                </a:solidFill>
              </a:rPr>
              <a:t>4</a:t>
            </a:r>
            <a:endParaRPr lang="fr-FR" altLang="fr-FR"/>
          </a:p>
        </p:txBody>
      </p:sp>
      <p:sp>
        <p:nvSpPr>
          <p:cNvPr id="102405" name="Rectangle 5" descr="Tressé"/>
          <p:cNvSpPr>
            <a:spLocks noChangeArrowheads="1"/>
          </p:cNvSpPr>
          <p:nvPr/>
        </p:nvSpPr>
        <p:spPr bwMode="auto">
          <a:xfrm>
            <a:off x="4572000" y="1981200"/>
            <a:ext cx="228600" cy="4724400"/>
          </a:xfrm>
          <a:prstGeom prst="rect">
            <a:avLst/>
          </a:prstGeom>
          <a:pattFill prst="weave">
            <a:fgClr>
              <a:schemeClr val="tx2"/>
            </a:fgClr>
            <a:bgClr>
              <a:srgbClr val="FFFF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aphicFrame>
        <p:nvGraphicFramePr>
          <p:cNvPr id="102406" name="Object 6"/>
          <p:cNvGraphicFramePr>
            <a:graphicFrameLocks noChangeAspect="1"/>
          </p:cNvGraphicFramePr>
          <p:nvPr/>
        </p:nvGraphicFramePr>
        <p:xfrm>
          <a:off x="7620000" y="1905000"/>
          <a:ext cx="1123950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13" name="Clip" r:id="rId3" imgW="1488240" imgH="1714320" progId="MS_ClipArt_Gallery.2">
                  <p:embed/>
                </p:oleObj>
              </mc:Choice>
              <mc:Fallback>
                <p:oleObj name="Clip" r:id="rId3" imgW="1488240" imgH="1714320" progId="MS_ClipArt_Gallery.2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0" y="1905000"/>
                        <a:ext cx="1123950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07" name="Object 7"/>
          <p:cNvGraphicFramePr>
            <a:graphicFrameLocks noChangeAspect="1"/>
          </p:cNvGraphicFramePr>
          <p:nvPr/>
        </p:nvGraphicFramePr>
        <p:xfrm>
          <a:off x="152400" y="6019800"/>
          <a:ext cx="1952625" cy="63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14" name="Feuille de calcul" r:id="rId5" imgW="1953133" imgH="638775" progId="Excel.Sheet.8">
                  <p:embed/>
                </p:oleObj>
              </mc:Choice>
              <mc:Fallback>
                <p:oleObj name="Feuille de calcul" r:id="rId5" imgW="1953133" imgH="638775" progId="Excel.Sheet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6019800"/>
                        <a:ext cx="1952625" cy="638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08" name="Object 8"/>
          <p:cNvGraphicFramePr>
            <a:graphicFrameLocks noChangeAspect="1"/>
          </p:cNvGraphicFramePr>
          <p:nvPr/>
        </p:nvGraphicFramePr>
        <p:xfrm>
          <a:off x="2362200" y="2667000"/>
          <a:ext cx="3895725" cy="271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15" name="Feuille de calcul" r:id="rId7" imgW="3819799" imgH="267023" progId="Excel.Sheet.8">
                  <p:embed/>
                </p:oleObj>
              </mc:Choice>
              <mc:Fallback>
                <p:oleObj name="Feuille de calcul" r:id="rId7" imgW="3819799" imgH="267023" progId="Excel.Sheet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2667000"/>
                        <a:ext cx="3895725" cy="271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09" name="Object 9"/>
          <p:cNvGraphicFramePr>
            <a:graphicFrameLocks noChangeAspect="1"/>
          </p:cNvGraphicFramePr>
          <p:nvPr/>
        </p:nvGraphicFramePr>
        <p:xfrm>
          <a:off x="457200" y="4038600"/>
          <a:ext cx="8459788" cy="160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16" name="Feuille de calcul" r:id="rId9" imgW="8458835" imgH="1610201" progId="Excel.Sheet.8">
                  <p:embed/>
                </p:oleObj>
              </mc:Choice>
              <mc:Fallback>
                <p:oleObj name="Feuille de calcul" r:id="rId9" imgW="8458835" imgH="1610201" progId="Excel.Sheet.8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4038600"/>
                        <a:ext cx="8459788" cy="160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10" name="Object 10"/>
          <p:cNvGraphicFramePr>
            <a:graphicFrameLocks noChangeAspect="1"/>
          </p:cNvGraphicFramePr>
          <p:nvPr/>
        </p:nvGraphicFramePr>
        <p:xfrm>
          <a:off x="457200" y="4038600"/>
          <a:ext cx="8459788" cy="160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17" name="Feuille de calcul" r:id="rId11" imgW="8458835" imgH="1610201" progId="Excel.Sheet.8">
                  <p:embed/>
                </p:oleObj>
              </mc:Choice>
              <mc:Fallback>
                <p:oleObj name="Feuille de calcul" r:id="rId11" imgW="8458835" imgH="1610201" progId="Excel.Sheet.8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4038600"/>
                        <a:ext cx="8459788" cy="160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11" name="Object 11"/>
          <p:cNvGraphicFramePr>
            <a:graphicFrameLocks noChangeAspect="1"/>
          </p:cNvGraphicFramePr>
          <p:nvPr/>
        </p:nvGraphicFramePr>
        <p:xfrm>
          <a:off x="457200" y="4038600"/>
          <a:ext cx="8459788" cy="160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18" name="Feuille de calcul" r:id="rId13" imgW="8458835" imgH="1610201" progId="Excel.Sheet.8">
                  <p:embed/>
                </p:oleObj>
              </mc:Choice>
              <mc:Fallback>
                <p:oleObj name="Feuille de calcul" r:id="rId13" imgW="8458835" imgH="1610201" progId="Excel.Sheet.8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4038600"/>
                        <a:ext cx="8459788" cy="160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12" name="Object 12"/>
          <p:cNvGraphicFramePr>
            <a:graphicFrameLocks noChangeAspect="1"/>
          </p:cNvGraphicFramePr>
          <p:nvPr/>
        </p:nvGraphicFramePr>
        <p:xfrm>
          <a:off x="457200" y="4038600"/>
          <a:ext cx="8459788" cy="160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19" name="Feuille de calcul" r:id="rId15" imgW="8458835" imgH="1610201" progId="Excel.Sheet.8">
                  <p:embed/>
                </p:oleObj>
              </mc:Choice>
              <mc:Fallback>
                <p:oleObj name="Feuille de calcul" r:id="rId15" imgW="8458835" imgH="1610201" progId="Excel.Sheet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4038600"/>
                        <a:ext cx="8459788" cy="160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4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02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4267200" y="3048000"/>
          <a:ext cx="2057400" cy="151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3" name="Clip" r:id="rId3" imgW="4762440" imgH="3504600" progId="MS_ClipArt_Gallery.2">
                  <p:embed/>
                </p:oleObj>
              </mc:Choice>
              <mc:Fallback>
                <p:oleObj name="Clip" r:id="rId3" imgW="4762440" imgH="3504600" progId="MS_ClipArt_Gallery.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7200" y="3048000"/>
                        <a:ext cx="2057400" cy="1514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1" name="Object 3"/>
          <p:cNvGraphicFramePr>
            <a:graphicFrameLocks noChangeAspect="1"/>
          </p:cNvGraphicFramePr>
          <p:nvPr/>
        </p:nvGraphicFramePr>
        <p:xfrm>
          <a:off x="1066800" y="2743200"/>
          <a:ext cx="2713038" cy="331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4" name="Clip" r:id="rId5" imgW="2712960" imgH="3310560" progId="MS_ClipArt_Gallery.2">
                  <p:embed/>
                </p:oleObj>
              </mc:Choice>
              <mc:Fallback>
                <p:oleObj name="Clip" r:id="rId5" imgW="2712960" imgH="3310560" progId="MS_ClipArt_Gallery.2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743200"/>
                        <a:ext cx="2713038" cy="3311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2" name="AutoShape 4"/>
          <p:cNvSpPr>
            <a:spLocks noChangeArrowheads="1"/>
          </p:cNvSpPr>
          <p:nvPr/>
        </p:nvSpPr>
        <p:spPr bwMode="auto">
          <a:xfrm>
            <a:off x="2286000" y="228600"/>
            <a:ext cx="6400800" cy="2362200"/>
          </a:xfrm>
          <a:prstGeom prst="wedgeRoundRectCallout">
            <a:avLst>
              <a:gd name="adj1" fmla="val -42065"/>
              <a:gd name="adj2" fmla="val 73657"/>
              <a:gd name="adj3" fmla="val 16667"/>
            </a:avLst>
          </a:prstGeom>
          <a:solidFill>
            <a:srgbClr val="00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70000"/>
              </a:lnSpc>
            </a:pPr>
            <a:r>
              <a:rPr lang="fr-FR" altLang="fr-FR" sz="4000" b="1">
                <a:solidFill>
                  <a:schemeClr val="bg1"/>
                </a:solidFill>
              </a:rPr>
              <a:t>Dernier conseil :</a:t>
            </a:r>
            <a:endParaRPr lang="fr-FR" altLang="fr-FR" sz="3600" b="1">
              <a:solidFill>
                <a:schemeClr val="bg1"/>
              </a:solidFill>
            </a:endParaRPr>
          </a:p>
          <a:p>
            <a:pPr algn="ctr">
              <a:lnSpc>
                <a:spcPct val="140000"/>
              </a:lnSpc>
            </a:pPr>
            <a:r>
              <a:rPr lang="fr-FR" altLang="fr-FR" sz="3600" b="1">
                <a:solidFill>
                  <a:schemeClr val="bg1"/>
                </a:solidFill>
              </a:rPr>
              <a:t>N’oubliez pas d’extourner vos</a:t>
            </a:r>
          </a:p>
          <a:p>
            <a:pPr algn="ctr"/>
            <a:r>
              <a:rPr lang="fr-FR" altLang="fr-FR" sz="3600" b="1">
                <a:solidFill>
                  <a:schemeClr val="bg1"/>
                </a:solidFill>
              </a:rPr>
              <a:t>transitoires à l’ouverture !</a:t>
            </a:r>
            <a:endParaRPr lang="fr-FR" altLang="fr-FR"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Text Box 2"/>
          <p:cNvSpPr txBox="1">
            <a:spLocks noChangeArrowheads="1"/>
          </p:cNvSpPr>
          <p:nvPr/>
        </p:nvSpPr>
        <p:spPr bwMode="auto">
          <a:xfrm>
            <a:off x="304800" y="1219200"/>
            <a:ext cx="8534400" cy="418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4000" b="1">
                <a:solidFill>
                  <a:srgbClr val="FF0000"/>
                </a:solidFill>
              </a:rPr>
              <a:t>L’extourne</a:t>
            </a:r>
          </a:p>
          <a:p>
            <a:pPr algn="ctr">
              <a:spcBef>
                <a:spcPct val="50000"/>
              </a:spcBef>
            </a:pPr>
            <a:endParaRPr lang="fr-CH" altLang="fr-FR" sz="4000" b="1">
              <a:solidFill>
                <a:srgbClr val="FF0000"/>
              </a:solidFill>
            </a:endParaRPr>
          </a:p>
          <a:p>
            <a:pPr>
              <a:spcBef>
                <a:spcPct val="50000"/>
              </a:spcBef>
            </a:pPr>
            <a:r>
              <a:rPr lang="fr-CH" altLang="fr-FR" sz="2800"/>
              <a:t>Exemple :</a:t>
            </a:r>
          </a:p>
          <a:p>
            <a:pPr>
              <a:spcBef>
                <a:spcPct val="50000"/>
              </a:spcBef>
            </a:pPr>
            <a:r>
              <a:rPr lang="fr-CH" altLang="fr-FR" sz="2800"/>
              <a:t>15 novembre : Achat de mazout pour CHF 20'000.-.</a:t>
            </a:r>
          </a:p>
          <a:p>
            <a:pPr>
              <a:spcBef>
                <a:spcPct val="50000"/>
              </a:spcBef>
            </a:pPr>
            <a:r>
              <a:rPr lang="fr-CH" altLang="fr-FR" sz="2800"/>
              <a:t>		    Les ¾ concernent l'exercice suivant.</a:t>
            </a:r>
          </a:p>
          <a:p>
            <a:pPr>
              <a:spcBef>
                <a:spcPct val="50000"/>
              </a:spcBef>
            </a:pPr>
            <a:endParaRPr lang="fr-FR" altLang="fr-FR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Line 1026"/>
          <p:cNvSpPr>
            <a:spLocks noChangeShapeType="1"/>
          </p:cNvSpPr>
          <p:nvPr/>
        </p:nvSpPr>
        <p:spPr bwMode="auto">
          <a:xfrm>
            <a:off x="4572000" y="304800"/>
            <a:ext cx="0" cy="6324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aphicFrame>
        <p:nvGraphicFramePr>
          <p:cNvPr id="109571" name="Object 1027"/>
          <p:cNvGraphicFramePr>
            <a:graphicFrameLocks noChangeAspect="1"/>
          </p:cNvGraphicFramePr>
          <p:nvPr/>
        </p:nvGraphicFramePr>
        <p:xfrm>
          <a:off x="533400" y="1905000"/>
          <a:ext cx="8029575" cy="448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575" name="Feuille de calcul" r:id="rId3" imgW="8039672" imgH="4181827" progId="Excel.Sheet.8">
                  <p:embed/>
                </p:oleObj>
              </mc:Choice>
              <mc:Fallback>
                <p:oleObj name="Feuille de calcul" r:id="rId3" imgW="8039672" imgH="4181827" progId="Excel.Sheet.8">
                  <p:embed/>
                  <p:pic>
                    <p:nvPicPr>
                      <p:cNvPr id="0" name="Object 10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905000"/>
                        <a:ext cx="8029575" cy="4486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9572" name="Text Box 1028"/>
          <p:cNvSpPr txBox="1">
            <a:spLocks noChangeArrowheads="1"/>
          </p:cNvSpPr>
          <p:nvPr/>
        </p:nvSpPr>
        <p:spPr bwMode="auto">
          <a:xfrm>
            <a:off x="533400" y="1295400"/>
            <a:ext cx="3581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b="1"/>
              <a:t>2003</a:t>
            </a:r>
          </a:p>
        </p:txBody>
      </p:sp>
      <p:sp>
        <p:nvSpPr>
          <p:cNvPr id="109573" name="Text Box 1029"/>
          <p:cNvSpPr txBox="1">
            <a:spLocks noChangeArrowheads="1"/>
          </p:cNvSpPr>
          <p:nvPr/>
        </p:nvSpPr>
        <p:spPr bwMode="auto">
          <a:xfrm>
            <a:off x="0" y="152400"/>
            <a:ext cx="457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CH" altLang="fr-FR" sz="1800" b="1"/>
              <a:t>15.11.03  Achat de mazout CHF 20’000.-</a:t>
            </a:r>
            <a:endParaRPr lang="fr-FR" altLang="fr-FR" sz="1800" b="1"/>
          </a:p>
        </p:txBody>
      </p:sp>
      <p:graphicFrame>
        <p:nvGraphicFramePr>
          <p:cNvPr id="109574" name="Object 1030"/>
          <p:cNvGraphicFramePr>
            <a:graphicFrameLocks noChangeAspect="1"/>
          </p:cNvGraphicFramePr>
          <p:nvPr/>
        </p:nvGraphicFramePr>
        <p:xfrm>
          <a:off x="457200" y="5943600"/>
          <a:ext cx="3705225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576" name="Feuille de calcul" r:id="rId5" imgW="3705797" imgH="714872" progId="Excel.Sheet.8">
                  <p:embed/>
                </p:oleObj>
              </mc:Choice>
              <mc:Fallback>
                <p:oleObj name="Feuille de calcul" r:id="rId5" imgW="3705797" imgH="714872" progId="Excel.Sheet.8">
                  <p:embed/>
                  <p:pic>
                    <p:nvPicPr>
                      <p:cNvPr id="0" name="Object 10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5943600"/>
                        <a:ext cx="3705225" cy="71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Line 2"/>
          <p:cNvSpPr>
            <a:spLocks noChangeShapeType="1"/>
          </p:cNvSpPr>
          <p:nvPr/>
        </p:nvSpPr>
        <p:spPr bwMode="auto">
          <a:xfrm>
            <a:off x="4572000" y="304800"/>
            <a:ext cx="0" cy="6324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aphicFrame>
        <p:nvGraphicFramePr>
          <p:cNvPr id="110595" name="Object 3"/>
          <p:cNvGraphicFramePr>
            <a:graphicFrameLocks noChangeAspect="1"/>
          </p:cNvGraphicFramePr>
          <p:nvPr/>
        </p:nvGraphicFramePr>
        <p:xfrm>
          <a:off x="533400" y="1905000"/>
          <a:ext cx="8029575" cy="448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01" name="Feuille de calcul" r:id="rId3" imgW="8039672" imgH="4372286" progId="Excel.Sheet.8">
                  <p:embed/>
                </p:oleObj>
              </mc:Choice>
              <mc:Fallback>
                <p:oleObj name="Feuille de calcul" r:id="rId3" imgW="8039672" imgH="4372286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905000"/>
                        <a:ext cx="8029575" cy="4486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0596" name="Text Box 4"/>
          <p:cNvSpPr txBox="1">
            <a:spLocks noChangeArrowheads="1"/>
          </p:cNvSpPr>
          <p:nvPr/>
        </p:nvSpPr>
        <p:spPr bwMode="auto">
          <a:xfrm>
            <a:off x="533400" y="1295400"/>
            <a:ext cx="3581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b="1"/>
              <a:t>2003</a:t>
            </a:r>
          </a:p>
        </p:txBody>
      </p:sp>
      <p:sp>
        <p:nvSpPr>
          <p:cNvPr id="110597" name="Text Box 5"/>
          <p:cNvSpPr txBox="1">
            <a:spLocks noChangeArrowheads="1"/>
          </p:cNvSpPr>
          <p:nvPr/>
        </p:nvSpPr>
        <p:spPr bwMode="auto">
          <a:xfrm>
            <a:off x="0" y="152400"/>
            <a:ext cx="457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CH" altLang="fr-FR" sz="1800" b="1"/>
              <a:t>15.11.03  Achat de mazout CHF 20’000.-</a:t>
            </a:r>
            <a:endParaRPr lang="fr-FR" altLang="fr-FR" sz="1800" b="1"/>
          </a:p>
        </p:txBody>
      </p:sp>
      <p:sp>
        <p:nvSpPr>
          <p:cNvPr id="110598" name="Text Box 6"/>
          <p:cNvSpPr txBox="1">
            <a:spLocks noChangeArrowheads="1"/>
          </p:cNvSpPr>
          <p:nvPr/>
        </p:nvSpPr>
        <p:spPr bwMode="auto">
          <a:xfrm>
            <a:off x="0" y="533400"/>
            <a:ext cx="457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CH" altLang="fr-FR" sz="1800" b="1">
                <a:solidFill>
                  <a:srgbClr val="FF0000"/>
                </a:solidFill>
              </a:rPr>
              <a:t>31.12.03  Stock mazout       CHF 15’000.-</a:t>
            </a:r>
            <a:endParaRPr lang="fr-FR" altLang="fr-FR" sz="1800" b="1">
              <a:solidFill>
                <a:srgbClr val="FF0000"/>
              </a:solidFill>
            </a:endParaRPr>
          </a:p>
        </p:txBody>
      </p:sp>
      <p:graphicFrame>
        <p:nvGraphicFramePr>
          <p:cNvPr id="110599" name="Object 7"/>
          <p:cNvGraphicFramePr>
            <a:graphicFrameLocks noChangeAspect="1"/>
          </p:cNvGraphicFramePr>
          <p:nvPr/>
        </p:nvGraphicFramePr>
        <p:xfrm>
          <a:off x="457200" y="5943600"/>
          <a:ext cx="3705225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02" name="Feuille de calcul" r:id="rId5" imgW="3705797" imgH="714872" progId="Excel.Sheet.8">
                  <p:embed/>
                </p:oleObj>
              </mc:Choice>
              <mc:Fallback>
                <p:oleObj name="Feuille de calcul" r:id="rId5" imgW="3705797" imgH="714872" progId="Excel.Sheet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5943600"/>
                        <a:ext cx="3705225" cy="71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0600" name="AutoShape 8"/>
          <p:cNvSpPr>
            <a:spLocks noChangeArrowheads="1"/>
          </p:cNvSpPr>
          <p:nvPr/>
        </p:nvSpPr>
        <p:spPr bwMode="auto">
          <a:xfrm>
            <a:off x="4800600" y="1371600"/>
            <a:ext cx="2971800" cy="1295400"/>
          </a:xfrm>
          <a:prstGeom prst="cloudCallout">
            <a:avLst>
              <a:gd name="adj1" fmla="val -65546"/>
              <a:gd name="adj2" fmla="val 53431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fr-CH" altLang="fr-FR"/>
              <a:t>Charge payée d’avance</a:t>
            </a:r>
            <a:endParaRPr lang="fr-FR" alt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10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600" grpId="0" animBg="1" autoUpdateAnimBg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Line 2"/>
          <p:cNvSpPr>
            <a:spLocks noChangeShapeType="1"/>
          </p:cNvSpPr>
          <p:nvPr/>
        </p:nvSpPr>
        <p:spPr bwMode="auto">
          <a:xfrm>
            <a:off x="4572000" y="304800"/>
            <a:ext cx="0" cy="6324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aphicFrame>
        <p:nvGraphicFramePr>
          <p:cNvPr id="111619" name="Object 3"/>
          <p:cNvGraphicFramePr>
            <a:graphicFrameLocks noChangeAspect="1"/>
          </p:cNvGraphicFramePr>
          <p:nvPr/>
        </p:nvGraphicFramePr>
        <p:xfrm>
          <a:off x="533400" y="1905000"/>
          <a:ext cx="8029575" cy="448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628" name="Feuille de calcul" r:id="rId3" imgW="8039672" imgH="4572311" progId="Excel.Sheet.8">
                  <p:embed/>
                </p:oleObj>
              </mc:Choice>
              <mc:Fallback>
                <p:oleObj name="Feuille de calcul" r:id="rId3" imgW="8039672" imgH="4572311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905000"/>
                        <a:ext cx="8029575" cy="4486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1620" name="Text Box 4"/>
          <p:cNvSpPr txBox="1">
            <a:spLocks noChangeArrowheads="1"/>
          </p:cNvSpPr>
          <p:nvPr/>
        </p:nvSpPr>
        <p:spPr bwMode="auto">
          <a:xfrm>
            <a:off x="533400" y="1295400"/>
            <a:ext cx="3581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b="1"/>
              <a:t>2003</a:t>
            </a:r>
          </a:p>
        </p:txBody>
      </p:sp>
      <p:sp>
        <p:nvSpPr>
          <p:cNvPr id="111621" name="Text Box 5"/>
          <p:cNvSpPr txBox="1">
            <a:spLocks noChangeArrowheads="1"/>
          </p:cNvSpPr>
          <p:nvPr/>
        </p:nvSpPr>
        <p:spPr bwMode="auto">
          <a:xfrm>
            <a:off x="0" y="152400"/>
            <a:ext cx="457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CH" altLang="fr-FR" sz="1800" b="1"/>
              <a:t>15.11.03  Achat de mazout CHF 20’000.-</a:t>
            </a:r>
            <a:endParaRPr lang="fr-FR" altLang="fr-FR" sz="1800" b="1"/>
          </a:p>
        </p:txBody>
      </p:sp>
      <p:sp>
        <p:nvSpPr>
          <p:cNvPr id="111622" name="Text Box 6"/>
          <p:cNvSpPr txBox="1">
            <a:spLocks noChangeArrowheads="1"/>
          </p:cNvSpPr>
          <p:nvPr/>
        </p:nvSpPr>
        <p:spPr bwMode="auto">
          <a:xfrm>
            <a:off x="0" y="533400"/>
            <a:ext cx="457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CH" altLang="fr-FR" sz="1800" b="1">
                <a:solidFill>
                  <a:srgbClr val="FF0000"/>
                </a:solidFill>
              </a:rPr>
              <a:t>31.12.03  Stock mazout       CHF 15’000.-</a:t>
            </a:r>
            <a:endParaRPr lang="fr-FR" altLang="fr-FR" sz="1800" b="1">
              <a:solidFill>
                <a:srgbClr val="FF0000"/>
              </a:solidFill>
            </a:endParaRPr>
          </a:p>
        </p:txBody>
      </p:sp>
      <p:sp>
        <p:nvSpPr>
          <p:cNvPr id="111623" name="Text Box 7"/>
          <p:cNvSpPr txBox="1">
            <a:spLocks noChangeArrowheads="1"/>
          </p:cNvSpPr>
          <p:nvPr/>
        </p:nvSpPr>
        <p:spPr bwMode="auto">
          <a:xfrm>
            <a:off x="0" y="914400"/>
            <a:ext cx="457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CH" altLang="fr-FR" sz="1800" b="1">
                <a:solidFill>
                  <a:srgbClr val="008000"/>
                </a:solidFill>
              </a:rPr>
              <a:t>31.12.03  Clôture des comptes</a:t>
            </a:r>
            <a:endParaRPr lang="fr-FR" altLang="fr-FR" sz="1800" b="1">
              <a:solidFill>
                <a:srgbClr val="008000"/>
              </a:solidFill>
            </a:endParaRPr>
          </a:p>
        </p:txBody>
      </p:sp>
      <p:grpSp>
        <p:nvGrpSpPr>
          <p:cNvPr id="111624" name="Group 8"/>
          <p:cNvGrpSpPr>
            <a:grpSpLocks/>
          </p:cNvGrpSpPr>
          <p:nvPr/>
        </p:nvGrpSpPr>
        <p:grpSpPr bwMode="auto">
          <a:xfrm>
            <a:off x="2209800" y="4200525"/>
            <a:ext cx="1152525" cy="371475"/>
            <a:chOff x="1392" y="2646"/>
            <a:chExt cx="726" cy="234"/>
          </a:xfrm>
        </p:grpSpPr>
        <p:sp>
          <p:nvSpPr>
            <p:cNvPr id="111625" name="Oval 9"/>
            <p:cNvSpPr>
              <a:spLocks noChangeArrowheads="1"/>
            </p:cNvSpPr>
            <p:nvPr/>
          </p:nvSpPr>
          <p:spPr bwMode="auto">
            <a:xfrm>
              <a:off x="1542" y="2646"/>
              <a:ext cx="576" cy="192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111626" name="Line 10"/>
            <p:cNvSpPr>
              <a:spLocks noChangeShapeType="1"/>
            </p:cNvSpPr>
            <p:nvPr/>
          </p:nvSpPr>
          <p:spPr bwMode="auto">
            <a:xfrm flipV="1">
              <a:off x="1392" y="2784"/>
              <a:ext cx="144" cy="9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graphicFrame>
        <p:nvGraphicFramePr>
          <p:cNvPr id="111627" name="Object 11"/>
          <p:cNvGraphicFramePr>
            <a:graphicFrameLocks noChangeAspect="1"/>
          </p:cNvGraphicFramePr>
          <p:nvPr/>
        </p:nvGraphicFramePr>
        <p:xfrm>
          <a:off x="457200" y="5943600"/>
          <a:ext cx="3705225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629" name="Feuille de calcul" r:id="rId5" imgW="3705797" imgH="714872" progId="Excel.Sheet.8">
                  <p:embed/>
                </p:oleObj>
              </mc:Choice>
              <mc:Fallback>
                <p:oleObj name="Feuille de calcul" r:id="rId5" imgW="3705797" imgH="714872" progId="Excel.Sheet.8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5943600"/>
                        <a:ext cx="3705225" cy="71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Line 2"/>
          <p:cNvSpPr>
            <a:spLocks noChangeShapeType="1"/>
          </p:cNvSpPr>
          <p:nvPr/>
        </p:nvSpPr>
        <p:spPr bwMode="auto">
          <a:xfrm>
            <a:off x="4572000" y="304800"/>
            <a:ext cx="0" cy="6324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aphicFrame>
        <p:nvGraphicFramePr>
          <p:cNvPr id="115715" name="Object 3"/>
          <p:cNvGraphicFramePr>
            <a:graphicFrameLocks noChangeAspect="1"/>
          </p:cNvGraphicFramePr>
          <p:nvPr/>
        </p:nvGraphicFramePr>
        <p:xfrm>
          <a:off x="533400" y="1905000"/>
          <a:ext cx="8029575" cy="448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725" name="Feuille de calcul" r:id="rId3" imgW="8039672" imgH="4572311" progId="Excel.Sheet.8">
                  <p:embed/>
                </p:oleObj>
              </mc:Choice>
              <mc:Fallback>
                <p:oleObj name="Feuille de calcul" r:id="rId3" imgW="8039672" imgH="4572311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905000"/>
                        <a:ext cx="8029575" cy="4486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5716" name="Text Box 4"/>
          <p:cNvSpPr txBox="1">
            <a:spLocks noChangeArrowheads="1"/>
          </p:cNvSpPr>
          <p:nvPr/>
        </p:nvSpPr>
        <p:spPr bwMode="auto">
          <a:xfrm>
            <a:off x="533400" y="1295400"/>
            <a:ext cx="3581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b="1"/>
              <a:t>2003</a:t>
            </a:r>
          </a:p>
        </p:txBody>
      </p:sp>
      <p:sp>
        <p:nvSpPr>
          <p:cNvPr id="115717" name="Text Box 5"/>
          <p:cNvSpPr txBox="1">
            <a:spLocks noChangeArrowheads="1"/>
          </p:cNvSpPr>
          <p:nvPr/>
        </p:nvSpPr>
        <p:spPr bwMode="auto">
          <a:xfrm>
            <a:off x="0" y="152400"/>
            <a:ext cx="457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CH" altLang="fr-FR" sz="1800" b="1"/>
              <a:t>15.11.03  Achat de mazout CHF 20’000.-</a:t>
            </a:r>
            <a:endParaRPr lang="fr-FR" altLang="fr-FR" sz="1800" b="1"/>
          </a:p>
        </p:txBody>
      </p:sp>
      <p:sp>
        <p:nvSpPr>
          <p:cNvPr id="115718" name="Text Box 6"/>
          <p:cNvSpPr txBox="1">
            <a:spLocks noChangeArrowheads="1"/>
          </p:cNvSpPr>
          <p:nvPr/>
        </p:nvSpPr>
        <p:spPr bwMode="auto">
          <a:xfrm>
            <a:off x="0" y="533400"/>
            <a:ext cx="457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CH" altLang="fr-FR" sz="1800" b="1">
                <a:solidFill>
                  <a:srgbClr val="FF0000"/>
                </a:solidFill>
              </a:rPr>
              <a:t>31.12.03  Stock mazout       CHF 15’000.-</a:t>
            </a:r>
            <a:endParaRPr lang="fr-FR" altLang="fr-FR" sz="1800" b="1">
              <a:solidFill>
                <a:srgbClr val="FF0000"/>
              </a:solidFill>
            </a:endParaRPr>
          </a:p>
        </p:txBody>
      </p:sp>
      <p:sp>
        <p:nvSpPr>
          <p:cNvPr id="115719" name="Text Box 7"/>
          <p:cNvSpPr txBox="1">
            <a:spLocks noChangeArrowheads="1"/>
          </p:cNvSpPr>
          <p:nvPr/>
        </p:nvSpPr>
        <p:spPr bwMode="auto">
          <a:xfrm>
            <a:off x="0" y="914400"/>
            <a:ext cx="457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CH" altLang="fr-FR" sz="1800" b="1">
                <a:solidFill>
                  <a:srgbClr val="008000"/>
                </a:solidFill>
              </a:rPr>
              <a:t>31.12.03  Clôture des comptes</a:t>
            </a:r>
            <a:endParaRPr lang="fr-FR" altLang="fr-FR" sz="1800" b="1">
              <a:solidFill>
                <a:srgbClr val="008000"/>
              </a:solidFill>
            </a:endParaRPr>
          </a:p>
        </p:txBody>
      </p:sp>
      <p:grpSp>
        <p:nvGrpSpPr>
          <p:cNvPr id="115720" name="Group 8"/>
          <p:cNvGrpSpPr>
            <a:grpSpLocks/>
          </p:cNvGrpSpPr>
          <p:nvPr/>
        </p:nvGrpSpPr>
        <p:grpSpPr bwMode="auto">
          <a:xfrm>
            <a:off x="2209800" y="4200525"/>
            <a:ext cx="1152525" cy="371475"/>
            <a:chOff x="1392" y="2646"/>
            <a:chExt cx="726" cy="234"/>
          </a:xfrm>
        </p:grpSpPr>
        <p:sp>
          <p:nvSpPr>
            <p:cNvPr id="115721" name="Oval 9"/>
            <p:cNvSpPr>
              <a:spLocks noChangeArrowheads="1"/>
            </p:cNvSpPr>
            <p:nvPr/>
          </p:nvSpPr>
          <p:spPr bwMode="auto">
            <a:xfrm>
              <a:off x="1542" y="2646"/>
              <a:ext cx="576" cy="192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115722" name="Line 10"/>
            <p:cNvSpPr>
              <a:spLocks noChangeShapeType="1"/>
            </p:cNvSpPr>
            <p:nvPr/>
          </p:nvSpPr>
          <p:spPr bwMode="auto">
            <a:xfrm flipV="1">
              <a:off x="1392" y="2784"/>
              <a:ext cx="144" cy="9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graphicFrame>
        <p:nvGraphicFramePr>
          <p:cNvPr id="115723" name="Object 11"/>
          <p:cNvGraphicFramePr>
            <a:graphicFrameLocks noChangeAspect="1"/>
          </p:cNvGraphicFramePr>
          <p:nvPr/>
        </p:nvGraphicFramePr>
        <p:xfrm>
          <a:off x="457200" y="5943600"/>
          <a:ext cx="3705225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726" name="Feuille de calcul" r:id="rId5" imgW="3705797" imgH="714872" progId="Excel.Sheet.8">
                  <p:embed/>
                </p:oleObj>
              </mc:Choice>
              <mc:Fallback>
                <p:oleObj name="Feuille de calcul" r:id="rId5" imgW="3705797" imgH="714872" progId="Excel.Sheet.8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5943600"/>
                        <a:ext cx="3705225" cy="71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5724" name="Rectangle 12"/>
          <p:cNvSpPr>
            <a:spLocks noChangeArrowheads="1"/>
          </p:cNvSpPr>
          <p:nvPr/>
        </p:nvSpPr>
        <p:spPr bwMode="auto">
          <a:xfrm>
            <a:off x="4343400" y="3581400"/>
            <a:ext cx="457200" cy="1447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Line 2"/>
          <p:cNvSpPr>
            <a:spLocks noChangeShapeType="1"/>
          </p:cNvSpPr>
          <p:nvPr/>
        </p:nvSpPr>
        <p:spPr bwMode="auto">
          <a:xfrm>
            <a:off x="4572000" y="304800"/>
            <a:ext cx="0" cy="6324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aphicFrame>
        <p:nvGraphicFramePr>
          <p:cNvPr id="112643" name="Object 3"/>
          <p:cNvGraphicFramePr>
            <a:graphicFrameLocks noChangeAspect="1"/>
          </p:cNvGraphicFramePr>
          <p:nvPr/>
        </p:nvGraphicFramePr>
        <p:xfrm>
          <a:off x="533400" y="1905000"/>
          <a:ext cx="8029575" cy="448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55" name="Feuille de calcul" r:id="rId3" imgW="8039672" imgH="4572311" progId="Excel.Sheet.8">
                  <p:embed/>
                </p:oleObj>
              </mc:Choice>
              <mc:Fallback>
                <p:oleObj name="Feuille de calcul" r:id="rId3" imgW="8039672" imgH="4572311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905000"/>
                        <a:ext cx="8029575" cy="4486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44" name="Text Box 4"/>
          <p:cNvSpPr txBox="1">
            <a:spLocks noChangeArrowheads="1"/>
          </p:cNvSpPr>
          <p:nvPr/>
        </p:nvSpPr>
        <p:spPr bwMode="auto">
          <a:xfrm>
            <a:off x="533400" y="1295400"/>
            <a:ext cx="3581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b="1"/>
              <a:t>2003</a:t>
            </a:r>
          </a:p>
        </p:txBody>
      </p:sp>
      <p:sp>
        <p:nvSpPr>
          <p:cNvPr id="112645" name="Text Box 5"/>
          <p:cNvSpPr txBox="1">
            <a:spLocks noChangeArrowheads="1"/>
          </p:cNvSpPr>
          <p:nvPr/>
        </p:nvSpPr>
        <p:spPr bwMode="auto">
          <a:xfrm>
            <a:off x="4953000" y="1295400"/>
            <a:ext cx="3581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b="1"/>
              <a:t>2004</a:t>
            </a:r>
          </a:p>
        </p:txBody>
      </p:sp>
      <p:sp>
        <p:nvSpPr>
          <p:cNvPr id="112646" name="Text Box 6"/>
          <p:cNvSpPr txBox="1">
            <a:spLocks noChangeArrowheads="1"/>
          </p:cNvSpPr>
          <p:nvPr/>
        </p:nvSpPr>
        <p:spPr bwMode="auto">
          <a:xfrm>
            <a:off x="0" y="152400"/>
            <a:ext cx="457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CH" altLang="fr-FR" sz="1800" b="1"/>
              <a:t>15.11.03  Achat de mazout CHF 20’000.-</a:t>
            </a:r>
            <a:endParaRPr lang="fr-FR" altLang="fr-FR" sz="1800" b="1"/>
          </a:p>
        </p:txBody>
      </p:sp>
      <p:sp>
        <p:nvSpPr>
          <p:cNvPr id="112647" name="Text Box 7"/>
          <p:cNvSpPr txBox="1">
            <a:spLocks noChangeArrowheads="1"/>
          </p:cNvSpPr>
          <p:nvPr/>
        </p:nvSpPr>
        <p:spPr bwMode="auto">
          <a:xfrm>
            <a:off x="0" y="533400"/>
            <a:ext cx="457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CH" altLang="fr-FR" sz="1800" b="1">
                <a:solidFill>
                  <a:srgbClr val="FF0000"/>
                </a:solidFill>
              </a:rPr>
              <a:t>31.12.03  Stock mazout       CHF 15’000.-</a:t>
            </a:r>
            <a:endParaRPr lang="fr-FR" altLang="fr-FR" sz="1800" b="1">
              <a:solidFill>
                <a:srgbClr val="FF0000"/>
              </a:solidFill>
            </a:endParaRPr>
          </a:p>
        </p:txBody>
      </p:sp>
      <p:sp>
        <p:nvSpPr>
          <p:cNvPr id="112648" name="Text Box 8"/>
          <p:cNvSpPr txBox="1">
            <a:spLocks noChangeArrowheads="1"/>
          </p:cNvSpPr>
          <p:nvPr/>
        </p:nvSpPr>
        <p:spPr bwMode="auto">
          <a:xfrm>
            <a:off x="0" y="914400"/>
            <a:ext cx="457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CH" altLang="fr-FR" sz="1800" b="1">
                <a:solidFill>
                  <a:srgbClr val="008000"/>
                </a:solidFill>
              </a:rPr>
              <a:t>31.12.03  Clôture des comptes</a:t>
            </a:r>
            <a:endParaRPr lang="fr-FR" altLang="fr-FR" sz="1800" b="1">
              <a:solidFill>
                <a:srgbClr val="008000"/>
              </a:solidFill>
            </a:endParaRPr>
          </a:p>
        </p:txBody>
      </p:sp>
      <p:sp>
        <p:nvSpPr>
          <p:cNvPr id="112649" name="Text Box 9"/>
          <p:cNvSpPr txBox="1">
            <a:spLocks noChangeArrowheads="1"/>
          </p:cNvSpPr>
          <p:nvPr/>
        </p:nvSpPr>
        <p:spPr bwMode="auto">
          <a:xfrm>
            <a:off x="4724400" y="152400"/>
            <a:ext cx="419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CH" altLang="fr-FR" sz="1800" b="1">
                <a:solidFill>
                  <a:srgbClr val="008000"/>
                </a:solidFill>
              </a:rPr>
              <a:t>01.01.04  Ouverture des comptes</a:t>
            </a:r>
            <a:endParaRPr lang="fr-FR" altLang="fr-FR" sz="1800" b="1">
              <a:solidFill>
                <a:srgbClr val="008000"/>
              </a:solidFill>
            </a:endParaRPr>
          </a:p>
        </p:txBody>
      </p:sp>
      <p:sp>
        <p:nvSpPr>
          <p:cNvPr id="112654" name="Rectangle 14"/>
          <p:cNvSpPr>
            <a:spLocks noChangeArrowheads="1"/>
          </p:cNvSpPr>
          <p:nvPr/>
        </p:nvSpPr>
        <p:spPr bwMode="auto">
          <a:xfrm>
            <a:off x="4724400" y="1752600"/>
            <a:ext cx="4038600" cy="1447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Line 2"/>
          <p:cNvSpPr>
            <a:spLocks noChangeShapeType="1"/>
          </p:cNvSpPr>
          <p:nvPr/>
        </p:nvSpPr>
        <p:spPr bwMode="auto">
          <a:xfrm>
            <a:off x="4572000" y="304800"/>
            <a:ext cx="0" cy="6324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aphicFrame>
        <p:nvGraphicFramePr>
          <p:cNvPr id="116739" name="Object 3"/>
          <p:cNvGraphicFramePr>
            <a:graphicFrameLocks noChangeAspect="1"/>
          </p:cNvGraphicFramePr>
          <p:nvPr/>
        </p:nvGraphicFramePr>
        <p:xfrm>
          <a:off x="533400" y="1905000"/>
          <a:ext cx="8029575" cy="448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750" name="Feuille de calcul" r:id="rId3" imgW="8039672" imgH="4572311" progId="Excel.Sheet.8">
                  <p:embed/>
                </p:oleObj>
              </mc:Choice>
              <mc:Fallback>
                <p:oleObj name="Feuille de calcul" r:id="rId3" imgW="8039672" imgH="4572311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905000"/>
                        <a:ext cx="8029575" cy="4486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6740" name="Text Box 4"/>
          <p:cNvSpPr txBox="1">
            <a:spLocks noChangeArrowheads="1"/>
          </p:cNvSpPr>
          <p:nvPr/>
        </p:nvSpPr>
        <p:spPr bwMode="auto">
          <a:xfrm>
            <a:off x="533400" y="1295400"/>
            <a:ext cx="3581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b="1"/>
              <a:t>2003</a:t>
            </a:r>
          </a:p>
        </p:txBody>
      </p:sp>
      <p:sp>
        <p:nvSpPr>
          <p:cNvPr id="116741" name="Text Box 5"/>
          <p:cNvSpPr txBox="1">
            <a:spLocks noChangeArrowheads="1"/>
          </p:cNvSpPr>
          <p:nvPr/>
        </p:nvSpPr>
        <p:spPr bwMode="auto">
          <a:xfrm>
            <a:off x="4953000" y="1295400"/>
            <a:ext cx="3581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b="1"/>
              <a:t>2004</a:t>
            </a:r>
          </a:p>
        </p:txBody>
      </p:sp>
      <p:sp>
        <p:nvSpPr>
          <p:cNvPr id="116742" name="Text Box 6"/>
          <p:cNvSpPr txBox="1">
            <a:spLocks noChangeArrowheads="1"/>
          </p:cNvSpPr>
          <p:nvPr/>
        </p:nvSpPr>
        <p:spPr bwMode="auto">
          <a:xfrm>
            <a:off x="0" y="152400"/>
            <a:ext cx="457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CH" altLang="fr-FR" sz="1800" b="1"/>
              <a:t>15.11.03  Achat de mazout CHF 20’000.-</a:t>
            </a:r>
            <a:endParaRPr lang="fr-FR" altLang="fr-FR" sz="1800" b="1"/>
          </a:p>
        </p:txBody>
      </p:sp>
      <p:sp>
        <p:nvSpPr>
          <p:cNvPr id="116743" name="Text Box 7"/>
          <p:cNvSpPr txBox="1">
            <a:spLocks noChangeArrowheads="1"/>
          </p:cNvSpPr>
          <p:nvPr/>
        </p:nvSpPr>
        <p:spPr bwMode="auto">
          <a:xfrm>
            <a:off x="0" y="533400"/>
            <a:ext cx="457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CH" altLang="fr-FR" sz="1800" b="1">
                <a:solidFill>
                  <a:srgbClr val="FF0000"/>
                </a:solidFill>
              </a:rPr>
              <a:t>31.12.03  Stock mazout       CHF 15’000.-</a:t>
            </a:r>
            <a:endParaRPr lang="fr-FR" altLang="fr-FR" sz="1800" b="1">
              <a:solidFill>
                <a:srgbClr val="FF0000"/>
              </a:solidFill>
            </a:endParaRPr>
          </a:p>
        </p:txBody>
      </p:sp>
      <p:sp>
        <p:nvSpPr>
          <p:cNvPr id="116744" name="Text Box 8"/>
          <p:cNvSpPr txBox="1">
            <a:spLocks noChangeArrowheads="1"/>
          </p:cNvSpPr>
          <p:nvPr/>
        </p:nvSpPr>
        <p:spPr bwMode="auto">
          <a:xfrm>
            <a:off x="0" y="914400"/>
            <a:ext cx="457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CH" altLang="fr-FR" sz="1800" b="1">
                <a:solidFill>
                  <a:srgbClr val="008000"/>
                </a:solidFill>
              </a:rPr>
              <a:t>31.12.03  Clôture des comptes</a:t>
            </a:r>
            <a:endParaRPr lang="fr-FR" altLang="fr-FR" sz="1800" b="1">
              <a:solidFill>
                <a:srgbClr val="008000"/>
              </a:solidFill>
            </a:endParaRPr>
          </a:p>
        </p:txBody>
      </p:sp>
      <p:sp>
        <p:nvSpPr>
          <p:cNvPr id="116745" name="Text Box 9"/>
          <p:cNvSpPr txBox="1">
            <a:spLocks noChangeArrowheads="1"/>
          </p:cNvSpPr>
          <p:nvPr/>
        </p:nvSpPr>
        <p:spPr bwMode="auto">
          <a:xfrm>
            <a:off x="4724400" y="152400"/>
            <a:ext cx="419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CH" altLang="fr-FR" sz="1800" b="1">
                <a:solidFill>
                  <a:srgbClr val="008000"/>
                </a:solidFill>
              </a:rPr>
              <a:t>01.01.04  Ouverture des comptes</a:t>
            </a:r>
            <a:endParaRPr lang="fr-FR" altLang="fr-FR" sz="1800" b="1">
              <a:solidFill>
                <a:srgbClr val="008000"/>
              </a:solidFill>
            </a:endParaRPr>
          </a:p>
        </p:txBody>
      </p:sp>
      <p:grpSp>
        <p:nvGrpSpPr>
          <p:cNvPr id="116746" name="Group 10"/>
          <p:cNvGrpSpPr>
            <a:grpSpLocks/>
          </p:cNvGrpSpPr>
          <p:nvPr/>
        </p:nvGrpSpPr>
        <p:grpSpPr bwMode="auto">
          <a:xfrm>
            <a:off x="5753100" y="2057400"/>
            <a:ext cx="1990725" cy="2286000"/>
            <a:chOff x="3600" y="1296"/>
            <a:chExt cx="1254" cy="1440"/>
          </a:xfrm>
        </p:grpSpPr>
        <p:sp>
          <p:nvSpPr>
            <p:cNvPr id="116747" name="Oval 11"/>
            <p:cNvSpPr>
              <a:spLocks noChangeArrowheads="1"/>
            </p:cNvSpPr>
            <p:nvPr/>
          </p:nvSpPr>
          <p:spPr bwMode="auto">
            <a:xfrm>
              <a:off x="4278" y="1296"/>
              <a:ext cx="576" cy="192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116748" name="Line 12"/>
            <p:cNvSpPr>
              <a:spLocks noChangeShapeType="1"/>
            </p:cNvSpPr>
            <p:nvPr/>
          </p:nvSpPr>
          <p:spPr bwMode="auto">
            <a:xfrm flipV="1">
              <a:off x="3600" y="1434"/>
              <a:ext cx="672" cy="1302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graphicFrame>
        <p:nvGraphicFramePr>
          <p:cNvPr id="116749" name="Object 13"/>
          <p:cNvGraphicFramePr>
            <a:graphicFrameLocks noChangeAspect="1"/>
          </p:cNvGraphicFramePr>
          <p:nvPr/>
        </p:nvGraphicFramePr>
        <p:xfrm>
          <a:off x="5029200" y="5943600"/>
          <a:ext cx="3705225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751" name="Feuille de calcul" r:id="rId5" imgW="3705797" imgH="714872" progId="Excel.Sheet.8">
                  <p:embed/>
                </p:oleObj>
              </mc:Choice>
              <mc:Fallback>
                <p:oleObj name="Feuille de calcul" r:id="rId5" imgW="3705797" imgH="714872" progId="Excel.Sheet.8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5943600"/>
                        <a:ext cx="3705225" cy="71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6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Line 2"/>
          <p:cNvSpPr>
            <a:spLocks noChangeShapeType="1"/>
          </p:cNvSpPr>
          <p:nvPr/>
        </p:nvSpPr>
        <p:spPr bwMode="auto">
          <a:xfrm>
            <a:off x="4572000" y="304800"/>
            <a:ext cx="0" cy="6324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aphicFrame>
        <p:nvGraphicFramePr>
          <p:cNvPr id="113667" name="Object 3"/>
          <p:cNvGraphicFramePr>
            <a:graphicFrameLocks noChangeAspect="1"/>
          </p:cNvGraphicFramePr>
          <p:nvPr/>
        </p:nvGraphicFramePr>
        <p:xfrm>
          <a:off x="533400" y="1905000"/>
          <a:ext cx="8029575" cy="448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678" name="Feuille de calcul" r:id="rId3" imgW="8039672" imgH="4572311" progId="Excel.Sheet.8">
                  <p:embed/>
                </p:oleObj>
              </mc:Choice>
              <mc:Fallback>
                <p:oleObj name="Feuille de calcul" r:id="rId3" imgW="8039672" imgH="4572311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905000"/>
                        <a:ext cx="8029575" cy="4486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3668" name="Text Box 4"/>
          <p:cNvSpPr txBox="1">
            <a:spLocks noChangeArrowheads="1"/>
          </p:cNvSpPr>
          <p:nvPr/>
        </p:nvSpPr>
        <p:spPr bwMode="auto">
          <a:xfrm>
            <a:off x="533400" y="1295400"/>
            <a:ext cx="3581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b="1"/>
              <a:t>2003</a:t>
            </a:r>
          </a:p>
        </p:txBody>
      </p:sp>
      <p:sp>
        <p:nvSpPr>
          <p:cNvPr id="113669" name="Text Box 5"/>
          <p:cNvSpPr txBox="1">
            <a:spLocks noChangeArrowheads="1"/>
          </p:cNvSpPr>
          <p:nvPr/>
        </p:nvSpPr>
        <p:spPr bwMode="auto">
          <a:xfrm>
            <a:off x="4953000" y="1295400"/>
            <a:ext cx="3581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b="1"/>
              <a:t>2004</a:t>
            </a:r>
          </a:p>
        </p:txBody>
      </p:sp>
      <p:sp>
        <p:nvSpPr>
          <p:cNvPr id="113670" name="Text Box 6"/>
          <p:cNvSpPr txBox="1">
            <a:spLocks noChangeArrowheads="1"/>
          </p:cNvSpPr>
          <p:nvPr/>
        </p:nvSpPr>
        <p:spPr bwMode="auto">
          <a:xfrm>
            <a:off x="0" y="152400"/>
            <a:ext cx="457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CH" altLang="fr-FR" sz="1800" b="1"/>
              <a:t>15.11.03  Achat de mazout CHF 20’000.-</a:t>
            </a:r>
            <a:endParaRPr lang="fr-FR" altLang="fr-FR" sz="1800" b="1"/>
          </a:p>
        </p:txBody>
      </p:sp>
      <p:sp>
        <p:nvSpPr>
          <p:cNvPr id="113671" name="Text Box 7"/>
          <p:cNvSpPr txBox="1">
            <a:spLocks noChangeArrowheads="1"/>
          </p:cNvSpPr>
          <p:nvPr/>
        </p:nvSpPr>
        <p:spPr bwMode="auto">
          <a:xfrm>
            <a:off x="0" y="533400"/>
            <a:ext cx="457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CH" altLang="fr-FR" sz="1800" b="1">
                <a:solidFill>
                  <a:srgbClr val="FF0000"/>
                </a:solidFill>
              </a:rPr>
              <a:t>31.12.03  Stock mazout       CHF 15’000.-</a:t>
            </a:r>
            <a:endParaRPr lang="fr-FR" altLang="fr-FR" sz="1800" b="1">
              <a:solidFill>
                <a:srgbClr val="FF0000"/>
              </a:solidFill>
            </a:endParaRPr>
          </a:p>
        </p:txBody>
      </p:sp>
      <p:sp>
        <p:nvSpPr>
          <p:cNvPr id="113672" name="Text Box 8"/>
          <p:cNvSpPr txBox="1">
            <a:spLocks noChangeArrowheads="1"/>
          </p:cNvSpPr>
          <p:nvPr/>
        </p:nvSpPr>
        <p:spPr bwMode="auto">
          <a:xfrm>
            <a:off x="0" y="914400"/>
            <a:ext cx="457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CH" altLang="fr-FR" sz="1800" b="1">
                <a:solidFill>
                  <a:srgbClr val="008000"/>
                </a:solidFill>
              </a:rPr>
              <a:t>31.12.03  Clôture des comptes</a:t>
            </a:r>
            <a:endParaRPr lang="fr-FR" altLang="fr-FR" sz="1800" b="1">
              <a:solidFill>
                <a:srgbClr val="008000"/>
              </a:solidFill>
            </a:endParaRPr>
          </a:p>
        </p:txBody>
      </p:sp>
      <p:sp>
        <p:nvSpPr>
          <p:cNvPr id="113673" name="Text Box 9"/>
          <p:cNvSpPr txBox="1">
            <a:spLocks noChangeArrowheads="1"/>
          </p:cNvSpPr>
          <p:nvPr/>
        </p:nvSpPr>
        <p:spPr bwMode="auto">
          <a:xfrm>
            <a:off x="4724400" y="152400"/>
            <a:ext cx="419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CH" altLang="fr-FR" sz="1800" b="1">
                <a:solidFill>
                  <a:srgbClr val="008000"/>
                </a:solidFill>
              </a:rPr>
              <a:t>01.01.04  Ouverture des comptes</a:t>
            </a:r>
            <a:endParaRPr lang="fr-FR" altLang="fr-FR" sz="1800" b="1">
              <a:solidFill>
                <a:srgbClr val="008000"/>
              </a:solidFill>
            </a:endParaRPr>
          </a:p>
        </p:txBody>
      </p:sp>
      <p:sp>
        <p:nvSpPr>
          <p:cNvPr id="113674" name="Text Box 10"/>
          <p:cNvSpPr txBox="1">
            <a:spLocks noChangeArrowheads="1"/>
          </p:cNvSpPr>
          <p:nvPr/>
        </p:nvSpPr>
        <p:spPr bwMode="auto">
          <a:xfrm>
            <a:off x="4724400" y="533400"/>
            <a:ext cx="419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CH" altLang="fr-FR" sz="1800" b="1">
                <a:solidFill>
                  <a:schemeClr val="accent2"/>
                </a:solidFill>
              </a:rPr>
              <a:t>01.01.04  Extourne des transitoires</a:t>
            </a:r>
            <a:endParaRPr lang="fr-FR" altLang="fr-FR" sz="1800" b="1">
              <a:solidFill>
                <a:schemeClr val="accent2"/>
              </a:solidFill>
            </a:endParaRPr>
          </a:p>
        </p:txBody>
      </p:sp>
      <p:cxnSp>
        <p:nvCxnSpPr>
          <p:cNvPr id="113675" name="AutoShape 11"/>
          <p:cNvCxnSpPr>
            <a:cxnSpLocks noChangeShapeType="1"/>
          </p:cNvCxnSpPr>
          <p:nvPr/>
        </p:nvCxnSpPr>
        <p:spPr bwMode="auto">
          <a:xfrm rot="5400000">
            <a:off x="6724650" y="2647950"/>
            <a:ext cx="1676400" cy="1409700"/>
          </a:xfrm>
          <a:prstGeom prst="curvedConnector4">
            <a:avLst>
              <a:gd name="adj1" fmla="val 47727"/>
              <a:gd name="adj2" fmla="val 116218"/>
            </a:avLst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113676" name="Object 12"/>
          <p:cNvGraphicFramePr>
            <a:graphicFrameLocks noChangeAspect="1"/>
          </p:cNvGraphicFramePr>
          <p:nvPr/>
        </p:nvGraphicFramePr>
        <p:xfrm>
          <a:off x="457200" y="5943600"/>
          <a:ext cx="3705225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679" name="Feuille de calcul" r:id="rId5" imgW="3705797" imgH="714872" progId="Excel.Sheet.8">
                  <p:embed/>
                </p:oleObj>
              </mc:Choice>
              <mc:Fallback>
                <p:oleObj name="Feuille de calcul" r:id="rId5" imgW="3705797" imgH="714872" progId="Excel.Sheet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5943600"/>
                        <a:ext cx="3705225" cy="71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677" name="Object 13"/>
          <p:cNvGraphicFramePr>
            <a:graphicFrameLocks noChangeAspect="1"/>
          </p:cNvGraphicFramePr>
          <p:nvPr/>
        </p:nvGraphicFramePr>
        <p:xfrm>
          <a:off x="5029200" y="5943600"/>
          <a:ext cx="3705225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680" name="Feuille de calcul" r:id="rId7" imgW="3705797" imgH="714872" progId="Excel.Sheet.8">
                  <p:embed/>
                </p:oleObj>
              </mc:Choice>
              <mc:Fallback>
                <p:oleObj name="Feuille de calcul" r:id="rId7" imgW="3705797" imgH="714872" progId="Excel.Sheet.8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5943600"/>
                        <a:ext cx="3705225" cy="71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3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Text Box 2"/>
          <p:cNvSpPr txBox="1">
            <a:spLocks noChangeArrowheads="1"/>
          </p:cNvSpPr>
          <p:nvPr/>
        </p:nvSpPr>
        <p:spPr bwMode="auto">
          <a:xfrm>
            <a:off x="2133600" y="457200"/>
            <a:ext cx="5105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3600" b="1"/>
              <a:t>Résumé</a:t>
            </a:r>
            <a:endParaRPr lang="fr-FR" altLang="fr-FR" sz="3600" b="1"/>
          </a:p>
        </p:txBody>
      </p:sp>
      <p:sp>
        <p:nvSpPr>
          <p:cNvPr id="114691" name="Text Box 3"/>
          <p:cNvSpPr txBox="1">
            <a:spLocks noChangeArrowheads="1"/>
          </p:cNvSpPr>
          <p:nvPr/>
        </p:nvSpPr>
        <p:spPr bwMode="auto">
          <a:xfrm>
            <a:off x="990600" y="1447800"/>
            <a:ext cx="7315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fr-CH" altLang="fr-FR"/>
              <a:t> Les comptes transitoires sont ouverts en fin d’exercice.</a:t>
            </a:r>
            <a:endParaRPr lang="fr-FR" altLang="fr-FR"/>
          </a:p>
        </p:txBody>
      </p:sp>
      <p:sp>
        <p:nvSpPr>
          <p:cNvPr id="114692" name="Text Box 4"/>
          <p:cNvSpPr txBox="1">
            <a:spLocks noChangeArrowheads="1"/>
          </p:cNvSpPr>
          <p:nvPr/>
        </p:nvSpPr>
        <p:spPr bwMode="auto">
          <a:xfrm>
            <a:off x="990600" y="2133600"/>
            <a:ext cx="77724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CH" altLang="fr-FR"/>
              <a:t> Au début de l’exercice suivant, les comptes transitoires</a:t>
            </a:r>
          </a:p>
          <a:p>
            <a:pPr>
              <a:buFont typeface="Wingdings" panose="05000000000000000000" pitchFamily="2" charset="2"/>
              <a:buNone/>
            </a:pPr>
            <a:r>
              <a:rPr lang="fr-CH" altLang="fr-FR"/>
              <a:t>     sont extournés.</a:t>
            </a:r>
            <a:endParaRPr lang="fr-FR" altLang="fr-FR"/>
          </a:p>
        </p:txBody>
      </p:sp>
      <p:sp>
        <p:nvSpPr>
          <p:cNvPr id="114693" name="Text Box 5"/>
          <p:cNvSpPr txBox="1">
            <a:spLocks noChangeArrowheads="1"/>
          </p:cNvSpPr>
          <p:nvPr/>
        </p:nvSpPr>
        <p:spPr bwMode="auto">
          <a:xfrm>
            <a:off x="990600" y="3200400"/>
            <a:ext cx="77724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CH" altLang="fr-FR"/>
              <a:t> Les comptes transitoires ont toujours pour contre-écritures</a:t>
            </a:r>
          </a:p>
          <a:p>
            <a:pPr>
              <a:buFont typeface="Wingdings" panose="05000000000000000000" pitchFamily="2" charset="2"/>
              <a:buNone/>
            </a:pPr>
            <a:r>
              <a:rPr lang="fr-CH" altLang="fr-FR"/>
              <a:t>     un compte de gestion (charges ou produits).</a:t>
            </a:r>
            <a:endParaRPr lang="fr-FR" altLang="fr-FR"/>
          </a:p>
        </p:txBody>
      </p:sp>
      <p:sp>
        <p:nvSpPr>
          <p:cNvPr id="114694" name="Text Box 6"/>
          <p:cNvSpPr txBox="1">
            <a:spLocks noChangeArrowheads="1"/>
          </p:cNvSpPr>
          <p:nvPr/>
        </p:nvSpPr>
        <p:spPr bwMode="auto">
          <a:xfrm>
            <a:off x="990600" y="4267200"/>
            <a:ext cx="77724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CH" altLang="fr-FR"/>
              <a:t> Les charges payées d’avance et les produits à recevoir sont</a:t>
            </a:r>
          </a:p>
          <a:p>
            <a:pPr>
              <a:buFont typeface="Wingdings" panose="05000000000000000000" pitchFamily="2" charset="2"/>
              <a:buNone/>
            </a:pPr>
            <a:r>
              <a:rPr lang="fr-CH" altLang="fr-FR"/>
              <a:t>     des Actifs transitoires.</a:t>
            </a:r>
            <a:endParaRPr lang="fr-FR" altLang="fr-FR"/>
          </a:p>
        </p:txBody>
      </p:sp>
      <p:sp>
        <p:nvSpPr>
          <p:cNvPr id="114695" name="Text Box 7"/>
          <p:cNvSpPr txBox="1">
            <a:spLocks noChangeArrowheads="1"/>
          </p:cNvSpPr>
          <p:nvPr/>
        </p:nvSpPr>
        <p:spPr bwMode="auto">
          <a:xfrm>
            <a:off x="990600" y="5334000"/>
            <a:ext cx="77724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CH" altLang="fr-FR"/>
              <a:t> Les charges à payer et les produits reçus d’avance sont</a:t>
            </a:r>
          </a:p>
          <a:p>
            <a:pPr>
              <a:buFont typeface="Wingdings" panose="05000000000000000000" pitchFamily="2" charset="2"/>
              <a:buNone/>
            </a:pPr>
            <a:r>
              <a:rPr lang="fr-CH" altLang="fr-FR"/>
              <a:t>     des Passifs transitoires.</a:t>
            </a:r>
            <a:endParaRPr lang="fr-FR" alt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4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4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4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4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1" grpId="0" autoUpdateAnimBg="0"/>
      <p:bldP spid="114692" grpId="0" autoUpdateAnimBg="0"/>
      <p:bldP spid="114693" grpId="0" autoUpdateAnimBg="0"/>
      <p:bldP spid="114694" grpId="0" autoUpdateAnimBg="0"/>
      <p:bldP spid="114695" grpId="0" autoUpdateAnimBg="0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2">
                <a:gamma/>
                <a:tint val="39216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1" name="WordArt 5"/>
          <p:cNvSpPr>
            <a:spLocks noChangeArrowheads="1" noChangeShapeType="1" noTextEdit="1"/>
          </p:cNvSpPr>
          <p:nvPr/>
        </p:nvSpPr>
        <p:spPr bwMode="auto">
          <a:xfrm>
            <a:off x="5257800" y="533400"/>
            <a:ext cx="3200400" cy="122555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TopLeft"/>
              <a:lightRig rig="legacyNormal3" dir="r"/>
            </a:scene3d>
            <a:sp3d extrusionH="201600" prstMaterial="legacyMetal">
              <a:extrusionClr>
                <a:srgbClr val="FFFFFF"/>
              </a:extrusionClr>
              <a:contourClr>
                <a:srgbClr val="FFFF00"/>
              </a:contourClr>
            </a:sp3d>
          </a:bodyPr>
          <a:lstStyle/>
          <a:p>
            <a:pPr algn="ctr"/>
            <a:r>
              <a:rPr lang="fr-CH" sz="9600" kern="10">
                <a:ln w="9525">
                  <a:round/>
                  <a:headEnd/>
                  <a:tailEnd/>
                </a:ln>
                <a:solidFill>
                  <a:srgbClr val="FFFF00"/>
                </a:solidFill>
                <a:cs typeface="Times New Roman" panose="02020603050405020304" pitchFamily="18" charset="0"/>
              </a:rPr>
              <a:t>F i n</a:t>
            </a:r>
          </a:p>
        </p:txBody>
      </p:sp>
      <p:sp>
        <p:nvSpPr>
          <p:cNvPr id="50182" name="Text Box 6"/>
          <p:cNvSpPr txBox="1">
            <a:spLocks noChangeArrowheads="1"/>
          </p:cNvSpPr>
          <p:nvPr/>
        </p:nvSpPr>
        <p:spPr bwMode="auto">
          <a:xfrm>
            <a:off x="6172200" y="6477000"/>
            <a:ext cx="29718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1000"/>
              <a:t> ©</a:t>
            </a:r>
            <a:r>
              <a:rPr lang="fr-CH" altLang="fr-FR" sz="1000">
                <a:latin typeface="MS Shell Dlg" panose="020B0604020202020204" pitchFamily="34" charset="0"/>
              </a:rPr>
              <a:t> </a:t>
            </a:r>
            <a:r>
              <a:rPr lang="fr-FR" altLang="fr-FR" sz="1000"/>
              <a:t>Yvan Péguiron - Ajustement</a:t>
            </a:r>
            <a:r>
              <a:rPr lang="fr-CH" altLang="fr-FR" sz="1000"/>
              <a:t>s</a:t>
            </a:r>
            <a:r>
              <a:rPr lang="fr-FR" altLang="fr-FR" sz="1000"/>
              <a:t> – </a:t>
            </a:r>
            <a:r>
              <a:rPr lang="fr-CH" altLang="fr-FR" sz="1000"/>
              <a:t>02.00 /10.03</a:t>
            </a:r>
            <a:endParaRPr lang="fr-FR" altLang="fr-FR" sz="1000"/>
          </a:p>
        </p:txBody>
      </p:sp>
      <p:sp>
        <p:nvSpPr>
          <p:cNvPr id="50188" name="Text Box 12"/>
          <p:cNvSpPr txBox="1">
            <a:spLocks noChangeArrowheads="1"/>
          </p:cNvSpPr>
          <p:nvPr/>
        </p:nvSpPr>
        <p:spPr bwMode="auto">
          <a:xfrm>
            <a:off x="395288" y="620713"/>
            <a:ext cx="5943600" cy="554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762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fr-CH" altLang="fr-FR" sz="2000">
                <a:hlinkClick r:id="rId3" action="ppaction://hlinksldjump"/>
              </a:rPr>
              <a:t>Introduction</a:t>
            </a:r>
            <a:endParaRPr lang="fr-CH" altLang="fr-FR" sz="2000"/>
          </a:p>
          <a:p>
            <a:pPr>
              <a:spcBef>
                <a:spcPct val="50000"/>
              </a:spcBef>
            </a:pPr>
            <a:r>
              <a:rPr lang="fr-CH" altLang="fr-FR" sz="2000" u="sng"/>
              <a:t>1) 	</a:t>
            </a:r>
            <a:r>
              <a:rPr lang="fr-CH" altLang="fr-FR" sz="2000" u="sng">
                <a:hlinkClick r:id="rId4" action="ppaction://hlinksldjump"/>
              </a:rPr>
              <a:t>Ajustement des comptes du Bilan</a:t>
            </a:r>
            <a:endParaRPr lang="fr-CH" altLang="fr-FR" sz="2000" u="sng"/>
          </a:p>
          <a:p>
            <a:pPr>
              <a:spcBef>
                <a:spcPct val="50000"/>
              </a:spcBef>
            </a:pPr>
            <a:r>
              <a:rPr lang="fr-CH" altLang="fr-FR" sz="2000"/>
              <a:t>    	a) </a:t>
            </a:r>
            <a:r>
              <a:rPr lang="fr-CH" altLang="fr-FR" sz="2000">
                <a:hlinkClick r:id="rId5" action="ppaction://hlinksldjump"/>
              </a:rPr>
              <a:t>Les inventaires</a:t>
            </a:r>
            <a:endParaRPr lang="fr-CH" altLang="fr-FR" sz="2000"/>
          </a:p>
          <a:p>
            <a:pPr>
              <a:spcBef>
                <a:spcPct val="50000"/>
              </a:spcBef>
            </a:pPr>
            <a:r>
              <a:rPr lang="fr-CH" altLang="fr-FR" sz="2000"/>
              <a:t>    	b) </a:t>
            </a:r>
            <a:r>
              <a:rPr lang="fr-CH" altLang="fr-FR" sz="2000">
                <a:hlinkClick r:id="rId6" action="ppaction://hlinksldjump"/>
              </a:rPr>
              <a:t>Les amortissements</a:t>
            </a:r>
            <a:endParaRPr lang="fr-CH" altLang="fr-FR" sz="2000"/>
          </a:p>
          <a:p>
            <a:r>
              <a:rPr lang="fr-CH" altLang="fr-FR" sz="2000"/>
              <a:t>		</a:t>
            </a:r>
            <a:r>
              <a:rPr lang="fr-CH" altLang="fr-FR" sz="1600">
                <a:hlinkClick r:id="rId7" action="ppaction://hlinksldjump"/>
              </a:rPr>
              <a:t>Financier ou comptable ?</a:t>
            </a:r>
            <a:endParaRPr lang="fr-CH" altLang="fr-FR" sz="1600"/>
          </a:p>
          <a:p>
            <a:r>
              <a:rPr lang="fr-CH" altLang="fr-FR" sz="1600"/>
              <a:t>		</a:t>
            </a:r>
            <a:r>
              <a:rPr lang="fr-CH" altLang="fr-FR" sz="1600">
                <a:hlinkClick r:id="rId8" action="ppaction://hlinksldjump"/>
              </a:rPr>
              <a:t>Constant ou décroissant ?</a:t>
            </a:r>
            <a:endParaRPr lang="fr-CH" altLang="fr-FR" sz="1600"/>
          </a:p>
          <a:p>
            <a:r>
              <a:rPr lang="fr-CH" altLang="fr-FR" sz="1600"/>
              <a:t>		</a:t>
            </a:r>
            <a:r>
              <a:rPr lang="fr-CH" altLang="fr-FR" sz="1600">
                <a:hlinkClick r:id="rId9" action="ppaction://hlinksldjump"/>
              </a:rPr>
              <a:t>Direct ou indirect ?</a:t>
            </a:r>
            <a:endParaRPr lang="fr-CH" altLang="fr-FR" sz="1600"/>
          </a:p>
          <a:p>
            <a:r>
              <a:rPr lang="fr-CH" altLang="fr-FR" sz="1600"/>
              <a:t>		</a:t>
            </a:r>
            <a:r>
              <a:rPr lang="fr-CH" altLang="fr-FR" sz="1600">
                <a:hlinkClick r:id="rId10" action="ppaction://hlinksldjump"/>
              </a:rPr>
              <a:t>Vente d’un bien amorti</a:t>
            </a:r>
            <a:endParaRPr lang="fr-CH" altLang="fr-FR" sz="1600"/>
          </a:p>
          <a:p>
            <a:pPr>
              <a:spcBef>
                <a:spcPct val="50000"/>
              </a:spcBef>
            </a:pPr>
            <a:r>
              <a:rPr lang="fr-CH" altLang="fr-FR" sz="2000"/>
              <a:t>   	c) </a:t>
            </a:r>
            <a:r>
              <a:rPr lang="fr-CH" altLang="fr-FR" sz="2000">
                <a:hlinkClick r:id="rId11" action="ppaction://hlinksldjump"/>
              </a:rPr>
              <a:t>Les provisions</a:t>
            </a:r>
            <a:endParaRPr lang="fr-CH" altLang="fr-FR" sz="2000"/>
          </a:p>
          <a:p>
            <a:pPr>
              <a:spcBef>
                <a:spcPct val="50000"/>
              </a:spcBef>
            </a:pPr>
            <a:r>
              <a:rPr lang="fr-CH" altLang="fr-FR" sz="2000" u="sng"/>
              <a:t>2) 	</a:t>
            </a:r>
            <a:r>
              <a:rPr lang="fr-CH" altLang="fr-FR" sz="2000" u="sng">
                <a:hlinkClick r:id="rId12" action="ppaction://hlinksldjump"/>
              </a:rPr>
              <a:t>Ajustement des comptes de Gestion</a:t>
            </a:r>
            <a:endParaRPr lang="fr-CH" altLang="fr-FR" sz="2000" u="sng"/>
          </a:p>
          <a:p>
            <a:pPr>
              <a:spcBef>
                <a:spcPct val="50000"/>
              </a:spcBef>
            </a:pPr>
            <a:r>
              <a:rPr lang="fr-CH" altLang="fr-FR" sz="2000"/>
              <a:t>   	a) </a:t>
            </a:r>
            <a:r>
              <a:rPr lang="fr-CH" altLang="fr-FR" sz="2000">
                <a:hlinkClick r:id="rId13" action="ppaction://hlinksldjump"/>
              </a:rPr>
              <a:t>Le problème</a:t>
            </a:r>
            <a:endParaRPr lang="fr-CH" altLang="fr-FR" sz="2000"/>
          </a:p>
          <a:p>
            <a:pPr>
              <a:spcBef>
                <a:spcPct val="50000"/>
              </a:spcBef>
            </a:pPr>
            <a:r>
              <a:rPr lang="fr-CH" altLang="fr-FR" sz="2000"/>
              <a:t>   	b) </a:t>
            </a:r>
            <a:r>
              <a:rPr lang="fr-CH" altLang="fr-FR" sz="2000">
                <a:hlinkClick r:id="rId14" action="ppaction://hlinksldjump"/>
              </a:rPr>
              <a:t>La solution</a:t>
            </a:r>
            <a:endParaRPr lang="fr-CH" altLang="fr-FR" sz="2000"/>
          </a:p>
          <a:p>
            <a:pPr>
              <a:spcBef>
                <a:spcPct val="50000"/>
              </a:spcBef>
            </a:pPr>
            <a:r>
              <a:rPr lang="fr-CH" altLang="fr-FR" sz="2000"/>
              <a:t>   	c) Quatre cas (</a:t>
            </a:r>
            <a:r>
              <a:rPr lang="fr-CH" altLang="fr-FR" sz="1600">
                <a:hlinkClick r:id="rId15" action="ppaction://hlinksldjump"/>
              </a:rPr>
              <a:t>version PME </a:t>
            </a:r>
            <a:r>
              <a:rPr lang="fr-CH" altLang="fr-FR" sz="1600"/>
              <a:t>– </a:t>
            </a:r>
            <a:r>
              <a:rPr lang="fr-CH" altLang="fr-FR" sz="1600">
                <a:hlinkClick r:id="rId16" action="ppaction://hlinksldjump"/>
              </a:rPr>
              <a:t>version EPCL</a:t>
            </a:r>
            <a:r>
              <a:rPr lang="fr-CH" altLang="fr-FR" sz="2000"/>
              <a:t>)</a:t>
            </a:r>
          </a:p>
          <a:p>
            <a:pPr>
              <a:spcBef>
                <a:spcPct val="50000"/>
              </a:spcBef>
            </a:pPr>
            <a:r>
              <a:rPr lang="fr-CH" altLang="fr-FR" sz="2000"/>
              <a:t>    d)  </a:t>
            </a:r>
            <a:r>
              <a:rPr lang="fr-CH" altLang="fr-FR" sz="2000">
                <a:hlinkClick r:id="rId17" action="ppaction://hlinksldjump"/>
              </a:rPr>
              <a:t>L'extourne</a:t>
            </a:r>
            <a:endParaRPr lang="fr-CH" altLang="fr-FR" sz="2000"/>
          </a:p>
        </p:txBody>
      </p:sp>
      <p:sp>
        <p:nvSpPr>
          <p:cNvPr id="50189" name="Text Box 13"/>
          <p:cNvSpPr txBox="1">
            <a:spLocks noChangeArrowheads="1"/>
          </p:cNvSpPr>
          <p:nvPr/>
        </p:nvSpPr>
        <p:spPr bwMode="auto">
          <a:xfrm>
            <a:off x="107950" y="6524625"/>
            <a:ext cx="29718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1000"/>
              <a:t>Version pour Office 2003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0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0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1" grpId="0" animBg="1"/>
    </p:bldLst>
  </p:timing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dèle par défau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000000"/>
    </a:hlink>
    <a:folHlink>
      <a:srgbClr val="00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2434</TotalTime>
  <Words>1568</Words>
  <Application>Microsoft Office PowerPoint</Application>
  <PresentationFormat>Affichage à l'écran (4:3)</PresentationFormat>
  <Paragraphs>455</Paragraphs>
  <Slides>106</Slides>
  <Notes>0</Notes>
  <HiddenSlides>9</HiddenSlides>
  <MMClips>0</MMClips>
  <ScaleCrop>false</ScaleCrop>
  <HeadingPairs>
    <vt:vector size="8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4</vt:i4>
      </vt:variant>
      <vt:variant>
        <vt:lpstr>Titres des diapositives</vt:lpstr>
      </vt:variant>
      <vt:variant>
        <vt:i4>106</vt:i4>
      </vt:variant>
    </vt:vector>
  </HeadingPairs>
  <TitlesOfParts>
    <vt:vector size="115" baseType="lpstr">
      <vt:lpstr>Times New Roman</vt:lpstr>
      <vt:lpstr>Arial</vt:lpstr>
      <vt:lpstr>Wingdings</vt:lpstr>
      <vt:lpstr>MS Shell Dlg</vt:lpstr>
      <vt:lpstr>Modèle par défaut</vt:lpstr>
      <vt:lpstr>Microsoft Clip Gallery</vt:lpstr>
      <vt:lpstr>Feuille Microsoft Excel</vt:lpstr>
      <vt:lpstr>Feuille de calcul Microsoft Excel</vt:lpstr>
      <vt:lpstr>Feuille de calcul Microsoft Office Excel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Connaissez-vous les nuances ?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Fin de la première partie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Lausanne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Ajustement</dc:title>
  <dc:creator>SPES</dc:creator>
  <cp:lastModifiedBy>Yvan Péguiron</cp:lastModifiedBy>
  <cp:revision>137</cp:revision>
  <dcterms:created xsi:type="dcterms:W3CDTF">2000-02-03T21:27:02Z</dcterms:created>
  <dcterms:modified xsi:type="dcterms:W3CDTF">2014-12-06T20:55:15Z</dcterms:modified>
</cp:coreProperties>
</file>