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57"/>
  </p:handoutMasterIdLst>
  <p:sldIdLst>
    <p:sldId id="256" r:id="rId2"/>
    <p:sldId id="284" r:id="rId3"/>
    <p:sldId id="31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274" r:id="rId14"/>
    <p:sldId id="312" r:id="rId15"/>
    <p:sldId id="313" r:id="rId16"/>
    <p:sldId id="258" r:id="rId17"/>
    <p:sldId id="285" r:id="rId18"/>
    <p:sldId id="282" r:id="rId19"/>
    <p:sldId id="262" r:id="rId20"/>
    <p:sldId id="295" r:id="rId21"/>
    <p:sldId id="266" r:id="rId22"/>
    <p:sldId id="281" r:id="rId23"/>
    <p:sldId id="283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65" r:id="rId32"/>
    <p:sldId id="276" r:id="rId33"/>
    <p:sldId id="277" r:id="rId34"/>
    <p:sldId id="292" r:id="rId35"/>
    <p:sldId id="293" r:id="rId36"/>
    <p:sldId id="290" r:id="rId37"/>
    <p:sldId id="291" r:id="rId38"/>
    <p:sldId id="296" r:id="rId39"/>
    <p:sldId id="294" r:id="rId40"/>
    <p:sldId id="259" r:id="rId41"/>
    <p:sldId id="257" r:id="rId42"/>
    <p:sldId id="301" r:id="rId43"/>
    <p:sldId id="261" r:id="rId44"/>
    <p:sldId id="260" r:id="rId45"/>
    <p:sldId id="286" r:id="rId46"/>
    <p:sldId id="300" r:id="rId47"/>
    <p:sldId id="287" r:id="rId48"/>
    <p:sldId id="288" r:id="rId49"/>
    <p:sldId id="289" r:id="rId50"/>
    <p:sldId id="278" r:id="rId51"/>
    <p:sldId id="297" r:id="rId52"/>
    <p:sldId id="298" r:id="rId53"/>
    <p:sldId id="299" r:id="rId54"/>
    <p:sldId id="279" r:id="rId55"/>
    <p:sldId id="275" r:id="rId56"/>
  </p:sldIdLst>
  <p:sldSz cx="9144000" cy="6858000" type="screen4x3"/>
  <p:notesSz cx="6858000" cy="97742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5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5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5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5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A3C8"/>
    <a:srgbClr val="FF0066"/>
    <a:srgbClr val="FFFF99"/>
    <a:srgbClr val="006600"/>
    <a:srgbClr val="CCFF99"/>
    <a:srgbClr val="FFFFFF"/>
    <a:srgbClr val="FF0000"/>
    <a:srgbClr val="0099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50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4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038"/>
    </p:cViewPr>
  </p:sorterViewPr>
  <p:notesViewPr>
    <p:cSldViewPr snapToGrid="0" showGuides="1">
      <p:cViewPr varScale="1">
        <p:scale>
          <a:sx n="84" d="100"/>
          <a:sy n="84" d="100"/>
        </p:scale>
        <p:origin x="-2334" y="-48"/>
      </p:cViewPr>
      <p:guideLst>
        <p:guide orient="horz" pos="3078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5088" y="0"/>
            <a:ext cx="2944812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71000"/>
            <a:ext cx="29448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5088" y="9271000"/>
            <a:ext cx="294481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57F363C3-BBB6-4D21-9996-45D92E5DA83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33578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AB0C5B-5E45-4537-A025-9D4ED8F6814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6337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74058-AF57-4837-98AC-AAB07FCA63F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6700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0D025-5390-48E2-89AA-DA21734434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82538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B2A801-76CB-4678-B3D0-347F2BD4655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58566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67955-1CAB-4E83-91F0-0507698602A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1992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8D11B3-BCB5-4841-A232-31049A3511E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5408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F9717C-31DA-400C-A726-2F9DEA03EB9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8964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9CC2B-6A0F-41EE-AEC9-A97174B2596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07639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C84C2-6ECA-4D71-B50E-DF260DD5293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3824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804429-F864-41D0-B47E-B1E3341376A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61323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F2D87-B20E-471E-9053-E9D87AE1E4D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01186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28E32D7-87F1-4E90-9F08-D2D861583EA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21093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D9C77AC5-BA10-4497-B243-CBE76C665FF7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031" name="AutoShape 7">
            <a:hlinkClick r:id="" action="ppaction://hlinkshowjump?jump=lastslide" highlightClick="1"/>
          </p:cNvPr>
          <p:cNvSpPr>
            <a:spLocks noChangeArrowheads="1"/>
          </p:cNvSpPr>
          <p:nvPr userDrawn="1"/>
        </p:nvSpPr>
        <p:spPr bwMode="auto">
          <a:xfrm>
            <a:off x="8801100" y="6534150"/>
            <a:ext cx="198438" cy="180975"/>
          </a:xfrm>
          <a:prstGeom prst="actionButtonE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32" name="AutoShape 8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8567738" y="6534150"/>
            <a:ext cx="198437" cy="179388"/>
          </a:xfrm>
          <a:prstGeom prst="actionButtonForwardNex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Ex_plan_cpt.xls" TargetMode="Externa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8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emf"/><Relationship Id="rId4" Type="http://schemas.openxmlformats.org/officeDocument/2006/relationships/oleObject" Target="../embeddings/Microsoft_Excel_97-2003_Worksheet1.xls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Ex_ebitda.pdf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emf"/><Relationship Id="rId5" Type="http://schemas.openxmlformats.org/officeDocument/2006/relationships/oleObject" Target="../embeddings/Microsoft_Excel_97-2003_Worksheet2.xls"/><Relationship Id="rId4" Type="http://schemas.openxmlformats.org/officeDocument/2006/relationships/oleObject" Target="../embeddings/oleObject8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emf"/><Relationship Id="rId4" Type="http://schemas.openxmlformats.org/officeDocument/2006/relationships/oleObject" Target="../embeddings/Microsoft_Excel_97-2003_Worksheet3.xls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29.wmf"/><Relationship Id="rId18" Type="http://schemas.openxmlformats.org/officeDocument/2006/relationships/oleObject" Target="../embeddings/oleObject17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5.emf"/><Relationship Id="rId17" Type="http://schemas.openxmlformats.org/officeDocument/2006/relationships/image" Target="../media/image27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image" Target="../media/image26.emf"/><Relationship Id="rId10" Type="http://schemas.openxmlformats.org/officeDocument/2006/relationships/image" Target="../media/image24.emf"/><Relationship Id="rId19" Type="http://schemas.openxmlformats.org/officeDocument/2006/relationships/image" Target="../media/image28.e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13.bin"/><Relationship Id="rId14" Type="http://schemas.openxmlformats.org/officeDocument/2006/relationships/oleObject" Target="../embeddings/oleObject15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1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2.emf"/><Relationship Id="rId4" Type="http://schemas.openxmlformats.org/officeDocument/2006/relationships/oleObject" Target="../embeddings/Microsoft_Excel_97-2003_Worksheet4.xls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slide" Target="slide43.xml"/><Relationship Id="rId3" Type="http://schemas.openxmlformats.org/officeDocument/2006/relationships/slide" Target="slide2.xml"/><Relationship Id="rId7" Type="http://schemas.openxmlformats.org/officeDocument/2006/relationships/slide" Target="slide21.xml"/><Relationship Id="rId12" Type="http://schemas.openxmlformats.org/officeDocument/2006/relationships/slide" Target="slide4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slide" Target="slide19.xml"/><Relationship Id="rId11" Type="http://schemas.openxmlformats.org/officeDocument/2006/relationships/slide" Target="slide34.xml"/><Relationship Id="rId5" Type="http://schemas.openxmlformats.org/officeDocument/2006/relationships/slide" Target="slide13.xml"/><Relationship Id="rId15" Type="http://schemas.openxmlformats.org/officeDocument/2006/relationships/slide" Target="slide50.xml"/><Relationship Id="rId10" Type="http://schemas.openxmlformats.org/officeDocument/2006/relationships/slide" Target="slide30.xml"/><Relationship Id="rId4" Type="http://schemas.openxmlformats.org/officeDocument/2006/relationships/slide" Target="slide4.xml"/><Relationship Id="rId9" Type="http://schemas.openxmlformats.org/officeDocument/2006/relationships/slide" Target="slide25.xml"/><Relationship Id="rId14" Type="http://schemas.openxmlformats.org/officeDocument/2006/relationships/slide" Target="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905000"/>
            <a:ext cx="7848600" cy="1524000"/>
          </a:xfrm>
        </p:spPr>
        <p:txBody>
          <a:bodyPr anchor="ctr"/>
          <a:lstStyle/>
          <a:p>
            <a:pPr algn="l"/>
            <a:r>
              <a:rPr lang="fr-FR" altLang="fr-FR" dirty="0">
                <a:solidFill>
                  <a:srgbClr val="FFFF00"/>
                </a:solidFill>
                <a:latin typeface="Abadi MT Condensed Extra Bold" pitchFamily="34" charset="0"/>
              </a:rPr>
              <a:t>PLAN</a:t>
            </a:r>
            <a:br>
              <a:rPr lang="fr-FR" altLang="fr-FR" dirty="0">
                <a:solidFill>
                  <a:srgbClr val="FFFF00"/>
                </a:solidFill>
                <a:latin typeface="Abadi MT Condensed Extra Bold" pitchFamily="34" charset="0"/>
              </a:rPr>
            </a:br>
            <a:r>
              <a:rPr lang="fr-FR" altLang="fr-FR" dirty="0">
                <a:solidFill>
                  <a:srgbClr val="FFFF00"/>
                </a:solidFill>
                <a:latin typeface="Abadi MT Condensed Extra Bold" pitchFamily="34" charset="0"/>
              </a:rPr>
              <a:t>COMPTABLE</a:t>
            </a:r>
            <a:br>
              <a:rPr lang="fr-FR" altLang="fr-FR" dirty="0">
                <a:solidFill>
                  <a:srgbClr val="FFFF00"/>
                </a:solidFill>
                <a:latin typeface="Abadi MT Condensed Extra Bold" pitchFamily="34" charset="0"/>
              </a:rPr>
            </a:br>
            <a:r>
              <a:rPr lang="fr-FR" altLang="fr-FR" dirty="0" smtClean="0">
                <a:solidFill>
                  <a:srgbClr val="FFFF00"/>
                </a:solidFill>
                <a:latin typeface="Abadi MT Condensed Extra Bold" pitchFamily="34" charset="0"/>
              </a:rPr>
              <a:t>SUISSE</a:t>
            </a:r>
            <a:endParaRPr lang="fr-FR" altLang="fr-FR" sz="4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086600" cy="1905000"/>
          </a:xfrm>
        </p:spPr>
        <p:txBody>
          <a:bodyPr/>
          <a:lstStyle/>
          <a:p>
            <a:pPr algn="l"/>
            <a:r>
              <a:rPr lang="fr-FR" altLang="fr-FR" sz="8000" dirty="0" smtClean="0">
                <a:solidFill>
                  <a:srgbClr val="FF3300"/>
                </a:solidFill>
                <a:latin typeface="Abadi MT Condensed Extra Bold" pitchFamily="34" charset="0"/>
              </a:rPr>
              <a:t>PME </a:t>
            </a:r>
          </a:p>
          <a:p>
            <a:pPr algn="l"/>
            <a:r>
              <a:rPr lang="fr-FR" altLang="fr-FR" dirty="0" smtClean="0">
                <a:solidFill>
                  <a:srgbClr val="FF3300"/>
                </a:solidFill>
                <a:latin typeface="Abadi MT Condensed Extra Bold" pitchFamily="34" charset="0"/>
              </a:rPr>
              <a:t>Entrée en vigueur au 1.1.13</a:t>
            </a:r>
            <a:endParaRPr lang="fr-FR" alt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26"/>
          <p:cNvSpPr>
            <a:spLocks noChangeArrowheads="1"/>
          </p:cNvSpPr>
          <p:nvPr/>
        </p:nvSpPr>
        <p:spPr bwMode="auto">
          <a:xfrm>
            <a:off x="1143000" y="609600"/>
            <a:ext cx="6692900" cy="1371600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4800" i="1">
                <a:solidFill>
                  <a:srgbClr val="FFFFFF"/>
                </a:solidFill>
                <a:latin typeface="Times New Roman" panose="02020603050405020304" pitchFamily="18" charset="0"/>
              </a:rPr>
              <a:t>Historique</a:t>
            </a:r>
            <a:endParaRPr lang="fr-FR" altLang="fr-FR" sz="6000">
              <a:latin typeface="Times New Roman" panose="02020603050405020304" pitchFamily="18" charset="0"/>
            </a:endParaRPr>
          </a:p>
        </p:txBody>
      </p:sp>
      <p:sp>
        <p:nvSpPr>
          <p:cNvPr id="38915" name="Text Box 1027"/>
          <p:cNvSpPr txBox="1">
            <a:spLocks noChangeArrowheads="1"/>
          </p:cNvSpPr>
          <p:nvPr/>
        </p:nvSpPr>
        <p:spPr bwMode="auto">
          <a:xfrm>
            <a:off x="436880" y="2425700"/>
            <a:ext cx="845312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000" dirty="0">
                <a:solidFill>
                  <a:srgbClr val="FFFF00"/>
                </a:solidFill>
                <a:latin typeface="Times New Roman" panose="02020603050405020304" pitchFamily="18" charset="0"/>
              </a:rPr>
              <a:t>1927  Eugen </a:t>
            </a:r>
            <a:r>
              <a:rPr lang="fr-FR" altLang="fr-FR" sz="4000" dirty="0" err="1">
                <a:solidFill>
                  <a:srgbClr val="FFFF00"/>
                </a:solidFill>
                <a:latin typeface="Times New Roman" panose="02020603050405020304" pitchFamily="18" charset="0"/>
              </a:rPr>
              <a:t>Schmalenbach</a:t>
            </a:r>
            <a:endParaRPr lang="fr-FR" altLang="fr-FR" sz="40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fr-FR" altLang="fr-FR" sz="4000" dirty="0">
                <a:solidFill>
                  <a:srgbClr val="FFFF00"/>
                </a:solidFill>
                <a:latin typeface="Times New Roman" panose="02020603050405020304" pitchFamily="18" charset="0"/>
              </a:rPr>
              <a:t>    1947  Karl </a:t>
            </a:r>
            <a:r>
              <a:rPr lang="fr-FR" altLang="fr-FR" sz="4000" dirty="0" err="1">
                <a:solidFill>
                  <a:srgbClr val="FFFF00"/>
                </a:solidFill>
                <a:latin typeface="Times New Roman" panose="02020603050405020304" pitchFamily="18" charset="0"/>
              </a:rPr>
              <a:t>Käfer</a:t>
            </a:r>
            <a:endParaRPr lang="fr-FR" altLang="fr-FR" sz="40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fr-FR" altLang="fr-FR" sz="4000" dirty="0">
                <a:solidFill>
                  <a:srgbClr val="FFFF00"/>
                </a:solidFill>
                <a:latin typeface="Times New Roman" panose="02020603050405020304" pitchFamily="18" charset="0"/>
              </a:rPr>
              <a:t>        1997  Walter </a:t>
            </a:r>
            <a:r>
              <a:rPr lang="fr-FR" altLang="fr-FR" sz="400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Sterchi</a:t>
            </a:r>
            <a:endParaRPr lang="fr-FR" altLang="fr-FR" sz="4000" dirty="0" smtClean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fr-FR" altLang="fr-FR" sz="4000" dirty="0">
                <a:solidFill>
                  <a:srgbClr val="FFFF00"/>
                </a:solidFill>
                <a:latin typeface="Times New Roman" panose="02020603050405020304" pitchFamily="18" charset="0"/>
              </a:rPr>
              <a:t>	</a:t>
            </a:r>
            <a:r>
              <a:rPr lang="fr-FR" altLang="fr-FR" sz="40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	2013 </a:t>
            </a:r>
            <a:r>
              <a:rPr lang="fr-FR" altLang="fr-FR" sz="360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Sterchi</a:t>
            </a:r>
            <a:r>
              <a:rPr lang="fr-FR" altLang="fr-FR" sz="36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– </a:t>
            </a:r>
            <a:r>
              <a:rPr lang="fr-FR" altLang="fr-FR" sz="360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Mattle</a:t>
            </a:r>
            <a:r>
              <a:rPr lang="fr-FR" altLang="fr-FR" sz="36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 </a:t>
            </a:r>
            <a:r>
              <a:rPr lang="fr-FR" altLang="fr-FR" sz="360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Helbling</a:t>
            </a:r>
            <a:r>
              <a:rPr lang="fr-FR" altLang="fr-FR" sz="36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endParaRPr lang="fr-FR" altLang="fr-FR" sz="36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402" y="1570037"/>
            <a:ext cx="3173195" cy="44742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31520" y="737444"/>
            <a:ext cx="768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H" sz="2000" dirty="0">
                <a:solidFill>
                  <a:srgbClr val="FFFF00"/>
                </a:solidFill>
                <a:latin typeface="ArialMT"/>
              </a:rPr>
              <a:t>Plan comptable suisse PME: </a:t>
            </a:r>
            <a:r>
              <a:rPr lang="fr-CH" sz="2000" b="1" dirty="0">
                <a:solidFill>
                  <a:srgbClr val="FFFF00"/>
                </a:solidFill>
                <a:latin typeface="Arial-BoldMT"/>
              </a:rPr>
              <a:t>version officielle de référence</a:t>
            </a:r>
            <a:endParaRPr lang="fr-CH" sz="2000" dirty="0">
              <a:solidFill>
                <a:srgbClr val="FFFF00"/>
              </a:solidFill>
            </a:endParaRPr>
          </a:p>
        </p:txBody>
      </p:sp>
      <p:pic>
        <p:nvPicPr>
          <p:cNvPr id="62466" name="Picture 2" descr="04865_Plan-Compt-General-P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401" y="1570037"/>
            <a:ext cx="3173195" cy="453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69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29080" y="366623"/>
            <a:ext cx="608584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H" sz="2800" dirty="0" smtClean="0">
                <a:solidFill>
                  <a:srgbClr val="FFFF99"/>
                </a:solidFill>
              </a:rPr>
              <a:t>En décembre 2011, le Parlement a adopté un nouveau droit comptable. Entré en vigueur le 1</a:t>
            </a:r>
            <a:r>
              <a:rPr lang="fr-CH" sz="2800" baseline="30000" dirty="0" smtClean="0">
                <a:solidFill>
                  <a:srgbClr val="FFFF99"/>
                </a:solidFill>
              </a:rPr>
              <a:t>er</a:t>
            </a:r>
            <a:r>
              <a:rPr lang="fr-CH" sz="2800" dirty="0" smtClean="0">
                <a:solidFill>
                  <a:srgbClr val="FFFF99"/>
                </a:solidFill>
              </a:rPr>
              <a:t> janvier 2013.</a:t>
            </a:r>
          </a:p>
          <a:p>
            <a:pPr algn="just"/>
            <a:endParaRPr lang="fr-CH" sz="2800" dirty="0" smtClean="0">
              <a:solidFill>
                <a:srgbClr val="FFFF99"/>
              </a:solidFill>
            </a:endParaRPr>
          </a:p>
          <a:p>
            <a:pPr algn="just"/>
            <a:r>
              <a:rPr lang="fr-CH" sz="2800" dirty="0" smtClean="0">
                <a:solidFill>
                  <a:srgbClr val="FFFF99"/>
                </a:solidFill>
              </a:rPr>
              <a:t>Celui-ci n’opère plus de distinction en fonction de la forme juridique des entreprises, mais en fonction de leur importance économique.</a:t>
            </a:r>
          </a:p>
          <a:p>
            <a:pPr algn="just"/>
            <a:endParaRPr lang="fr-CH" sz="2800" dirty="0" smtClean="0">
              <a:solidFill>
                <a:srgbClr val="FFFF99"/>
              </a:solidFill>
            </a:endParaRPr>
          </a:p>
          <a:p>
            <a:pPr algn="just"/>
            <a:r>
              <a:rPr lang="fr-CH" sz="2800" dirty="0">
                <a:solidFill>
                  <a:srgbClr val="FFFF99"/>
                </a:solidFill>
              </a:rPr>
              <a:t>L</a:t>
            </a:r>
            <a:r>
              <a:rPr lang="fr-CH" sz="2800" dirty="0" smtClean="0">
                <a:solidFill>
                  <a:srgbClr val="FFFF99"/>
                </a:solidFill>
              </a:rPr>
              <a:t>es nouvelles dispositions seront applicables à compter de l’exercice 2015, 2016 pour les comptes consolidés.</a:t>
            </a:r>
          </a:p>
        </p:txBody>
      </p:sp>
    </p:spTree>
    <p:extLst>
      <p:ext uri="{BB962C8B-B14F-4D97-AF65-F5344CB8AC3E}">
        <p14:creationId xmlns:p14="http://schemas.microsoft.com/office/powerpoint/2010/main" val="293037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37" y="604837"/>
            <a:ext cx="8010525" cy="564832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17879" y="6390808"/>
            <a:ext cx="7508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dirty="0" smtClean="0">
                <a:solidFill>
                  <a:srgbClr val="FFFF99"/>
                </a:solidFill>
              </a:rPr>
              <a:t>Source : </a:t>
            </a:r>
            <a:r>
              <a:rPr lang="fr-CH" sz="1100" dirty="0">
                <a:solidFill>
                  <a:srgbClr val="FFFF99"/>
                </a:solidFill>
              </a:rPr>
              <a:t>Le nouveau </a:t>
            </a:r>
            <a:r>
              <a:rPr lang="fr-CH" sz="1100" dirty="0" smtClean="0">
                <a:solidFill>
                  <a:srgbClr val="FFFF99"/>
                </a:solidFill>
              </a:rPr>
              <a:t>droit comptable  /  Présentation </a:t>
            </a:r>
            <a:r>
              <a:rPr lang="fr-CH" sz="1100" dirty="0">
                <a:solidFill>
                  <a:srgbClr val="FFFF99"/>
                </a:solidFill>
              </a:rPr>
              <a:t>structurée et </a:t>
            </a:r>
            <a:r>
              <a:rPr lang="fr-CH" sz="1100" dirty="0" smtClean="0">
                <a:solidFill>
                  <a:srgbClr val="FFFF99"/>
                </a:solidFill>
              </a:rPr>
              <a:t>explication des </a:t>
            </a:r>
            <a:r>
              <a:rPr lang="fr-CH" sz="1100" dirty="0">
                <a:solidFill>
                  <a:srgbClr val="FFFF99"/>
                </a:solidFill>
              </a:rPr>
              <a:t>principales </a:t>
            </a:r>
            <a:r>
              <a:rPr lang="fr-CH" sz="1100" dirty="0" smtClean="0">
                <a:solidFill>
                  <a:srgbClr val="FFFF99"/>
                </a:solidFill>
              </a:rPr>
              <a:t>nouveautés / kpmg.ch</a:t>
            </a:r>
            <a:endParaRPr lang="fr-CH" sz="1100" dirty="0">
              <a:solidFill>
                <a:srgbClr val="FFFF99"/>
              </a:solidFill>
            </a:endParaRPr>
          </a:p>
        </p:txBody>
      </p:sp>
      <p:sp>
        <p:nvSpPr>
          <p:cNvPr id="2" name="Rectangle à coins arrondis 1"/>
          <p:cNvSpPr/>
          <p:nvPr/>
        </p:nvSpPr>
        <p:spPr bwMode="auto">
          <a:xfrm>
            <a:off x="640080" y="1534160"/>
            <a:ext cx="3830320" cy="1686560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12794"/>
            <a:ext cx="7127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rgbClr val="FFFF00"/>
                </a:solidFill>
              </a:rPr>
              <a:t>Comptabilité et présentation des comptes</a:t>
            </a:r>
            <a:endParaRPr lang="fr-CH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3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 rot="16200000">
            <a:off x="-2743200" y="3315920"/>
            <a:ext cx="6390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dirty="0" smtClean="0">
                <a:solidFill>
                  <a:srgbClr val="FFFF99"/>
                </a:solidFill>
              </a:rPr>
              <a:t>Source : </a:t>
            </a:r>
            <a:r>
              <a:rPr lang="fr-CH" sz="1100" dirty="0">
                <a:solidFill>
                  <a:srgbClr val="FFFF99"/>
                </a:solidFill>
              </a:rPr>
              <a:t>Le nouveau </a:t>
            </a:r>
            <a:r>
              <a:rPr lang="fr-CH" sz="1100" dirty="0" smtClean="0">
                <a:solidFill>
                  <a:srgbClr val="FFFF99"/>
                </a:solidFill>
              </a:rPr>
              <a:t>droit comptable  / kpmg.ch</a:t>
            </a:r>
            <a:endParaRPr lang="fr-CH" sz="1100" dirty="0">
              <a:solidFill>
                <a:srgbClr val="FFFF99"/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557608" y="151579"/>
            <a:ext cx="5962650" cy="6638925"/>
            <a:chOff x="1958532" y="172599"/>
            <a:chExt cx="5962650" cy="663892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58532" y="172599"/>
              <a:ext cx="5962650" cy="6638925"/>
            </a:xfrm>
            <a:prstGeom prst="rect">
              <a:avLst/>
            </a:prstGeom>
          </p:spPr>
        </p:pic>
        <p:sp>
          <p:nvSpPr>
            <p:cNvPr id="7" name="Rectangle à coins arrondis 6"/>
            <p:cNvSpPr/>
            <p:nvPr/>
          </p:nvSpPr>
          <p:spPr bwMode="auto">
            <a:xfrm>
              <a:off x="1968338" y="1869440"/>
              <a:ext cx="1955166" cy="1737360"/>
            </a:xfrm>
            <a:prstGeom prst="roundRect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0" y="12794"/>
            <a:ext cx="71279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rgbClr val="FFFF00"/>
                </a:solidFill>
              </a:rPr>
              <a:t>Exigences</a:t>
            </a:r>
          </a:p>
          <a:p>
            <a:r>
              <a:rPr lang="fr-CH" sz="2800" dirty="0" smtClean="0">
                <a:solidFill>
                  <a:srgbClr val="FFFF00"/>
                </a:solidFill>
              </a:rPr>
              <a:t>Présentation </a:t>
            </a:r>
            <a:endParaRPr lang="fr-CH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50" y="2571750"/>
            <a:ext cx="5981700" cy="17145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150" y="2028825"/>
            <a:ext cx="5943600" cy="54292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17879" y="6390808"/>
            <a:ext cx="7508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dirty="0" smtClean="0">
                <a:solidFill>
                  <a:srgbClr val="FFFF99"/>
                </a:solidFill>
              </a:rPr>
              <a:t>Source : </a:t>
            </a:r>
            <a:r>
              <a:rPr lang="fr-CH" sz="1100" dirty="0">
                <a:solidFill>
                  <a:srgbClr val="FFFF99"/>
                </a:solidFill>
              </a:rPr>
              <a:t>Le nouveau </a:t>
            </a:r>
            <a:r>
              <a:rPr lang="fr-CH" sz="1100" dirty="0" smtClean="0">
                <a:solidFill>
                  <a:srgbClr val="FFFF99"/>
                </a:solidFill>
              </a:rPr>
              <a:t>droit comptable  /  Présentation </a:t>
            </a:r>
            <a:r>
              <a:rPr lang="fr-CH" sz="1100" dirty="0">
                <a:solidFill>
                  <a:srgbClr val="FFFF99"/>
                </a:solidFill>
              </a:rPr>
              <a:t>structurée et </a:t>
            </a:r>
            <a:r>
              <a:rPr lang="fr-CH" sz="1100" dirty="0" smtClean="0">
                <a:solidFill>
                  <a:srgbClr val="FFFF99"/>
                </a:solidFill>
              </a:rPr>
              <a:t>explication des </a:t>
            </a:r>
            <a:r>
              <a:rPr lang="fr-CH" sz="1100" dirty="0">
                <a:solidFill>
                  <a:srgbClr val="FFFF99"/>
                </a:solidFill>
              </a:rPr>
              <a:t>principales </a:t>
            </a:r>
            <a:r>
              <a:rPr lang="fr-CH" sz="1100" dirty="0" smtClean="0">
                <a:solidFill>
                  <a:srgbClr val="FFFF99"/>
                </a:solidFill>
              </a:rPr>
              <a:t>nouveautés / kpmg.ch</a:t>
            </a:r>
            <a:endParaRPr lang="fr-CH" sz="1100" dirty="0">
              <a:solidFill>
                <a:srgbClr val="FFFF99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 bwMode="auto">
          <a:xfrm>
            <a:off x="1610995" y="2854960"/>
            <a:ext cx="1955166" cy="660400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12794"/>
            <a:ext cx="71279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rgbClr val="FFFF00"/>
                </a:solidFill>
              </a:rPr>
              <a:t>Exigences</a:t>
            </a:r>
          </a:p>
          <a:p>
            <a:r>
              <a:rPr lang="fr-CH" sz="2800" dirty="0" smtClean="0">
                <a:solidFill>
                  <a:srgbClr val="FFFF00"/>
                </a:solidFill>
              </a:rPr>
              <a:t>Présentation </a:t>
            </a:r>
            <a:endParaRPr lang="fr-CH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44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1685925"/>
            <a:ext cx="7277100" cy="348615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17879" y="6390808"/>
            <a:ext cx="7508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dirty="0" smtClean="0">
                <a:solidFill>
                  <a:srgbClr val="FFFF99"/>
                </a:solidFill>
              </a:rPr>
              <a:t>Source : </a:t>
            </a:r>
            <a:r>
              <a:rPr lang="fr-CH" sz="1100" dirty="0">
                <a:solidFill>
                  <a:srgbClr val="FFFF99"/>
                </a:solidFill>
              </a:rPr>
              <a:t>Le nouveau </a:t>
            </a:r>
            <a:r>
              <a:rPr lang="fr-CH" sz="1100" dirty="0" smtClean="0">
                <a:solidFill>
                  <a:srgbClr val="FFFF99"/>
                </a:solidFill>
              </a:rPr>
              <a:t>droit comptable  /  Présentation </a:t>
            </a:r>
            <a:r>
              <a:rPr lang="fr-CH" sz="1100" dirty="0">
                <a:solidFill>
                  <a:srgbClr val="FFFF99"/>
                </a:solidFill>
              </a:rPr>
              <a:t>structurée et </a:t>
            </a:r>
            <a:r>
              <a:rPr lang="fr-CH" sz="1100" dirty="0" smtClean="0">
                <a:solidFill>
                  <a:srgbClr val="FFFF99"/>
                </a:solidFill>
              </a:rPr>
              <a:t>explication des </a:t>
            </a:r>
            <a:r>
              <a:rPr lang="fr-CH" sz="1100" dirty="0">
                <a:solidFill>
                  <a:srgbClr val="FFFF99"/>
                </a:solidFill>
              </a:rPr>
              <a:t>principales </a:t>
            </a:r>
            <a:r>
              <a:rPr lang="fr-CH" sz="1100" dirty="0" smtClean="0">
                <a:solidFill>
                  <a:srgbClr val="FFFF99"/>
                </a:solidFill>
              </a:rPr>
              <a:t>nouveautés / kpmg.ch</a:t>
            </a:r>
            <a:endParaRPr lang="fr-CH" sz="1100" dirty="0">
              <a:solidFill>
                <a:srgbClr val="FFFF99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 bwMode="auto">
          <a:xfrm>
            <a:off x="2230755" y="2397760"/>
            <a:ext cx="1650365" cy="426720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12794"/>
            <a:ext cx="71279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rgbClr val="FFFF00"/>
                </a:solidFill>
              </a:rPr>
              <a:t>Exigences</a:t>
            </a:r>
          </a:p>
          <a:p>
            <a:r>
              <a:rPr lang="fr-CH" sz="2800" dirty="0" smtClean="0">
                <a:solidFill>
                  <a:srgbClr val="FFFF00"/>
                </a:solidFill>
              </a:rPr>
              <a:t>Présentation </a:t>
            </a:r>
            <a:endParaRPr lang="fr-CH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7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 rot="16200000">
            <a:off x="-2743200" y="3315920"/>
            <a:ext cx="6390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dirty="0" smtClean="0">
                <a:solidFill>
                  <a:srgbClr val="FFFF99"/>
                </a:solidFill>
              </a:rPr>
              <a:t>Source : </a:t>
            </a:r>
            <a:r>
              <a:rPr lang="fr-CH" sz="1100" dirty="0">
                <a:solidFill>
                  <a:srgbClr val="FFFF99"/>
                </a:solidFill>
              </a:rPr>
              <a:t>Le nouveau </a:t>
            </a:r>
            <a:r>
              <a:rPr lang="fr-CH" sz="1100" dirty="0" smtClean="0">
                <a:solidFill>
                  <a:srgbClr val="FFFF99"/>
                </a:solidFill>
              </a:rPr>
              <a:t>droit comptable  / kpmg.ch</a:t>
            </a:r>
            <a:endParaRPr lang="fr-CH" sz="1100" dirty="0">
              <a:solidFill>
                <a:srgbClr val="FFFF99"/>
              </a:solidFill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1631883" y="280987"/>
            <a:ext cx="7267575" cy="6296025"/>
            <a:chOff x="938212" y="280987"/>
            <a:chExt cx="7267575" cy="629602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8212" y="280987"/>
              <a:ext cx="7267575" cy="6296025"/>
            </a:xfrm>
            <a:prstGeom prst="rect">
              <a:avLst/>
            </a:prstGeom>
          </p:spPr>
        </p:pic>
        <p:sp>
          <p:nvSpPr>
            <p:cNvPr id="5" name="Rectangle à coins arrondis 4"/>
            <p:cNvSpPr/>
            <p:nvPr/>
          </p:nvSpPr>
          <p:spPr bwMode="auto">
            <a:xfrm>
              <a:off x="4272914" y="4470400"/>
              <a:ext cx="3082925" cy="568960"/>
            </a:xfrm>
            <a:prstGeom prst="roundRect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7" name="Connecteur droit 6"/>
            <p:cNvCxnSpPr/>
            <p:nvPr/>
          </p:nvCxnSpPr>
          <p:spPr bwMode="auto">
            <a:xfrm flipV="1">
              <a:off x="1991360" y="1076960"/>
              <a:ext cx="1554480" cy="101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Connecteur droit 9"/>
            <p:cNvCxnSpPr/>
            <p:nvPr/>
          </p:nvCxnSpPr>
          <p:spPr bwMode="auto">
            <a:xfrm>
              <a:off x="1747520" y="2245360"/>
              <a:ext cx="19812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Connecteur droit 11"/>
            <p:cNvCxnSpPr/>
            <p:nvPr/>
          </p:nvCxnSpPr>
          <p:spPr bwMode="auto">
            <a:xfrm>
              <a:off x="1061720" y="2448560"/>
              <a:ext cx="6451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4" name="ZoneTexte 13"/>
          <p:cNvSpPr txBox="1"/>
          <p:nvPr/>
        </p:nvSpPr>
        <p:spPr>
          <a:xfrm>
            <a:off x="0" y="12794"/>
            <a:ext cx="71279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rgbClr val="FFFF00"/>
                </a:solidFill>
              </a:rPr>
              <a:t>Bilan</a:t>
            </a:r>
          </a:p>
          <a:p>
            <a:r>
              <a:rPr lang="fr-CH" sz="2800" dirty="0" smtClean="0">
                <a:solidFill>
                  <a:srgbClr val="FFFF00"/>
                </a:solidFill>
              </a:rPr>
              <a:t>Actifs</a:t>
            </a:r>
            <a:endParaRPr lang="fr-CH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82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 rot="16200000">
            <a:off x="-2743200" y="3315920"/>
            <a:ext cx="6390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dirty="0" smtClean="0">
                <a:solidFill>
                  <a:srgbClr val="FFFF99"/>
                </a:solidFill>
              </a:rPr>
              <a:t>Source : </a:t>
            </a:r>
            <a:r>
              <a:rPr lang="fr-CH" sz="1100" dirty="0">
                <a:solidFill>
                  <a:srgbClr val="FFFF99"/>
                </a:solidFill>
              </a:rPr>
              <a:t>Le nouveau </a:t>
            </a:r>
            <a:r>
              <a:rPr lang="fr-CH" sz="1100" dirty="0" smtClean="0">
                <a:solidFill>
                  <a:srgbClr val="FFFF99"/>
                </a:solidFill>
              </a:rPr>
              <a:t>droit comptable  / kpmg.ch</a:t>
            </a:r>
            <a:endParaRPr lang="fr-CH" sz="1100" dirty="0">
              <a:solidFill>
                <a:srgbClr val="FFFF99"/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2176634" y="647700"/>
            <a:ext cx="6724650" cy="5562600"/>
            <a:chOff x="1209675" y="647700"/>
            <a:chExt cx="6724650" cy="5562600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9675" y="647700"/>
              <a:ext cx="6724650" cy="5562600"/>
            </a:xfrm>
            <a:prstGeom prst="rect">
              <a:avLst/>
            </a:prstGeom>
          </p:spPr>
        </p:pic>
        <p:sp>
          <p:nvSpPr>
            <p:cNvPr id="5" name="Rectangle à coins arrondis 4"/>
            <p:cNvSpPr/>
            <p:nvPr/>
          </p:nvSpPr>
          <p:spPr bwMode="auto">
            <a:xfrm>
              <a:off x="1229995" y="1635760"/>
              <a:ext cx="2762885" cy="568960"/>
            </a:xfrm>
            <a:prstGeom prst="roundRect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à coins arrondis 5"/>
            <p:cNvSpPr/>
            <p:nvPr/>
          </p:nvSpPr>
          <p:spPr bwMode="auto">
            <a:xfrm>
              <a:off x="1229995" y="2672080"/>
              <a:ext cx="2762885" cy="568960"/>
            </a:xfrm>
            <a:prstGeom prst="roundRect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à coins arrondis 6"/>
            <p:cNvSpPr/>
            <p:nvPr/>
          </p:nvSpPr>
          <p:spPr bwMode="auto">
            <a:xfrm>
              <a:off x="1290955" y="4726940"/>
              <a:ext cx="2407285" cy="444500"/>
            </a:xfrm>
            <a:prstGeom prst="roundRect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à coins arrondis 9"/>
            <p:cNvSpPr/>
            <p:nvPr/>
          </p:nvSpPr>
          <p:spPr bwMode="auto">
            <a:xfrm>
              <a:off x="1219835" y="5736590"/>
              <a:ext cx="3189605" cy="444500"/>
            </a:xfrm>
            <a:prstGeom prst="roundRect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0" y="12794"/>
            <a:ext cx="71279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rgbClr val="FFFF00"/>
                </a:solidFill>
              </a:rPr>
              <a:t>Bilan</a:t>
            </a:r>
          </a:p>
          <a:p>
            <a:r>
              <a:rPr lang="fr-CH" sz="2800" dirty="0" smtClean="0">
                <a:solidFill>
                  <a:srgbClr val="FFFF00"/>
                </a:solidFill>
              </a:rPr>
              <a:t>Passifs</a:t>
            </a:r>
            <a:endParaRPr lang="fr-CH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07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378" y="1023937"/>
            <a:ext cx="7267575" cy="481012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17879" y="6390808"/>
            <a:ext cx="7508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dirty="0" smtClean="0">
                <a:solidFill>
                  <a:srgbClr val="FFFF99"/>
                </a:solidFill>
              </a:rPr>
              <a:t>Source : </a:t>
            </a:r>
            <a:r>
              <a:rPr lang="fr-CH" sz="1100" dirty="0">
                <a:solidFill>
                  <a:srgbClr val="FFFF99"/>
                </a:solidFill>
              </a:rPr>
              <a:t>Le nouveau </a:t>
            </a:r>
            <a:r>
              <a:rPr lang="fr-CH" sz="1100" dirty="0" smtClean="0">
                <a:solidFill>
                  <a:srgbClr val="FFFF99"/>
                </a:solidFill>
              </a:rPr>
              <a:t>droit comptable  /  Présentation </a:t>
            </a:r>
            <a:r>
              <a:rPr lang="fr-CH" sz="1100" dirty="0">
                <a:solidFill>
                  <a:srgbClr val="FFFF99"/>
                </a:solidFill>
              </a:rPr>
              <a:t>structurée et </a:t>
            </a:r>
            <a:r>
              <a:rPr lang="fr-CH" sz="1100" dirty="0" smtClean="0">
                <a:solidFill>
                  <a:srgbClr val="FFFF99"/>
                </a:solidFill>
              </a:rPr>
              <a:t>explication des </a:t>
            </a:r>
            <a:r>
              <a:rPr lang="fr-CH" sz="1100" dirty="0">
                <a:solidFill>
                  <a:srgbClr val="FFFF99"/>
                </a:solidFill>
              </a:rPr>
              <a:t>principales </a:t>
            </a:r>
            <a:r>
              <a:rPr lang="fr-CH" sz="1100" dirty="0" smtClean="0">
                <a:solidFill>
                  <a:srgbClr val="FFFF99"/>
                </a:solidFill>
              </a:rPr>
              <a:t>nouveautés / kpmg.ch</a:t>
            </a:r>
            <a:endParaRPr lang="fr-CH" sz="1100" dirty="0">
              <a:solidFill>
                <a:srgbClr val="FFFF99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 bwMode="auto">
          <a:xfrm rot="16200000">
            <a:off x="-1244601" y="3214491"/>
            <a:ext cx="4622800" cy="49784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Compte de résultat à niveaux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0" y="12794"/>
            <a:ext cx="7127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rgbClr val="FFFF00"/>
                </a:solidFill>
              </a:rPr>
              <a:t>Résultat</a:t>
            </a:r>
            <a:endParaRPr lang="fr-CH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0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737" y="1738312"/>
            <a:ext cx="7248525" cy="33813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17879" y="6390808"/>
            <a:ext cx="7508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dirty="0" smtClean="0">
                <a:solidFill>
                  <a:srgbClr val="FFFF99"/>
                </a:solidFill>
              </a:rPr>
              <a:t>Source : </a:t>
            </a:r>
            <a:r>
              <a:rPr lang="fr-CH" sz="1100" dirty="0">
                <a:solidFill>
                  <a:srgbClr val="FFFF99"/>
                </a:solidFill>
              </a:rPr>
              <a:t>Le nouveau </a:t>
            </a:r>
            <a:r>
              <a:rPr lang="fr-CH" sz="1100" dirty="0" smtClean="0">
                <a:solidFill>
                  <a:srgbClr val="FFFF99"/>
                </a:solidFill>
              </a:rPr>
              <a:t>droit comptable  /  Présentation </a:t>
            </a:r>
            <a:r>
              <a:rPr lang="fr-CH" sz="1100" dirty="0">
                <a:solidFill>
                  <a:srgbClr val="FFFF99"/>
                </a:solidFill>
              </a:rPr>
              <a:t>structurée et </a:t>
            </a:r>
            <a:r>
              <a:rPr lang="fr-CH" sz="1100" dirty="0" smtClean="0">
                <a:solidFill>
                  <a:srgbClr val="FFFF99"/>
                </a:solidFill>
              </a:rPr>
              <a:t>explication des </a:t>
            </a:r>
            <a:r>
              <a:rPr lang="fr-CH" sz="1100" dirty="0">
                <a:solidFill>
                  <a:srgbClr val="FFFF99"/>
                </a:solidFill>
              </a:rPr>
              <a:t>principales </a:t>
            </a:r>
            <a:r>
              <a:rPr lang="fr-CH" sz="1100" dirty="0" smtClean="0">
                <a:solidFill>
                  <a:srgbClr val="FFFF99"/>
                </a:solidFill>
              </a:rPr>
              <a:t>nouveautés / kpmg.ch</a:t>
            </a:r>
            <a:endParaRPr lang="fr-CH" sz="1100" dirty="0">
              <a:solidFill>
                <a:srgbClr val="FFFF99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 bwMode="auto">
          <a:xfrm>
            <a:off x="1036320" y="2306320"/>
            <a:ext cx="3332480" cy="1280160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12794"/>
            <a:ext cx="7127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>
                <a:solidFill>
                  <a:srgbClr val="FFFF00"/>
                </a:solidFill>
              </a:rPr>
              <a:t>Annexe</a:t>
            </a:r>
            <a:endParaRPr lang="fr-CH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7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5999"/>
            <a:ext cx="7772400" cy="1238037"/>
          </a:xfrm>
        </p:spPr>
        <p:txBody>
          <a:bodyPr anchor="ctr"/>
          <a:lstStyle/>
          <a:p>
            <a:r>
              <a:rPr lang="fr-FR" altLang="fr-FR" sz="5400" dirty="0">
                <a:solidFill>
                  <a:srgbClr val="FFFF00"/>
                </a:solidFill>
              </a:rPr>
              <a:t>Structure </a:t>
            </a:r>
            <a:r>
              <a:rPr lang="fr-FR" altLang="fr-FR" sz="5400" dirty="0" smtClean="0">
                <a:solidFill>
                  <a:srgbClr val="FFFF00"/>
                </a:solidFill>
              </a:rPr>
              <a:t>du rapport de gestion</a:t>
            </a:r>
            <a:endParaRPr lang="fr-FR" alt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995362"/>
            <a:ext cx="7810500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19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5999"/>
            <a:ext cx="7772400" cy="1238037"/>
          </a:xfrm>
        </p:spPr>
        <p:txBody>
          <a:bodyPr anchor="ctr"/>
          <a:lstStyle/>
          <a:p>
            <a:r>
              <a:rPr lang="fr-FR" altLang="fr-FR" sz="5400" dirty="0">
                <a:solidFill>
                  <a:srgbClr val="FFFF00"/>
                </a:solidFill>
              </a:rPr>
              <a:t>Structure comptable </a:t>
            </a:r>
            <a:br>
              <a:rPr lang="fr-FR" altLang="fr-FR" sz="5400" dirty="0">
                <a:solidFill>
                  <a:srgbClr val="FFFF00"/>
                </a:solidFill>
              </a:rPr>
            </a:br>
            <a:r>
              <a:rPr lang="fr-FR" altLang="fr-FR" sz="5400" dirty="0">
                <a:solidFill>
                  <a:srgbClr val="FFFF00"/>
                </a:solidFill>
              </a:rPr>
              <a:t>à  9  </a:t>
            </a:r>
            <a:r>
              <a:rPr lang="fr-FR" altLang="fr-FR" sz="5400" dirty="0" smtClean="0">
                <a:solidFill>
                  <a:srgbClr val="FFFF00"/>
                </a:solidFill>
              </a:rPr>
              <a:t>classes</a:t>
            </a:r>
            <a:br>
              <a:rPr lang="fr-FR" altLang="fr-FR" sz="5400" dirty="0" smtClean="0">
                <a:solidFill>
                  <a:srgbClr val="FFFF00"/>
                </a:solidFill>
              </a:rPr>
            </a:br>
            <a:r>
              <a:rPr lang="fr-FR" altLang="fr-FR" sz="1800" dirty="0" smtClean="0">
                <a:solidFill>
                  <a:srgbClr val="FFFF00"/>
                </a:solidFill>
              </a:rPr>
              <a:t>(idem </a:t>
            </a:r>
            <a:r>
              <a:rPr lang="fr-FR" altLang="fr-FR" sz="1800" dirty="0" err="1" smtClean="0">
                <a:solidFill>
                  <a:srgbClr val="FFFF00"/>
                </a:solidFill>
              </a:rPr>
              <a:t>Sterchi</a:t>
            </a:r>
            <a:r>
              <a:rPr lang="fr-FR" altLang="fr-FR" sz="1800" dirty="0" smtClean="0">
                <a:solidFill>
                  <a:srgbClr val="FFFF00"/>
                </a:solidFill>
              </a:rPr>
              <a:t> 1997)</a:t>
            </a:r>
            <a:endParaRPr lang="fr-FR" altLang="fr-FR" sz="1800" dirty="0"/>
          </a:p>
        </p:txBody>
      </p:sp>
    </p:spTree>
    <p:extLst>
      <p:ext uri="{BB962C8B-B14F-4D97-AF65-F5344CB8AC3E}">
        <p14:creationId xmlns:p14="http://schemas.microsoft.com/office/powerpoint/2010/main" val="115012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27432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>
            <a:off x="7162800" y="533400"/>
            <a:ext cx="0" cy="6477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>
            <a:off x="0" y="48006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0" y="533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178" name="Group 58"/>
          <p:cNvGrpSpPr>
            <a:grpSpLocks/>
          </p:cNvGrpSpPr>
          <p:nvPr/>
        </p:nvGrpSpPr>
        <p:grpSpPr bwMode="auto">
          <a:xfrm>
            <a:off x="1371600" y="609600"/>
            <a:ext cx="1295400" cy="4114800"/>
            <a:chOff x="864" y="384"/>
            <a:chExt cx="816" cy="2592"/>
          </a:xfrm>
        </p:grpSpPr>
        <p:sp>
          <p:nvSpPr>
            <p:cNvPr id="5124" name="AutoShape 4"/>
            <p:cNvSpPr>
              <a:spLocks noChangeArrowheads="1"/>
            </p:cNvSpPr>
            <p:nvPr/>
          </p:nvSpPr>
          <p:spPr bwMode="auto">
            <a:xfrm rot="8085572">
              <a:off x="1056" y="720"/>
              <a:ext cx="384" cy="384"/>
            </a:xfrm>
            <a:prstGeom prst="rtTriangl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45" name="Text Box 25"/>
            <p:cNvSpPr txBox="1">
              <a:spLocks noChangeArrowheads="1"/>
            </p:cNvSpPr>
            <p:nvPr/>
          </p:nvSpPr>
          <p:spPr bwMode="auto">
            <a:xfrm>
              <a:off x="864" y="864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Court terme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864" y="1488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Long terme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864" y="2160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Privé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5148" name="Text Box 28"/>
            <p:cNvSpPr txBox="1">
              <a:spLocks noChangeArrowheads="1"/>
            </p:cNvSpPr>
            <p:nvPr/>
          </p:nvSpPr>
          <p:spPr bwMode="auto">
            <a:xfrm>
              <a:off x="864" y="2736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Capital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5140" name="AutoShape 20"/>
            <p:cNvSpPr>
              <a:spLocks noChangeArrowheads="1"/>
            </p:cNvSpPr>
            <p:nvPr/>
          </p:nvSpPr>
          <p:spPr bwMode="auto">
            <a:xfrm rot="8085572">
              <a:off x="1056" y="2016"/>
              <a:ext cx="384" cy="384"/>
            </a:xfrm>
            <a:prstGeom prst="rtTriangl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41" name="AutoShape 21"/>
            <p:cNvSpPr>
              <a:spLocks noChangeArrowheads="1"/>
            </p:cNvSpPr>
            <p:nvPr/>
          </p:nvSpPr>
          <p:spPr bwMode="auto">
            <a:xfrm rot="8085572">
              <a:off x="1056" y="1344"/>
              <a:ext cx="384" cy="384"/>
            </a:xfrm>
            <a:prstGeom prst="rtTriangl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42" name="AutoShape 22"/>
            <p:cNvSpPr>
              <a:spLocks noChangeArrowheads="1"/>
            </p:cNvSpPr>
            <p:nvPr/>
          </p:nvSpPr>
          <p:spPr bwMode="auto">
            <a:xfrm rot="8085572">
              <a:off x="1056" y="2592"/>
              <a:ext cx="384" cy="384"/>
            </a:xfrm>
            <a:prstGeom prst="rtTriangl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53" name="Text Box 33"/>
            <p:cNvSpPr txBox="1">
              <a:spLocks noChangeArrowheads="1"/>
            </p:cNvSpPr>
            <p:nvPr/>
          </p:nvSpPr>
          <p:spPr bwMode="auto">
            <a:xfrm>
              <a:off x="960" y="384"/>
              <a:ext cx="576" cy="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fr-FR" altLang="fr-FR" sz="2000" b="1">
                  <a:latin typeface="Times New Roman" panose="02020603050405020304" pitchFamily="18" charset="0"/>
                </a:rPr>
                <a:t>Passif</a:t>
              </a:r>
              <a:endParaRPr lang="fr-FR" altLang="fr-FR" sz="2400" b="1">
                <a:latin typeface="Times New Roman" panose="02020603050405020304" pitchFamily="18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2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5157" name="Line 37"/>
          <p:cNvSpPr>
            <a:spLocks noChangeShapeType="1"/>
          </p:cNvSpPr>
          <p:nvPr/>
        </p:nvSpPr>
        <p:spPr bwMode="auto">
          <a:xfrm>
            <a:off x="2743200" y="2895600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5180" name="Group 60"/>
          <p:cNvGrpSpPr>
            <a:grpSpLocks/>
          </p:cNvGrpSpPr>
          <p:nvPr/>
        </p:nvGrpSpPr>
        <p:grpSpPr bwMode="auto">
          <a:xfrm>
            <a:off x="3962400" y="609600"/>
            <a:ext cx="3124200" cy="1143000"/>
            <a:chOff x="2496" y="384"/>
            <a:chExt cx="1968" cy="720"/>
          </a:xfrm>
        </p:grpSpPr>
        <p:sp>
          <p:nvSpPr>
            <p:cNvPr id="5122" name="Oval 2"/>
            <p:cNvSpPr>
              <a:spLocks noChangeArrowheads="1"/>
            </p:cNvSpPr>
            <p:nvPr/>
          </p:nvSpPr>
          <p:spPr bwMode="auto">
            <a:xfrm>
              <a:off x="2736" y="672"/>
              <a:ext cx="288" cy="288"/>
            </a:xfrm>
            <a:prstGeom prst="ellipse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30" name="Oval 10"/>
            <p:cNvSpPr>
              <a:spLocks noChangeArrowheads="1"/>
            </p:cNvSpPr>
            <p:nvPr/>
          </p:nvSpPr>
          <p:spPr bwMode="auto">
            <a:xfrm>
              <a:off x="3312" y="672"/>
              <a:ext cx="288" cy="288"/>
            </a:xfrm>
            <a:prstGeom prst="ellipse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31" name="Oval 11"/>
            <p:cNvSpPr>
              <a:spLocks noChangeArrowheads="1"/>
            </p:cNvSpPr>
            <p:nvPr/>
          </p:nvSpPr>
          <p:spPr bwMode="auto">
            <a:xfrm>
              <a:off x="3888" y="672"/>
              <a:ext cx="288" cy="288"/>
            </a:xfrm>
            <a:prstGeom prst="ellipse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55" name="Text Box 35"/>
            <p:cNvSpPr txBox="1">
              <a:spLocks noChangeArrowheads="1"/>
            </p:cNvSpPr>
            <p:nvPr/>
          </p:nvSpPr>
          <p:spPr bwMode="auto">
            <a:xfrm>
              <a:off x="2544" y="384"/>
              <a:ext cx="1872" cy="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fr-FR" altLang="fr-FR" sz="2000" b="1">
                  <a:latin typeface="Times New Roman" panose="02020603050405020304" pitchFamily="18" charset="0"/>
                </a:rPr>
                <a:t>Charges d ’exploitation</a:t>
              </a:r>
              <a:endParaRPr lang="fr-FR" altLang="fr-FR" sz="2400" b="1">
                <a:latin typeface="Times New Roman" panose="02020603050405020304" pitchFamily="18" charset="0"/>
              </a:endParaRPr>
            </a:p>
            <a:p>
              <a:pPr>
                <a:lnSpc>
                  <a:spcPct val="12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     4          5          6  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5161" name="Text Box 41"/>
            <p:cNvSpPr txBox="1">
              <a:spLocks noChangeArrowheads="1"/>
            </p:cNvSpPr>
            <p:nvPr/>
          </p:nvSpPr>
          <p:spPr bwMode="auto">
            <a:xfrm>
              <a:off x="3648" y="912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F.G.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5162" name="Text Box 42"/>
            <p:cNvSpPr txBox="1">
              <a:spLocks noChangeArrowheads="1"/>
            </p:cNvSpPr>
            <p:nvPr/>
          </p:nvSpPr>
          <p:spPr bwMode="auto">
            <a:xfrm>
              <a:off x="3072" y="912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Personnel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5163" name="Text Box 43"/>
            <p:cNvSpPr txBox="1">
              <a:spLocks noChangeArrowheads="1"/>
            </p:cNvSpPr>
            <p:nvPr/>
          </p:nvSpPr>
          <p:spPr bwMode="auto">
            <a:xfrm>
              <a:off x="2496" y="912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Production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179" name="Group 59"/>
          <p:cNvGrpSpPr>
            <a:grpSpLocks/>
          </p:cNvGrpSpPr>
          <p:nvPr/>
        </p:nvGrpSpPr>
        <p:grpSpPr bwMode="auto">
          <a:xfrm>
            <a:off x="2743200" y="609600"/>
            <a:ext cx="1295400" cy="1143000"/>
            <a:chOff x="1728" y="384"/>
            <a:chExt cx="816" cy="720"/>
          </a:xfrm>
        </p:grpSpPr>
        <p:sp>
          <p:nvSpPr>
            <p:cNvPr id="5125" name="Oval 5"/>
            <p:cNvSpPr>
              <a:spLocks noChangeArrowheads="1"/>
            </p:cNvSpPr>
            <p:nvPr/>
          </p:nvSpPr>
          <p:spPr bwMode="auto">
            <a:xfrm>
              <a:off x="1968" y="672"/>
              <a:ext cx="288" cy="28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54" name="Text Box 34"/>
            <p:cNvSpPr txBox="1">
              <a:spLocks noChangeArrowheads="1"/>
            </p:cNvSpPr>
            <p:nvPr/>
          </p:nvSpPr>
          <p:spPr bwMode="auto">
            <a:xfrm>
              <a:off x="1776" y="384"/>
              <a:ext cx="720" cy="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fr-FR" altLang="fr-FR" sz="2000" b="1">
                  <a:latin typeface="Times New Roman" panose="02020603050405020304" pitchFamily="18" charset="0"/>
                </a:rPr>
                <a:t>Produits</a:t>
              </a:r>
              <a:endParaRPr lang="fr-FR" altLang="fr-FR" sz="2400" b="1">
                <a:latin typeface="Times New Roman" panose="02020603050405020304" pitchFamily="18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3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5164" name="Text Box 44"/>
            <p:cNvSpPr txBox="1">
              <a:spLocks noChangeArrowheads="1"/>
            </p:cNvSpPr>
            <p:nvPr/>
          </p:nvSpPr>
          <p:spPr bwMode="auto">
            <a:xfrm>
              <a:off x="1728" y="912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Chiffre d ’aff.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177" name="Group 57"/>
          <p:cNvGrpSpPr>
            <a:grpSpLocks/>
          </p:cNvGrpSpPr>
          <p:nvPr/>
        </p:nvGrpSpPr>
        <p:grpSpPr bwMode="auto">
          <a:xfrm>
            <a:off x="228600" y="609600"/>
            <a:ext cx="1295400" cy="2057400"/>
            <a:chOff x="144" y="384"/>
            <a:chExt cx="816" cy="1296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288" y="672"/>
              <a:ext cx="480" cy="24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288" y="1296"/>
              <a:ext cx="480" cy="24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>
              <a:off x="240" y="384"/>
              <a:ext cx="576" cy="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fr-FR" altLang="fr-FR" sz="2000" b="1">
                  <a:latin typeface="Times New Roman" panose="02020603050405020304" pitchFamily="18" charset="0"/>
                </a:rPr>
                <a:t>Actif</a:t>
              </a:r>
              <a:endParaRPr lang="fr-FR" altLang="fr-FR" sz="2400" b="1">
                <a:latin typeface="Times New Roman" panose="02020603050405020304" pitchFamily="18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1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5165" name="Text Box 45"/>
            <p:cNvSpPr txBox="1">
              <a:spLocks noChangeArrowheads="1"/>
            </p:cNvSpPr>
            <p:nvPr/>
          </p:nvSpPr>
          <p:spPr bwMode="auto">
            <a:xfrm>
              <a:off x="144" y="1488"/>
              <a:ext cx="76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Immobilisés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5166" name="Text Box 46"/>
            <p:cNvSpPr txBox="1">
              <a:spLocks noChangeArrowheads="1"/>
            </p:cNvSpPr>
            <p:nvPr/>
          </p:nvSpPr>
          <p:spPr bwMode="auto">
            <a:xfrm>
              <a:off x="144" y="864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 Mobilisés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181" name="Group 61"/>
          <p:cNvGrpSpPr>
            <a:grpSpLocks/>
          </p:cNvGrpSpPr>
          <p:nvPr/>
        </p:nvGrpSpPr>
        <p:grpSpPr bwMode="auto">
          <a:xfrm>
            <a:off x="7010400" y="609600"/>
            <a:ext cx="2133600" cy="1781175"/>
            <a:chOff x="4416" y="384"/>
            <a:chExt cx="1344" cy="1122"/>
          </a:xfrm>
        </p:grpSpPr>
        <p:sp>
          <p:nvSpPr>
            <p:cNvPr id="5126" name="Oval 6"/>
            <p:cNvSpPr>
              <a:spLocks noChangeArrowheads="1"/>
            </p:cNvSpPr>
            <p:nvPr/>
          </p:nvSpPr>
          <p:spPr bwMode="auto">
            <a:xfrm>
              <a:off x="4704" y="672"/>
              <a:ext cx="288" cy="288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32" name="Oval 12"/>
            <p:cNvSpPr>
              <a:spLocks noChangeArrowheads="1"/>
            </p:cNvSpPr>
            <p:nvPr/>
          </p:nvSpPr>
          <p:spPr bwMode="auto">
            <a:xfrm>
              <a:off x="5280" y="672"/>
              <a:ext cx="288" cy="288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56" name="Text Box 36"/>
            <p:cNvSpPr txBox="1">
              <a:spLocks noChangeArrowheads="1"/>
            </p:cNvSpPr>
            <p:nvPr/>
          </p:nvSpPr>
          <p:spPr bwMode="auto">
            <a:xfrm>
              <a:off x="4608" y="384"/>
              <a:ext cx="1152" cy="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fr-FR" altLang="fr-FR" sz="2000" b="1">
                  <a:latin typeface="Times New Roman" panose="02020603050405020304" pitchFamily="18" charset="0"/>
                </a:rPr>
                <a:t>Hors expl.</a:t>
              </a:r>
              <a:endParaRPr lang="fr-FR" altLang="fr-FR" sz="2400" b="1">
                <a:latin typeface="Times New Roman" panose="02020603050405020304" pitchFamily="18" charset="0"/>
              </a:endParaRPr>
            </a:p>
            <a:p>
              <a:pPr>
                <a:lnSpc>
                  <a:spcPct val="12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   7          8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5160" name="Text Box 40"/>
            <p:cNvSpPr txBox="1">
              <a:spLocks noChangeArrowheads="1"/>
            </p:cNvSpPr>
            <p:nvPr/>
          </p:nvSpPr>
          <p:spPr bwMode="auto">
            <a:xfrm>
              <a:off x="4416" y="912"/>
              <a:ext cx="81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Activités annexes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5167" name="Text Box 47"/>
            <p:cNvSpPr txBox="1">
              <a:spLocks noChangeArrowheads="1"/>
            </p:cNvSpPr>
            <p:nvPr/>
          </p:nvSpPr>
          <p:spPr bwMode="auto">
            <a:xfrm>
              <a:off x="5088" y="912"/>
              <a:ext cx="672" cy="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Résultats exception-nels et  impôts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5168" name="Text Box 48"/>
          <p:cNvSpPr txBox="1">
            <a:spLocks noChangeArrowheads="1"/>
          </p:cNvSpPr>
          <p:nvPr/>
        </p:nvSpPr>
        <p:spPr bwMode="auto">
          <a:xfrm>
            <a:off x="0" y="762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 i="1">
                <a:latin typeface="Times New Roman" panose="02020603050405020304" pitchFamily="18" charset="0"/>
              </a:rPr>
              <a:t>Comptes du Bilan</a:t>
            </a:r>
          </a:p>
        </p:txBody>
      </p:sp>
      <p:sp>
        <p:nvSpPr>
          <p:cNvPr id="5169" name="Text Box 49"/>
          <p:cNvSpPr txBox="1">
            <a:spLocks noChangeArrowheads="1"/>
          </p:cNvSpPr>
          <p:nvPr/>
        </p:nvSpPr>
        <p:spPr bwMode="auto">
          <a:xfrm>
            <a:off x="2743200" y="0"/>
            <a:ext cx="640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 i="1">
                <a:latin typeface="Times New Roman" panose="02020603050405020304" pitchFamily="18" charset="0"/>
              </a:rPr>
              <a:t>Comptes de gestion</a:t>
            </a:r>
          </a:p>
        </p:txBody>
      </p:sp>
      <p:grpSp>
        <p:nvGrpSpPr>
          <p:cNvPr id="5182" name="Group 62"/>
          <p:cNvGrpSpPr>
            <a:grpSpLocks/>
          </p:cNvGrpSpPr>
          <p:nvPr/>
        </p:nvGrpSpPr>
        <p:grpSpPr bwMode="auto">
          <a:xfrm>
            <a:off x="685800" y="2943225"/>
            <a:ext cx="5181600" cy="3200400"/>
            <a:chOff x="432" y="1872"/>
            <a:chExt cx="3264" cy="2016"/>
          </a:xfrm>
        </p:grpSpPr>
        <p:sp>
          <p:nvSpPr>
            <p:cNvPr id="5128" name="AutoShape 8"/>
            <p:cNvSpPr>
              <a:spLocks noChangeArrowheads="1"/>
            </p:cNvSpPr>
            <p:nvPr/>
          </p:nvSpPr>
          <p:spPr bwMode="auto">
            <a:xfrm>
              <a:off x="432" y="3360"/>
              <a:ext cx="960" cy="528"/>
            </a:xfrm>
            <a:prstGeom prst="pentagon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29" name="Oval 9"/>
            <p:cNvSpPr>
              <a:spLocks noChangeArrowheads="1"/>
            </p:cNvSpPr>
            <p:nvPr/>
          </p:nvSpPr>
          <p:spPr bwMode="auto">
            <a:xfrm>
              <a:off x="2976" y="3312"/>
              <a:ext cx="576" cy="528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52" name="Text Box 32"/>
            <p:cNvSpPr txBox="1">
              <a:spLocks noChangeArrowheads="1"/>
            </p:cNvSpPr>
            <p:nvPr/>
          </p:nvSpPr>
          <p:spPr bwMode="auto">
            <a:xfrm>
              <a:off x="528" y="3072"/>
              <a:ext cx="768" cy="7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fr-FR" altLang="fr-FR" sz="2800" b="1">
                  <a:latin typeface="Times New Roman" panose="02020603050405020304" pitchFamily="18" charset="0"/>
                </a:rPr>
                <a:t>Bilan</a:t>
              </a:r>
              <a:endParaRPr lang="fr-FR" altLang="fr-FR" sz="2400" b="1">
                <a:latin typeface="Times New Roman" panose="02020603050405020304" pitchFamily="18" charset="0"/>
              </a:endParaRPr>
            </a:p>
            <a:p>
              <a:pPr algn="ctr">
                <a:lnSpc>
                  <a:spcPct val="16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9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5151" name="Text Box 31"/>
            <p:cNvSpPr txBox="1">
              <a:spLocks noChangeArrowheads="1"/>
            </p:cNvSpPr>
            <p:nvPr/>
          </p:nvSpPr>
          <p:spPr bwMode="auto">
            <a:xfrm>
              <a:off x="2832" y="3024"/>
              <a:ext cx="864" cy="7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Résultat</a:t>
              </a:r>
            </a:p>
            <a:p>
              <a:pPr algn="ctr">
                <a:lnSpc>
                  <a:spcPct val="17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9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5170" name="Text Box 50"/>
            <p:cNvSpPr txBox="1">
              <a:spLocks noChangeArrowheads="1"/>
            </p:cNvSpPr>
            <p:nvPr/>
          </p:nvSpPr>
          <p:spPr bwMode="auto">
            <a:xfrm>
              <a:off x="1728" y="1872"/>
              <a:ext cx="6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000" i="1" u="sng">
                  <a:latin typeface="Times New Roman" panose="02020603050405020304" pitchFamily="18" charset="0"/>
                </a:rPr>
                <a:t>Clôture</a:t>
              </a:r>
              <a:endParaRPr lang="fr-FR" altLang="fr-FR" sz="1800" b="1" i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3" grpId="0" animBg="1"/>
      <p:bldP spid="5134" grpId="0" animBg="1"/>
      <p:bldP spid="5135" grpId="0" animBg="1"/>
      <p:bldP spid="5136" grpId="0" animBg="1"/>
      <p:bldP spid="5157" grpId="0" animBg="1"/>
      <p:bldP spid="5168" grpId="0" autoUpdateAnimBg="0"/>
      <p:bldP spid="516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51" name="Group 1091"/>
          <p:cNvGrpSpPr>
            <a:grpSpLocks/>
          </p:cNvGrpSpPr>
          <p:nvPr/>
        </p:nvGrpSpPr>
        <p:grpSpPr bwMode="auto">
          <a:xfrm>
            <a:off x="838200" y="1206500"/>
            <a:ext cx="3454400" cy="1574800"/>
            <a:chOff x="528" y="760"/>
            <a:chExt cx="2176" cy="992"/>
          </a:xfrm>
        </p:grpSpPr>
        <p:sp>
          <p:nvSpPr>
            <p:cNvPr id="42052" name="Rectangle 1092"/>
            <p:cNvSpPr>
              <a:spLocks noChangeArrowheads="1"/>
            </p:cNvSpPr>
            <p:nvPr/>
          </p:nvSpPr>
          <p:spPr bwMode="auto">
            <a:xfrm>
              <a:off x="528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42053" name="Rectangle 1093"/>
            <p:cNvSpPr>
              <a:spLocks noChangeArrowheads="1"/>
            </p:cNvSpPr>
            <p:nvPr/>
          </p:nvSpPr>
          <p:spPr bwMode="auto">
            <a:xfrm>
              <a:off x="1616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42054" name="Rectangle 1094"/>
            <p:cNvSpPr>
              <a:spLocks noChangeArrowheads="1"/>
            </p:cNvSpPr>
            <p:nvPr/>
          </p:nvSpPr>
          <p:spPr bwMode="auto">
            <a:xfrm>
              <a:off x="528" y="760"/>
              <a:ext cx="2176" cy="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Bilan</a:t>
              </a:r>
              <a:endParaRPr lang="fr-FR" altLang="fr-FR" sz="2400" b="1"/>
            </a:p>
          </p:txBody>
        </p:sp>
        <p:sp>
          <p:nvSpPr>
            <p:cNvPr id="42055" name="Rectangle 1095"/>
            <p:cNvSpPr>
              <a:spLocks noChangeArrowheads="1"/>
            </p:cNvSpPr>
            <p:nvPr/>
          </p:nvSpPr>
          <p:spPr bwMode="auto">
            <a:xfrm>
              <a:off x="584" y="814"/>
              <a:ext cx="248" cy="158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2056" name="AutoShape 1096"/>
            <p:cNvSpPr>
              <a:spLocks noChangeArrowheads="1"/>
            </p:cNvSpPr>
            <p:nvPr/>
          </p:nvSpPr>
          <p:spPr bwMode="auto">
            <a:xfrm>
              <a:off x="2328" y="810"/>
              <a:ext cx="304" cy="17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42057" name="Group 1097"/>
          <p:cNvGrpSpPr>
            <a:grpSpLocks/>
          </p:cNvGrpSpPr>
          <p:nvPr/>
        </p:nvGrpSpPr>
        <p:grpSpPr bwMode="auto">
          <a:xfrm>
            <a:off x="5702300" y="1714500"/>
            <a:ext cx="3048000" cy="1168400"/>
            <a:chOff x="3592" y="1080"/>
            <a:chExt cx="1920" cy="736"/>
          </a:xfrm>
        </p:grpSpPr>
        <p:sp>
          <p:nvSpPr>
            <p:cNvPr id="42058" name="Rectangle 1098"/>
            <p:cNvSpPr>
              <a:spLocks noChangeArrowheads="1"/>
            </p:cNvSpPr>
            <p:nvPr/>
          </p:nvSpPr>
          <p:spPr bwMode="auto">
            <a:xfrm>
              <a:off x="359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42059" name="Rectangle 1099"/>
            <p:cNvSpPr>
              <a:spLocks noChangeArrowheads="1"/>
            </p:cNvSpPr>
            <p:nvPr/>
          </p:nvSpPr>
          <p:spPr bwMode="auto">
            <a:xfrm>
              <a:off x="455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42060" name="Rectangle 1100"/>
            <p:cNvSpPr>
              <a:spLocks noChangeArrowheads="1"/>
            </p:cNvSpPr>
            <p:nvPr/>
          </p:nvSpPr>
          <p:spPr bwMode="auto">
            <a:xfrm>
              <a:off x="3592" y="108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Annexes</a:t>
              </a:r>
              <a:endParaRPr lang="fr-FR" altLang="fr-FR" sz="1800" b="1"/>
            </a:p>
          </p:txBody>
        </p:sp>
        <p:grpSp>
          <p:nvGrpSpPr>
            <p:cNvPr id="42061" name="Group 1101"/>
            <p:cNvGrpSpPr>
              <a:grpSpLocks/>
            </p:cNvGrpSpPr>
            <p:nvPr/>
          </p:nvGrpSpPr>
          <p:grpSpPr bwMode="auto">
            <a:xfrm flipH="1">
              <a:off x="5298" y="1104"/>
              <a:ext cx="144" cy="144"/>
              <a:chOff x="702" y="3462"/>
              <a:chExt cx="144" cy="144"/>
            </a:xfrm>
          </p:grpSpPr>
          <p:sp>
            <p:nvSpPr>
              <p:cNvPr id="42062" name="Oval 1102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63" name="Line 1103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42064" name="Group 1104"/>
            <p:cNvGrpSpPr>
              <a:grpSpLocks/>
            </p:cNvGrpSpPr>
            <p:nvPr/>
          </p:nvGrpSpPr>
          <p:grpSpPr bwMode="auto">
            <a:xfrm>
              <a:off x="3642" y="1110"/>
              <a:ext cx="144" cy="144"/>
              <a:chOff x="702" y="3462"/>
              <a:chExt cx="144" cy="144"/>
            </a:xfrm>
          </p:grpSpPr>
          <p:sp>
            <p:nvSpPr>
              <p:cNvPr id="42065" name="Oval 1105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66" name="Line 1106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42067" name="Group 1107"/>
          <p:cNvGrpSpPr>
            <a:grpSpLocks/>
          </p:cNvGrpSpPr>
          <p:nvPr/>
        </p:nvGrpSpPr>
        <p:grpSpPr bwMode="auto">
          <a:xfrm>
            <a:off x="5207000" y="3238500"/>
            <a:ext cx="3048000" cy="1168400"/>
            <a:chOff x="3280" y="2040"/>
            <a:chExt cx="1920" cy="736"/>
          </a:xfrm>
        </p:grpSpPr>
        <p:sp>
          <p:nvSpPr>
            <p:cNvPr id="42068" name="Rectangle 1108"/>
            <p:cNvSpPr>
              <a:spLocks noChangeArrowheads="1"/>
            </p:cNvSpPr>
            <p:nvPr/>
          </p:nvSpPr>
          <p:spPr bwMode="auto">
            <a:xfrm>
              <a:off x="328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42069" name="Rectangle 1109"/>
            <p:cNvSpPr>
              <a:spLocks noChangeArrowheads="1"/>
            </p:cNvSpPr>
            <p:nvPr/>
          </p:nvSpPr>
          <p:spPr bwMode="auto">
            <a:xfrm>
              <a:off x="424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42070" name="Rectangle 1110"/>
            <p:cNvSpPr>
              <a:spLocks noChangeArrowheads="1"/>
            </p:cNvSpPr>
            <p:nvPr/>
          </p:nvSpPr>
          <p:spPr bwMode="auto">
            <a:xfrm>
              <a:off x="3280" y="204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Hors exploitation</a:t>
              </a:r>
              <a:endParaRPr lang="fr-FR" altLang="fr-FR" sz="1800" b="1"/>
            </a:p>
          </p:txBody>
        </p:sp>
        <p:grpSp>
          <p:nvGrpSpPr>
            <p:cNvPr id="42071" name="Group 1111"/>
            <p:cNvGrpSpPr>
              <a:grpSpLocks/>
            </p:cNvGrpSpPr>
            <p:nvPr/>
          </p:nvGrpSpPr>
          <p:grpSpPr bwMode="auto">
            <a:xfrm>
              <a:off x="3342" y="2064"/>
              <a:ext cx="144" cy="144"/>
              <a:chOff x="702" y="3462"/>
              <a:chExt cx="144" cy="144"/>
            </a:xfrm>
          </p:grpSpPr>
          <p:sp>
            <p:nvSpPr>
              <p:cNvPr id="42072" name="Oval 1112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73" name="Line 1113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42074" name="Group 1114"/>
            <p:cNvGrpSpPr>
              <a:grpSpLocks/>
            </p:cNvGrpSpPr>
            <p:nvPr/>
          </p:nvGrpSpPr>
          <p:grpSpPr bwMode="auto">
            <a:xfrm flipH="1">
              <a:off x="5010" y="2070"/>
              <a:ext cx="144" cy="144"/>
              <a:chOff x="702" y="3462"/>
              <a:chExt cx="144" cy="144"/>
            </a:xfrm>
          </p:grpSpPr>
          <p:sp>
            <p:nvSpPr>
              <p:cNvPr id="42075" name="Oval 1115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76" name="Line 1116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42077" name="Group 1117"/>
          <p:cNvGrpSpPr>
            <a:grpSpLocks/>
          </p:cNvGrpSpPr>
          <p:nvPr/>
        </p:nvGrpSpPr>
        <p:grpSpPr bwMode="auto">
          <a:xfrm>
            <a:off x="1190625" y="3060700"/>
            <a:ext cx="2822575" cy="1901825"/>
            <a:chOff x="750" y="1958"/>
            <a:chExt cx="1778" cy="1198"/>
          </a:xfrm>
        </p:grpSpPr>
        <p:sp>
          <p:nvSpPr>
            <p:cNvPr id="42078" name="Rectangle 1118"/>
            <p:cNvSpPr>
              <a:spLocks noChangeArrowheads="1"/>
            </p:cNvSpPr>
            <p:nvPr/>
          </p:nvSpPr>
          <p:spPr bwMode="auto">
            <a:xfrm>
              <a:off x="1638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Produits</a:t>
              </a:r>
              <a:endParaRPr lang="fr-FR" altLang="fr-FR" sz="1600" b="1"/>
            </a:p>
          </p:txBody>
        </p:sp>
        <p:sp>
          <p:nvSpPr>
            <p:cNvPr id="42079" name="Rectangle 1119"/>
            <p:cNvSpPr>
              <a:spLocks noChangeArrowheads="1"/>
            </p:cNvSpPr>
            <p:nvPr/>
          </p:nvSpPr>
          <p:spPr bwMode="auto">
            <a:xfrm>
              <a:off x="750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fr-CH" altLang="fr-FR" sz="1600" b="1"/>
                <a:t>Charges</a:t>
              </a:r>
              <a:endParaRPr lang="fr-FR" altLang="fr-FR" sz="1600" b="1"/>
            </a:p>
          </p:txBody>
        </p:sp>
        <p:sp>
          <p:nvSpPr>
            <p:cNvPr id="42080" name="Rectangle 1120"/>
            <p:cNvSpPr>
              <a:spLocks noChangeArrowheads="1"/>
            </p:cNvSpPr>
            <p:nvPr/>
          </p:nvSpPr>
          <p:spPr bwMode="auto">
            <a:xfrm>
              <a:off x="752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2800" b="1"/>
            </a:p>
          </p:txBody>
        </p:sp>
        <p:sp>
          <p:nvSpPr>
            <p:cNvPr id="42081" name="Rectangle 1121"/>
            <p:cNvSpPr>
              <a:spLocks noChangeArrowheads="1"/>
            </p:cNvSpPr>
            <p:nvPr/>
          </p:nvSpPr>
          <p:spPr bwMode="auto">
            <a:xfrm>
              <a:off x="1640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42082" name="Rectangle 1122"/>
            <p:cNvSpPr>
              <a:spLocks noChangeArrowheads="1"/>
            </p:cNvSpPr>
            <p:nvPr/>
          </p:nvSpPr>
          <p:spPr bwMode="auto">
            <a:xfrm>
              <a:off x="752" y="1958"/>
              <a:ext cx="1776" cy="21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Exploitation</a:t>
              </a:r>
              <a:endParaRPr lang="fr-FR" altLang="fr-FR" sz="2400" b="1"/>
            </a:p>
          </p:txBody>
        </p:sp>
        <p:grpSp>
          <p:nvGrpSpPr>
            <p:cNvPr id="42083" name="Group 1123"/>
            <p:cNvGrpSpPr>
              <a:grpSpLocks/>
            </p:cNvGrpSpPr>
            <p:nvPr/>
          </p:nvGrpSpPr>
          <p:grpSpPr bwMode="auto">
            <a:xfrm>
              <a:off x="816" y="2226"/>
              <a:ext cx="144" cy="144"/>
              <a:chOff x="702" y="3462"/>
              <a:chExt cx="144" cy="144"/>
            </a:xfrm>
          </p:grpSpPr>
          <p:sp>
            <p:nvSpPr>
              <p:cNvPr id="42084" name="Oval 1124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85" name="Line 1125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42086" name="Group 1126"/>
            <p:cNvGrpSpPr>
              <a:grpSpLocks/>
            </p:cNvGrpSpPr>
            <p:nvPr/>
          </p:nvGrpSpPr>
          <p:grpSpPr bwMode="auto">
            <a:xfrm flipH="1">
              <a:off x="2316" y="2226"/>
              <a:ext cx="144" cy="144"/>
              <a:chOff x="702" y="3462"/>
              <a:chExt cx="144" cy="144"/>
            </a:xfrm>
          </p:grpSpPr>
          <p:sp>
            <p:nvSpPr>
              <p:cNvPr id="42087" name="Oval 1127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88" name="Line 1128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42089" name="Group 1129"/>
          <p:cNvGrpSpPr>
            <a:grpSpLocks/>
          </p:cNvGrpSpPr>
          <p:nvPr/>
        </p:nvGrpSpPr>
        <p:grpSpPr bwMode="auto">
          <a:xfrm>
            <a:off x="3556000" y="5156200"/>
            <a:ext cx="2438400" cy="1282700"/>
            <a:chOff x="2240" y="3248"/>
            <a:chExt cx="1536" cy="808"/>
          </a:xfrm>
        </p:grpSpPr>
        <p:sp>
          <p:nvSpPr>
            <p:cNvPr id="42090" name="Rectangle 1130"/>
            <p:cNvSpPr>
              <a:spLocks noChangeArrowheads="1"/>
            </p:cNvSpPr>
            <p:nvPr/>
          </p:nvSpPr>
          <p:spPr bwMode="auto">
            <a:xfrm>
              <a:off x="2240" y="3446"/>
              <a:ext cx="1536" cy="56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42091" name="Rectangle 1131"/>
            <p:cNvSpPr>
              <a:spLocks noChangeArrowheads="1"/>
            </p:cNvSpPr>
            <p:nvPr/>
          </p:nvSpPr>
          <p:spPr bwMode="auto">
            <a:xfrm>
              <a:off x="2240" y="3248"/>
              <a:ext cx="1536" cy="198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PP</a:t>
              </a:r>
              <a:endParaRPr lang="fr-FR" altLang="fr-FR" sz="2400" b="1"/>
            </a:p>
          </p:txBody>
        </p:sp>
        <p:sp>
          <p:nvSpPr>
            <p:cNvPr id="42092" name="Line 1132"/>
            <p:cNvSpPr>
              <a:spLocks noChangeShapeType="1"/>
            </p:cNvSpPr>
            <p:nvPr/>
          </p:nvSpPr>
          <p:spPr bwMode="auto">
            <a:xfrm>
              <a:off x="3000" y="3456"/>
              <a:ext cx="0" cy="60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grpSp>
          <p:nvGrpSpPr>
            <p:cNvPr id="42093" name="Group 1133"/>
            <p:cNvGrpSpPr>
              <a:grpSpLocks/>
            </p:cNvGrpSpPr>
            <p:nvPr/>
          </p:nvGrpSpPr>
          <p:grpSpPr bwMode="auto">
            <a:xfrm>
              <a:off x="2292" y="3276"/>
              <a:ext cx="144" cy="144"/>
              <a:chOff x="702" y="3462"/>
              <a:chExt cx="144" cy="144"/>
            </a:xfrm>
          </p:grpSpPr>
          <p:sp>
            <p:nvSpPr>
              <p:cNvPr id="42094" name="Oval 1134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95" name="Line 1135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42096" name="Group 1136"/>
            <p:cNvGrpSpPr>
              <a:grpSpLocks/>
            </p:cNvGrpSpPr>
            <p:nvPr/>
          </p:nvGrpSpPr>
          <p:grpSpPr bwMode="auto">
            <a:xfrm flipH="1">
              <a:off x="3564" y="3282"/>
              <a:ext cx="144" cy="144"/>
              <a:chOff x="702" y="3462"/>
              <a:chExt cx="144" cy="144"/>
            </a:xfrm>
          </p:grpSpPr>
          <p:sp>
            <p:nvSpPr>
              <p:cNvPr id="42097" name="Oval 1137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98" name="Line 1138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sp>
        <p:nvSpPr>
          <p:cNvPr id="41986" name="Text Box 1026"/>
          <p:cNvSpPr txBox="1">
            <a:spLocks noChangeArrowheads="1"/>
          </p:cNvSpPr>
          <p:nvPr/>
        </p:nvSpPr>
        <p:spPr bwMode="auto">
          <a:xfrm>
            <a:off x="495300" y="431800"/>
            <a:ext cx="830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 b="1">
                <a:solidFill>
                  <a:schemeClr val="accent2"/>
                </a:solidFill>
                <a:latin typeface="Times New Roman" panose="02020603050405020304" pitchFamily="18" charset="0"/>
              </a:rPr>
              <a:t>Résumé de la structure du plan comptable PME 97</a:t>
            </a:r>
            <a:endParaRPr lang="fr-FR" altLang="fr-FR" sz="28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2043" name="Group 1083"/>
          <p:cNvGrpSpPr>
            <a:grpSpLocks/>
          </p:cNvGrpSpPr>
          <p:nvPr/>
        </p:nvGrpSpPr>
        <p:grpSpPr bwMode="auto">
          <a:xfrm>
            <a:off x="838200" y="1206500"/>
            <a:ext cx="3454400" cy="1574800"/>
            <a:chOff x="528" y="760"/>
            <a:chExt cx="2176" cy="992"/>
          </a:xfrm>
        </p:grpSpPr>
        <p:sp>
          <p:nvSpPr>
            <p:cNvPr id="41987" name="Rectangle 1027"/>
            <p:cNvSpPr>
              <a:spLocks noChangeArrowheads="1"/>
            </p:cNvSpPr>
            <p:nvPr/>
          </p:nvSpPr>
          <p:spPr bwMode="auto">
            <a:xfrm>
              <a:off x="528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6000" b="1"/>
                <a:t>1</a:t>
              </a:r>
              <a:endParaRPr lang="fr-FR" altLang="fr-FR" sz="6000" b="1"/>
            </a:p>
          </p:txBody>
        </p:sp>
        <p:sp>
          <p:nvSpPr>
            <p:cNvPr id="41988" name="Rectangle 1028"/>
            <p:cNvSpPr>
              <a:spLocks noChangeArrowheads="1"/>
            </p:cNvSpPr>
            <p:nvPr/>
          </p:nvSpPr>
          <p:spPr bwMode="auto">
            <a:xfrm>
              <a:off x="1616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6000" b="1"/>
                <a:t>2</a:t>
              </a:r>
              <a:endParaRPr lang="fr-FR" altLang="fr-FR" sz="6000" b="1"/>
            </a:p>
          </p:txBody>
        </p:sp>
        <p:sp>
          <p:nvSpPr>
            <p:cNvPr id="41989" name="Rectangle 1029"/>
            <p:cNvSpPr>
              <a:spLocks noChangeArrowheads="1"/>
            </p:cNvSpPr>
            <p:nvPr/>
          </p:nvSpPr>
          <p:spPr bwMode="auto">
            <a:xfrm>
              <a:off x="528" y="760"/>
              <a:ext cx="2176" cy="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Bilan</a:t>
              </a:r>
              <a:endParaRPr lang="fr-FR" altLang="fr-FR" sz="2400" b="1"/>
            </a:p>
          </p:txBody>
        </p:sp>
        <p:sp>
          <p:nvSpPr>
            <p:cNvPr id="42016" name="Rectangle 1056"/>
            <p:cNvSpPr>
              <a:spLocks noChangeArrowheads="1"/>
            </p:cNvSpPr>
            <p:nvPr/>
          </p:nvSpPr>
          <p:spPr bwMode="auto">
            <a:xfrm>
              <a:off x="584" y="814"/>
              <a:ext cx="248" cy="158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2017" name="AutoShape 1057"/>
            <p:cNvSpPr>
              <a:spLocks noChangeArrowheads="1"/>
            </p:cNvSpPr>
            <p:nvPr/>
          </p:nvSpPr>
          <p:spPr bwMode="auto">
            <a:xfrm>
              <a:off x="2328" y="810"/>
              <a:ext cx="304" cy="17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42045" name="Group 1085"/>
          <p:cNvGrpSpPr>
            <a:grpSpLocks/>
          </p:cNvGrpSpPr>
          <p:nvPr/>
        </p:nvGrpSpPr>
        <p:grpSpPr bwMode="auto">
          <a:xfrm>
            <a:off x="5702300" y="1714500"/>
            <a:ext cx="3048000" cy="1168400"/>
            <a:chOff x="3592" y="1080"/>
            <a:chExt cx="1920" cy="736"/>
          </a:xfrm>
        </p:grpSpPr>
        <p:sp>
          <p:nvSpPr>
            <p:cNvPr id="42013" name="Rectangle 1053"/>
            <p:cNvSpPr>
              <a:spLocks noChangeArrowheads="1"/>
            </p:cNvSpPr>
            <p:nvPr/>
          </p:nvSpPr>
          <p:spPr bwMode="auto">
            <a:xfrm>
              <a:off x="359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4800" b="1"/>
                <a:t>7</a:t>
              </a:r>
              <a:endParaRPr lang="fr-FR" altLang="fr-FR" sz="4800" b="1"/>
            </a:p>
          </p:txBody>
        </p:sp>
        <p:sp>
          <p:nvSpPr>
            <p:cNvPr id="42014" name="Rectangle 1054"/>
            <p:cNvSpPr>
              <a:spLocks noChangeArrowheads="1"/>
            </p:cNvSpPr>
            <p:nvPr/>
          </p:nvSpPr>
          <p:spPr bwMode="auto">
            <a:xfrm>
              <a:off x="455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4800" b="1"/>
                <a:t>7</a:t>
              </a:r>
              <a:endParaRPr lang="fr-FR" altLang="fr-FR" sz="4800" b="1"/>
            </a:p>
          </p:txBody>
        </p:sp>
        <p:sp>
          <p:nvSpPr>
            <p:cNvPr id="42015" name="Rectangle 1055"/>
            <p:cNvSpPr>
              <a:spLocks noChangeArrowheads="1"/>
            </p:cNvSpPr>
            <p:nvPr/>
          </p:nvSpPr>
          <p:spPr bwMode="auto">
            <a:xfrm>
              <a:off x="3592" y="108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Annexes</a:t>
              </a:r>
              <a:endParaRPr lang="fr-FR" altLang="fr-FR" sz="1800" b="1"/>
            </a:p>
          </p:txBody>
        </p:sp>
        <p:grpSp>
          <p:nvGrpSpPr>
            <p:cNvPr id="42022" name="Group 1062"/>
            <p:cNvGrpSpPr>
              <a:grpSpLocks/>
            </p:cNvGrpSpPr>
            <p:nvPr/>
          </p:nvGrpSpPr>
          <p:grpSpPr bwMode="auto">
            <a:xfrm flipH="1">
              <a:off x="5298" y="1104"/>
              <a:ext cx="144" cy="144"/>
              <a:chOff x="702" y="3462"/>
              <a:chExt cx="144" cy="144"/>
            </a:xfrm>
          </p:grpSpPr>
          <p:sp>
            <p:nvSpPr>
              <p:cNvPr id="42023" name="Oval 1063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24" name="Line 1064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42028" name="Group 1068"/>
            <p:cNvGrpSpPr>
              <a:grpSpLocks/>
            </p:cNvGrpSpPr>
            <p:nvPr/>
          </p:nvGrpSpPr>
          <p:grpSpPr bwMode="auto">
            <a:xfrm>
              <a:off x="3642" y="1110"/>
              <a:ext cx="144" cy="144"/>
              <a:chOff x="702" y="3462"/>
              <a:chExt cx="144" cy="144"/>
            </a:xfrm>
          </p:grpSpPr>
          <p:sp>
            <p:nvSpPr>
              <p:cNvPr id="42029" name="Oval 1069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30" name="Line 1070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42046" name="Group 1086"/>
          <p:cNvGrpSpPr>
            <a:grpSpLocks/>
          </p:cNvGrpSpPr>
          <p:nvPr/>
        </p:nvGrpSpPr>
        <p:grpSpPr bwMode="auto">
          <a:xfrm>
            <a:off x="5207000" y="3238500"/>
            <a:ext cx="3048000" cy="1168400"/>
            <a:chOff x="3280" y="2040"/>
            <a:chExt cx="1920" cy="736"/>
          </a:xfrm>
        </p:grpSpPr>
        <p:sp>
          <p:nvSpPr>
            <p:cNvPr id="42005" name="Rectangle 1045"/>
            <p:cNvSpPr>
              <a:spLocks noChangeArrowheads="1"/>
            </p:cNvSpPr>
            <p:nvPr/>
          </p:nvSpPr>
          <p:spPr bwMode="auto">
            <a:xfrm>
              <a:off x="328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4800" b="1"/>
                <a:t>8</a:t>
              </a:r>
              <a:endParaRPr lang="fr-FR" altLang="fr-FR" sz="4800" b="1"/>
            </a:p>
          </p:txBody>
        </p:sp>
        <p:sp>
          <p:nvSpPr>
            <p:cNvPr id="42006" name="Rectangle 1046"/>
            <p:cNvSpPr>
              <a:spLocks noChangeArrowheads="1"/>
            </p:cNvSpPr>
            <p:nvPr/>
          </p:nvSpPr>
          <p:spPr bwMode="auto">
            <a:xfrm>
              <a:off x="424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4800" b="1"/>
                <a:t>8</a:t>
              </a:r>
              <a:endParaRPr lang="fr-FR" altLang="fr-FR" sz="4800" b="1"/>
            </a:p>
          </p:txBody>
        </p:sp>
        <p:sp>
          <p:nvSpPr>
            <p:cNvPr id="42007" name="Rectangle 1047"/>
            <p:cNvSpPr>
              <a:spLocks noChangeArrowheads="1"/>
            </p:cNvSpPr>
            <p:nvPr/>
          </p:nvSpPr>
          <p:spPr bwMode="auto">
            <a:xfrm>
              <a:off x="3280" y="204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Hors exploitation</a:t>
              </a:r>
              <a:endParaRPr lang="fr-FR" altLang="fr-FR" sz="1800" b="1"/>
            </a:p>
          </p:txBody>
        </p:sp>
        <p:grpSp>
          <p:nvGrpSpPr>
            <p:cNvPr id="42025" name="Group 1065"/>
            <p:cNvGrpSpPr>
              <a:grpSpLocks/>
            </p:cNvGrpSpPr>
            <p:nvPr/>
          </p:nvGrpSpPr>
          <p:grpSpPr bwMode="auto">
            <a:xfrm>
              <a:off x="3342" y="2064"/>
              <a:ext cx="144" cy="144"/>
              <a:chOff x="702" y="3462"/>
              <a:chExt cx="144" cy="144"/>
            </a:xfrm>
          </p:grpSpPr>
          <p:sp>
            <p:nvSpPr>
              <p:cNvPr id="42026" name="Oval 1066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27" name="Line 1067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42034" name="Group 1074"/>
            <p:cNvGrpSpPr>
              <a:grpSpLocks/>
            </p:cNvGrpSpPr>
            <p:nvPr/>
          </p:nvGrpSpPr>
          <p:grpSpPr bwMode="auto">
            <a:xfrm flipH="1">
              <a:off x="5010" y="2070"/>
              <a:ext cx="144" cy="144"/>
              <a:chOff x="702" y="3462"/>
              <a:chExt cx="144" cy="144"/>
            </a:xfrm>
          </p:grpSpPr>
          <p:sp>
            <p:nvSpPr>
              <p:cNvPr id="42035" name="Oval 1075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36" name="Line 1076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42050" name="Group 1090"/>
          <p:cNvGrpSpPr>
            <a:grpSpLocks/>
          </p:cNvGrpSpPr>
          <p:nvPr/>
        </p:nvGrpSpPr>
        <p:grpSpPr bwMode="auto">
          <a:xfrm>
            <a:off x="1190625" y="3060700"/>
            <a:ext cx="2822575" cy="1901825"/>
            <a:chOff x="750" y="1958"/>
            <a:chExt cx="1778" cy="1198"/>
          </a:xfrm>
        </p:grpSpPr>
        <p:sp>
          <p:nvSpPr>
            <p:cNvPr id="42049" name="Rectangle 1089"/>
            <p:cNvSpPr>
              <a:spLocks noChangeArrowheads="1"/>
            </p:cNvSpPr>
            <p:nvPr/>
          </p:nvSpPr>
          <p:spPr bwMode="auto">
            <a:xfrm>
              <a:off x="1638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Produits</a:t>
              </a:r>
              <a:endParaRPr lang="fr-FR" altLang="fr-FR" sz="1600" b="1"/>
            </a:p>
          </p:txBody>
        </p:sp>
        <p:sp>
          <p:nvSpPr>
            <p:cNvPr id="42048" name="Rectangle 1088"/>
            <p:cNvSpPr>
              <a:spLocks noChangeArrowheads="1"/>
            </p:cNvSpPr>
            <p:nvPr/>
          </p:nvSpPr>
          <p:spPr bwMode="auto">
            <a:xfrm>
              <a:off x="750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fr-CH" altLang="fr-FR" sz="1600" b="1"/>
                <a:t>Charges</a:t>
              </a:r>
              <a:endParaRPr lang="fr-FR" altLang="fr-FR" sz="1600" b="1"/>
            </a:p>
          </p:txBody>
        </p:sp>
        <p:sp>
          <p:nvSpPr>
            <p:cNvPr id="41992" name="Rectangle 1032"/>
            <p:cNvSpPr>
              <a:spLocks noChangeArrowheads="1"/>
            </p:cNvSpPr>
            <p:nvPr/>
          </p:nvSpPr>
          <p:spPr bwMode="auto">
            <a:xfrm>
              <a:off x="752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800" b="1"/>
                <a:t>4</a:t>
              </a:r>
            </a:p>
            <a:p>
              <a:pPr algn="ctr"/>
              <a:r>
                <a:rPr lang="fr-CH" altLang="fr-FR" sz="2800" b="1"/>
                <a:t>5</a:t>
              </a:r>
            </a:p>
            <a:p>
              <a:pPr algn="ctr"/>
              <a:r>
                <a:rPr lang="fr-CH" altLang="fr-FR" sz="2800" b="1"/>
                <a:t>6</a:t>
              </a:r>
              <a:endParaRPr lang="fr-FR" altLang="fr-FR" sz="2800" b="1"/>
            </a:p>
          </p:txBody>
        </p:sp>
        <p:sp>
          <p:nvSpPr>
            <p:cNvPr id="41993" name="Rectangle 1033"/>
            <p:cNvSpPr>
              <a:spLocks noChangeArrowheads="1"/>
            </p:cNvSpPr>
            <p:nvPr/>
          </p:nvSpPr>
          <p:spPr bwMode="auto">
            <a:xfrm>
              <a:off x="1640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6000" b="1"/>
                <a:t>3</a:t>
              </a:r>
              <a:endParaRPr lang="fr-FR" altLang="fr-FR" sz="6000" b="1"/>
            </a:p>
          </p:txBody>
        </p:sp>
        <p:sp>
          <p:nvSpPr>
            <p:cNvPr id="41994" name="Rectangle 1034"/>
            <p:cNvSpPr>
              <a:spLocks noChangeArrowheads="1"/>
            </p:cNvSpPr>
            <p:nvPr/>
          </p:nvSpPr>
          <p:spPr bwMode="auto">
            <a:xfrm>
              <a:off x="752" y="1958"/>
              <a:ext cx="1776" cy="21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Exploitation</a:t>
              </a:r>
              <a:endParaRPr lang="fr-FR" altLang="fr-FR" sz="2400" b="1"/>
            </a:p>
          </p:txBody>
        </p:sp>
        <p:grpSp>
          <p:nvGrpSpPr>
            <p:cNvPr id="42031" name="Group 1071"/>
            <p:cNvGrpSpPr>
              <a:grpSpLocks/>
            </p:cNvGrpSpPr>
            <p:nvPr/>
          </p:nvGrpSpPr>
          <p:grpSpPr bwMode="auto">
            <a:xfrm>
              <a:off x="816" y="2226"/>
              <a:ext cx="144" cy="144"/>
              <a:chOff x="702" y="3462"/>
              <a:chExt cx="144" cy="144"/>
            </a:xfrm>
          </p:grpSpPr>
          <p:sp>
            <p:nvSpPr>
              <p:cNvPr id="42032" name="Oval 1072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33" name="Line 1073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42037" name="Group 1077"/>
            <p:cNvGrpSpPr>
              <a:grpSpLocks/>
            </p:cNvGrpSpPr>
            <p:nvPr/>
          </p:nvGrpSpPr>
          <p:grpSpPr bwMode="auto">
            <a:xfrm flipH="1">
              <a:off x="2316" y="2226"/>
              <a:ext cx="144" cy="144"/>
              <a:chOff x="702" y="3462"/>
              <a:chExt cx="144" cy="144"/>
            </a:xfrm>
          </p:grpSpPr>
          <p:sp>
            <p:nvSpPr>
              <p:cNvPr id="42038" name="Oval 1078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39" name="Line 1079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42047" name="Group 1087"/>
          <p:cNvGrpSpPr>
            <a:grpSpLocks/>
          </p:cNvGrpSpPr>
          <p:nvPr/>
        </p:nvGrpSpPr>
        <p:grpSpPr bwMode="auto">
          <a:xfrm>
            <a:off x="3556000" y="5156200"/>
            <a:ext cx="2438400" cy="1282700"/>
            <a:chOff x="2240" y="3248"/>
            <a:chExt cx="1536" cy="808"/>
          </a:xfrm>
        </p:grpSpPr>
        <p:sp>
          <p:nvSpPr>
            <p:cNvPr id="42001" name="Rectangle 1041"/>
            <p:cNvSpPr>
              <a:spLocks noChangeArrowheads="1"/>
            </p:cNvSpPr>
            <p:nvPr/>
          </p:nvSpPr>
          <p:spPr bwMode="auto">
            <a:xfrm>
              <a:off x="2240" y="3446"/>
              <a:ext cx="1536" cy="56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6000" b="1"/>
                <a:t>9</a:t>
              </a:r>
              <a:endParaRPr lang="fr-FR" altLang="fr-FR" sz="6000" b="1"/>
            </a:p>
          </p:txBody>
        </p:sp>
        <p:sp>
          <p:nvSpPr>
            <p:cNvPr id="42003" name="Rectangle 1043"/>
            <p:cNvSpPr>
              <a:spLocks noChangeArrowheads="1"/>
            </p:cNvSpPr>
            <p:nvPr/>
          </p:nvSpPr>
          <p:spPr bwMode="auto">
            <a:xfrm>
              <a:off x="2240" y="3248"/>
              <a:ext cx="1536" cy="198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Résultat</a:t>
              </a:r>
              <a:endParaRPr lang="fr-FR" altLang="fr-FR" sz="2400" b="1"/>
            </a:p>
          </p:txBody>
        </p:sp>
        <p:sp>
          <p:nvSpPr>
            <p:cNvPr id="42010" name="Line 1050"/>
            <p:cNvSpPr>
              <a:spLocks noChangeShapeType="1"/>
            </p:cNvSpPr>
            <p:nvPr/>
          </p:nvSpPr>
          <p:spPr bwMode="auto">
            <a:xfrm>
              <a:off x="3000" y="3456"/>
              <a:ext cx="0" cy="60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grpSp>
          <p:nvGrpSpPr>
            <p:cNvPr id="42021" name="Group 1061"/>
            <p:cNvGrpSpPr>
              <a:grpSpLocks/>
            </p:cNvGrpSpPr>
            <p:nvPr/>
          </p:nvGrpSpPr>
          <p:grpSpPr bwMode="auto">
            <a:xfrm>
              <a:off x="2292" y="3276"/>
              <a:ext cx="144" cy="144"/>
              <a:chOff x="702" y="3462"/>
              <a:chExt cx="144" cy="144"/>
            </a:xfrm>
          </p:grpSpPr>
          <p:sp>
            <p:nvSpPr>
              <p:cNvPr id="42018" name="Oval 1058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20" name="Line 1060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42040" name="Group 1080"/>
            <p:cNvGrpSpPr>
              <a:grpSpLocks/>
            </p:cNvGrpSpPr>
            <p:nvPr/>
          </p:nvGrpSpPr>
          <p:grpSpPr bwMode="auto">
            <a:xfrm flipH="1">
              <a:off x="3564" y="3282"/>
              <a:ext cx="144" cy="144"/>
              <a:chOff x="702" y="3462"/>
              <a:chExt cx="144" cy="144"/>
            </a:xfrm>
          </p:grpSpPr>
          <p:sp>
            <p:nvSpPr>
              <p:cNvPr id="42041" name="Oval 1081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2042" name="Line 1082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2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FR" altLang="fr-FR" sz="5400">
                <a:solidFill>
                  <a:srgbClr val="FFFF00"/>
                </a:solidFill>
              </a:rPr>
              <a:t>Structure des comptes du Bilan</a:t>
            </a:r>
            <a:endParaRPr lang="fr-FR" altLang="fr-FR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28600" y="152400"/>
            <a:ext cx="3810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>
                <a:solidFill>
                  <a:srgbClr val="FFFF00"/>
                </a:solidFill>
                <a:latin typeface="Times New Roman" panose="02020603050405020304" pitchFamily="18" charset="0"/>
              </a:rPr>
              <a:t>1  Actifs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3886199" y="838200"/>
            <a:ext cx="509341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buAutoNum type="arabicPlain" startAt="100"/>
            </a:pP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Liquidités </a:t>
            </a:r>
          </a:p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106 Avoirs à c. terme cotés en bourse</a:t>
            </a:r>
          </a:p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110 Créances / livraisons et prestations</a:t>
            </a:r>
          </a:p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114 Autres créances à court terme</a:t>
            </a:r>
          </a:p>
          <a:p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120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Stocks 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et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prestations non facturées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130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Comptes 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de régularisation</a:t>
            </a:r>
            <a:endParaRPr lang="fr-FR" altLang="fr-FR" sz="2400" dirty="0">
              <a:latin typeface="Times New Roman" panose="02020603050405020304" pitchFamily="18" charset="0"/>
            </a:endParaRP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3886199" y="3829050"/>
            <a:ext cx="4953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buAutoNum type="arabicPlain" startAt="140"/>
            </a:pP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Immobilisations financières</a:t>
            </a:r>
          </a:p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148 Participations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150 </a:t>
            </a:r>
            <a:r>
              <a:rPr lang="fr-FR" altLang="fr-FR" sz="240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Immobil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. corporelles meubles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160 </a:t>
            </a:r>
            <a:r>
              <a:rPr lang="fr-FR" altLang="fr-FR" sz="240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Immobil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. corporelles immeubles</a:t>
            </a:r>
          </a:p>
          <a:p>
            <a:pPr marL="457200" indent="-457200">
              <a:buAutoNum type="arabicPlain" startAt="170"/>
            </a:pP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fr-FR" altLang="fr-FR" sz="240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Immobil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.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Incorporelles</a:t>
            </a:r>
          </a:p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180 Capital non versé – capital social</a:t>
            </a:r>
            <a:endParaRPr lang="fr-FR" altLang="fr-FR" sz="2400" dirty="0">
              <a:latin typeface="Times New Roman" panose="02020603050405020304" pitchFamily="18" charset="0"/>
            </a:endParaRPr>
          </a:p>
        </p:txBody>
      </p:sp>
      <p:grpSp>
        <p:nvGrpSpPr>
          <p:cNvPr id="10258" name="Group 18"/>
          <p:cNvGrpSpPr>
            <a:grpSpLocks/>
          </p:cNvGrpSpPr>
          <p:nvPr/>
        </p:nvGrpSpPr>
        <p:grpSpPr bwMode="auto">
          <a:xfrm>
            <a:off x="609600" y="838200"/>
            <a:ext cx="3124200" cy="4259263"/>
            <a:chOff x="384" y="528"/>
            <a:chExt cx="1968" cy="2683"/>
          </a:xfrm>
        </p:grpSpPr>
        <p:sp>
          <p:nvSpPr>
            <p:cNvPr id="10252" name="Text Box 12"/>
            <p:cNvSpPr txBox="1">
              <a:spLocks noChangeArrowheads="1"/>
            </p:cNvSpPr>
            <p:nvPr/>
          </p:nvSpPr>
          <p:spPr bwMode="auto">
            <a:xfrm>
              <a:off x="384" y="528"/>
              <a:ext cx="19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>
                  <a:solidFill>
                    <a:srgbClr val="FFFF00"/>
                  </a:solidFill>
                  <a:latin typeface="Times New Roman" panose="02020603050405020304" pitchFamily="18" charset="0"/>
                </a:rPr>
                <a:t>10  Actifs circulants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10254" name="Text Box 14"/>
            <p:cNvSpPr txBox="1">
              <a:spLocks noChangeArrowheads="1"/>
            </p:cNvSpPr>
            <p:nvPr/>
          </p:nvSpPr>
          <p:spPr bwMode="auto">
            <a:xfrm>
              <a:off x="384" y="2412"/>
              <a:ext cx="19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 dirty="0">
                  <a:solidFill>
                    <a:srgbClr val="FFFF00"/>
                  </a:solidFill>
                  <a:latin typeface="Times New Roman" panose="02020603050405020304" pitchFamily="18" charset="0"/>
                </a:rPr>
                <a:t>14 Actifs immobilisés</a:t>
              </a:r>
              <a:endParaRPr lang="fr-FR" altLang="fr-FR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384" y="2688"/>
              <a:ext cx="196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 altLang="fr-FR" sz="2400" dirty="0">
                <a:latin typeface="Times New Roman" panose="02020603050405020304" pitchFamily="18" charset="0"/>
              </a:endParaRPr>
            </a:p>
            <a:p>
              <a:endParaRPr lang="fr-FR" altLang="fr-FR" sz="2400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utoUpdateAnimBg="0"/>
      <p:bldP spid="10253" grpId="0" autoUpdateAnimBg="0"/>
      <p:bldP spid="10255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380914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14350" indent="-514350">
              <a:spcBef>
                <a:spcPct val="50000"/>
              </a:spcBef>
              <a:buAutoNum type="arabicPlain"/>
            </a:pPr>
            <a:r>
              <a:rPr lang="fr-FR" altLang="fr-FR" sz="32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Actifs et correction  de valeur</a:t>
            </a:r>
            <a:endParaRPr lang="fr-FR" altLang="fr-FR" sz="2400" dirty="0">
              <a:latin typeface="Times New Roman" panose="02020603050405020304" pitchFamily="18" charset="0"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3840163" y="441325"/>
            <a:ext cx="4953000" cy="167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110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0 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Créances</a:t>
            </a:r>
            <a:endParaRPr lang="fr-CH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1109 Ducroire (P</a:t>
            </a:r>
            <a:r>
              <a:rPr lang="fr-CH" altLang="fr-FR" sz="2400" baseline="-10000" dirty="0">
                <a:solidFill>
                  <a:srgbClr val="FFFF00"/>
                </a:solidFill>
                <a:latin typeface="Times New Roman" panose="02020603050405020304" pitchFamily="18" charset="0"/>
              </a:rPr>
              <a:t>3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D</a:t>
            </a:r>
            <a:r>
              <a:rPr lang="fr-CH" altLang="fr-FR" sz="2400" baseline="-10000" dirty="0">
                <a:solidFill>
                  <a:srgbClr val="FFFF00"/>
                </a:solidFill>
                <a:latin typeface="Times New Roman" panose="02020603050405020304" pitchFamily="18" charset="0"/>
              </a:rPr>
              <a:t>2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)</a:t>
            </a:r>
          </a:p>
          <a:p>
            <a:endParaRPr lang="fr-FR" altLang="fr-FR" sz="8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120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0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 Stocks et travaux en cours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209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Réserve sur marchandises</a:t>
            </a:r>
            <a:endParaRPr lang="fr-FR" altLang="fr-FR" sz="2400" dirty="0">
              <a:latin typeface="Times New Roman" panose="02020603050405020304" pitchFamily="18" charset="0"/>
            </a:endParaRP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3832225" y="2476500"/>
            <a:ext cx="4953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140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0 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Immobilisations financières</a:t>
            </a:r>
            <a:endParaRPr lang="fr-CH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1409 </a:t>
            </a:r>
            <a:r>
              <a:rPr lang="fr-CH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Ajustement de la valeur 1400</a:t>
            </a:r>
            <a:endParaRPr lang="fr-CH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endParaRPr lang="fr-FR" altLang="fr-FR" sz="8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150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0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Machines</a:t>
            </a:r>
          </a:p>
          <a:p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1509 Ajustement de la </a:t>
            </a:r>
            <a:r>
              <a:rPr lang="fr-CH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valeur 1500</a:t>
            </a:r>
            <a:endParaRPr lang="fr-CH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endParaRPr lang="fr-FR" altLang="fr-FR" sz="8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160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0 Bâtiments d’exploitation</a:t>
            </a:r>
          </a:p>
          <a:p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1609 Ajustement de la </a:t>
            </a:r>
            <a:r>
              <a:rPr lang="fr-CH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valeur 1600</a:t>
            </a:r>
            <a:endParaRPr lang="fr-CH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endParaRPr lang="fr-CH" altLang="fr-FR" sz="8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170</a:t>
            </a:r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0 Brevets</a:t>
            </a:r>
          </a:p>
          <a:p>
            <a:r>
              <a:rPr lang="fr-CH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1709 Ajustement de la </a:t>
            </a:r>
            <a:r>
              <a:rPr lang="fr-CH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valeur 1700</a:t>
            </a:r>
            <a:endParaRPr lang="fr-CH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utoUpdateAnimBg="0"/>
      <p:bldP spid="55299" grpId="0" autoUpdateAnimBg="0"/>
      <p:bldP spid="5530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026"/>
          <p:cNvSpPr txBox="1">
            <a:spLocks noChangeArrowheads="1"/>
          </p:cNvSpPr>
          <p:nvPr/>
        </p:nvSpPr>
        <p:spPr bwMode="auto">
          <a:xfrm>
            <a:off x="228600" y="152400"/>
            <a:ext cx="3810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>
                <a:solidFill>
                  <a:srgbClr val="FFFF00"/>
                </a:solidFill>
                <a:latin typeface="Times New Roman" panose="02020603050405020304" pitchFamily="18" charset="0"/>
              </a:rPr>
              <a:t>2  Passifs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16388" name="Text Box 1028"/>
          <p:cNvSpPr txBox="1">
            <a:spLocks noChangeArrowheads="1"/>
          </p:cNvSpPr>
          <p:nvPr/>
        </p:nvSpPr>
        <p:spPr bwMode="auto">
          <a:xfrm>
            <a:off x="3886200" y="838200"/>
            <a:ext cx="52578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>
                <a:solidFill>
                  <a:srgbClr val="FFFF00"/>
                </a:solidFill>
                <a:latin typeface="Times New Roman" panose="02020603050405020304" pitchFamily="18" charset="0"/>
              </a:rPr>
              <a:t>200  Dettes à court terme / d'achats</a:t>
            </a:r>
          </a:p>
          <a:p>
            <a:r>
              <a:rPr lang="fr-FR" altLang="fr-FR" sz="2400">
                <a:solidFill>
                  <a:srgbClr val="FFFF00"/>
                </a:solidFill>
                <a:latin typeface="Times New Roman" panose="02020603050405020304" pitchFamily="18" charset="0"/>
              </a:rPr>
              <a:t>210  Dettes financières à court terme</a:t>
            </a:r>
          </a:p>
          <a:p>
            <a:r>
              <a:rPr lang="fr-FR" altLang="fr-FR" sz="2400">
                <a:solidFill>
                  <a:srgbClr val="FFFF00"/>
                </a:solidFill>
                <a:latin typeface="Times New Roman" panose="02020603050405020304" pitchFamily="18" charset="0"/>
              </a:rPr>
              <a:t>220  Autres dettes à court terme</a:t>
            </a:r>
          </a:p>
          <a:p>
            <a:r>
              <a:rPr lang="fr-FR" altLang="fr-FR" sz="2400">
                <a:solidFill>
                  <a:srgbClr val="FFFF00"/>
                </a:solidFill>
                <a:latin typeface="Times New Roman" panose="02020603050405020304" pitchFamily="18" charset="0"/>
              </a:rPr>
              <a:t>230  Passifs de régularisation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16390" name="Text Box 1030"/>
          <p:cNvSpPr txBox="1">
            <a:spLocks noChangeArrowheads="1"/>
          </p:cNvSpPr>
          <p:nvPr/>
        </p:nvSpPr>
        <p:spPr bwMode="auto">
          <a:xfrm>
            <a:off x="3886200" y="2514600"/>
            <a:ext cx="4953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>
                <a:solidFill>
                  <a:srgbClr val="FFFF00"/>
                </a:solidFill>
                <a:latin typeface="Times New Roman" panose="02020603050405020304" pitchFamily="18" charset="0"/>
              </a:rPr>
              <a:t>240  Dettes financières à long terme</a:t>
            </a:r>
          </a:p>
          <a:p>
            <a:r>
              <a:rPr lang="fr-FR" altLang="fr-FR" sz="2400">
                <a:solidFill>
                  <a:srgbClr val="FFFF00"/>
                </a:solidFill>
                <a:latin typeface="Times New Roman" panose="02020603050405020304" pitchFamily="18" charset="0"/>
              </a:rPr>
              <a:t>250  Autres dettes à long terme</a:t>
            </a:r>
          </a:p>
          <a:p>
            <a:r>
              <a:rPr lang="fr-FR" altLang="fr-FR" sz="2400">
                <a:solidFill>
                  <a:srgbClr val="FFFF00"/>
                </a:solidFill>
                <a:latin typeface="Times New Roman" panose="02020603050405020304" pitchFamily="18" charset="0"/>
              </a:rPr>
              <a:t>260  Provisions à long terme</a:t>
            </a:r>
          </a:p>
          <a:p>
            <a:endParaRPr lang="fr-FR" altLang="fr-FR" sz="2400">
              <a:latin typeface="Times New Roman" panose="02020603050405020304" pitchFamily="18" charset="0"/>
            </a:endParaRPr>
          </a:p>
        </p:txBody>
      </p:sp>
      <p:grpSp>
        <p:nvGrpSpPr>
          <p:cNvPr id="16393" name="Group 1033"/>
          <p:cNvGrpSpPr>
            <a:grpSpLocks/>
          </p:cNvGrpSpPr>
          <p:nvPr/>
        </p:nvGrpSpPr>
        <p:grpSpPr bwMode="auto">
          <a:xfrm>
            <a:off x="609600" y="838200"/>
            <a:ext cx="3124200" cy="4999039"/>
            <a:chOff x="384" y="528"/>
            <a:chExt cx="1968" cy="3149"/>
          </a:xfrm>
        </p:grpSpPr>
        <p:sp>
          <p:nvSpPr>
            <p:cNvPr id="16387" name="Text Box 1027"/>
            <p:cNvSpPr txBox="1">
              <a:spLocks noChangeArrowheads="1"/>
            </p:cNvSpPr>
            <p:nvPr/>
          </p:nvSpPr>
          <p:spPr bwMode="auto">
            <a:xfrm>
              <a:off x="384" y="528"/>
              <a:ext cx="19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>
                  <a:solidFill>
                    <a:srgbClr val="FFFF00"/>
                  </a:solidFill>
                  <a:latin typeface="Times New Roman" panose="02020603050405020304" pitchFamily="18" charset="0"/>
                </a:rPr>
                <a:t>20 Dettes à court terme</a:t>
              </a:r>
              <a:endParaRPr lang="fr-FR" altLang="fr-FR" sz="2400">
                <a:latin typeface="Courier New" panose="02070309020205020404" pitchFamily="49" charset="0"/>
              </a:endParaRPr>
            </a:p>
          </p:txBody>
        </p:sp>
        <p:sp>
          <p:nvSpPr>
            <p:cNvPr id="16389" name="Text Box 1029"/>
            <p:cNvSpPr txBox="1">
              <a:spLocks noChangeArrowheads="1"/>
            </p:cNvSpPr>
            <p:nvPr/>
          </p:nvSpPr>
          <p:spPr bwMode="auto">
            <a:xfrm>
              <a:off x="384" y="1584"/>
              <a:ext cx="19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>
                  <a:solidFill>
                    <a:srgbClr val="FFFF00"/>
                  </a:solidFill>
                  <a:latin typeface="Times New Roman" panose="02020603050405020304" pitchFamily="18" charset="0"/>
                </a:rPr>
                <a:t>24 Dettes à long terme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16391" name="Text Box 1031"/>
            <p:cNvSpPr txBox="1">
              <a:spLocks noChangeArrowheads="1"/>
            </p:cNvSpPr>
            <p:nvPr/>
          </p:nvSpPr>
          <p:spPr bwMode="auto">
            <a:xfrm>
              <a:off x="384" y="2688"/>
              <a:ext cx="1968" cy="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sz="2400" dirty="0" smtClean="0">
                  <a:solidFill>
                    <a:srgbClr val="FFFF00"/>
                  </a:solidFill>
                  <a:latin typeface="Times New Roman" panose="02020603050405020304" pitchFamily="18" charset="0"/>
                </a:rPr>
                <a:t>28 Fonds propres</a:t>
              </a:r>
            </a:p>
            <a:p>
              <a:endPara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endParaRPr>
            </a:p>
            <a:p>
              <a:r>
                <a:rPr lang="fr-FR" altLang="fr-FR" sz="2400" dirty="0" smtClean="0">
                  <a:solidFill>
                    <a:srgbClr val="FFFF00"/>
                  </a:solidFill>
                  <a:latin typeface="Times New Roman" panose="02020603050405020304" pitchFamily="18" charset="0"/>
                </a:rPr>
                <a:t>    	</a:t>
              </a:r>
            </a:p>
            <a:p>
              <a:r>
                <a:rPr lang="fr-FR" altLang="fr-FR" sz="2400" dirty="0" smtClean="0">
                  <a:solidFill>
                    <a:srgbClr val="FFFF00"/>
                  </a:solidFill>
                  <a:latin typeface="Times New Roman" panose="02020603050405020304" pitchFamily="18" charset="0"/>
                </a:rPr>
                <a:t>29 Réserves et résultat</a:t>
              </a:r>
              <a:endParaRPr lang="fr-FR" altLang="fr-FR" sz="240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6392" name="Text Box 1032"/>
          <p:cNvSpPr txBox="1">
            <a:spLocks noChangeArrowheads="1"/>
          </p:cNvSpPr>
          <p:nvPr/>
        </p:nvSpPr>
        <p:spPr bwMode="auto">
          <a:xfrm>
            <a:off x="3886200" y="4267200"/>
            <a:ext cx="4953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280 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Capital /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Privé</a:t>
            </a:r>
          </a:p>
          <a:p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endParaRPr lang="fr-FR" altLang="fr-FR" sz="2400" dirty="0" smtClean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290 Réserves, bénéfices et pertes</a:t>
            </a:r>
            <a:endParaRPr lang="fr-FR" altLang="fr-FR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8" grpId="0" autoUpdateAnimBg="0"/>
      <p:bldP spid="16390" grpId="0" autoUpdateAnimBg="0"/>
      <p:bldP spid="1639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4521200" y="2070100"/>
            <a:ext cx="4178300" cy="35687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1143000"/>
            <a:ext cx="7772400" cy="6096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fr-FR" altLang="fr-FR" sz="3600">
                <a:solidFill>
                  <a:srgbClr val="FF0000"/>
                </a:solidFill>
              </a:rPr>
              <a:t>Bilan analytique fondamental</a:t>
            </a:r>
            <a:r>
              <a:rPr lang="fr-FR" altLang="fr-FR"/>
              <a:t/>
            </a:r>
            <a:br>
              <a:rPr lang="fr-FR" altLang="fr-FR"/>
            </a:br>
            <a:endParaRPr lang="fr-FR" altLang="fr-FR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342900" y="2057400"/>
            <a:ext cx="4178300" cy="35814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342900" y="2057400"/>
            <a:ext cx="8356600" cy="5969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24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342900" y="4991100"/>
            <a:ext cx="8356600" cy="6477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4559300" y="2070100"/>
            <a:ext cx="4178300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3200" b="1">
                <a:latin typeface="Times New Roman" panose="02020603050405020304" pitchFamily="18" charset="0"/>
              </a:rPr>
              <a:t>Passif</a:t>
            </a:r>
          </a:p>
          <a:p>
            <a:pPr algn="ctr">
              <a:spcBef>
                <a:spcPct val="50000"/>
              </a:spcBef>
            </a:pPr>
            <a:endParaRPr lang="fr-FR" altLang="fr-FR" sz="100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fr-FR" altLang="fr-FR" sz="2400" b="1">
                <a:latin typeface="Times New Roman" panose="02020603050405020304" pitchFamily="18" charset="0"/>
              </a:rPr>
              <a:t>20 Dettes à court terme</a:t>
            </a:r>
          </a:p>
          <a:p>
            <a:pPr>
              <a:spcBef>
                <a:spcPct val="50000"/>
              </a:spcBef>
            </a:pPr>
            <a:r>
              <a:rPr lang="fr-FR" altLang="fr-FR" sz="2400" b="1">
                <a:latin typeface="Times New Roman" panose="02020603050405020304" pitchFamily="18" charset="0"/>
              </a:rPr>
              <a:t>24 Dettes à long terme</a:t>
            </a:r>
          </a:p>
          <a:p>
            <a:pPr>
              <a:spcBef>
                <a:spcPct val="50000"/>
              </a:spcBef>
            </a:pPr>
            <a:endParaRPr lang="fr-FR" altLang="fr-FR" sz="10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fr-FR" altLang="fr-FR" sz="2400" b="1">
                <a:latin typeface="Times New Roman" panose="02020603050405020304" pitchFamily="18" charset="0"/>
              </a:rPr>
              <a:t>28 Capitaux propres</a:t>
            </a:r>
            <a:endParaRPr lang="fr-FR" altLang="fr-FR" sz="3200">
              <a:latin typeface="Times New Roman" panose="02020603050405020304" pitchFamily="18" charset="0"/>
            </a:endParaRP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368300" y="2057400"/>
            <a:ext cx="4178300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3200" b="1">
                <a:latin typeface="Times New Roman" panose="02020603050405020304" pitchFamily="18" charset="0"/>
              </a:rPr>
              <a:t>Actif</a:t>
            </a:r>
          </a:p>
          <a:p>
            <a:pPr algn="ctr">
              <a:spcBef>
                <a:spcPct val="50000"/>
              </a:spcBef>
            </a:pPr>
            <a:endParaRPr lang="fr-FR" altLang="fr-FR" sz="100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fr-FR" altLang="fr-FR" sz="2400" b="1">
                <a:latin typeface="Times New Roman" panose="02020603050405020304" pitchFamily="18" charset="0"/>
              </a:rPr>
              <a:t>10 Actifs circulants</a:t>
            </a:r>
          </a:p>
          <a:p>
            <a:pPr>
              <a:spcBef>
                <a:spcPct val="50000"/>
              </a:spcBef>
            </a:pPr>
            <a:endParaRPr lang="fr-FR" altLang="fr-FR" sz="24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fr-FR" altLang="fr-FR" sz="2400" b="1">
                <a:latin typeface="Times New Roman" panose="02020603050405020304" pitchFamily="18" charset="0"/>
              </a:rPr>
              <a:t>14 Actifs immobilisés</a:t>
            </a:r>
            <a:endParaRPr lang="fr-FR" altLang="fr-FR" sz="3200">
              <a:latin typeface="Times New Roman" panose="02020603050405020304" pitchFamily="18" charset="0"/>
            </a:endParaRPr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4521200" y="2044700"/>
            <a:ext cx="0" cy="360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34834" name="Object 18"/>
          <p:cNvGraphicFramePr>
            <a:graphicFrameLocks noChangeAspect="1"/>
          </p:cNvGraphicFramePr>
          <p:nvPr/>
        </p:nvGraphicFramePr>
        <p:xfrm>
          <a:off x="3581400" y="2781300"/>
          <a:ext cx="630238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5" name="Clip" r:id="rId3" imgW="16934400" imgH="17525880" progId="MS_ClipArt_Gallery.2">
                  <p:embed/>
                </p:oleObj>
              </mc:Choice>
              <mc:Fallback>
                <p:oleObj name="Clip" r:id="rId3" imgW="16934400" imgH="17525880" progId="MS_ClipArt_Gallery.2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781300"/>
                        <a:ext cx="630238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5" name="Object 19"/>
          <p:cNvGraphicFramePr>
            <a:graphicFrameLocks noChangeAspect="1"/>
          </p:cNvGraphicFramePr>
          <p:nvPr/>
        </p:nvGraphicFramePr>
        <p:xfrm flipH="1">
          <a:off x="3327400" y="3975100"/>
          <a:ext cx="1096963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6" name="Clip" r:id="rId5" imgW="4582440" imgH="3319920" progId="MS_ClipArt_Gallery.2">
                  <p:embed/>
                </p:oleObj>
              </mc:Choice>
              <mc:Fallback>
                <p:oleObj name="Clip" r:id="rId5" imgW="4582440" imgH="3319920" progId="MS_ClipArt_Gallery.2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3327400" y="3975100"/>
                        <a:ext cx="1096963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6" name="Object 20"/>
          <p:cNvGraphicFramePr>
            <a:graphicFrameLocks noChangeAspect="1"/>
          </p:cNvGraphicFramePr>
          <p:nvPr/>
        </p:nvGraphicFramePr>
        <p:xfrm>
          <a:off x="7796213" y="2997200"/>
          <a:ext cx="80327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7" name="Clip" r:id="rId7" imgW="14299560" imgH="16728840" progId="MS_ClipArt_Gallery.2">
                  <p:embed/>
                </p:oleObj>
              </mc:Choice>
              <mc:Fallback>
                <p:oleObj name="Clip" r:id="rId7" imgW="14299560" imgH="16728840" progId="MS_ClipArt_Gallery.2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6213" y="2997200"/>
                        <a:ext cx="803275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7" name="Object 21"/>
          <p:cNvGraphicFramePr>
            <a:graphicFrameLocks noChangeAspect="1"/>
          </p:cNvGraphicFramePr>
          <p:nvPr/>
        </p:nvGraphicFramePr>
        <p:xfrm>
          <a:off x="7747000" y="4076700"/>
          <a:ext cx="6032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8" name="Clip" r:id="rId9" imgW="937800" imgH="1390680" progId="MS_ClipArt_Gallery.2">
                  <p:embed/>
                </p:oleObj>
              </mc:Choice>
              <mc:Fallback>
                <p:oleObj name="Clip" r:id="rId9" imgW="937800" imgH="1390680" progId="MS_ClipArt_Gallery.2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7000" y="4076700"/>
                        <a:ext cx="60325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4559300" y="2082800"/>
            <a:ext cx="4178300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3200" b="1" dirty="0">
                <a:latin typeface="Times New Roman" panose="02020603050405020304" pitchFamily="18" charset="0"/>
              </a:rPr>
              <a:t>Passif</a:t>
            </a:r>
          </a:p>
          <a:p>
            <a:pPr algn="ctr">
              <a:spcBef>
                <a:spcPct val="50000"/>
              </a:spcBef>
            </a:pPr>
            <a:endParaRPr lang="fr-FR" altLang="fr-FR" sz="2000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fr-FR" altLang="fr-FR" sz="2400" b="1" dirty="0">
                <a:latin typeface="Times New Roman" panose="02020603050405020304" pitchFamily="18" charset="0"/>
              </a:rPr>
              <a:t>20 Capitaux étrangers</a:t>
            </a:r>
          </a:p>
          <a:p>
            <a:pPr>
              <a:spcBef>
                <a:spcPct val="50000"/>
              </a:spcBef>
            </a:pPr>
            <a:endParaRPr lang="fr-FR" altLang="fr-FR" sz="24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fr-FR" altLang="fr-FR" sz="2400" b="1" dirty="0">
                <a:latin typeface="Times New Roman" panose="02020603050405020304" pitchFamily="18" charset="0"/>
              </a:rPr>
              <a:t>28 Capitaux propres</a:t>
            </a:r>
            <a:endParaRPr lang="fr-FR" altLang="fr-FR" sz="32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7" grpId="0" autoUpdateAnimBg="0"/>
      <p:bldP spid="34829" grpId="0" autoUpdateAnimBg="0"/>
      <p:bldP spid="34838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FR" altLang="fr-FR" sz="5400">
                <a:solidFill>
                  <a:srgbClr val="FFFF00"/>
                </a:solidFill>
              </a:rPr>
              <a:t>Structure des comptes de gestion</a:t>
            </a:r>
            <a:endParaRPr lang="fr-FR" altLang="fr-FR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4553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 dirty="0">
                <a:solidFill>
                  <a:srgbClr val="FFFF00"/>
                </a:solidFill>
                <a:latin typeface="Times New Roman" panose="02020603050405020304" pitchFamily="18" charset="0"/>
              </a:rPr>
              <a:t>3  Chiffre d </a:t>
            </a:r>
            <a:r>
              <a:rPr lang="fr-FR" altLang="fr-FR" sz="32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’affaires résultant des ventes et des 					    prestations de service</a:t>
            </a:r>
            <a:endParaRPr lang="fr-FR" altLang="fr-FR" sz="2400" dirty="0">
              <a:latin typeface="Times New Roman" panose="02020603050405020304" pitchFamily="18" charset="0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284270" y="1666126"/>
            <a:ext cx="770561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30	  Chiffre d ’affaires brut la production vendue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31	   -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32	  Ventes de marchandises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33	   -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34	 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Autres ventes et de 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prestations de services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35	   -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36	  Autres produits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37	  Prestations et consommations propres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38	 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Déductions sur ventes – Pertes sur clients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39	 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Variation des stocks et des prestations non facturées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812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 dirty="0">
                <a:solidFill>
                  <a:srgbClr val="FFFF00"/>
                </a:solidFill>
                <a:latin typeface="Times New Roman" panose="02020603050405020304" pitchFamily="18" charset="0"/>
              </a:rPr>
              <a:t>4  Charges de marchandises et de </a:t>
            </a:r>
            <a:r>
              <a:rPr lang="fr-FR" altLang="fr-FR" sz="32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prestations de tiers</a:t>
            </a:r>
            <a:endParaRPr lang="fr-FR" altLang="fr-FR" sz="2400" dirty="0">
              <a:latin typeface="Times New Roman" panose="02020603050405020304" pitchFamily="18" charset="0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143000" y="1676400"/>
            <a:ext cx="6858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40	  Charges de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matières de l’atelier 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41    	  -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42	  Charges de marchandises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43	  -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44	 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Prestations sur travaux de tiers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45	  Charges d'énergie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46	  Autres charges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47	  Charges directes d'achat</a:t>
            </a:r>
          </a:p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49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	  Déductions obtenues sur charges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026"/>
          <p:cNvSpPr txBox="1">
            <a:spLocks noChangeArrowheads="1"/>
          </p:cNvSpPr>
          <p:nvPr/>
        </p:nvSpPr>
        <p:spPr bwMode="auto">
          <a:xfrm>
            <a:off x="228600" y="152400"/>
            <a:ext cx="807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>
                <a:solidFill>
                  <a:srgbClr val="FFFF00"/>
                </a:solidFill>
                <a:latin typeface="Times New Roman" panose="02020603050405020304" pitchFamily="18" charset="0"/>
              </a:rPr>
              <a:t>5  Charges de personnel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22531" name="Text Box 1027"/>
          <p:cNvSpPr txBox="1">
            <a:spLocks noChangeArrowheads="1"/>
          </p:cNvSpPr>
          <p:nvPr/>
        </p:nvSpPr>
        <p:spPr bwMode="auto">
          <a:xfrm>
            <a:off x="1143000" y="1676400"/>
            <a:ext cx="6858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50	  Charges de personnel de production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51	  -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52	  Charges personnel pour commerce marchand.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53	  -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54	  Charges personnel fourniture prestations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55	  -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56	  Charges de personnel administratif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57	  Charges sociales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58	  Autres charges de personnel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59	 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Charges de personnels temporaires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28599" y="152400"/>
            <a:ext cx="884348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 dirty="0">
                <a:solidFill>
                  <a:srgbClr val="FFFF00"/>
                </a:solidFill>
                <a:latin typeface="Times New Roman" panose="02020603050405020304" pitchFamily="18" charset="0"/>
              </a:rPr>
              <a:t>6  Autres charges </a:t>
            </a:r>
            <a:r>
              <a:rPr lang="fr-FR" altLang="fr-FR" sz="32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d’exploitation et résultat financier</a:t>
            </a:r>
            <a:endParaRPr lang="fr-FR" altLang="fr-FR" sz="2400" dirty="0">
              <a:latin typeface="Times New Roman" panose="02020603050405020304" pitchFamily="18" charset="0"/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143000" y="1676400"/>
            <a:ext cx="6858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60	  Charges de locaux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61	  Entretien, réparations, remplacement (ERR)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62	  Charges de véhicules et de transport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63	  Assurances-choses, droits, taxes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64	  Charges d'énergie et évacuation déchets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65	  Charges administration et informatique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66	  Publicité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67	  Autres charges d'exploitation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68	 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Amortissement et ajustement de valeur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69	 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Charges et produits financiers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07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>
                <a:solidFill>
                  <a:srgbClr val="FFFF00"/>
                </a:solidFill>
                <a:latin typeface="Times New Roman" panose="02020603050405020304" pitchFamily="18" charset="0"/>
              </a:rPr>
              <a:t>7  Résultat des activités annexes d’exploitation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143000" y="1066800"/>
            <a:ext cx="6858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70	 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Produits accessoires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75</a:t>
            </a:r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	  Résultat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d'immeuble</a:t>
            </a:r>
            <a:r>
              <a:rPr lang="fr-FR" altLang="fr-FR" sz="2400" dirty="0" smtClean="0">
                <a:latin typeface="Times New Roman" panose="02020603050405020304" pitchFamily="18" charset="0"/>
              </a:rPr>
              <a:t>.</a:t>
            </a:r>
            <a:endParaRPr lang="fr-FR" altLang="fr-FR" sz="2400" dirty="0">
              <a:latin typeface="Times New Roman" panose="02020603050405020304" pitchFamily="18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04800" y="3581400"/>
            <a:ext cx="830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>
                <a:solidFill>
                  <a:srgbClr val="FFFF00"/>
                </a:solidFill>
                <a:latin typeface="Times New Roman" panose="02020603050405020304" pitchFamily="18" charset="0"/>
              </a:rPr>
              <a:t>8  Résultats exceptionnel et hors exploit., impôts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219200" y="4495800"/>
            <a:ext cx="6858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buAutoNum type="arabicPlain" startAt="80"/>
            </a:pP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Charges hors exploitation</a:t>
            </a:r>
          </a:p>
          <a:p>
            <a:pPr marL="457200" indent="-457200">
              <a:buAutoNum type="arabicPlain" startAt="80"/>
            </a:pP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Produits hors exploitation</a:t>
            </a:r>
          </a:p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85  Charges et produits extraordinaires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89  Impôts directs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07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200">
                <a:solidFill>
                  <a:srgbClr val="FFFF00"/>
                </a:solidFill>
                <a:latin typeface="Times New Roman" panose="02020603050405020304" pitchFamily="18" charset="0"/>
              </a:rPr>
              <a:t>9  Clôture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143000" y="1066800"/>
            <a:ext cx="6858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90	  Compte de résultat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91	  Bilan</a:t>
            </a: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92	 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Bénéfice / perte de l’exercice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r>
              <a:rPr lang="fr-FR" altLang="fr-FR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99	  Ecritures regroupements et </a:t>
            </a:r>
            <a:r>
              <a:rPr lang="fr-FR" altLang="fr-FR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corrections</a:t>
            </a:r>
            <a:endParaRPr lang="fr-FR" altLang="fr-FR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FR" altLang="fr-FR" sz="5400">
                <a:solidFill>
                  <a:srgbClr val="FFFF00"/>
                </a:solidFill>
              </a:rPr>
              <a:t>Numérotation des comptes</a:t>
            </a:r>
            <a:endParaRPr lang="fr-FR" altLang="fr-FR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38200" y="533400"/>
            <a:ext cx="754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000" b="1">
                <a:solidFill>
                  <a:srgbClr val="006600"/>
                </a:solidFill>
                <a:latin typeface="Times New Roman" panose="02020603050405020304" pitchFamily="18" charset="0"/>
              </a:rPr>
              <a:t>Exemple 1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2133600" y="1600200"/>
            <a:ext cx="5105400" cy="17526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2971800" y="1828800"/>
            <a:ext cx="4267200" cy="15240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3810000" y="2057400"/>
            <a:ext cx="3429000" cy="12954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4648200" y="2286000"/>
            <a:ext cx="2590800" cy="10668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13343" name="Group 31"/>
          <p:cNvGrpSpPr>
            <a:grpSpLocks/>
          </p:cNvGrpSpPr>
          <p:nvPr/>
        </p:nvGrpSpPr>
        <p:grpSpPr bwMode="auto">
          <a:xfrm>
            <a:off x="685800" y="2514600"/>
            <a:ext cx="7467600" cy="3468688"/>
            <a:chOff x="432" y="1584"/>
            <a:chExt cx="4704" cy="2185"/>
          </a:xfrm>
        </p:grpSpPr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432" y="3504"/>
              <a:ext cx="4704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Sous-compte	21035	=           BCV compte courant</a:t>
              </a:r>
            </a:p>
          </p:txBody>
        </p:sp>
        <p:sp>
          <p:nvSpPr>
            <p:cNvPr id="13329" name="Rectangle 17"/>
            <p:cNvSpPr>
              <a:spLocks noChangeArrowheads="1"/>
            </p:cNvSpPr>
            <p:nvPr/>
          </p:nvSpPr>
          <p:spPr bwMode="auto">
            <a:xfrm>
              <a:off x="3456" y="1584"/>
              <a:ext cx="1104" cy="528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13335" name="Text Box 23"/>
            <p:cNvSpPr txBox="1">
              <a:spLocks noChangeArrowheads="1"/>
            </p:cNvSpPr>
            <p:nvPr/>
          </p:nvSpPr>
          <p:spPr bwMode="auto">
            <a:xfrm>
              <a:off x="3456" y="1584"/>
              <a:ext cx="1104" cy="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sous-compte</a:t>
              </a:r>
            </a:p>
            <a:p>
              <a:pPr>
                <a:lnSpc>
                  <a:spcPct val="40000"/>
                </a:lnSpc>
                <a:spcBef>
                  <a:spcPct val="50000"/>
                </a:spcBef>
              </a:pPr>
              <a:r>
                <a:rPr lang="fr-FR" altLang="fr-FR" sz="3600" b="1"/>
                <a:t>  5</a:t>
              </a:r>
              <a:endParaRPr lang="fr-FR" altLang="fr-FR" sz="1600" b="1"/>
            </a:p>
          </p:txBody>
        </p:sp>
        <p:sp>
          <p:nvSpPr>
            <p:cNvPr id="13322" name="Rectangle 10"/>
            <p:cNvSpPr>
              <a:spLocks noChangeArrowheads="1"/>
            </p:cNvSpPr>
            <p:nvPr/>
          </p:nvSpPr>
          <p:spPr bwMode="auto">
            <a:xfrm>
              <a:off x="4032" y="1728"/>
              <a:ext cx="528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13350" name="Group 38"/>
          <p:cNvGrpSpPr>
            <a:grpSpLocks/>
          </p:cNvGrpSpPr>
          <p:nvPr/>
        </p:nvGrpSpPr>
        <p:grpSpPr bwMode="auto">
          <a:xfrm>
            <a:off x="685800" y="2286000"/>
            <a:ext cx="7467600" cy="3240088"/>
            <a:chOff x="432" y="1440"/>
            <a:chExt cx="4704" cy="2041"/>
          </a:xfrm>
        </p:grpSpPr>
        <p:sp>
          <p:nvSpPr>
            <p:cNvPr id="13338" name="Text Box 26"/>
            <p:cNvSpPr txBox="1">
              <a:spLocks noChangeArrowheads="1"/>
            </p:cNvSpPr>
            <p:nvPr/>
          </p:nvSpPr>
          <p:spPr bwMode="auto">
            <a:xfrm>
              <a:off x="2928" y="1440"/>
              <a:ext cx="864" cy="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compte</a:t>
              </a: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3600" b="1"/>
                <a:t>  3</a:t>
              </a:r>
              <a:endParaRPr lang="fr-FR" altLang="fr-FR" sz="1600" b="1"/>
            </a:p>
          </p:txBody>
        </p:sp>
        <p:sp>
          <p:nvSpPr>
            <p:cNvPr id="13339" name="Text Box 27"/>
            <p:cNvSpPr txBox="1">
              <a:spLocks noChangeArrowheads="1"/>
            </p:cNvSpPr>
            <p:nvPr/>
          </p:nvSpPr>
          <p:spPr bwMode="auto">
            <a:xfrm>
              <a:off x="432" y="3216"/>
              <a:ext cx="4704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Compte	2103	=         Banque Cantonale Vaudoise</a:t>
              </a:r>
            </a:p>
          </p:txBody>
        </p:sp>
      </p:grpSp>
      <p:grpSp>
        <p:nvGrpSpPr>
          <p:cNvPr id="13349" name="Group 37"/>
          <p:cNvGrpSpPr>
            <a:grpSpLocks/>
          </p:cNvGrpSpPr>
          <p:nvPr/>
        </p:nvGrpSpPr>
        <p:grpSpPr bwMode="auto">
          <a:xfrm>
            <a:off x="685800" y="2057400"/>
            <a:ext cx="7467600" cy="3048000"/>
            <a:chOff x="432" y="1296"/>
            <a:chExt cx="4704" cy="1920"/>
          </a:xfrm>
        </p:grpSpPr>
        <p:sp>
          <p:nvSpPr>
            <p:cNvPr id="13337" name="Text Box 25"/>
            <p:cNvSpPr txBox="1">
              <a:spLocks noChangeArrowheads="1"/>
            </p:cNvSpPr>
            <p:nvPr/>
          </p:nvSpPr>
          <p:spPr bwMode="auto">
            <a:xfrm>
              <a:off x="2400" y="1296"/>
              <a:ext cx="1104" cy="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sous-groupe</a:t>
              </a:r>
            </a:p>
            <a:p>
              <a:pPr>
                <a:lnSpc>
                  <a:spcPct val="40000"/>
                </a:lnSpc>
                <a:spcBef>
                  <a:spcPct val="50000"/>
                </a:spcBef>
              </a:pPr>
              <a:endParaRPr lang="fr-FR" altLang="fr-FR" sz="3600" b="1"/>
            </a:p>
            <a:p>
              <a:pPr>
                <a:lnSpc>
                  <a:spcPct val="30000"/>
                </a:lnSpc>
                <a:spcBef>
                  <a:spcPct val="50000"/>
                </a:spcBef>
              </a:pPr>
              <a:r>
                <a:rPr lang="fr-FR" altLang="fr-FR" sz="3600" b="1"/>
                <a:t>  0 </a:t>
              </a:r>
              <a:endParaRPr lang="fr-FR" altLang="fr-FR" sz="1600" b="1"/>
            </a:p>
          </p:txBody>
        </p:sp>
        <p:sp>
          <p:nvSpPr>
            <p:cNvPr id="13340" name="Text Box 28"/>
            <p:cNvSpPr txBox="1">
              <a:spLocks noChangeArrowheads="1"/>
            </p:cNvSpPr>
            <p:nvPr/>
          </p:nvSpPr>
          <p:spPr bwMode="auto">
            <a:xfrm>
              <a:off x="432" y="2928"/>
              <a:ext cx="47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Sous-groupe	210	=       Dettes bancaires à court terme</a:t>
              </a:r>
            </a:p>
          </p:txBody>
        </p:sp>
      </p:grpSp>
      <p:grpSp>
        <p:nvGrpSpPr>
          <p:cNvPr id="13348" name="Group 36"/>
          <p:cNvGrpSpPr>
            <a:grpSpLocks/>
          </p:cNvGrpSpPr>
          <p:nvPr/>
        </p:nvGrpSpPr>
        <p:grpSpPr bwMode="auto">
          <a:xfrm>
            <a:off x="685800" y="1828800"/>
            <a:ext cx="7467600" cy="2859088"/>
            <a:chOff x="432" y="1152"/>
            <a:chExt cx="4704" cy="1801"/>
          </a:xfrm>
        </p:grpSpPr>
        <p:sp>
          <p:nvSpPr>
            <p:cNvPr id="13336" name="Text Box 24"/>
            <p:cNvSpPr txBox="1">
              <a:spLocks noChangeArrowheads="1"/>
            </p:cNvSpPr>
            <p:nvPr/>
          </p:nvSpPr>
          <p:spPr bwMode="auto">
            <a:xfrm>
              <a:off x="1872" y="1152"/>
              <a:ext cx="1104" cy="9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groupe</a:t>
              </a:r>
            </a:p>
            <a:p>
              <a:pPr>
                <a:spcBef>
                  <a:spcPct val="50000"/>
                </a:spcBef>
              </a:pPr>
              <a:endParaRPr lang="fr-FR" altLang="fr-FR" sz="1600" b="1"/>
            </a:p>
            <a:p>
              <a:pPr>
                <a:lnSpc>
                  <a:spcPct val="110000"/>
                </a:lnSpc>
                <a:spcBef>
                  <a:spcPct val="50000"/>
                </a:spcBef>
              </a:pPr>
              <a:r>
                <a:rPr lang="fr-FR" altLang="fr-FR" sz="3600" b="1"/>
                <a:t>  1</a:t>
              </a:r>
              <a:endParaRPr lang="fr-FR" altLang="fr-FR" sz="1600" b="1"/>
            </a:p>
          </p:txBody>
        </p:sp>
        <p:sp>
          <p:nvSpPr>
            <p:cNvPr id="13341" name="Text Box 29"/>
            <p:cNvSpPr txBox="1">
              <a:spLocks noChangeArrowheads="1"/>
            </p:cNvSpPr>
            <p:nvPr/>
          </p:nvSpPr>
          <p:spPr bwMode="auto">
            <a:xfrm>
              <a:off x="432" y="2688"/>
              <a:ext cx="4704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Groupe	21	=     Dettes financières à court terme</a:t>
              </a:r>
            </a:p>
          </p:txBody>
        </p:sp>
      </p:grpSp>
      <p:grpSp>
        <p:nvGrpSpPr>
          <p:cNvPr id="13347" name="Group 35"/>
          <p:cNvGrpSpPr>
            <a:grpSpLocks/>
          </p:cNvGrpSpPr>
          <p:nvPr/>
        </p:nvGrpSpPr>
        <p:grpSpPr bwMode="auto">
          <a:xfrm>
            <a:off x="685800" y="1676400"/>
            <a:ext cx="7467600" cy="2590800"/>
            <a:chOff x="432" y="1056"/>
            <a:chExt cx="4704" cy="1632"/>
          </a:xfrm>
        </p:grpSpPr>
        <p:sp>
          <p:nvSpPr>
            <p:cNvPr id="13317" name="Text Box 5"/>
            <p:cNvSpPr txBox="1">
              <a:spLocks noChangeArrowheads="1"/>
            </p:cNvSpPr>
            <p:nvPr/>
          </p:nvSpPr>
          <p:spPr bwMode="auto">
            <a:xfrm>
              <a:off x="480" y="1776"/>
              <a:ext cx="816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endParaRPr lang="fr-FR" altLang="fr-FR" sz="1800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  <a:p>
              <a:pPr>
                <a:lnSpc>
                  <a:spcPct val="30000"/>
                </a:lnSpc>
                <a:spcBef>
                  <a:spcPct val="50000"/>
                </a:spcBef>
              </a:pPr>
              <a:r>
                <a:rPr lang="fr-FR" altLang="fr-FR" sz="1800">
                  <a:solidFill>
                    <a:srgbClr val="006600"/>
                  </a:solidFill>
                  <a:latin typeface="Times New Roman" panose="02020603050405020304" pitchFamily="18" charset="0"/>
                </a:rPr>
                <a:t>Compte no</a:t>
              </a:r>
              <a:r>
                <a:rPr lang="fr-FR" altLang="fr-FR" sz="1800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3331" name="Text Box 19"/>
            <p:cNvSpPr txBox="1">
              <a:spLocks noChangeArrowheads="1"/>
            </p:cNvSpPr>
            <p:nvPr/>
          </p:nvSpPr>
          <p:spPr bwMode="auto">
            <a:xfrm>
              <a:off x="1344" y="1056"/>
              <a:ext cx="528" cy="10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classe</a:t>
              </a:r>
            </a:p>
            <a:p>
              <a:pPr>
                <a:spcBef>
                  <a:spcPct val="50000"/>
                </a:spcBef>
              </a:pPr>
              <a:endParaRPr lang="fr-FR" altLang="fr-FR" sz="1600" b="1"/>
            </a:p>
            <a:p>
              <a:pPr>
                <a:spcBef>
                  <a:spcPct val="50000"/>
                </a:spcBef>
              </a:pPr>
              <a:endParaRPr lang="fr-FR" altLang="fr-FR" sz="1600" b="1"/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fr-FR" altLang="fr-FR" sz="3600" b="1"/>
                <a:t>2</a:t>
              </a:r>
              <a:endParaRPr lang="fr-FR" altLang="fr-FR" sz="1600" b="1"/>
            </a:p>
          </p:txBody>
        </p:sp>
        <p:sp>
          <p:nvSpPr>
            <p:cNvPr id="13342" name="Text Box 30"/>
            <p:cNvSpPr txBox="1">
              <a:spLocks noChangeArrowheads="1"/>
            </p:cNvSpPr>
            <p:nvPr/>
          </p:nvSpPr>
          <p:spPr bwMode="auto">
            <a:xfrm>
              <a:off x="432" y="2400"/>
              <a:ext cx="47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Classe		2         	=   Passif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4" grpId="0" animBg="1"/>
      <p:bldP spid="13325" grpId="0" animBg="1"/>
      <p:bldP spid="13326" grpId="0" animBg="1"/>
      <p:bldP spid="133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838200" y="533400"/>
            <a:ext cx="754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000" b="1">
                <a:solidFill>
                  <a:srgbClr val="006600"/>
                </a:solidFill>
                <a:latin typeface="Times New Roman" panose="02020603050405020304" pitchFamily="18" charset="0"/>
              </a:rPr>
              <a:t>Exemple 2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2133600" y="1600200"/>
            <a:ext cx="5105400" cy="17526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971800" y="1828800"/>
            <a:ext cx="4267200" cy="15240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810000" y="2057400"/>
            <a:ext cx="3429000" cy="12954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4648200" y="2286000"/>
            <a:ext cx="2590800" cy="10668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685800" y="2514600"/>
            <a:ext cx="7467600" cy="3468688"/>
            <a:chOff x="432" y="1584"/>
            <a:chExt cx="4704" cy="2185"/>
          </a:xfrm>
        </p:grpSpPr>
        <p:sp>
          <p:nvSpPr>
            <p:cNvPr id="29704" name="Text Box 8"/>
            <p:cNvSpPr txBox="1">
              <a:spLocks noChangeArrowheads="1"/>
            </p:cNvSpPr>
            <p:nvPr/>
          </p:nvSpPr>
          <p:spPr bwMode="auto">
            <a:xfrm>
              <a:off x="432" y="3504"/>
              <a:ext cx="4704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Sous-compte	66023	=           Publicité RTSI</a:t>
              </a:r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3456" y="1584"/>
              <a:ext cx="1104" cy="528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9706" name="Text Box 10"/>
            <p:cNvSpPr txBox="1">
              <a:spLocks noChangeArrowheads="1"/>
            </p:cNvSpPr>
            <p:nvPr/>
          </p:nvSpPr>
          <p:spPr bwMode="auto">
            <a:xfrm>
              <a:off x="3456" y="1584"/>
              <a:ext cx="1104" cy="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sous-compte</a:t>
              </a:r>
            </a:p>
            <a:p>
              <a:pPr>
                <a:lnSpc>
                  <a:spcPct val="40000"/>
                </a:lnSpc>
                <a:spcBef>
                  <a:spcPct val="50000"/>
                </a:spcBef>
              </a:pPr>
              <a:r>
                <a:rPr lang="fr-FR" altLang="fr-FR" sz="3600" b="1"/>
                <a:t>  3</a:t>
              </a:r>
              <a:endParaRPr lang="fr-FR" altLang="fr-FR" sz="1600" b="1"/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4032" y="1728"/>
              <a:ext cx="528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9708" name="Group 12"/>
          <p:cNvGrpSpPr>
            <a:grpSpLocks/>
          </p:cNvGrpSpPr>
          <p:nvPr/>
        </p:nvGrpSpPr>
        <p:grpSpPr bwMode="auto">
          <a:xfrm>
            <a:off x="685800" y="2286000"/>
            <a:ext cx="7467600" cy="3240088"/>
            <a:chOff x="432" y="1440"/>
            <a:chExt cx="4704" cy="2041"/>
          </a:xfrm>
        </p:grpSpPr>
        <p:sp>
          <p:nvSpPr>
            <p:cNvPr id="29709" name="Text Box 13"/>
            <p:cNvSpPr txBox="1">
              <a:spLocks noChangeArrowheads="1"/>
            </p:cNvSpPr>
            <p:nvPr/>
          </p:nvSpPr>
          <p:spPr bwMode="auto">
            <a:xfrm>
              <a:off x="2928" y="1440"/>
              <a:ext cx="864" cy="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compte</a:t>
              </a: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3600" b="1"/>
                <a:t>  2</a:t>
              </a:r>
              <a:endParaRPr lang="fr-FR" altLang="fr-FR" sz="1600" b="1"/>
            </a:p>
          </p:txBody>
        </p:sp>
        <p:sp>
          <p:nvSpPr>
            <p:cNvPr id="29710" name="Text Box 14"/>
            <p:cNvSpPr txBox="1">
              <a:spLocks noChangeArrowheads="1"/>
            </p:cNvSpPr>
            <p:nvPr/>
          </p:nvSpPr>
          <p:spPr bwMode="auto">
            <a:xfrm>
              <a:off x="432" y="3216"/>
              <a:ext cx="4704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Compte	6602	=         Publicité TV</a:t>
              </a:r>
            </a:p>
          </p:txBody>
        </p:sp>
      </p:grpSp>
      <p:grpSp>
        <p:nvGrpSpPr>
          <p:cNvPr id="29711" name="Group 15"/>
          <p:cNvGrpSpPr>
            <a:grpSpLocks/>
          </p:cNvGrpSpPr>
          <p:nvPr/>
        </p:nvGrpSpPr>
        <p:grpSpPr bwMode="auto">
          <a:xfrm>
            <a:off x="685800" y="2057400"/>
            <a:ext cx="7467600" cy="3048000"/>
            <a:chOff x="432" y="1296"/>
            <a:chExt cx="4704" cy="1920"/>
          </a:xfrm>
        </p:grpSpPr>
        <p:sp>
          <p:nvSpPr>
            <p:cNvPr id="29712" name="Text Box 16"/>
            <p:cNvSpPr txBox="1">
              <a:spLocks noChangeArrowheads="1"/>
            </p:cNvSpPr>
            <p:nvPr/>
          </p:nvSpPr>
          <p:spPr bwMode="auto">
            <a:xfrm>
              <a:off x="2400" y="1296"/>
              <a:ext cx="1104" cy="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sous-groupe</a:t>
              </a:r>
            </a:p>
            <a:p>
              <a:pPr>
                <a:lnSpc>
                  <a:spcPct val="40000"/>
                </a:lnSpc>
                <a:spcBef>
                  <a:spcPct val="50000"/>
                </a:spcBef>
              </a:pPr>
              <a:endParaRPr lang="fr-FR" altLang="fr-FR" sz="3600" b="1"/>
            </a:p>
            <a:p>
              <a:pPr>
                <a:lnSpc>
                  <a:spcPct val="30000"/>
                </a:lnSpc>
                <a:spcBef>
                  <a:spcPct val="50000"/>
                </a:spcBef>
              </a:pPr>
              <a:r>
                <a:rPr lang="fr-FR" altLang="fr-FR" sz="3600" b="1"/>
                <a:t>  0 </a:t>
              </a:r>
              <a:endParaRPr lang="fr-FR" altLang="fr-FR" sz="1600" b="1"/>
            </a:p>
          </p:txBody>
        </p:sp>
        <p:sp>
          <p:nvSpPr>
            <p:cNvPr id="29713" name="Text Box 17"/>
            <p:cNvSpPr txBox="1">
              <a:spLocks noChangeArrowheads="1"/>
            </p:cNvSpPr>
            <p:nvPr/>
          </p:nvSpPr>
          <p:spPr bwMode="auto">
            <a:xfrm>
              <a:off x="432" y="2928"/>
              <a:ext cx="47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Sous-groupe	660	=       Publicité médias</a:t>
              </a:r>
            </a:p>
          </p:txBody>
        </p:sp>
      </p:grpSp>
      <p:grpSp>
        <p:nvGrpSpPr>
          <p:cNvPr id="29714" name="Group 18"/>
          <p:cNvGrpSpPr>
            <a:grpSpLocks/>
          </p:cNvGrpSpPr>
          <p:nvPr/>
        </p:nvGrpSpPr>
        <p:grpSpPr bwMode="auto">
          <a:xfrm>
            <a:off x="685800" y="1828800"/>
            <a:ext cx="7467600" cy="2859088"/>
            <a:chOff x="432" y="1152"/>
            <a:chExt cx="4704" cy="1801"/>
          </a:xfrm>
        </p:grpSpPr>
        <p:sp>
          <p:nvSpPr>
            <p:cNvPr id="29715" name="Text Box 19"/>
            <p:cNvSpPr txBox="1">
              <a:spLocks noChangeArrowheads="1"/>
            </p:cNvSpPr>
            <p:nvPr/>
          </p:nvSpPr>
          <p:spPr bwMode="auto">
            <a:xfrm>
              <a:off x="1872" y="1152"/>
              <a:ext cx="1104" cy="9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groupe</a:t>
              </a:r>
            </a:p>
            <a:p>
              <a:pPr>
                <a:spcBef>
                  <a:spcPct val="50000"/>
                </a:spcBef>
              </a:pPr>
              <a:endParaRPr lang="fr-FR" altLang="fr-FR" sz="1600" b="1"/>
            </a:p>
            <a:p>
              <a:pPr>
                <a:lnSpc>
                  <a:spcPct val="110000"/>
                </a:lnSpc>
                <a:spcBef>
                  <a:spcPct val="50000"/>
                </a:spcBef>
              </a:pPr>
              <a:r>
                <a:rPr lang="fr-FR" altLang="fr-FR" sz="3600" b="1"/>
                <a:t>  6</a:t>
              </a:r>
              <a:endParaRPr lang="fr-FR" altLang="fr-FR" sz="1600" b="1"/>
            </a:p>
          </p:txBody>
        </p:sp>
        <p:sp>
          <p:nvSpPr>
            <p:cNvPr id="29716" name="Text Box 20"/>
            <p:cNvSpPr txBox="1">
              <a:spLocks noChangeArrowheads="1"/>
            </p:cNvSpPr>
            <p:nvPr/>
          </p:nvSpPr>
          <p:spPr bwMode="auto">
            <a:xfrm>
              <a:off x="432" y="2688"/>
              <a:ext cx="4704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Groupe	66	=   Publicité</a:t>
              </a:r>
            </a:p>
          </p:txBody>
        </p:sp>
      </p:grpSp>
      <p:grpSp>
        <p:nvGrpSpPr>
          <p:cNvPr id="29717" name="Group 21"/>
          <p:cNvGrpSpPr>
            <a:grpSpLocks/>
          </p:cNvGrpSpPr>
          <p:nvPr/>
        </p:nvGrpSpPr>
        <p:grpSpPr bwMode="auto">
          <a:xfrm>
            <a:off x="685800" y="1676400"/>
            <a:ext cx="7467600" cy="2590800"/>
            <a:chOff x="432" y="1056"/>
            <a:chExt cx="4704" cy="1632"/>
          </a:xfrm>
        </p:grpSpPr>
        <p:sp>
          <p:nvSpPr>
            <p:cNvPr id="29718" name="Text Box 22"/>
            <p:cNvSpPr txBox="1">
              <a:spLocks noChangeArrowheads="1"/>
            </p:cNvSpPr>
            <p:nvPr/>
          </p:nvSpPr>
          <p:spPr bwMode="auto">
            <a:xfrm>
              <a:off x="480" y="1776"/>
              <a:ext cx="816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1800">
                  <a:solidFill>
                    <a:srgbClr val="006600"/>
                  </a:solidFill>
                  <a:latin typeface="Times New Roman" panose="02020603050405020304" pitchFamily="18" charset="0"/>
                </a:rPr>
                <a:t>Exemple :</a:t>
              </a:r>
            </a:p>
            <a:p>
              <a:pPr>
                <a:lnSpc>
                  <a:spcPct val="30000"/>
                </a:lnSpc>
                <a:spcBef>
                  <a:spcPct val="50000"/>
                </a:spcBef>
              </a:pPr>
              <a:r>
                <a:rPr lang="fr-FR" altLang="fr-FR" sz="1800">
                  <a:solidFill>
                    <a:srgbClr val="006600"/>
                  </a:solidFill>
                  <a:latin typeface="Times New Roman" panose="02020603050405020304" pitchFamily="18" charset="0"/>
                </a:rPr>
                <a:t>Compte no</a:t>
              </a:r>
              <a:r>
                <a:rPr lang="fr-FR" altLang="fr-FR" sz="1800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9719" name="Text Box 23"/>
            <p:cNvSpPr txBox="1">
              <a:spLocks noChangeArrowheads="1"/>
            </p:cNvSpPr>
            <p:nvPr/>
          </p:nvSpPr>
          <p:spPr bwMode="auto">
            <a:xfrm>
              <a:off x="1344" y="1056"/>
              <a:ext cx="528" cy="10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classe</a:t>
              </a:r>
            </a:p>
            <a:p>
              <a:pPr>
                <a:spcBef>
                  <a:spcPct val="50000"/>
                </a:spcBef>
              </a:pPr>
              <a:endParaRPr lang="fr-FR" altLang="fr-FR" sz="1600" b="1"/>
            </a:p>
            <a:p>
              <a:pPr>
                <a:spcBef>
                  <a:spcPct val="50000"/>
                </a:spcBef>
              </a:pPr>
              <a:endParaRPr lang="fr-FR" altLang="fr-FR" sz="1600" b="1"/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fr-FR" altLang="fr-FR" sz="3600" b="1"/>
                <a:t>6</a:t>
              </a:r>
              <a:endParaRPr lang="fr-FR" altLang="fr-FR" sz="1600" b="1"/>
            </a:p>
          </p:txBody>
        </p:sp>
        <p:sp>
          <p:nvSpPr>
            <p:cNvPr id="29720" name="Text Box 24"/>
            <p:cNvSpPr txBox="1">
              <a:spLocks noChangeArrowheads="1"/>
            </p:cNvSpPr>
            <p:nvPr/>
          </p:nvSpPr>
          <p:spPr bwMode="auto">
            <a:xfrm>
              <a:off x="432" y="2400"/>
              <a:ext cx="47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Classe		6         	=   Autres charges d’exploitation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  <p:bldP spid="29700" grpId="0" animBg="1"/>
      <p:bldP spid="29701" grpId="0" animBg="1"/>
      <p:bldP spid="2970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838200" y="533400"/>
            <a:ext cx="754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000" b="1">
                <a:solidFill>
                  <a:srgbClr val="006600"/>
                </a:solidFill>
                <a:latin typeface="Times New Roman" panose="02020603050405020304" pitchFamily="18" charset="0"/>
              </a:rPr>
              <a:t>Exemple 3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2133600" y="1600200"/>
            <a:ext cx="5105400" cy="17526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971800" y="1828800"/>
            <a:ext cx="4267200" cy="15240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810000" y="2057400"/>
            <a:ext cx="3429000" cy="12954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648200" y="2286000"/>
            <a:ext cx="2590800" cy="10668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30732" name="Group 12"/>
          <p:cNvGrpSpPr>
            <a:grpSpLocks/>
          </p:cNvGrpSpPr>
          <p:nvPr/>
        </p:nvGrpSpPr>
        <p:grpSpPr bwMode="auto">
          <a:xfrm>
            <a:off x="685800" y="2286000"/>
            <a:ext cx="7467600" cy="3240088"/>
            <a:chOff x="432" y="1440"/>
            <a:chExt cx="4704" cy="2041"/>
          </a:xfrm>
        </p:grpSpPr>
        <p:sp>
          <p:nvSpPr>
            <p:cNvPr id="30733" name="Text Box 13"/>
            <p:cNvSpPr txBox="1">
              <a:spLocks noChangeArrowheads="1"/>
            </p:cNvSpPr>
            <p:nvPr/>
          </p:nvSpPr>
          <p:spPr bwMode="auto">
            <a:xfrm>
              <a:off x="2928" y="1440"/>
              <a:ext cx="864" cy="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compte</a:t>
              </a: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3600" b="1"/>
                <a:t>  1</a:t>
              </a:r>
              <a:endParaRPr lang="fr-FR" altLang="fr-FR" sz="1600" b="1"/>
            </a:p>
          </p:txBody>
        </p:sp>
        <p:sp>
          <p:nvSpPr>
            <p:cNvPr id="30734" name="Text Box 14"/>
            <p:cNvSpPr txBox="1">
              <a:spLocks noChangeArrowheads="1"/>
            </p:cNvSpPr>
            <p:nvPr/>
          </p:nvSpPr>
          <p:spPr bwMode="auto">
            <a:xfrm>
              <a:off x="432" y="3216"/>
              <a:ext cx="4704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Compte	5681	=         Formation continue</a:t>
              </a:r>
            </a:p>
          </p:txBody>
        </p:sp>
      </p:grpSp>
      <p:grpSp>
        <p:nvGrpSpPr>
          <p:cNvPr id="30735" name="Group 15"/>
          <p:cNvGrpSpPr>
            <a:grpSpLocks/>
          </p:cNvGrpSpPr>
          <p:nvPr/>
        </p:nvGrpSpPr>
        <p:grpSpPr bwMode="auto">
          <a:xfrm>
            <a:off x="685800" y="2057400"/>
            <a:ext cx="7467600" cy="3048000"/>
            <a:chOff x="432" y="1296"/>
            <a:chExt cx="4704" cy="1920"/>
          </a:xfrm>
        </p:grpSpPr>
        <p:sp>
          <p:nvSpPr>
            <p:cNvPr id="30736" name="Text Box 16"/>
            <p:cNvSpPr txBox="1">
              <a:spLocks noChangeArrowheads="1"/>
            </p:cNvSpPr>
            <p:nvPr/>
          </p:nvSpPr>
          <p:spPr bwMode="auto">
            <a:xfrm>
              <a:off x="2400" y="1296"/>
              <a:ext cx="1104" cy="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sous-groupe</a:t>
              </a:r>
            </a:p>
            <a:p>
              <a:pPr>
                <a:lnSpc>
                  <a:spcPct val="40000"/>
                </a:lnSpc>
                <a:spcBef>
                  <a:spcPct val="50000"/>
                </a:spcBef>
              </a:pPr>
              <a:endParaRPr lang="fr-FR" altLang="fr-FR" sz="3600" b="1"/>
            </a:p>
            <a:p>
              <a:pPr>
                <a:lnSpc>
                  <a:spcPct val="30000"/>
                </a:lnSpc>
                <a:spcBef>
                  <a:spcPct val="50000"/>
                </a:spcBef>
              </a:pPr>
              <a:r>
                <a:rPr lang="fr-FR" altLang="fr-FR" sz="3600" b="1"/>
                <a:t>  8 </a:t>
              </a:r>
              <a:endParaRPr lang="fr-FR" altLang="fr-FR" sz="1600" b="1"/>
            </a:p>
          </p:txBody>
        </p:sp>
        <p:sp>
          <p:nvSpPr>
            <p:cNvPr id="30737" name="Text Box 17"/>
            <p:cNvSpPr txBox="1">
              <a:spLocks noChangeArrowheads="1"/>
            </p:cNvSpPr>
            <p:nvPr/>
          </p:nvSpPr>
          <p:spPr bwMode="auto">
            <a:xfrm>
              <a:off x="432" y="2928"/>
              <a:ext cx="47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Sous-groupe	568	=       Autres charges personnel adm.</a:t>
              </a:r>
            </a:p>
          </p:txBody>
        </p:sp>
      </p:grpSp>
      <p:grpSp>
        <p:nvGrpSpPr>
          <p:cNvPr id="30738" name="Group 18"/>
          <p:cNvGrpSpPr>
            <a:grpSpLocks/>
          </p:cNvGrpSpPr>
          <p:nvPr/>
        </p:nvGrpSpPr>
        <p:grpSpPr bwMode="auto">
          <a:xfrm>
            <a:off x="685800" y="1828800"/>
            <a:ext cx="7467600" cy="2859088"/>
            <a:chOff x="432" y="1152"/>
            <a:chExt cx="4704" cy="1801"/>
          </a:xfrm>
        </p:grpSpPr>
        <p:sp>
          <p:nvSpPr>
            <p:cNvPr id="30739" name="Text Box 19"/>
            <p:cNvSpPr txBox="1">
              <a:spLocks noChangeArrowheads="1"/>
            </p:cNvSpPr>
            <p:nvPr/>
          </p:nvSpPr>
          <p:spPr bwMode="auto">
            <a:xfrm>
              <a:off x="1872" y="1152"/>
              <a:ext cx="1104" cy="9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groupe</a:t>
              </a:r>
            </a:p>
            <a:p>
              <a:pPr>
                <a:spcBef>
                  <a:spcPct val="50000"/>
                </a:spcBef>
              </a:pPr>
              <a:endParaRPr lang="fr-FR" altLang="fr-FR" sz="1600" b="1"/>
            </a:p>
            <a:p>
              <a:pPr>
                <a:lnSpc>
                  <a:spcPct val="110000"/>
                </a:lnSpc>
                <a:spcBef>
                  <a:spcPct val="50000"/>
                </a:spcBef>
              </a:pPr>
              <a:r>
                <a:rPr lang="fr-FR" altLang="fr-FR" sz="3600" b="1"/>
                <a:t>  6</a:t>
              </a:r>
              <a:endParaRPr lang="fr-FR" altLang="fr-FR" sz="1600" b="1"/>
            </a:p>
          </p:txBody>
        </p:sp>
        <p:sp>
          <p:nvSpPr>
            <p:cNvPr id="30740" name="Text Box 20"/>
            <p:cNvSpPr txBox="1">
              <a:spLocks noChangeArrowheads="1"/>
            </p:cNvSpPr>
            <p:nvPr/>
          </p:nvSpPr>
          <p:spPr bwMode="auto">
            <a:xfrm>
              <a:off x="432" y="2688"/>
              <a:ext cx="4704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Groupe	56	=     Personnel administratif</a:t>
              </a:r>
            </a:p>
          </p:txBody>
        </p:sp>
      </p:grpSp>
      <p:grpSp>
        <p:nvGrpSpPr>
          <p:cNvPr id="30741" name="Group 21"/>
          <p:cNvGrpSpPr>
            <a:grpSpLocks/>
          </p:cNvGrpSpPr>
          <p:nvPr/>
        </p:nvGrpSpPr>
        <p:grpSpPr bwMode="auto">
          <a:xfrm>
            <a:off x="685800" y="1676400"/>
            <a:ext cx="7467600" cy="2590800"/>
            <a:chOff x="432" y="1056"/>
            <a:chExt cx="4704" cy="1632"/>
          </a:xfrm>
        </p:grpSpPr>
        <p:sp>
          <p:nvSpPr>
            <p:cNvPr id="30742" name="Text Box 22"/>
            <p:cNvSpPr txBox="1">
              <a:spLocks noChangeArrowheads="1"/>
            </p:cNvSpPr>
            <p:nvPr/>
          </p:nvSpPr>
          <p:spPr bwMode="auto">
            <a:xfrm>
              <a:off x="480" y="1776"/>
              <a:ext cx="816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fr-FR" altLang="fr-FR" sz="1800">
                  <a:solidFill>
                    <a:srgbClr val="006600"/>
                  </a:solidFill>
                  <a:latin typeface="Times New Roman" panose="02020603050405020304" pitchFamily="18" charset="0"/>
                </a:rPr>
                <a:t>Exemple :</a:t>
              </a:r>
            </a:p>
            <a:p>
              <a:pPr>
                <a:lnSpc>
                  <a:spcPct val="30000"/>
                </a:lnSpc>
                <a:spcBef>
                  <a:spcPct val="50000"/>
                </a:spcBef>
              </a:pPr>
              <a:r>
                <a:rPr lang="fr-FR" altLang="fr-FR" sz="1800">
                  <a:solidFill>
                    <a:srgbClr val="006600"/>
                  </a:solidFill>
                  <a:latin typeface="Times New Roman" panose="02020603050405020304" pitchFamily="18" charset="0"/>
                </a:rPr>
                <a:t>Compte no</a:t>
              </a:r>
              <a:r>
                <a:rPr lang="fr-FR" altLang="fr-FR" sz="1800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30743" name="Text Box 23"/>
            <p:cNvSpPr txBox="1">
              <a:spLocks noChangeArrowheads="1"/>
            </p:cNvSpPr>
            <p:nvPr/>
          </p:nvSpPr>
          <p:spPr bwMode="auto">
            <a:xfrm>
              <a:off x="1344" y="1056"/>
              <a:ext cx="528" cy="10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600" b="1"/>
                <a:t>classe</a:t>
              </a:r>
            </a:p>
            <a:p>
              <a:pPr>
                <a:spcBef>
                  <a:spcPct val="50000"/>
                </a:spcBef>
              </a:pPr>
              <a:endParaRPr lang="fr-FR" altLang="fr-FR" sz="1600" b="1"/>
            </a:p>
            <a:p>
              <a:pPr>
                <a:spcBef>
                  <a:spcPct val="50000"/>
                </a:spcBef>
              </a:pPr>
              <a:endParaRPr lang="fr-FR" altLang="fr-FR" sz="1600" b="1"/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fr-FR" altLang="fr-FR" sz="3600" b="1"/>
                <a:t>5</a:t>
              </a:r>
              <a:endParaRPr lang="fr-FR" altLang="fr-FR" sz="1600" b="1"/>
            </a:p>
          </p:txBody>
        </p:sp>
        <p:sp>
          <p:nvSpPr>
            <p:cNvPr id="30744" name="Text Box 24"/>
            <p:cNvSpPr txBox="1">
              <a:spLocks noChangeArrowheads="1"/>
            </p:cNvSpPr>
            <p:nvPr/>
          </p:nvSpPr>
          <p:spPr bwMode="auto">
            <a:xfrm>
              <a:off x="432" y="2400"/>
              <a:ext cx="47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>
                  <a:latin typeface="Times New Roman" panose="02020603050405020304" pitchFamily="18" charset="0"/>
                </a:rPr>
                <a:t>Classe		5         	=   Charges de personnel</a:t>
              </a:r>
            </a:p>
          </p:txBody>
        </p:sp>
      </p:grpSp>
      <p:sp>
        <p:nvSpPr>
          <p:cNvPr id="30745" name="Rectangle 25"/>
          <p:cNvSpPr>
            <a:spLocks noChangeArrowheads="1"/>
          </p:cNvSpPr>
          <p:nvPr/>
        </p:nvSpPr>
        <p:spPr bwMode="auto">
          <a:xfrm>
            <a:off x="5486400" y="2514600"/>
            <a:ext cx="17526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nimBg="1"/>
      <p:bldP spid="30724" grpId="0" animBg="1"/>
      <p:bldP spid="30725" grpId="0" animBg="1"/>
      <p:bldP spid="30726" grpId="0" animBg="1"/>
      <p:bldP spid="3074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FR" altLang="fr-FR" sz="5400">
                <a:solidFill>
                  <a:srgbClr val="FFFF00"/>
                </a:solidFill>
              </a:rPr>
              <a:t>Exercice</a:t>
            </a:r>
            <a:endParaRPr lang="fr-FR" altLang="fr-FR" sz="4400"/>
          </a:p>
        </p:txBody>
      </p:sp>
      <p:sp>
        <p:nvSpPr>
          <p:cNvPr id="52227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629400" y="6124575"/>
            <a:ext cx="2066925" cy="323850"/>
          </a:xfrm>
          <a:prstGeom prst="actionButtonBlank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/>
              <a:t>Suite théorie</a:t>
            </a:r>
          </a:p>
        </p:txBody>
      </p:sp>
      <p:sp>
        <p:nvSpPr>
          <p:cNvPr id="52228" name="AutoShape 4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6629400" y="5572125"/>
            <a:ext cx="2066925" cy="323850"/>
          </a:xfrm>
          <a:prstGeom prst="actionButtonBlank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/>
              <a:t>Version informatique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1419225" y="557213"/>
          <a:ext cx="6305550" cy="574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5" name="Feuille de calcul" r:id="rId3" imgW="6306122" imgH="5743829" progId="Excel.Sheet.8">
                  <p:embed/>
                </p:oleObj>
              </mc:Choice>
              <mc:Fallback>
                <p:oleObj name="Feuille de calcul" r:id="rId3" imgW="6306122" imgH="5743829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557213"/>
                        <a:ext cx="6305550" cy="574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1026"/>
          <p:cNvGrpSpPr>
            <a:grpSpLocks/>
          </p:cNvGrpSpPr>
          <p:nvPr/>
        </p:nvGrpSpPr>
        <p:grpSpPr bwMode="auto">
          <a:xfrm>
            <a:off x="838200" y="1206500"/>
            <a:ext cx="3454400" cy="1574800"/>
            <a:chOff x="528" y="760"/>
            <a:chExt cx="2176" cy="992"/>
          </a:xfrm>
        </p:grpSpPr>
        <p:sp>
          <p:nvSpPr>
            <p:cNvPr id="50179" name="Rectangle 1027"/>
            <p:cNvSpPr>
              <a:spLocks noChangeArrowheads="1"/>
            </p:cNvSpPr>
            <p:nvPr/>
          </p:nvSpPr>
          <p:spPr bwMode="auto">
            <a:xfrm>
              <a:off x="528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50180" name="Rectangle 1028"/>
            <p:cNvSpPr>
              <a:spLocks noChangeArrowheads="1"/>
            </p:cNvSpPr>
            <p:nvPr/>
          </p:nvSpPr>
          <p:spPr bwMode="auto">
            <a:xfrm>
              <a:off x="1616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50181" name="Rectangle 1029"/>
            <p:cNvSpPr>
              <a:spLocks noChangeArrowheads="1"/>
            </p:cNvSpPr>
            <p:nvPr/>
          </p:nvSpPr>
          <p:spPr bwMode="auto">
            <a:xfrm>
              <a:off x="528" y="760"/>
              <a:ext cx="2176" cy="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Bilan</a:t>
              </a:r>
              <a:endParaRPr lang="fr-FR" altLang="fr-FR" sz="2400" b="1"/>
            </a:p>
          </p:txBody>
        </p:sp>
        <p:sp>
          <p:nvSpPr>
            <p:cNvPr id="50182" name="Rectangle 1030"/>
            <p:cNvSpPr>
              <a:spLocks noChangeArrowheads="1"/>
            </p:cNvSpPr>
            <p:nvPr/>
          </p:nvSpPr>
          <p:spPr bwMode="auto">
            <a:xfrm>
              <a:off x="584" y="814"/>
              <a:ext cx="248" cy="158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0183" name="AutoShape 1031"/>
            <p:cNvSpPr>
              <a:spLocks noChangeArrowheads="1"/>
            </p:cNvSpPr>
            <p:nvPr/>
          </p:nvSpPr>
          <p:spPr bwMode="auto">
            <a:xfrm>
              <a:off x="2328" y="810"/>
              <a:ext cx="304" cy="17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50184" name="Group 1032"/>
          <p:cNvGrpSpPr>
            <a:grpSpLocks/>
          </p:cNvGrpSpPr>
          <p:nvPr/>
        </p:nvGrpSpPr>
        <p:grpSpPr bwMode="auto">
          <a:xfrm>
            <a:off x="5702300" y="1714500"/>
            <a:ext cx="3048000" cy="1168400"/>
            <a:chOff x="3592" y="1080"/>
            <a:chExt cx="1920" cy="736"/>
          </a:xfrm>
        </p:grpSpPr>
        <p:sp>
          <p:nvSpPr>
            <p:cNvPr id="50185" name="Rectangle 1033"/>
            <p:cNvSpPr>
              <a:spLocks noChangeArrowheads="1"/>
            </p:cNvSpPr>
            <p:nvPr/>
          </p:nvSpPr>
          <p:spPr bwMode="auto">
            <a:xfrm>
              <a:off x="359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50186" name="Rectangle 1034"/>
            <p:cNvSpPr>
              <a:spLocks noChangeArrowheads="1"/>
            </p:cNvSpPr>
            <p:nvPr/>
          </p:nvSpPr>
          <p:spPr bwMode="auto">
            <a:xfrm>
              <a:off x="455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50187" name="Rectangle 1035"/>
            <p:cNvSpPr>
              <a:spLocks noChangeArrowheads="1"/>
            </p:cNvSpPr>
            <p:nvPr/>
          </p:nvSpPr>
          <p:spPr bwMode="auto">
            <a:xfrm>
              <a:off x="3592" y="108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Annexes</a:t>
              </a:r>
              <a:endParaRPr lang="fr-FR" altLang="fr-FR" sz="1800" b="1"/>
            </a:p>
          </p:txBody>
        </p:sp>
        <p:grpSp>
          <p:nvGrpSpPr>
            <p:cNvPr id="50188" name="Group 1036"/>
            <p:cNvGrpSpPr>
              <a:grpSpLocks/>
            </p:cNvGrpSpPr>
            <p:nvPr/>
          </p:nvGrpSpPr>
          <p:grpSpPr bwMode="auto">
            <a:xfrm flipH="1">
              <a:off x="5298" y="1104"/>
              <a:ext cx="144" cy="144"/>
              <a:chOff x="702" y="3462"/>
              <a:chExt cx="144" cy="144"/>
            </a:xfrm>
          </p:grpSpPr>
          <p:sp>
            <p:nvSpPr>
              <p:cNvPr id="50189" name="Oval 1037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190" name="Line 1038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0191" name="Group 1039"/>
            <p:cNvGrpSpPr>
              <a:grpSpLocks/>
            </p:cNvGrpSpPr>
            <p:nvPr/>
          </p:nvGrpSpPr>
          <p:grpSpPr bwMode="auto">
            <a:xfrm>
              <a:off x="3642" y="1110"/>
              <a:ext cx="144" cy="144"/>
              <a:chOff x="702" y="3462"/>
              <a:chExt cx="144" cy="144"/>
            </a:xfrm>
          </p:grpSpPr>
          <p:sp>
            <p:nvSpPr>
              <p:cNvPr id="50192" name="Oval 1040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193" name="Line 1041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0194" name="Group 1042"/>
          <p:cNvGrpSpPr>
            <a:grpSpLocks/>
          </p:cNvGrpSpPr>
          <p:nvPr/>
        </p:nvGrpSpPr>
        <p:grpSpPr bwMode="auto">
          <a:xfrm>
            <a:off x="5207000" y="3238500"/>
            <a:ext cx="3048000" cy="1168400"/>
            <a:chOff x="3280" y="2040"/>
            <a:chExt cx="1920" cy="736"/>
          </a:xfrm>
        </p:grpSpPr>
        <p:sp>
          <p:nvSpPr>
            <p:cNvPr id="50195" name="Rectangle 1043"/>
            <p:cNvSpPr>
              <a:spLocks noChangeArrowheads="1"/>
            </p:cNvSpPr>
            <p:nvPr/>
          </p:nvSpPr>
          <p:spPr bwMode="auto">
            <a:xfrm>
              <a:off x="328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50196" name="Rectangle 1044"/>
            <p:cNvSpPr>
              <a:spLocks noChangeArrowheads="1"/>
            </p:cNvSpPr>
            <p:nvPr/>
          </p:nvSpPr>
          <p:spPr bwMode="auto">
            <a:xfrm>
              <a:off x="424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50197" name="Rectangle 1045"/>
            <p:cNvSpPr>
              <a:spLocks noChangeArrowheads="1"/>
            </p:cNvSpPr>
            <p:nvPr/>
          </p:nvSpPr>
          <p:spPr bwMode="auto">
            <a:xfrm>
              <a:off x="3280" y="204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Hors exploitation</a:t>
              </a:r>
              <a:endParaRPr lang="fr-FR" altLang="fr-FR" sz="1800" b="1"/>
            </a:p>
          </p:txBody>
        </p:sp>
        <p:grpSp>
          <p:nvGrpSpPr>
            <p:cNvPr id="50198" name="Group 1046"/>
            <p:cNvGrpSpPr>
              <a:grpSpLocks/>
            </p:cNvGrpSpPr>
            <p:nvPr/>
          </p:nvGrpSpPr>
          <p:grpSpPr bwMode="auto">
            <a:xfrm>
              <a:off x="3342" y="2064"/>
              <a:ext cx="144" cy="144"/>
              <a:chOff x="702" y="3462"/>
              <a:chExt cx="144" cy="144"/>
            </a:xfrm>
          </p:grpSpPr>
          <p:sp>
            <p:nvSpPr>
              <p:cNvPr id="50199" name="Oval 1047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00" name="Line 1048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0201" name="Group 1049"/>
            <p:cNvGrpSpPr>
              <a:grpSpLocks/>
            </p:cNvGrpSpPr>
            <p:nvPr/>
          </p:nvGrpSpPr>
          <p:grpSpPr bwMode="auto">
            <a:xfrm flipH="1">
              <a:off x="5010" y="2070"/>
              <a:ext cx="144" cy="144"/>
              <a:chOff x="702" y="3462"/>
              <a:chExt cx="144" cy="144"/>
            </a:xfrm>
          </p:grpSpPr>
          <p:sp>
            <p:nvSpPr>
              <p:cNvPr id="50202" name="Oval 1050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03" name="Line 1051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0204" name="Group 1052"/>
          <p:cNvGrpSpPr>
            <a:grpSpLocks/>
          </p:cNvGrpSpPr>
          <p:nvPr/>
        </p:nvGrpSpPr>
        <p:grpSpPr bwMode="auto">
          <a:xfrm>
            <a:off x="1190625" y="3060700"/>
            <a:ext cx="2822575" cy="1901825"/>
            <a:chOff x="750" y="1958"/>
            <a:chExt cx="1778" cy="1198"/>
          </a:xfrm>
        </p:grpSpPr>
        <p:sp>
          <p:nvSpPr>
            <p:cNvPr id="50205" name="Rectangle 1053"/>
            <p:cNvSpPr>
              <a:spLocks noChangeArrowheads="1"/>
            </p:cNvSpPr>
            <p:nvPr/>
          </p:nvSpPr>
          <p:spPr bwMode="auto">
            <a:xfrm>
              <a:off x="1638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Produits</a:t>
              </a:r>
              <a:endParaRPr lang="fr-FR" altLang="fr-FR" sz="1600" b="1"/>
            </a:p>
          </p:txBody>
        </p:sp>
        <p:sp>
          <p:nvSpPr>
            <p:cNvPr id="50206" name="Rectangle 1054"/>
            <p:cNvSpPr>
              <a:spLocks noChangeArrowheads="1"/>
            </p:cNvSpPr>
            <p:nvPr/>
          </p:nvSpPr>
          <p:spPr bwMode="auto">
            <a:xfrm>
              <a:off x="750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fr-CH" altLang="fr-FR" sz="1600" b="1"/>
                <a:t>Charges</a:t>
              </a:r>
              <a:endParaRPr lang="fr-FR" altLang="fr-FR" sz="1600" b="1"/>
            </a:p>
          </p:txBody>
        </p:sp>
        <p:sp>
          <p:nvSpPr>
            <p:cNvPr id="50207" name="Rectangle 1055"/>
            <p:cNvSpPr>
              <a:spLocks noChangeArrowheads="1"/>
            </p:cNvSpPr>
            <p:nvPr/>
          </p:nvSpPr>
          <p:spPr bwMode="auto">
            <a:xfrm>
              <a:off x="752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2800" b="1"/>
            </a:p>
          </p:txBody>
        </p:sp>
        <p:sp>
          <p:nvSpPr>
            <p:cNvPr id="50208" name="Rectangle 1056"/>
            <p:cNvSpPr>
              <a:spLocks noChangeArrowheads="1"/>
            </p:cNvSpPr>
            <p:nvPr/>
          </p:nvSpPr>
          <p:spPr bwMode="auto">
            <a:xfrm>
              <a:off x="1640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50209" name="Rectangle 1057"/>
            <p:cNvSpPr>
              <a:spLocks noChangeArrowheads="1"/>
            </p:cNvSpPr>
            <p:nvPr/>
          </p:nvSpPr>
          <p:spPr bwMode="auto">
            <a:xfrm>
              <a:off x="752" y="1958"/>
              <a:ext cx="1776" cy="21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Exploitation</a:t>
              </a:r>
              <a:endParaRPr lang="fr-FR" altLang="fr-FR" sz="2400" b="1"/>
            </a:p>
          </p:txBody>
        </p:sp>
        <p:grpSp>
          <p:nvGrpSpPr>
            <p:cNvPr id="50210" name="Group 1058"/>
            <p:cNvGrpSpPr>
              <a:grpSpLocks/>
            </p:cNvGrpSpPr>
            <p:nvPr/>
          </p:nvGrpSpPr>
          <p:grpSpPr bwMode="auto">
            <a:xfrm>
              <a:off x="816" y="2226"/>
              <a:ext cx="144" cy="144"/>
              <a:chOff x="702" y="3462"/>
              <a:chExt cx="144" cy="144"/>
            </a:xfrm>
          </p:grpSpPr>
          <p:sp>
            <p:nvSpPr>
              <p:cNvPr id="50211" name="Oval 1059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12" name="Line 1060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0213" name="Group 1061"/>
            <p:cNvGrpSpPr>
              <a:grpSpLocks/>
            </p:cNvGrpSpPr>
            <p:nvPr/>
          </p:nvGrpSpPr>
          <p:grpSpPr bwMode="auto">
            <a:xfrm flipH="1">
              <a:off x="2316" y="2226"/>
              <a:ext cx="144" cy="144"/>
              <a:chOff x="702" y="3462"/>
              <a:chExt cx="144" cy="144"/>
            </a:xfrm>
          </p:grpSpPr>
          <p:sp>
            <p:nvSpPr>
              <p:cNvPr id="50214" name="Oval 1062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15" name="Line 1063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0216" name="Group 1064"/>
          <p:cNvGrpSpPr>
            <a:grpSpLocks/>
          </p:cNvGrpSpPr>
          <p:nvPr/>
        </p:nvGrpSpPr>
        <p:grpSpPr bwMode="auto">
          <a:xfrm>
            <a:off x="3556000" y="5156200"/>
            <a:ext cx="2438400" cy="1282700"/>
            <a:chOff x="2240" y="3248"/>
            <a:chExt cx="1536" cy="808"/>
          </a:xfrm>
        </p:grpSpPr>
        <p:sp>
          <p:nvSpPr>
            <p:cNvPr id="50217" name="Rectangle 1065"/>
            <p:cNvSpPr>
              <a:spLocks noChangeArrowheads="1"/>
            </p:cNvSpPr>
            <p:nvPr/>
          </p:nvSpPr>
          <p:spPr bwMode="auto">
            <a:xfrm>
              <a:off x="2240" y="3446"/>
              <a:ext cx="1536" cy="56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50218" name="Rectangle 1066"/>
            <p:cNvSpPr>
              <a:spLocks noChangeArrowheads="1"/>
            </p:cNvSpPr>
            <p:nvPr/>
          </p:nvSpPr>
          <p:spPr bwMode="auto">
            <a:xfrm>
              <a:off x="2240" y="3248"/>
              <a:ext cx="1536" cy="198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PP</a:t>
              </a:r>
              <a:endParaRPr lang="fr-FR" altLang="fr-FR" sz="2400" b="1"/>
            </a:p>
          </p:txBody>
        </p:sp>
        <p:sp>
          <p:nvSpPr>
            <p:cNvPr id="50219" name="Line 1067"/>
            <p:cNvSpPr>
              <a:spLocks noChangeShapeType="1"/>
            </p:cNvSpPr>
            <p:nvPr/>
          </p:nvSpPr>
          <p:spPr bwMode="auto">
            <a:xfrm>
              <a:off x="3000" y="3456"/>
              <a:ext cx="0" cy="60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grpSp>
          <p:nvGrpSpPr>
            <p:cNvPr id="50220" name="Group 1068"/>
            <p:cNvGrpSpPr>
              <a:grpSpLocks/>
            </p:cNvGrpSpPr>
            <p:nvPr/>
          </p:nvGrpSpPr>
          <p:grpSpPr bwMode="auto">
            <a:xfrm>
              <a:off x="2292" y="3276"/>
              <a:ext cx="144" cy="144"/>
              <a:chOff x="702" y="3462"/>
              <a:chExt cx="144" cy="144"/>
            </a:xfrm>
          </p:grpSpPr>
          <p:sp>
            <p:nvSpPr>
              <p:cNvPr id="50221" name="Oval 1069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22" name="Line 1070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0223" name="Group 1071"/>
            <p:cNvGrpSpPr>
              <a:grpSpLocks/>
            </p:cNvGrpSpPr>
            <p:nvPr/>
          </p:nvGrpSpPr>
          <p:grpSpPr bwMode="auto">
            <a:xfrm flipH="1">
              <a:off x="3564" y="3282"/>
              <a:ext cx="144" cy="144"/>
              <a:chOff x="702" y="3462"/>
              <a:chExt cx="144" cy="144"/>
            </a:xfrm>
          </p:grpSpPr>
          <p:sp>
            <p:nvSpPr>
              <p:cNvPr id="50224" name="Oval 1072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25" name="Line 1073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sp>
        <p:nvSpPr>
          <p:cNvPr id="50226" name="Text Box 1074"/>
          <p:cNvSpPr txBox="1">
            <a:spLocks noChangeArrowheads="1"/>
          </p:cNvSpPr>
          <p:nvPr/>
        </p:nvSpPr>
        <p:spPr bwMode="auto">
          <a:xfrm>
            <a:off x="495300" y="431800"/>
            <a:ext cx="830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 b="1">
                <a:solidFill>
                  <a:schemeClr val="accent2"/>
                </a:solidFill>
                <a:latin typeface="Times New Roman" panose="02020603050405020304" pitchFamily="18" charset="0"/>
              </a:rPr>
              <a:t>Résumé de la structure du plan comptable PME 97</a:t>
            </a:r>
            <a:endParaRPr lang="fr-FR" altLang="fr-FR" sz="28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0227" name="Group 1075"/>
          <p:cNvGrpSpPr>
            <a:grpSpLocks/>
          </p:cNvGrpSpPr>
          <p:nvPr/>
        </p:nvGrpSpPr>
        <p:grpSpPr bwMode="auto">
          <a:xfrm>
            <a:off x="838200" y="1206500"/>
            <a:ext cx="3454400" cy="1574800"/>
            <a:chOff x="528" y="760"/>
            <a:chExt cx="2176" cy="992"/>
          </a:xfrm>
        </p:grpSpPr>
        <p:sp>
          <p:nvSpPr>
            <p:cNvPr id="50228" name="Rectangle 1076"/>
            <p:cNvSpPr>
              <a:spLocks noChangeArrowheads="1"/>
            </p:cNvSpPr>
            <p:nvPr/>
          </p:nvSpPr>
          <p:spPr bwMode="auto">
            <a:xfrm>
              <a:off x="528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6000" b="1"/>
                <a:t>1</a:t>
              </a:r>
              <a:endParaRPr lang="fr-FR" altLang="fr-FR" sz="6000" b="1"/>
            </a:p>
          </p:txBody>
        </p:sp>
        <p:sp>
          <p:nvSpPr>
            <p:cNvPr id="50229" name="Rectangle 1077"/>
            <p:cNvSpPr>
              <a:spLocks noChangeArrowheads="1"/>
            </p:cNvSpPr>
            <p:nvPr/>
          </p:nvSpPr>
          <p:spPr bwMode="auto">
            <a:xfrm>
              <a:off x="1616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6000" b="1"/>
                <a:t>2</a:t>
              </a:r>
              <a:endParaRPr lang="fr-FR" altLang="fr-FR" sz="6000" b="1"/>
            </a:p>
          </p:txBody>
        </p:sp>
        <p:sp>
          <p:nvSpPr>
            <p:cNvPr id="50230" name="Rectangle 1078"/>
            <p:cNvSpPr>
              <a:spLocks noChangeArrowheads="1"/>
            </p:cNvSpPr>
            <p:nvPr/>
          </p:nvSpPr>
          <p:spPr bwMode="auto">
            <a:xfrm>
              <a:off x="528" y="760"/>
              <a:ext cx="2176" cy="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Bilan</a:t>
              </a:r>
              <a:endParaRPr lang="fr-FR" altLang="fr-FR" sz="2400" b="1"/>
            </a:p>
          </p:txBody>
        </p:sp>
        <p:sp>
          <p:nvSpPr>
            <p:cNvPr id="50231" name="Rectangle 1079"/>
            <p:cNvSpPr>
              <a:spLocks noChangeArrowheads="1"/>
            </p:cNvSpPr>
            <p:nvPr/>
          </p:nvSpPr>
          <p:spPr bwMode="auto">
            <a:xfrm>
              <a:off x="584" y="814"/>
              <a:ext cx="248" cy="158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0232" name="AutoShape 1080"/>
            <p:cNvSpPr>
              <a:spLocks noChangeArrowheads="1"/>
            </p:cNvSpPr>
            <p:nvPr/>
          </p:nvSpPr>
          <p:spPr bwMode="auto">
            <a:xfrm>
              <a:off x="2328" y="810"/>
              <a:ext cx="304" cy="17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50233" name="Group 1081"/>
          <p:cNvGrpSpPr>
            <a:grpSpLocks/>
          </p:cNvGrpSpPr>
          <p:nvPr/>
        </p:nvGrpSpPr>
        <p:grpSpPr bwMode="auto">
          <a:xfrm>
            <a:off x="5702300" y="1714500"/>
            <a:ext cx="3048000" cy="1168400"/>
            <a:chOff x="3592" y="1080"/>
            <a:chExt cx="1920" cy="736"/>
          </a:xfrm>
        </p:grpSpPr>
        <p:sp>
          <p:nvSpPr>
            <p:cNvPr id="50234" name="Rectangle 1082"/>
            <p:cNvSpPr>
              <a:spLocks noChangeArrowheads="1"/>
            </p:cNvSpPr>
            <p:nvPr/>
          </p:nvSpPr>
          <p:spPr bwMode="auto">
            <a:xfrm>
              <a:off x="359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4800" b="1"/>
                <a:t>7</a:t>
              </a:r>
              <a:endParaRPr lang="fr-FR" altLang="fr-FR" sz="4800" b="1"/>
            </a:p>
          </p:txBody>
        </p:sp>
        <p:sp>
          <p:nvSpPr>
            <p:cNvPr id="50235" name="Rectangle 1083"/>
            <p:cNvSpPr>
              <a:spLocks noChangeArrowheads="1"/>
            </p:cNvSpPr>
            <p:nvPr/>
          </p:nvSpPr>
          <p:spPr bwMode="auto">
            <a:xfrm>
              <a:off x="455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4800" b="1"/>
                <a:t>7</a:t>
              </a:r>
              <a:endParaRPr lang="fr-FR" altLang="fr-FR" sz="4800" b="1"/>
            </a:p>
          </p:txBody>
        </p:sp>
        <p:sp>
          <p:nvSpPr>
            <p:cNvPr id="50236" name="Rectangle 1084"/>
            <p:cNvSpPr>
              <a:spLocks noChangeArrowheads="1"/>
            </p:cNvSpPr>
            <p:nvPr/>
          </p:nvSpPr>
          <p:spPr bwMode="auto">
            <a:xfrm>
              <a:off x="3592" y="108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Annexes</a:t>
              </a:r>
              <a:endParaRPr lang="fr-FR" altLang="fr-FR" sz="1800" b="1"/>
            </a:p>
          </p:txBody>
        </p:sp>
        <p:grpSp>
          <p:nvGrpSpPr>
            <p:cNvPr id="50237" name="Group 1085"/>
            <p:cNvGrpSpPr>
              <a:grpSpLocks/>
            </p:cNvGrpSpPr>
            <p:nvPr/>
          </p:nvGrpSpPr>
          <p:grpSpPr bwMode="auto">
            <a:xfrm flipH="1">
              <a:off x="5298" y="1104"/>
              <a:ext cx="144" cy="144"/>
              <a:chOff x="702" y="3462"/>
              <a:chExt cx="144" cy="144"/>
            </a:xfrm>
          </p:grpSpPr>
          <p:sp>
            <p:nvSpPr>
              <p:cNvPr id="50238" name="Oval 1086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39" name="Line 1087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0240" name="Group 1088"/>
            <p:cNvGrpSpPr>
              <a:grpSpLocks/>
            </p:cNvGrpSpPr>
            <p:nvPr/>
          </p:nvGrpSpPr>
          <p:grpSpPr bwMode="auto">
            <a:xfrm>
              <a:off x="3642" y="1110"/>
              <a:ext cx="144" cy="144"/>
              <a:chOff x="702" y="3462"/>
              <a:chExt cx="144" cy="144"/>
            </a:xfrm>
          </p:grpSpPr>
          <p:sp>
            <p:nvSpPr>
              <p:cNvPr id="50241" name="Oval 1089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42" name="Line 1090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0243" name="Group 1091"/>
          <p:cNvGrpSpPr>
            <a:grpSpLocks/>
          </p:cNvGrpSpPr>
          <p:nvPr/>
        </p:nvGrpSpPr>
        <p:grpSpPr bwMode="auto">
          <a:xfrm>
            <a:off x="5207000" y="3238500"/>
            <a:ext cx="3048000" cy="1168400"/>
            <a:chOff x="3280" y="2040"/>
            <a:chExt cx="1920" cy="736"/>
          </a:xfrm>
        </p:grpSpPr>
        <p:sp>
          <p:nvSpPr>
            <p:cNvPr id="50244" name="Rectangle 1092"/>
            <p:cNvSpPr>
              <a:spLocks noChangeArrowheads="1"/>
            </p:cNvSpPr>
            <p:nvPr/>
          </p:nvSpPr>
          <p:spPr bwMode="auto">
            <a:xfrm>
              <a:off x="328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4800" b="1"/>
                <a:t>8</a:t>
              </a:r>
              <a:endParaRPr lang="fr-FR" altLang="fr-FR" sz="4800" b="1"/>
            </a:p>
          </p:txBody>
        </p:sp>
        <p:sp>
          <p:nvSpPr>
            <p:cNvPr id="50245" name="Rectangle 1093"/>
            <p:cNvSpPr>
              <a:spLocks noChangeArrowheads="1"/>
            </p:cNvSpPr>
            <p:nvPr/>
          </p:nvSpPr>
          <p:spPr bwMode="auto">
            <a:xfrm>
              <a:off x="424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4800" b="1"/>
                <a:t>8</a:t>
              </a:r>
              <a:endParaRPr lang="fr-FR" altLang="fr-FR" sz="4800" b="1"/>
            </a:p>
          </p:txBody>
        </p:sp>
        <p:sp>
          <p:nvSpPr>
            <p:cNvPr id="50246" name="Rectangle 1094"/>
            <p:cNvSpPr>
              <a:spLocks noChangeArrowheads="1"/>
            </p:cNvSpPr>
            <p:nvPr/>
          </p:nvSpPr>
          <p:spPr bwMode="auto">
            <a:xfrm>
              <a:off x="3280" y="204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Hors exploitation</a:t>
              </a:r>
              <a:endParaRPr lang="fr-FR" altLang="fr-FR" sz="1800" b="1"/>
            </a:p>
          </p:txBody>
        </p:sp>
        <p:grpSp>
          <p:nvGrpSpPr>
            <p:cNvPr id="50247" name="Group 1095"/>
            <p:cNvGrpSpPr>
              <a:grpSpLocks/>
            </p:cNvGrpSpPr>
            <p:nvPr/>
          </p:nvGrpSpPr>
          <p:grpSpPr bwMode="auto">
            <a:xfrm>
              <a:off x="3342" y="2064"/>
              <a:ext cx="144" cy="144"/>
              <a:chOff x="702" y="3462"/>
              <a:chExt cx="144" cy="144"/>
            </a:xfrm>
          </p:grpSpPr>
          <p:sp>
            <p:nvSpPr>
              <p:cNvPr id="50248" name="Oval 1096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49" name="Line 1097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0250" name="Group 1098"/>
            <p:cNvGrpSpPr>
              <a:grpSpLocks/>
            </p:cNvGrpSpPr>
            <p:nvPr/>
          </p:nvGrpSpPr>
          <p:grpSpPr bwMode="auto">
            <a:xfrm flipH="1">
              <a:off x="5010" y="2070"/>
              <a:ext cx="144" cy="144"/>
              <a:chOff x="702" y="3462"/>
              <a:chExt cx="144" cy="144"/>
            </a:xfrm>
          </p:grpSpPr>
          <p:sp>
            <p:nvSpPr>
              <p:cNvPr id="50251" name="Oval 1099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52" name="Line 1100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0253" name="Group 1101"/>
          <p:cNvGrpSpPr>
            <a:grpSpLocks/>
          </p:cNvGrpSpPr>
          <p:nvPr/>
        </p:nvGrpSpPr>
        <p:grpSpPr bwMode="auto">
          <a:xfrm>
            <a:off x="1190625" y="3060700"/>
            <a:ext cx="2822575" cy="1901825"/>
            <a:chOff x="750" y="1958"/>
            <a:chExt cx="1778" cy="1198"/>
          </a:xfrm>
        </p:grpSpPr>
        <p:sp>
          <p:nvSpPr>
            <p:cNvPr id="50254" name="Rectangle 1102"/>
            <p:cNvSpPr>
              <a:spLocks noChangeArrowheads="1"/>
            </p:cNvSpPr>
            <p:nvPr/>
          </p:nvSpPr>
          <p:spPr bwMode="auto">
            <a:xfrm>
              <a:off x="1638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Produits</a:t>
              </a:r>
              <a:endParaRPr lang="fr-FR" altLang="fr-FR" sz="1600" b="1"/>
            </a:p>
          </p:txBody>
        </p:sp>
        <p:sp>
          <p:nvSpPr>
            <p:cNvPr id="50255" name="Rectangle 1103"/>
            <p:cNvSpPr>
              <a:spLocks noChangeArrowheads="1"/>
            </p:cNvSpPr>
            <p:nvPr/>
          </p:nvSpPr>
          <p:spPr bwMode="auto">
            <a:xfrm>
              <a:off x="750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fr-CH" altLang="fr-FR" sz="1600" b="1"/>
                <a:t>Charges</a:t>
              </a:r>
              <a:endParaRPr lang="fr-FR" altLang="fr-FR" sz="1600" b="1"/>
            </a:p>
          </p:txBody>
        </p:sp>
        <p:sp>
          <p:nvSpPr>
            <p:cNvPr id="50256" name="Rectangle 1104"/>
            <p:cNvSpPr>
              <a:spLocks noChangeArrowheads="1"/>
            </p:cNvSpPr>
            <p:nvPr/>
          </p:nvSpPr>
          <p:spPr bwMode="auto">
            <a:xfrm>
              <a:off x="752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800" b="1"/>
                <a:t>4</a:t>
              </a:r>
            </a:p>
            <a:p>
              <a:pPr algn="ctr"/>
              <a:r>
                <a:rPr lang="fr-CH" altLang="fr-FR" sz="2800" b="1"/>
                <a:t>5</a:t>
              </a:r>
            </a:p>
            <a:p>
              <a:pPr algn="ctr"/>
              <a:r>
                <a:rPr lang="fr-CH" altLang="fr-FR" sz="2800" b="1"/>
                <a:t>6</a:t>
              </a:r>
              <a:endParaRPr lang="fr-FR" altLang="fr-FR" sz="2800" b="1"/>
            </a:p>
          </p:txBody>
        </p:sp>
        <p:sp>
          <p:nvSpPr>
            <p:cNvPr id="50257" name="Rectangle 1105"/>
            <p:cNvSpPr>
              <a:spLocks noChangeArrowheads="1"/>
            </p:cNvSpPr>
            <p:nvPr/>
          </p:nvSpPr>
          <p:spPr bwMode="auto">
            <a:xfrm>
              <a:off x="1640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6000" b="1"/>
                <a:t>3</a:t>
              </a:r>
              <a:endParaRPr lang="fr-FR" altLang="fr-FR" sz="6000" b="1"/>
            </a:p>
          </p:txBody>
        </p:sp>
        <p:sp>
          <p:nvSpPr>
            <p:cNvPr id="50258" name="Rectangle 1106"/>
            <p:cNvSpPr>
              <a:spLocks noChangeArrowheads="1"/>
            </p:cNvSpPr>
            <p:nvPr/>
          </p:nvSpPr>
          <p:spPr bwMode="auto">
            <a:xfrm>
              <a:off x="752" y="1958"/>
              <a:ext cx="1776" cy="21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Exploitation</a:t>
              </a:r>
              <a:endParaRPr lang="fr-FR" altLang="fr-FR" sz="2400" b="1"/>
            </a:p>
          </p:txBody>
        </p:sp>
        <p:grpSp>
          <p:nvGrpSpPr>
            <p:cNvPr id="50259" name="Group 1107"/>
            <p:cNvGrpSpPr>
              <a:grpSpLocks/>
            </p:cNvGrpSpPr>
            <p:nvPr/>
          </p:nvGrpSpPr>
          <p:grpSpPr bwMode="auto">
            <a:xfrm>
              <a:off x="816" y="2226"/>
              <a:ext cx="144" cy="144"/>
              <a:chOff x="702" y="3462"/>
              <a:chExt cx="144" cy="144"/>
            </a:xfrm>
          </p:grpSpPr>
          <p:sp>
            <p:nvSpPr>
              <p:cNvPr id="50260" name="Oval 1108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61" name="Line 1109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0262" name="Group 1110"/>
            <p:cNvGrpSpPr>
              <a:grpSpLocks/>
            </p:cNvGrpSpPr>
            <p:nvPr/>
          </p:nvGrpSpPr>
          <p:grpSpPr bwMode="auto">
            <a:xfrm flipH="1">
              <a:off x="2316" y="2226"/>
              <a:ext cx="144" cy="144"/>
              <a:chOff x="702" y="3462"/>
              <a:chExt cx="144" cy="144"/>
            </a:xfrm>
          </p:grpSpPr>
          <p:sp>
            <p:nvSpPr>
              <p:cNvPr id="50263" name="Oval 1111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64" name="Line 1112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0265" name="Group 1113"/>
          <p:cNvGrpSpPr>
            <a:grpSpLocks/>
          </p:cNvGrpSpPr>
          <p:nvPr/>
        </p:nvGrpSpPr>
        <p:grpSpPr bwMode="auto">
          <a:xfrm>
            <a:off x="3556000" y="5156200"/>
            <a:ext cx="2438400" cy="1282700"/>
            <a:chOff x="2240" y="3248"/>
            <a:chExt cx="1536" cy="808"/>
          </a:xfrm>
        </p:grpSpPr>
        <p:sp>
          <p:nvSpPr>
            <p:cNvPr id="50266" name="Rectangle 1114"/>
            <p:cNvSpPr>
              <a:spLocks noChangeArrowheads="1"/>
            </p:cNvSpPr>
            <p:nvPr/>
          </p:nvSpPr>
          <p:spPr bwMode="auto">
            <a:xfrm>
              <a:off x="2240" y="3446"/>
              <a:ext cx="1536" cy="56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6000" b="1"/>
                <a:t>9</a:t>
              </a:r>
              <a:endParaRPr lang="fr-FR" altLang="fr-FR" sz="6000" b="1"/>
            </a:p>
          </p:txBody>
        </p:sp>
        <p:sp>
          <p:nvSpPr>
            <p:cNvPr id="50267" name="Rectangle 1115"/>
            <p:cNvSpPr>
              <a:spLocks noChangeArrowheads="1"/>
            </p:cNvSpPr>
            <p:nvPr/>
          </p:nvSpPr>
          <p:spPr bwMode="auto">
            <a:xfrm>
              <a:off x="2240" y="3248"/>
              <a:ext cx="1536" cy="198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Résultat</a:t>
              </a:r>
              <a:endParaRPr lang="fr-FR" altLang="fr-FR" sz="2400" b="1"/>
            </a:p>
          </p:txBody>
        </p:sp>
        <p:sp>
          <p:nvSpPr>
            <p:cNvPr id="50268" name="Line 1116"/>
            <p:cNvSpPr>
              <a:spLocks noChangeShapeType="1"/>
            </p:cNvSpPr>
            <p:nvPr/>
          </p:nvSpPr>
          <p:spPr bwMode="auto">
            <a:xfrm>
              <a:off x="3000" y="3456"/>
              <a:ext cx="0" cy="60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grpSp>
          <p:nvGrpSpPr>
            <p:cNvPr id="50269" name="Group 1117"/>
            <p:cNvGrpSpPr>
              <a:grpSpLocks/>
            </p:cNvGrpSpPr>
            <p:nvPr/>
          </p:nvGrpSpPr>
          <p:grpSpPr bwMode="auto">
            <a:xfrm>
              <a:off x="2292" y="3276"/>
              <a:ext cx="144" cy="144"/>
              <a:chOff x="702" y="3462"/>
              <a:chExt cx="144" cy="144"/>
            </a:xfrm>
          </p:grpSpPr>
          <p:sp>
            <p:nvSpPr>
              <p:cNvPr id="50270" name="Oval 1118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71" name="Line 1119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0272" name="Group 1120"/>
            <p:cNvGrpSpPr>
              <a:grpSpLocks/>
            </p:cNvGrpSpPr>
            <p:nvPr/>
          </p:nvGrpSpPr>
          <p:grpSpPr bwMode="auto">
            <a:xfrm flipH="1">
              <a:off x="3564" y="3282"/>
              <a:ext cx="144" cy="144"/>
              <a:chOff x="702" y="3462"/>
              <a:chExt cx="144" cy="144"/>
            </a:xfrm>
          </p:grpSpPr>
          <p:sp>
            <p:nvSpPr>
              <p:cNvPr id="50273" name="Oval 1121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0274" name="Line 1122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838200" y="1206500"/>
            <a:ext cx="3454400" cy="1574800"/>
            <a:chOff x="528" y="760"/>
            <a:chExt cx="2176" cy="992"/>
          </a:xfrm>
        </p:grpSpPr>
        <p:sp>
          <p:nvSpPr>
            <p:cNvPr id="51203" name="Rectangle 3"/>
            <p:cNvSpPr>
              <a:spLocks noChangeArrowheads="1"/>
            </p:cNvSpPr>
            <p:nvPr/>
          </p:nvSpPr>
          <p:spPr bwMode="auto">
            <a:xfrm>
              <a:off x="528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51204" name="Rectangle 4"/>
            <p:cNvSpPr>
              <a:spLocks noChangeArrowheads="1"/>
            </p:cNvSpPr>
            <p:nvPr/>
          </p:nvSpPr>
          <p:spPr bwMode="auto">
            <a:xfrm>
              <a:off x="1616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528" y="760"/>
              <a:ext cx="2176" cy="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Bilan</a:t>
              </a:r>
              <a:endParaRPr lang="fr-FR" altLang="fr-FR" sz="2400" b="1"/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584" y="814"/>
              <a:ext cx="248" cy="158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207" name="AutoShape 7"/>
            <p:cNvSpPr>
              <a:spLocks noChangeArrowheads="1"/>
            </p:cNvSpPr>
            <p:nvPr/>
          </p:nvSpPr>
          <p:spPr bwMode="auto">
            <a:xfrm>
              <a:off x="2328" y="810"/>
              <a:ext cx="304" cy="17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51208" name="Group 8"/>
          <p:cNvGrpSpPr>
            <a:grpSpLocks/>
          </p:cNvGrpSpPr>
          <p:nvPr/>
        </p:nvGrpSpPr>
        <p:grpSpPr bwMode="auto">
          <a:xfrm>
            <a:off x="5702300" y="1714500"/>
            <a:ext cx="3048000" cy="1168400"/>
            <a:chOff x="3592" y="1080"/>
            <a:chExt cx="1920" cy="736"/>
          </a:xfrm>
        </p:grpSpPr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359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455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51211" name="Rectangle 11"/>
            <p:cNvSpPr>
              <a:spLocks noChangeArrowheads="1"/>
            </p:cNvSpPr>
            <p:nvPr/>
          </p:nvSpPr>
          <p:spPr bwMode="auto">
            <a:xfrm>
              <a:off x="3592" y="108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Annexes</a:t>
              </a:r>
              <a:endParaRPr lang="fr-FR" altLang="fr-FR" sz="1800" b="1"/>
            </a:p>
          </p:txBody>
        </p:sp>
        <p:grpSp>
          <p:nvGrpSpPr>
            <p:cNvPr id="51212" name="Group 12"/>
            <p:cNvGrpSpPr>
              <a:grpSpLocks/>
            </p:cNvGrpSpPr>
            <p:nvPr/>
          </p:nvGrpSpPr>
          <p:grpSpPr bwMode="auto">
            <a:xfrm flipH="1">
              <a:off x="5298" y="1104"/>
              <a:ext cx="144" cy="144"/>
              <a:chOff x="702" y="3462"/>
              <a:chExt cx="144" cy="144"/>
            </a:xfrm>
          </p:grpSpPr>
          <p:sp>
            <p:nvSpPr>
              <p:cNvPr id="51213" name="Oval 13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14" name="Line 14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1215" name="Group 15"/>
            <p:cNvGrpSpPr>
              <a:grpSpLocks/>
            </p:cNvGrpSpPr>
            <p:nvPr/>
          </p:nvGrpSpPr>
          <p:grpSpPr bwMode="auto">
            <a:xfrm>
              <a:off x="3642" y="1110"/>
              <a:ext cx="144" cy="144"/>
              <a:chOff x="702" y="3462"/>
              <a:chExt cx="144" cy="144"/>
            </a:xfrm>
          </p:grpSpPr>
          <p:sp>
            <p:nvSpPr>
              <p:cNvPr id="51216" name="Oval 16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17" name="Line 17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1218" name="Group 18"/>
          <p:cNvGrpSpPr>
            <a:grpSpLocks/>
          </p:cNvGrpSpPr>
          <p:nvPr/>
        </p:nvGrpSpPr>
        <p:grpSpPr bwMode="auto">
          <a:xfrm>
            <a:off x="5207000" y="3238500"/>
            <a:ext cx="3048000" cy="1168400"/>
            <a:chOff x="3280" y="2040"/>
            <a:chExt cx="1920" cy="736"/>
          </a:xfrm>
        </p:grpSpPr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328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51220" name="Rectangle 20"/>
            <p:cNvSpPr>
              <a:spLocks noChangeArrowheads="1"/>
            </p:cNvSpPr>
            <p:nvPr/>
          </p:nvSpPr>
          <p:spPr bwMode="auto">
            <a:xfrm>
              <a:off x="424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4800" b="1"/>
            </a:p>
          </p:txBody>
        </p:sp>
        <p:sp>
          <p:nvSpPr>
            <p:cNvPr id="51221" name="Rectangle 21"/>
            <p:cNvSpPr>
              <a:spLocks noChangeArrowheads="1"/>
            </p:cNvSpPr>
            <p:nvPr/>
          </p:nvSpPr>
          <p:spPr bwMode="auto">
            <a:xfrm>
              <a:off x="3280" y="204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Hors exploitation</a:t>
              </a:r>
              <a:endParaRPr lang="fr-FR" altLang="fr-FR" sz="1800" b="1"/>
            </a:p>
          </p:txBody>
        </p:sp>
        <p:grpSp>
          <p:nvGrpSpPr>
            <p:cNvPr id="51222" name="Group 22"/>
            <p:cNvGrpSpPr>
              <a:grpSpLocks/>
            </p:cNvGrpSpPr>
            <p:nvPr/>
          </p:nvGrpSpPr>
          <p:grpSpPr bwMode="auto">
            <a:xfrm>
              <a:off x="3342" y="2064"/>
              <a:ext cx="144" cy="144"/>
              <a:chOff x="702" y="3462"/>
              <a:chExt cx="144" cy="144"/>
            </a:xfrm>
          </p:grpSpPr>
          <p:sp>
            <p:nvSpPr>
              <p:cNvPr id="51223" name="Oval 23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24" name="Line 24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1225" name="Group 25"/>
            <p:cNvGrpSpPr>
              <a:grpSpLocks/>
            </p:cNvGrpSpPr>
            <p:nvPr/>
          </p:nvGrpSpPr>
          <p:grpSpPr bwMode="auto">
            <a:xfrm flipH="1">
              <a:off x="5010" y="2070"/>
              <a:ext cx="144" cy="144"/>
              <a:chOff x="702" y="3462"/>
              <a:chExt cx="144" cy="144"/>
            </a:xfrm>
          </p:grpSpPr>
          <p:sp>
            <p:nvSpPr>
              <p:cNvPr id="51226" name="Oval 26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27" name="Line 27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1228" name="Group 28"/>
          <p:cNvGrpSpPr>
            <a:grpSpLocks/>
          </p:cNvGrpSpPr>
          <p:nvPr/>
        </p:nvGrpSpPr>
        <p:grpSpPr bwMode="auto">
          <a:xfrm>
            <a:off x="1190625" y="3060700"/>
            <a:ext cx="2822575" cy="1901825"/>
            <a:chOff x="750" y="1958"/>
            <a:chExt cx="1778" cy="1198"/>
          </a:xfrm>
        </p:grpSpPr>
        <p:sp>
          <p:nvSpPr>
            <p:cNvPr id="51229" name="Rectangle 29"/>
            <p:cNvSpPr>
              <a:spLocks noChangeArrowheads="1"/>
            </p:cNvSpPr>
            <p:nvPr/>
          </p:nvSpPr>
          <p:spPr bwMode="auto">
            <a:xfrm>
              <a:off x="1638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Produits</a:t>
              </a:r>
              <a:endParaRPr lang="fr-FR" altLang="fr-FR" sz="1600" b="1"/>
            </a:p>
          </p:txBody>
        </p:sp>
        <p:sp>
          <p:nvSpPr>
            <p:cNvPr id="51230" name="Rectangle 30"/>
            <p:cNvSpPr>
              <a:spLocks noChangeArrowheads="1"/>
            </p:cNvSpPr>
            <p:nvPr/>
          </p:nvSpPr>
          <p:spPr bwMode="auto">
            <a:xfrm>
              <a:off x="750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fr-CH" altLang="fr-FR" sz="1600" b="1"/>
                <a:t>Charges</a:t>
              </a:r>
              <a:endParaRPr lang="fr-FR" altLang="fr-FR" sz="1600" b="1"/>
            </a:p>
          </p:txBody>
        </p:sp>
        <p:sp>
          <p:nvSpPr>
            <p:cNvPr id="51231" name="Rectangle 31"/>
            <p:cNvSpPr>
              <a:spLocks noChangeArrowheads="1"/>
            </p:cNvSpPr>
            <p:nvPr/>
          </p:nvSpPr>
          <p:spPr bwMode="auto">
            <a:xfrm>
              <a:off x="752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2800" b="1"/>
            </a:p>
          </p:txBody>
        </p:sp>
        <p:sp>
          <p:nvSpPr>
            <p:cNvPr id="51232" name="Rectangle 32"/>
            <p:cNvSpPr>
              <a:spLocks noChangeArrowheads="1"/>
            </p:cNvSpPr>
            <p:nvPr/>
          </p:nvSpPr>
          <p:spPr bwMode="auto">
            <a:xfrm>
              <a:off x="1640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51233" name="Rectangle 33"/>
            <p:cNvSpPr>
              <a:spLocks noChangeArrowheads="1"/>
            </p:cNvSpPr>
            <p:nvPr/>
          </p:nvSpPr>
          <p:spPr bwMode="auto">
            <a:xfrm>
              <a:off x="752" y="1958"/>
              <a:ext cx="1776" cy="21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Exploitation</a:t>
              </a:r>
              <a:endParaRPr lang="fr-FR" altLang="fr-FR" sz="2400" b="1"/>
            </a:p>
          </p:txBody>
        </p:sp>
        <p:grpSp>
          <p:nvGrpSpPr>
            <p:cNvPr id="51234" name="Group 34"/>
            <p:cNvGrpSpPr>
              <a:grpSpLocks/>
            </p:cNvGrpSpPr>
            <p:nvPr/>
          </p:nvGrpSpPr>
          <p:grpSpPr bwMode="auto">
            <a:xfrm>
              <a:off x="816" y="2226"/>
              <a:ext cx="144" cy="144"/>
              <a:chOff x="702" y="3462"/>
              <a:chExt cx="144" cy="144"/>
            </a:xfrm>
          </p:grpSpPr>
          <p:sp>
            <p:nvSpPr>
              <p:cNvPr id="51235" name="Oval 35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36" name="Line 36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1237" name="Group 37"/>
            <p:cNvGrpSpPr>
              <a:grpSpLocks/>
            </p:cNvGrpSpPr>
            <p:nvPr/>
          </p:nvGrpSpPr>
          <p:grpSpPr bwMode="auto">
            <a:xfrm flipH="1">
              <a:off x="2316" y="2226"/>
              <a:ext cx="144" cy="144"/>
              <a:chOff x="702" y="3462"/>
              <a:chExt cx="144" cy="144"/>
            </a:xfrm>
          </p:grpSpPr>
          <p:sp>
            <p:nvSpPr>
              <p:cNvPr id="51238" name="Oval 38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39" name="Line 39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1240" name="Group 40"/>
          <p:cNvGrpSpPr>
            <a:grpSpLocks/>
          </p:cNvGrpSpPr>
          <p:nvPr/>
        </p:nvGrpSpPr>
        <p:grpSpPr bwMode="auto">
          <a:xfrm>
            <a:off x="3556000" y="5156200"/>
            <a:ext cx="2438400" cy="1282700"/>
            <a:chOff x="2240" y="3248"/>
            <a:chExt cx="1536" cy="808"/>
          </a:xfrm>
        </p:grpSpPr>
        <p:sp>
          <p:nvSpPr>
            <p:cNvPr id="51241" name="Rectangle 41"/>
            <p:cNvSpPr>
              <a:spLocks noChangeArrowheads="1"/>
            </p:cNvSpPr>
            <p:nvPr/>
          </p:nvSpPr>
          <p:spPr bwMode="auto">
            <a:xfrm>
              <a:off x="2240" y="3446"/>
              <a:ext cx="1536" cy="56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51242" name="Rectangle 42"/>
            <p:cNvSpPr>
              <a:spLocks noChangeArrowheads="1"/>
            </p:cNvSpPr>
            <p:nvPr/>
          </p:nvSpPr>
          <p:spPr bwMode="auto">
            <a:xfrm>
              <a:off x="2240" y="3248"/>
              <a:ext cx="1536" cy="198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PP</a:t>
              </a:r>
              <a:endParaRPr lang="fr-FR" altLang="fr-FR" sz="2400" b="1"/>
            </a:p>
          </p:txBody>
        </p:sp>
        <p:sp>
          <p:nvSpPr>
            <p:cNvPr id="51243" name="Line 43"/>
            <p:cNvSpPr>
              <a:spLocks noChangeShapeType="1"/>
            </p:cNvSpPr>
            <p:nvPr/>
          </p:nvSpPr>
          <p:spPr bwMode="auto">
            <a:xfrm>
              <a:off x="3000" y="3456"/>
              <a:ext cx="0" cy="60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grpSp>
          <p:nvGrpSpPr>
            <p:cNvPr id="51244" name="Group 44"/>
            <p:cNvGrpSpPr>
              <a:grpSpLocks/>
            </p:cNvGrpSpPr>
            <p:nvPr/>
          </p:nvGrpSpPr>
          <p:grpSpPr bwMode="auto">
            <a:xfrm>
              <a:off x="2292" y="3276"/>
              <a:ext cx="144" cy="144"/>
              <a:chOff x="702" y="3462"/>
              <a:chExt cx="144" cy="144"/>
            </a:xfrm>
          </p:grpSpPr>
          <p:sp>
            <p:nvSpPr>
              <p:cNvPr id="51245" name="Oval 45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46" name="Line 46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1247" name="Group 47"/>
            <p:cNvGrpSpPr>
              <a:grpSpLocks/>
            </p:cNvGrpSpPr>
            <p:nvPr/>
          </p:nvGrpSpPr>
          <p:grpSpPr bwMode="auto">
            <a:xfrm flipH="1">
              <a:off x="3564" y="3282"/>
              <a:ext cx="144" cy="144"/>
              <a:chOff x="702" y="3462"/>
              <a:chExt cx="144" cy="144"/>
            </a:xfrm>
          </p:grpSpPr>
          <p:sp>
            <p:nvSpPr>
              <p:cNvPr id="51248" name="Oval 48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49" name="Line 49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sp>
        <p:nvSpPr>
          <p:cNvPr id="51250" name="Text Box 50"/>
          <p:cNvSpPr txBox="1">
            <a:spLocks noChangeArrowheads="1"/>
          </p:cNvSpPr>
          <p:nvPr/>
        </p:nvSpPr>
        <p:spPr bwMode="auto">
          <a:xfrm>
            <a:off x="495300" y="431800"/>
            <a:ext cx="830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800" b="1">
                <a:solidFill>
                  <a:schemeClr val="accent2"/>
                </a:solidFill>
                <a:latin typeface="Times New Roman" panose="02020603050405020304" pitchFamily="18" charset="0"/>
              </a:rPr>
              <a:t>Résumé de la structure du plan comptable PME 97</a:t>
            </a:r>
            <a:endParaRPr lang="fr-FR" altLang="fr-FR" sz="28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1251" name="Group 51"/>
          <p:cNvGrpSpPr>
            <a:grpSpLocks/>
          </p:cNvGrpSpPr>
          <p:nvPr/>
        </p:nvGrpSpPr>
        <p:grpSpPr bwMode="auto">
          <a:xfrm>
            <a:off x="838200" y="1206500"/>
            <a:ext cx="3454400" cy="1574800"/>
            <a:chOff x="528" y="760"/>
            <a:chExt cx="2176" cy="992"/>
          </a:xfrm>
        </p:grpSpPr>
        <p:sp>
          <p:nvSpPr>
            <p:cNvPr id="51252" name="Rectangle 52"/>
            <p:cNvSpPr>
              <a:spLocks noChangeArrowheads="1"/>
            </p:cNvSpPr>
            <p:nvPr/>
          </p:nvSpPr>
          <p:spPr bwMode="auto">
            <a:xfrm>
              <a:off x="528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10 Liquidités</a:t>
              </a:r>
            </a:p>
            <a:p>
              <a:r>
                <a:rPr lang="fr-CH" altLang="fr-FR" sz="1600" b="1"/>
                <a:t>11 Créances</a:t>
              </a:r>
            </a:p>
            <a:p>
              <a:r>
                <a:rPr lang="fr-CH" altLang="fr-FR" sz="1600" b="1"/>
                <a:t>12 Stock</a:t>
              </a:r>
            </a:p>
            <a:p>
              <a:r>
                <a:rPr lang="fr-CH" altLang="fr-FR" sz="1600" b="1"/>
                <a:t>15 Mobiliers</a:t>
              </a:r>
            </a:p>
            <a:p>
              <a:r>
                <a:rPr lang="fr-CH" altLang="fr-FR" sz="1600" b="1"/>
                <a:t>16 Immobiliers</a:t>
              </a:r>
              <a:endParaRPr lang="fr-FR" altLang="fr-FR" sz="1600" b="1"/>
            </a:p>
          </p:txBody>
        </p:sp>
        <p:sp>
          <p:nvSpPr>
            <p:cNvPr id="51253" name="Rectangle 53"/>
            <p:cNvSpPr>
              <a:spLocks noChangeArrowheads="1"/>
            </p:cNvSpPr>
            <p:nvPr/>
          </p:nvSpPr>
          <p:spPr bwMode="auto">
            <a:xfrm>
              <a:off x="1616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20 Dettes com.</a:t>
              </a:r>
            </a:p>
            <a:p>
              <a:r>
                <a:rPr lang="fr-CH" altLang="fr-FR" sz="1600" b="1"/>
                <a:t>21 Dettes fin.</a:t>
              </a:r>
            </a:p>
            <a:p>
              <a:r>
                <a:rPr lang="fr-CH" altLang="fr-FR" sz="1600" b="1"/>
                <a:t>24 Long terme</a:t>
              </a:r>
            </a:p>
            <a:p>
              <a:r>
                <a:rPr lang="fr-CH" altLang="fr-FR" sz="1600" b="1"/>
                <a:t>28 Fds propres</a:t>
              </a:r>
              <a:endParaRPr lang="fr-FR" altLang="fr-FR" sz="1600" b="1"/>
            </a:p>
          </p:txBody>
        </p:sp>
        <p:sp>
          <p:nvSpPr>
            <p:cNvPr id="51254" name="Rectangle 54"/>
            <p:cNvSpPr>
              <a:spLocks noChangeArrowheads="1"/>
            </p:cNvSpPr>
            <p:nvPr/>
          </p:nvSpPr>
          <p:spPr bwMode="auto">
            <a:xfrm>
              <a:off x="528" y="760"/>
              <a:ext cx="2176" cy="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Bilan</a:t>
              </a:r>
              <a:endParaRPr lang="fr-FR" altLang="fr-FR" sz="2400" b="1"/>
            </a:p>
          </p:txBody>
        </p:sp>
        <p:sp>
          <p:nvSpPr>
            <p:cNvPr id="51255" name="Rectangle 55"/>
            <p:cNvSpPr>
              <a:spLocks noChangeArrowheads="1"/>
            </p:cNvSpPr>
            <p:nvPr/>
          </p:nvSpPr>
          <p:spPr bwMode="auto">
            <a:xfrm>
              <a:off x="584" y="814"/>
              <a:ext cx="248" cy="158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1256" name="AutoShape 56"/>
            <p:cNvSpPr>
              <a:spLocks noChangeArrowheads="1"/>
            </p:cNvSpPr>
            <p:nvPr/>
          </p:nvSpPr>
          <p:spPr bwMode="auto">
            <a:xfrm>
              <a:off x="2328" y="810"/>
              <a:ext cx="304" cy="17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51257" name="Group 57"/>
          <p:cNvGrpSpPr>
            <a:grpSpLocks/>
          </p:cNvGrpSpPr>
          <p:nvPr/>
        </p:nvGrpSpPr>
        <p:grpSpPr bwMode="auto">
          <a:xfrm>
            <a:off x="5702300" y="1714500"/>
            <a:ext cx="3048000" cy="1168400"/>
            <a:chOff x="3592" y="1080"/>
            <a:chExt cx="1920" cy="736"/>
          </a:xfrm>
        </p:grpSpPr>
        <p:sp>
          <p:nvSpPr>
            <p:cNvPr id="51258" name="Rectangle 58"/>
            <p:cNvSpPr>
              <a:spLocks noChangeArrowheads="1"/>
            </p:cNvSpPr>
            <p:nvPr/>
          </p:nvSpPr>
          <p:spPr bwMode="auto">
            <a:xfrm>
              <a:off x="359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1"/>
                <a:t>701 Ch. activ. an.</a:t>
              </a:r>
            </a:p>
            <a:p>
              <a:r>
                <a:rPr lang="fr-CH" altLang="fr-FR" sz="1400" b="1"/>
                <a:t>741 Ch. financ.</a:t>
              </a:r>
            </a:p>
            <a:p>
              <a:r>
                <a:rPr lang="fr-CH" altLang="fr-FR" sz="1400" b="1"/>
                <a:t>751 Ch. Immeub.</a:t>
              </a:r>
              <a:r>
                <a:rPr lang="fr-CH" altLang="fr-FR" sz="1600" b="1"/>
                <a:t> </a:t>
              </a:r>
              <a:endParaRPr lang="fr-FR" altLang="fr-FR" sz="1600" b="1"/>
            </a:p>
          </p:txBody>
        </p:sp>
        <p:sp>
          <p:nvSpPr>
            <p:cNvPr id="51259" name="Rectangle 59"/>
            <p:cNvSpPr>
              <a:spLocks noChangeArrowheads="1"/>
            </p:cNvSpPr>
            <p:nvPr/>
          </p:nvSpPr>
          <p:spPr bwMode="auto">
            <a:xfrm>
              <a:off x="4552" y="127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altLang="fr-FR" sz="4800" b="1"/>
            </a:p>
          </p:txBody>
        </p:sp>
        <p:sp>
          <p:nvSpPr>
            <p:cNvPr id="51260" name="Rectangle 60"/>
            <p:cNvSpPr>
              <a:spLocks noChangeArrowheads="1"/>
            </p:cNvSpPr>
            <p:nvPr/>
          </p:nvSpPr>
          <p:spPr bwMode="auto">
            <a:xfrm>
              <a:off x="3592" y="108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Annexes</a:t>
              </a:r>
              <a:endParaRPr lang="fr-FR" altLang="fr-FR" sz="1800" b="1"/>
            </a:p>
          </p:txBody>
        </p:sp>
        <p:grpSp>
          <p:nvGrpSpPr>
            <p:cNvPr id="51261" name="Group 61"/>
            <p:cNvGrpSpPr>
              <a:grpSpLocks/>
            </p:cNvGrpSpPr>
            <p:nvPr/>
          </p:nvGrpSpPr>
          <p:grpSpPr bwMode="auto">
            <a:xfrm flipH="1">
              <a:off x="5298" y="1104"/>
              <a:ext cx="144" cy="144"/>
              <a:chOff x="702" y="3462"/>
              <a:chExt cx="144" cy="144"/>
            </a:xfrm>
          </p:grpSpPr>
          <p:sp>
            <p:nvSpPr>
              <p:cNvPr id="51262" name="Oval 62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63" name="Line 63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1264" name="Group 64"/>
            <p:cNvGrpSpPr>
              <a:grpSpLocks/>
            </p:cNvGrpSpPr>
            <p:nvPr/>
          </p:nvGrpSpPr>
          <p:grpSpPr bwMode="auto">
            <a:xfrm>
              <a:off x="3642" y="1110"/>
              <a:ext cx="144" cy="144"/>
              <a:chOff x="702" y="3462"/>
              <a:chExt cx="144" cy="144"/>
            </a:xfrm>
          </p:grpSpPr>
          <p:sp>
            <p:nvSpPr>
              <p:cNvPr id="51265" name="Oval 65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66" name="Line 66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1267" name="Group 67"/>
          <p:cNvGrpSpPr>
            <a:grpSpLocks/>
          </p:cNvGrpSpPr>
          <p:nvPr/>
        </p:nvGrpSpPr>
        <p:grpSpPr bwMode="auto">
          <a:xfrm>
            <a:off x="5207000" y="3238500"/>
            <a:ext cx="3048000" cy="1168400"/>
            <a:chOff x="3280" y="2040"/>
            <a:chExt cx="1920" cy="736"/>
          </a:xfrm>
        </p:grpSpPr>
        <p:sp>
          <p:nvSpPr>
            <p:cNvPr id="51268" name="Rectangle 68"/>
            <p:cNvSpPr>
              <a:spLocks noChangeArrowheads="1"/>
            </p:cNvSpPr>
            <p:nvPr/>
          </p:nvSpPr>
          <p:spPr bwMode="auto">
            <a:xfrm>
              <a:off x="328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1"/>
                <a:t>801 Ch. excepti.</a:t>
              </a:r>
            </a:p>
            <a:p>
              <a:r>
                <a:rPr lang="fr-CH" altLang="fr-FR" sz="1400" b="1"/>
                <a:t>821 Ch. hors ex.</a:t>
              </a:r>
            </a:p>
            <a:p>
              <a:r>
                <a:rPr lang="fr-CH" altLang="fr-FR" sz="1400" b="1"/>
                <a:t>851 Im. hors ex.</a:t>
              </a:r>
              <a:endParaRPr lang="fr-FR" altLang="fr-FR" sz="1400" b="1"/>
            </a:p>
          </p:txBody>
        </p:sp>
        <p:sp>
          <p:nvSpPr>
            <p:cNvPr id="51269" name="Rectangle 69"/>
            <p:cNvSpPr>
              <a:spLocks noChangeArrowheads="1"/>
            </p:cNvSpPr>
            <p:nvPr/>
          </p:nvSpPr>
          <p:spPr bwMode="auto">
            <a:xfrm>
              <a:off x="4240" y="2232"/>
              <a:ext cx="960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400" b="1"/>
                <a:t>800 Pr. excepti.</a:t>
              </a:r>
            </a:p>
            <a:p>
              <a:r>
                <a:rPr lang="fr-CH" altLang="fr-FR" sz="1400" b="1"/>
                <a:t>820 Pr. hors ex.</a:t>
              </a:r>
            </a:p>
            <a:p>
              <a:r>
                <a:rPr lang="fr-CH" altLang="fr-FR" sz="1400" b="1"/>
                <a:t>850 Im. hors ex.</a:t>
              </a:r>
              <a:endParaRPr lang="fr-FR" altLang="fr-FR" sz="1400" b="1"/>
            </a:p>
          </p:txBody>
        </p:sp>
        <p:sp>
          <p:nvSpPr>
            <p:cNvPr id="51270" name="Rectangle 70"/>
            <p:cNvSpPr>
              <a:spLocks noChangeArrowheads="1"/>
            </p:cNvSpPr>
            <p:nvPr/>
          </p:nvSpPr>
          <p:spPr bwMode="auto">
            <a:xfrm>
              <a:off x="3280" y="2040"/>
              <a:ext cx="1920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/>
                <a:t>Hors exploitation</a:t>
              </a:r>
              <a:endParaRPr lang="fr-FR" altLang="fr-FR" sz="1800" b="1"/>
            </a:p>
          </p:txBody>
        </p:sp>
        <p:grpSp>
          <p:nvGrpSpPr>
            <p:cNvPr id="51271" name="Group 71"/>
            <p:cNvGrpSpPr>
              <a:grpSpLocks/>
            </p:cNvGrpSpPr>
            <p:nvPr/>
          </p:nvGrpSpPr>
          <p:grpSpPr bwMode="auto">
            <a:xfrm>
              <a:off x="3342" y="2064"/>
              <a:ext cx="144" cy="144"/>
              <a:chOff x="702" y="3462"/>
              <a:chExt cx="144" cy="144"/>
            </a:xfrm>
          </p:grpSpPr>
          <p:sp>
            <p:nvSpPr>
              <p:cNvPr id="51272" name="Oval 72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73" name="Line 73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1274" name="Group 74"/>
            <p:cNvGrpSpPr>
              <a:grpSpLocks/>
            </p:cNvGrpSpPr>
            <p:nvPr/>
          </p:nvGrpSpPr>
          <p:grpSpPr bwMode="auto">
            <a:xfrm flipH="1">
              <a:off x="5010" y="2070"/>
              <a:ext cx="144" cy="144"/>
              <a:chOff x="702" y="3462"/>
              <a:chExt cx="144" cy="144"/>
            </a:xfrm>
          </p:grpSpPr>
          <p:sp>
            <p:nvSpPr>
              <p:cNvPr id="51275" name="Oval 75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76" name="Line 76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1277" name="Group 77"/>
          <p:cNvGrpSpPr>
            <a:grpSpLocks/>
          </p:cNvGrpSpPr>
          <p:nvPr/>
        </p:nvGrpSpPr>
        <p:grpSpPr bwMode="auto">
          <a:xfrm>
            <a:off x="1190625" y="3060700"/>
            <a:ext cx="2822575" cy="1901825"/>
            <a:chOff x="750" y="1958"/>
            <a:chExt cx="1778" cy="1198"/>
          </a:xfrm>
        </p:grpSpPr>
        <p:sp>
          <p:nvSpPr>
            <p:cNvPr id="51278" name="Rectangle 78"/>
            <p:cNvSpPr>
              <a:spLocks noChangeArrowheads="1"/>
            </p:cNvSpPr>
            <p:nvPr/>
          </p:nvSpPr>
          <p:spPr bwMode="auto">
            <a:xfrm>
              <a:off x="1638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Produits</a:t>
              </a:r>
              <a:endParaRPr lang="fr-FR" altLang="fr-FR" sz="1600" b="1"/>
            </a:p>
          </p:txBody>
        </p:sp>
        <p:sp>
          <p:nvSpPr>
            <p:cNvPr id="51279" name="Rectangle 79"/>
            <p:cNvSpPr>
              <a:spLocks noChangeArrowheads="1"/>
            </p:cNvSpPr>
            <p:nvPr/>
          </p:nvSpPr>
          <p:spPr bwMode="auto">
            <a:xfrm>
              <a:off x="750" y="2172"/>
              <a:ext cx="888" cy="22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fr-CH" altLang="fr-FR" sz="1600" b="1"/>
                <a:t>Charges</a:t>
              </a:r>
              <a:endParaRPr lang="fr-FR" altLang="fr-FR" sz="1600" b="1"/>
            </a:p>
          </p:txBody>
        </p:sp>
        <p:sp>
          <p:nvSpPr>
            <p:cNvPr id="51280" name="Rectangle 80"/>
            <p:cNvSpPr>
              <a:spLocks noChangeArrowheads="1"/>
            </p:cNvSpPr>
            <p:nvPr/>
          </p:nvSpPr>
          <p:spPr bwMode="auto">
            <a:xfrm>
              <a:off x="752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4 Ch. march.</a:t>
              </a:r>
            </a:p>
            <a:p>
              <a:r>
                <a:rPr lang="fr-CH" altLang="fr-FR" sz="1600" b="1"/>
                <a:t>5 Ch. salaires</a:t>
              </a:r>
            </a:p>
            <a:p>
              <a:r>
                <a:rPr lang="fr-CH" altLang="fr-FR" sz="1600" b="1"/>
                <a:t>6 F.G.</a:t>
              </a:r>
              <a:endParaRPr lang="fr-FR" altLang="fr-FR" sz="1600" b="1"/>
            </a:p>
          </p:txBody>
        </p:sp>
        <p:sp>
          <p:nvSpPr>
            <p:cNvPr id="51281" name="Rectangle 81"/>
            <p:cNvSpPr>
              <a:spLocks noChangeArrowheads="1"/>
            </p:cNvSpPr>
            <p:nvPr/>
          </p:nvSpPr>
          <p:spPr bwMode="auto">
            <a:xfrm>
              <a:off x="1640" y="2396"/>
              <a:ext cx="888" cy="7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30 Production</a:t>
              </a:r>
            </a:p>
            <a:p>
              <a:r>
                <a:rPr lang="fr-CH" altLang="fr-FR" sz="1600" b="1"/>
                <a:t>32 Vente</a:t>
              </a:r>
            </a:p>
            <a:p>
              <a:r>
                <a:rPr lang="fr-CH" altLang="fr-FR" sz="1600" b="1"/>
                <a:t>34 Services</a:t>
              </a:r>
              <a:endParaRPr lang="fr-FR" altLang="fr-FR" sz="1600" b="1"/>
            </a:p>
          </p:txBody>
        </p:sp>
        <p:sp>
          <p:nvSpPr>
            <p:cNvPr id="51282" name="Rectangle 82"/>
            <p:cNvSpPr>
              <a:spLocks noChangeArrowheads="1"/>
            </p:cNvSpPr>
            <p:nvPr/>
          </p:nvSpPr>
          <p:spPr bwMode="auto">
            <a:xfrm>
              <a:off x="752" y="1958"/>
              <a:ext cx="1776" cy="21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Exploitation</a:t>
              </a:r>
              <a:endParaRPr lang="fr-FR" altLang="fr-FR" sz="2400" b="1"/>
            </a:p>
          </p:txBody>
        </p:sp>
        <p:grpSp>
          <p:nvGrpSpPr>
            <p:cNvPr id="51283" name="Group 83"/>
            <p:cNvGrpSpPr>
              <a:grpSpLocks/>
            </p:cNvGrpSpPr>
            <p:nvPr/>
          </p:nvGrpSpPr>
          <p:grpSpPr bwMode="auto">
            <a:xfrm>
              <a:off x="816" y="2226"/>
              <a:ext cx="144" cy="144"/>
              <a:chOff x="702" y="3462"/>
              <a:chExt cx="144" cy="144"/>
            </a:xfrm>
          </p:grpSpPr>
          <p:sp>
            <p:nvSpPr>
              <p:cNvPr id="51284" name="Oval 84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85" name="Line 85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1286" name="Group 86"/>
            <p:cNvGrpSpPr>
              <a:grpSpLocks/>
            </p:cNvGrpSpPr>
            <p:nvPr/>
          </p:nvGrpSpPr>
          <p:grpSpPr bwMode="auto">
            <a:xfrm flipH="1">
              <a:off x="2316" y="2226"/>
              <a:ext cx="144" cy="144"/>
              <a:chOff x="702" y="3462"/>
              <a:chExt cx="144" cy="144"/>
            </a:xfrm>
          </p:grpSpPr>
          <p:sp>
            <p:nvSpPr>
              <p:cNvPr id="51287" name="Oval 87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88" name="Line 88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1289" name="Group 89"/>
          <p:cNvGrpSpPr>
            <a:grpSpLocks/>
          </p:cNvGrpSpPr>
          <p:nvPr/>
        </p:nvGrpSpPr>
        <p:grpSpPr bwMode="auto">
          <a:xfrm>
            <a:off x="3556000" y="5156200"/>
            <a:ext cx="2438400" cy="1282700"/>
            <a:chOff x="2240" y="3248"/>
            <a:chExt cx="1536" cy="808"/>
          </a:xfrm>
        </p:grpSpPr>
        <p:sp>
          <p:nvSpPr>
            <p:cNvPr id="51290" name="Rectangle 90"/>
            <p:cNvSpPr>
              <a:spLocks noChangeArrowheads="1"/>
            </p:cNvSpPr>
            <p:nvPr/>
          </p:nvSpPr>
          <p:spPr bwMode="auto">
            <a:xfrm>
              <a:off x="2240" y="3446"/>
              <a:ext cx="1536" cy="562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CH" altLang="fr-FR" sz="1600" b="1"/>
                <a:t>90 Compte de résultat</a:t>
              </a:r>
            </a:p>
            <a:p>
              <a:r>
                <a:rPr lang="fr-CH" altLang="fr-FR" sz="1600" b="1"/>
                <a:t>91 Bilan</a:t>
              </a:r>
            </a:p>
            <a:p>
              <a:r>
                <a:rPr lang="fr-CH" altLang="fr-FR" sz="1600" b="1"/>
                <a:t>92 Utilisation du bén.</a:t>
              </a:r>
              <a:endParaRPr lang="fr-FR" altLang="fr-FR" sz="1600" b="1"/>
            </a:p>
          </p:txBody>
        </p:sp>
        <p:sp>
          <p:nvSpPr>
            <p:cNvPr id="51291" name="Rectangle 91"/>
            <p:cNvSpPr>
              <a:spLocks noChangeArrowheads="1"/>
            </p:cNvSpPr>
            <p:nvPr/>
          </p:nvSpPr>
          <p:spPr bwMode="auto">
            <a:xfrm>
              <a:off x="2240" y="3248"/>
              <a:ext cx="1536" cy="198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Résultat</a:t>
              </a:r>
              <a:endParaRPr lang="fr-FR" altLang="fr-FR" sz="2400" b="1"/>
            </a:p>
          </p:txBody>
        </p:sp>
        <p:sp>
          <p:nvSpPr>
            <p:cNvPr id="51292" name="Line 92"/>
            <p:cNvSpPr>
              <a:spLocks noChangeShapeType="1"/>
            </p:cNvSpPr>
            <p:nvPr/>
          </p:nvSpPr>
          <p:spPr bwMode="auto">
            <a:xfrm>
              <a:off x="3000" y="3456"/>
              <a:ext cx="0" cy="60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grpSp>
          <p:nvGrpSpPr>
            <p:cNvPr id="51293" name="Group 93"/>
            <p:cNvGrpSpPr>
              <a:grpSpLocks/>
            </p:cNvGrpSpPr>
            <p:nvPr/>
          </p:nvGrpSpPr>
          <p:grpSpPr bwMode="auto">
            <a:xfrm>
              <a:off x="2292" y="3276"/>
              <a:ext cx="144" cy="144"/>
              <a:chOff x="702" y="3462"/>
              <a:chExt cx="144" cy="144"/>
            </a:xfrm>
          </p:grpSpPr>
          <p:sp>
            <p:nvSpPr>
              <p:cNvPr id="51294" name="Oval 94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95" name="Line 95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51296" name="Group 96"/>
            <p:cNvGrpSpPr>
              <a:grpSpLocks/>
            </p:cNvGrpSpPr>
            <p:nvPr/>
          </p:nvGrpSpPr>
          <p:grpSpPr bwMode="auto">
            <a:xfrm flipH="1">
              <a:off x="3564" y="3282"/>
              <a:ext cx="144" cy="144"/>
              <a:chOff x="702" y="3462"/>
              <a:chExt cx="144" cy="144"/>
            </a:xfrm>
          </p:grpSpPr>
          <p:sp>
            <p:nvSpPr>
              <p:cNvPr id="51297" name="Oval 97"/>
              <p:cNvSpPr>
                <a:spLocks noChangeArrowheads="1"/>
              </p:cNvSpPr>
              <p:nvPr/>
            </p:nvSpPr>
            <p:spPr bwMode="auto">
              <a:xfrm>
                <a:off x="702" y="3462"/>
                <a:ext cx="144" cy="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51298" name="Line 98"/>
              <p:cNvSpPr>
                <a:spLocks noChangeShapeType="1"/>
              </p:cNvSpPr>
              <p:nvPr/>
            </p:nvSpPr>
            <p:spPr bwMode="auto">
              <a:xfrm flipH="1">
                <a:off x="726" y="3534"/>
                <a:ext cx="48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sp>
        <p:nvSpPr>
          <p:cNvPr id="51314" name="Rectangle 114"/>
          <p:cNvSpPr>
            <a:spLocks noChangeArrowheads="1"/>
          </p:cNvSpPr>
          <p:nvPr/>
        </p:nvSpPr>
        <p:spPr bwMode="auto">
          <a:xfrm>
            <a:off x="7229475" y="2063750"/>
            <a:ext cx="15906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400" b="1"/>
              <a:t>700 Pr. activ. an.</a:t>
            </a:r>
          </a:p>
          <a:p>
            <a:r>
              <a:rPr lang="fr-CH" altLang="fr-FR" sz="1400" b="1"/>
              <a:t>740 Pr. financ.</a:t>
            </a:r>
          </a:p>
          <a:p>
            <a:r>
              <a:rPr lang="fr-CH" altLang="fr-FR" sz="1400" b="1"/>
              <a:t>750 Pr. Immeub.</a:t>
            </a:r>
            <a:endParaRPr lang="fr-FR" altLang="fr-FR" sz="1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/>
          </p:cNvGrpSpPr>
          <p:nvPr/>
        </p:nvGrpSpPr>
        <p:grpSpPr bwMode="auto">
          <a:xfrm>
            <a:off x="838200" y="1206500"/>
            <a:ext cx="3454400" cy="1574800"/>
            <a:chOff x="528" y="760"/>
            <a:chExt cx="2176" cy="992"/>
          </a:xfrm>
        </p:grpSpPr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528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56324" name="Rectangle 4"/>
            <p:cNvSpPr>
              <a:spLocks noChangeArrowheads="1"/>
            </p:cNvSpPr>
            <p:nvPr/>
          </p:nvSpPr>
          <p:spPr bwMode="auto">
            <a:xfrm>
              <a:off x="1616" y="1031"/>
              <a:ext cx="1088" cy="7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altLang="fr-FR" sz="6000" b="1"/>
            </a:p>
          </p:txBody>
        </p:sp>
        <p:sp>
          <p:nvSpPr>
            <p:cNvPr id="56325" name="Rectangle 5"/>
            <p:cNvSpPr>
              <a:spLocks noChangeArrowheads="1"/>
            </p:cNvSpPr>
            <p:nvPr/>
          </p:nvSpPr>
          <p:spPr bwMode="auto">
            <a:xfrm>
              <a:off x="528" y="760"/>
              <a:ext cx="2176" cy="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2400" b="1"/>
                <a:t>Bilan</a:t>
              </a:r>
              <a:endParaRPr lang="fr-FR" altLang="fr-FR" sz="2400" b="1"/>
            </a:p>
          </p:txBody>
        </p:sp>
        <p:sp>
          <p:nvSpPr>
            <p:cNvPr id="56326" name="Rectangle 6"/>
            <p:cNvSpPr>
              <a:spLocks noChangeArrowheads="1"/>
            </p:cNvSpPr>
            <p:nvPr/>
          </p:nvSpPr>
          <p:spPr bwMode="auto">
            <a:xfrm>
              <a:off x="584" y="814"/>
              <a:ext cx="248" cy="158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27" name="AutoShape 7"/>
            <p:cNvSpPr>
              <a:spLocks noChangeArrowheads="1"/>
            </p:cNvSpPr>
            <p:nvPr/>
          </p:nvSpPr>
          <p:spPr bwMode="auto">
            <a:xfrm>
              <a:off x="2328" y="810"/>
              <a:ext cx="304" cy="17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5683250" y="1876425"/>
            <a:ext cx="1524000" cy="863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4800" b="1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7207250" y="1876425"/>
            <a:ext cx="1524000" cy="863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4800" b="1"/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5683250" y="1571625"/>
            <a:ext cx="3048000" cy="3048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/>
              <a:t>Annexes</a:t>
            </a:r>
            <a:endParaRPr lang="fr-FR" altLang="fr-FR" sz="1800" b="1"/>
          </a:p>
        </p:txBody>
      </p:sp>
      <p:grpSp>
        <p:nvGrpSpPr>
          <p:cNvPr id="56332" name="Group 12"/>
          <p:cNvGrpSpPr>
            <a:grpSpLocks/>
          </p:cNvGrpSpPr>
          <p:nvPr/>
        </p:nvGrpSpPr>
        <p:grpSpPr bwMode="auto">
          <a:xfrm flipH="1">
            <a:off x="8391525" y="1609725"/>
            <a:ext cx="228600" cy="228600"/>
            <a:chOff x="702" y="3462"/>
            <a:chExt cx="144" cy="144"/>
          </a:xfrm>
        </p:grpSpPr>
        <p:sp>
          <p:nvSpPr>
            <p:cNvPr id="56333" name="Oval 13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34" name="Line 14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6335" name="Group 15"/>
          <p:cNvGrpSpPr>
            <a:grpSpLocks/>
          </p:cNvGrpSpPr>
          <p:nvPr/>
        </p:nvGrpSpPr>
        <p:grpSpPr bwMode="auto">
          <a:xfrm>
            <a:off x="5762625" y="1619250"/>
            <a:ext cx="228600" cy="228600"/>
            <a:chOff x="702" y="3462"/>
            <a:chExt cx="144" cy="144"/>
          </a:xfrm>
        </p:grpSpPr>
        <p:sp>
          <p:nvSpPr>
            <p:cNvPr id="56336" name="Oval 16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37" name="Line 17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56339" name="Rectangle 19"/>
          <p:cNvSpPr>
            <a:spLocks noChangeArrowheads="1"/>
          </p:cNvSpPr>
          <p:nvPr/>
        </p:nvSpPr>
        <p:spPr bwMode="auto">
          <a:xfrm>
            <a:off x="5207000" y="3543300"/>
            <a:ext cx="1524000" cy="863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4800" b="1"/>
          </a:p>
        </p:txBody>
      </p:sp>
      <p:sp>
        <p:nvSpPr>
          <p:cNvPr id="56340" name="Rectangle 20"/>
          <p:cNvSpPr>
            <a:spLocks noChangeArrowheads="1"/>
          </p:cNvSpPr>
          <p:nvPr/>
        </p:nvSpPr>
        <p:spPr bwMode="auto">
          <a:xfrm>
            <a:off x="6731000" y="3543300"/>
            <a:ext cx="1524000" cy="863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4800" b="1"/>
          </a:p>
        </p:txBody>
      </p:sp>
      <p:sp>
        <p:nvSpPr>
          <p:cNvPr id="56341" name="Rectangle 21"/>
          <p:cNvSpPr>
            <a:spLocks noChangeArrowheads="1"/>
          </p:cNvSpPr>
          <p:nvPr/>
        </p:nvSpPr>
        <p:spPr bwMode="auto">
          <a:xfrm>
            <a:off x="5207000" y="3238500"/>
            <a:ext cx="3048000" cy="3048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/>
              <a:t>Hors exploitation</a:t>
            </a:r>
            <a:endParaRPr lang="fr-FR" altLang="fr-FR" sz="1800" b="1"/>
          </a:p>
        </p:txBody>
      </p:sp>
      <p:grpSp>
        <p:nvGrpSpPr>
          <p:cNvPr id="56342" name="Group 22"/>
          <p:cNvGrpSpPr>
            <a:grpSpLocks/>
          </p:cNvGrpSpPr>
          <p:nvPr/>
        </p:nvGrpSpPr>
        <p:grpSpPr bwMode="auto">
          <a:xfrm>
            <a:off x="5305425" y="3276600"/>
            <a:ext cx="228600" cy="228600"/>
            <a:chOff x="702" y="3462"/>
            <a:chExt cx="144" cy="144"/>
          </a:xfrm>
        </p:grpSpPr>
        <p:sp>
          <p:nvSpPr>
            <p:cNvPr id="56343" name="Oval 23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rgbClr val="EAEAEA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44" name="Line 24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6345" name="Group 25"/>
          <p:cNvGrpSpPr>
            <a:grpSpLocks/>
          </p:cNvGrpSpPr>
          <p:nvPr/>
        </p:nvGrpSpPr>
        <p:grpSpPr bwMode="auto">
          <a:xfrm flipH="1">
            <a:off x="7953375" y="3286125"/>
            <a:ext cx="228600" cy="228600"/>
            <a:chOff x="702" y="3462"/>
            <a:chExt cx="144" cy="144"/>
          </a:xfrm>
        </p:grpSpPr>
        <p:sp>
          <p:nvSpPr>
            <p:cNvPr id="56346" name="Oval 26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rgbClr val="EAEAEA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47" name="Line 27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56349" name="Rectangle 29"/>
          <p:cNvSpPr>
            <a:spLocks noChangeArrowheads="1"/>
          </p:cNvSpPr>
          <p:nvPr/>
        </p:nvSpPr>
        <p:spPr bwMode="auto">
          <a:xfrm>
            <a:off x="2600325" y="3400425"/>
            <a:ext cx="1414463" cy="35242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 sz="1600" b="1"/>
              <a:t>Produits</a:t>
            </a:r>
            <a:endParaRPr lang="fr-FR" altLang="fr-FR" sz="1600" b="1"/>
          </a:p>
        </p:txBody>
      </p:sp>
      <p:sp>
        <p:nvSpPr>
          <p:cNvPr id="56350" name="Rectangle 30"/>
          <p:cNvSpPr>
            <a:spLocks noChangeArrowheads="1"/>
          </p:cNvSpPr>
          <p:nvPr/>
        </p:nvSpPr>
        <p:spPr bwMode="auto">
          <a:xfrm>
            <a:off x="1195388" y="3400425"/>
            <a:ext cx="1404937" cy="35242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fr-CH" altLang="fr-FR" sz="1600" b="1"/>
              <a:t>Charges</a:t>
            </a:r>
            <a:endParaRPr lang="fr-FR" altLang="fr-FR" sz="1600" b="1"/>
          </a:p>
        </p:txBody>
      </p:sp>
      <p:sp>
        <p:nvSpPr>
          <p:cNvPr id="56353" name="Rectangle 33"/>
          <p:cNvSpPr>
            <a:spLocks noChangeArrowheads="1"/>
          </p:cNvSpPr>
          <p:nvPr/>
        </p:nvSpPr>
        <p:spPr bwMode="auto">
          <a:xfrm>
            <a:off x="1193800" y="3060700"/>
            <a:ext cx="2819400" cy="3429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1"/>
              <a:t>Exploitation</a:t>
            </a:r>
            <a:endParaRPr lang="fr-FR" altLang="fr-FR" sz="2400" b="1"/>
          </a:p>
        </p:txBody>
      </p:sp>
      <p:grpSp>
        <p:nvGrpSpPr>
          <p:cNvPr id="56354" name="Group 34"/>
          <p:cNvGrpSpPr>
            <a:grpSpLocks/>
          </p:cNvGrpSpPr>
          <p:nvPr/>
        </p:nvGrpSpPr>
        <p:grpSpPr bwMode="auto">
          <a:xfrm>
            <a:off x="1295400" y="3486150"/>
            <a:ext cx="228600" cy="228600"/>
            <a:chOff x="702" y="3462"/>
            <a:chExt cx="144" cy="144"/>
          </a:xfrm>
        </p:grpSpPr>
        <p:sp>
          <p:nvSpPr>
            <p:cNvPr id="56355" name="Oval 35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rgbClr val="EAEAEA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56" name="Line 36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6357" name="Group 37"/>
          <p:cNvGrpSpPr>
            <a:grpSpLocks/>
          </p:cNvGrpSpPr>
          <p:nvPr/>
        </p:nvGrpSpPr>
        <p:grpSpPr bwMode="auto">
          <a:xfrm flipH="1">
            <a:off x="3676650" y="3486150"/>
            <a:ext cx="228600" cy="228600"/>
            <a:chOff x="702" y="3462"/>
            <a:chExt cx="144" cy="144"/>
          </a:xfrm>
        </p:grpSpPr>
        <p:sp>
          <p:nvSpPr>
            <p:cNvPr id="56358" name="Oval 38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rgbClr val="EAEAEA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59" name="Line 39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56361" name="Rectangle 41"/>
          <p:cNvSpPr>
            <a:spLocks noChangeArrowheads="1"/>
          </p:cNvSpPr>
          <p:nvPr/>
        </p:nvSpPr>
        <p:spPr bwMode="auto">
          <a:xfrm>
            <a:off x="3352800" y="5527675"/>
            <a:ext cx="2438400" cy="892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6000" b="1"/>
          </a:p>
        </p:txBody>
      </p:sp>
      <p:sp>
        <p:nvSpPr>
          <p:cNvPr id="56362" name="Rectangle 42"/>
          <p:cNvSpPr>
            <a:spLocks noChangeArrowheads="1"/>
          </p:cNvSpPr>
          <p:nvPr/>
        </p:nvSpPr>
        <p:spPr bwMode="auto">
          <a:xfrm>
            <a:off x="3352800" y="5213350"/>
            <a:ext cx="2438400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1"/>
              <a:t>Résultat</a:t>
            </a:r>
            <a:endParaRPr lang="fr-FR" altLang="fr-FR" sz="2400" b="1"/>
          </a:p>
        </p:txBody>
      </p:sp>
      <p:sp>
        <p:nvSpPr>
          <p:cNvPr id="56363" name="Line 43"/>
          <p:cNvSpPr>
            <a:spLocks noChangeShapeType="1"/>
          </p:cNvSpPr>
          <p:nvPr/>
        </p:nvSpPr>
        <p:spPr bwMode="auto">
          <a:xfrm>
            <a:off x="4572000" y="5543550"/>
            <a:ext cx="0" cy="885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56364" name="Group 44"/>
          <p:cNvGrpSpPr>
            <a:grpSpLocks/>
          </p:cNvGrpSpPr>
          <p:nvPr/>
        </p:nvGrpSpPr>
        <p:grpSpPr bwMode="auto">
          <a:xfrm>
            <a:off x="3435350" y="5257800"/>
            <a:ext cx="228600" cy="228600"/>
            <a:chOff x="702" y="3462"/>
            <a:chExt cx="144" cy="144"/>
          </a:xfrm>
        </p:grpSpPr>
        <p:sp>
          <p:nvSpPr>
            <p:cNvPr id="56365" name="Oval 45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66" name="Line 46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6367" name="Group 47"/>
          <p:cNvGrpSpPr>
            <a:grpSpLocks/>
          </p:cNvGrpSpPr>
          <p:nvPr/>
        </p:nvGrpSpPr>
        <p:grpSpPr bwMode="auto">
          <a:xfrm flipH="1">
            <a:off x="5454650" y="5267325"/>
            <a:ext cx="228600" cy="228600"/>
            <a:chOff x="702" y="3462"/>
            <a:chExt cx="144" cy="144"/>
          </a:xfrm>
        </p:grpSpPr>
        <p:sp>
          <p:nvSpPr>
            <p:cNvPr id="56368" name="Oval 48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69" name="Line 49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56370" name="Text Box 50"/>
          <p:cNvSpPr txBox="1">
            <a:spLocks noChangeArrowheads="1"/>
          </p:cNvSpPr>
          <p:nvPr/>
        </p:nvSpPr>
        <p:spPr bwMode="auto">
          <a:xfrm>
            <a:off x="419100" y="269875"/>
            <a:ext cx="830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800" b="1">
                <a:latin typeface="Times New Roman" panose="02020603050405020304" pitchFamily="18" charset="0"/>
              </a:rPr>
              <a:t>Résumé de la structure du plan comptable PME</a:t>
            </a:r>
            <a:endParaRPr lang="fr-FR" altLang="fr-FR" sz="2800" b="1">
              <a:latin typeface="Times New Roman" panose="02020603050405020304" pitchFamily="18" charset="0"/>
            </a:endParaRPr>
          </a:p>
        </p:txBody>
      </p:sp>
      <p:sp>
        <p:nvSpPr>
          <p:cNvPr id="56372" name="Rectangle 52"/>
          <p:cNvSpPr>
            <a:spLocks noChangeArrowheads="1"/>
          </p:cNvSpPr>
          <p:nvPr/>
        </p:nvSpPr>
        <p:spPr bwMode="auto">
          <a:xfrm>
            <a:off x="838200" y="1527175"/>
            <a:ext cx="1727200" cy="13589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 sz="1800" b="1"/>
              <a:t>1</a:t>
            </a:r>
          </a:p>
          <a:p>
            <a:r>
              <a:rPr lang="fr-CH" altLang="fr-FR" sz="1800" b="1"/>
              <a:t>1</a:t>
            </a:r>
          </a:p>
          <a:p>
            <a:r>
              <a:rPr lang="fr-CH" altLang="fr-FR" sz="1800" b="1"/>
              <a:t>1</a:t>
            </a:r>
          </a:p>
          <a:p>
            <a:r>
              <a:rPr lang="fr-CH" altLang="fr-FR" sz="1800" b="1"/>
              <a:t>1</a:t>
            </a:r>
          </a:p>
          <a:p>
            <a:r>
              <a:rPr lang="fr-CH" altLang="fr-FR" sz="1800" b="1"/>
              <a:t>1</a:t>
            </a:r>
            <a:endParaRPr lang="fr-FR" altLang="fr-FR" sz="1800" b="1"/>
          </a:p>
        </p:txBody>
      </p:sp>
      <p:sp>
        <p:nvSpPr>
          <p:cNvPr id="56373" name="Rectangle 53"/>
          <p:cNvSpPr>
            <a:spLocks noChangeArrowheads="1"/>
          </p:cNvSpPr>
          <p:nvPr/>
        </p:nvSpPr>
        <p:spPr bwMode="auto">
          <a:xfrm>
            <a:off x="2565400" y="1527175"/>
            <a:ext cx="1727200" cy="13589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 sz="1800" b="1"/>
              <a:t>2</a:t>
            </a:r>
          </a:p>
          <a:p>
            <a:r>
              <a:rPr lang="fr-CH" altLang="fr-FR" sz="1800" b="1"/>
              <a:t>2</a:t>
            </a:r>
          </a:p>
          <a:p>
            <a:r>
              <a:rPr lang="fr-CH" altLang="fr-FR" sz="1800" b="1"/>
              <a:t>2</a:t>
            </a:r>
          </a:p>
          <a:p>
            <a:r>
              <a:rPr lang="fr-CH" altLang="fr-FR" sz="1800" b="1"/>
              <a:t>2</a:t>
            </a:r>
            <a:endParaRPr lang="fr-FR" altLang="fr-FR" sz="1800" b="1"/>
          </a:p>
        </p:txBody>
      </p:sp>
      <p:sp>
        <p:nvSpPr>
          <p:cNvPr id="56374" name="Rectangle 54"/>
          <p:cNvSpPr>
            <a:spLocks noChangeArrowheads="1"/>
          </p:cNvSpPr>
          <p:nvPr/>
        </p:nvSpPr>
        <p:spPr bwMode="auto">
          <a:xfrm>
            <a:off x="838200" y="1016000"/>
            <a:ext cx="3454400" cy="5111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1"/>
              <a:t>Bilan</a:t>
            </a:r>
            <a:endParaRPr lang="fr-FR" altLang="fr-FR" sz="2400" b="1"/>
          </a:p>
        </p:txBody>
      </p:sp>
      <p:sp>
        <p:nvSpPr>
          <p:cNvPr id="56375" name="Rectangle 55"/>
          <p:cNvSpPr>
            <a:spLocks noChangeArrowheads="1"/>
          </p:cNvSpPr>
          <p:nvPr/>
        </p:nvSpPr>
        <p:spPr bwMode="auto">
          <a:xfrm>
            <a:off x="927100" y="1117600"/>
            <a:ext cx="393700" cy="298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6376" name="AutoShape 56"/>
          <p:cNvSpPr>
            <a:spLocks noChangeArrowheads="1"/>
          </p:cNvSpPr>
          <p:nvPr/>
        </p:nvSpPr>
        <p:spPr bwMode="auto">
          <a:xfrm>
            <a:off x="3695700" y="1109663"/>
            <a:ext cx="482600" cy="3286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56388" name="Rectangle 68"/>
          <p:cNvSpPr>
            <a:spLocks noChangeArrowheads="1"/>
          </p:cNvSpPr>
          <p:nvPr/>
        </p:nvSpPr>
        <p:spPr bwMode="auto">
          <a:xfrm>
            <a:off x="5207000" y="3543300"/>
            <a:ext cx="1524000" cy="863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altLang="fr-FR" sz="4800" b="1"/>
          </a:p>
        </p:txBody>
      </p:sp>
      <p:sp>
        <p:nvSpPr>
          <p:cNvPr id="56389" name="Rectangle 69"/>
          <p:cNvSpPr>
            <a:spLocks noChangeArrowheads="1"/>
          </p:cNvSpPr>
          <p:nvPr/>
        </p:nvSpPr>
        <p:spPr bwMode="auto">
          <a:xfrm>
            <a:off x="6731000" y="3543300"/>
            <a:ext cx="1524000" cy="863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altLang="fr-FR" sz="4800" b="1"/>
          </a:p>
        </p:txBody>
      </p:sp>
      <p:sp>
        <p:nvSpPr>
          <p:cNvPr id="56390" name="Rectangle 70"/>
          <p:cNvSpPr>
            <a:spLocks noChangeArrowheads="1"/>
          </p:cNvSpPr>
          <p:nvPr/>
        </p:nvSpPr>
        <p:spPr bwMode="auto">
          <a:xfrm>
            <a:off x="5207000" y="3238500"/>
            <a:ext cx="3048000" cy="3048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/>
              <a:t>Hors exploitation</a:t>
            </a:r>
            <a:endParaRPr lang="fr-FR" altLang="fr-FR" sz="1800" b="1"/>
          </a:p>
        </p:txBody>
      </p:sp>
      <p:grpSp>
        <p:nvGrpSpPr>
          <p:cNvPr id="56391" name="Group 71"/>
          <p:cNvGrpSpPr>
            <a:grpSpLocks/>
          </p:cNvGrpSpPr>
          <p:nvPr/>
        </p:nvGrpSpPr>
        <p:grpSpPr bwMode="auto">
          <a:xfrm>
            <a:off x="5305425" y="3276600"/>
            <a:ext cx="228600" cy="228600"/>
            <a:chOff x="702" y="3462"/>
            <a:chExt cx="144" cy="144"/>
          </a:xfrm>
        </p:grpSpPr>
        <p:sp>
          <p:nvSpPr>
            <p:cNvPr id="56392" name="Oval 72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93" name="Line 73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6394" name="Group 74"/>
          <p:cNvGrpSpPr>
            <a:grpSpLocks/>
          </p:cNvGrpSpPr>
          <p:nvPr/>
        </p:nvGrpSpPr>
        <p:grpSpPr bwMode="auto">
          <a:xfrm flipH="1">
            <a:off x="7953375" y="3286125"/>
            <a:ext cx="228600" cy="228600"/>
            <a:chOff x="702" y="3462"/>
            <a:chExt cx="144" cy="144"/>
          </a:xfrm>
        </p:grpSpPr>
        <p:sp>
          <p:nvSpPr>
            <p:cNvPr id="56395" name="Oval 75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396" name="Line 76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56400" name="Rectangle 80"/>
          <p:cNvSpPr>
            <a:spLocks noChangeArrowheads="1"/>
          </p:cNvSpPr>
          <p:nvPr/>
        </p:nvSpPr>
        <p:spPr bwMode="auto">
          <a:xfrm>
            <a:off x="1195388" y="3751263"/>
            <a:ext cx="1404937" cy="12065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 sz="1800" b="1"/>
              <a:t>4</a:t>
            </a:r>
          </a:p>
          <a:p>
            <a:r>
              <a:rPr lang="fr-CH" altLang="fr-FR" sz="1800" b="1"/>
              <a:t>5</a:t>
            </a:r>
          </a:p>
          <a:p>
            <a:r>
              <a:rPr lang="fr-CH" altLang="fr-FR" sz="1800" b="1"/>
              <a:t>6</a:t>
            </a:r>
            <a:endParaRPr lang="fr-FR" altLang="fr-FR" sz="1800" b="1"/>
          </a:p>
        </p:txBody>
      </p:sp>
      <p:sp>
        <p:nvSpPr>
          <p:cNvPr id="56401" name="Rectangle 81"/>
          <p:cNvSpPr>
            <a:spLocks noChangeArrowheads="1"/>
          </p:cNvSpPr>
          <p:nvPr/>
        </p:nvSpPr>
        <p:spPr bwMode="auto">
          <a:xfrm>
            <a:off x="2600325" y="3751263"/>
            <a:ext cx="1412875" cy="12065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CH" altLang="fr-FR" sz="1800" b="1"/>
              <a:t>30 </a:t>
            </a:r>
          </a:p>
          <a:p>
            <a:r>
              <a:rPr lang="fr-CH" altLang="fr-FR" sz="1800" b="1"/>
              <a:t>32</a:t>
            </a:r>
          </a:p>
          <a:p>
            <a:r>
              <a:rPr lang="fr-CH" altLang="fr-FR" sz="1800" b="1"/>
              <a:t>34</a:t>
            </a:r>
            <a:endParaRPr lang="fr-FR" altLang="fr-FR" sz="1800" b="1"/>
          </a:p>
        </p:txBody>
      </p:sp>
      <p:sp>
        <p:nvSpPr>
          <p:cNvPr id="56402" name="Rectangle 82"/>
          <p:cNvSpPr>
            <a:spLocks noChangeArrowheads="1"/>
          </p:cNvSpPr>
          <p:nvPr/>
        </p:nvSpPr>
        <p:spPr bwMode="auto">
          <a:xfrm>
            <a:off x="1193800" y="3060700"/>
            <a:ext cx="2819400" cy="3429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2400" b="1"/>
              <a:t>Exploitation</a:t>
            </a:r>
            <a:endParaRPr lang="fr-FR" altLang="fr-FR" sz="2400" b="1"/>
          </a:p>
        </p:txBody>
      </p:sp>
      <p:grpSp>
        <p:nvGrpSpPr>
          <p:cNvPr id="56403" name="Group 83"/>
          <p:cNvGrpSpPr>
            <a:grpSpLocks/>
          </p:cNvGrpSpPr>
          <p:nvPr/>
        </p:nvGrpSpPr>
        <p:grpSpPr bwMode="auto">
          <a:xfrm>
            <a:off x="1295400" y="3486150"/>
            <a:ext cx="228600" cy="228600"/>
            <a:chOff x="702" y="3462"/>
            <a:chExt cx="144" cy="144"/>
          </a:xfrm>
        </p:grpSpPr>
        <p:sp>
          <p:nvSpPr>
            <p:cNvPr id="56404" name="Oval 84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405" name="Line 85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56406" name="Group 86"/>
          <p:cNvGrpSpPr>
            <a:grpSpLocks/>
          </p:cNvGrpSpPr>
          <p:nvPr/>
        </p:nvGrpSpPr>
        <p:grpSpPr bwMode="auto">
          <a:xfrm flipH="1">
            <a:off x="3676650" y="3486150"/>
            <a:ext cx="228600" cy="228600"/>
            <a:chOff x="702" y="3462"/>
            <a:chExt cx="144" cy="144"/>
          </a:xfrm>
        </p:grpSpPr>
        <p:sp>
          <p:nvSpPr>
            <p:cNvPr id="56407" name="Oval 87"/>
            <p:cNvSpPr>
              <a:spLocks noChangeArrowheads="1"/>
            </p:cNvSpPr>
            <p:nvPr/>
          </p:nvSpPr>
          <p:spPr bwMode="auto">
            <a:xfrm>
              <a:off x="702" y="3462"/>
              <a:ext cx="144" cy="1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56408" name="Line 88"/>
            <p:cNvSpPr>
              <a:spLocks noChangeShapeType="1"/>
            </p:cNvSpPr>
            <p:nvPr/>
          </p:nvSpPr>
          <p:spPr bwMode="auto">
            <a:xfrm flipH="1">
              <a:off x="726" y="3534"/>
              <a:ext cx="48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1419225" y="557213"/>
          <a:ext cx="6305550" cy="574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9" name="Feuille de calcul" r:id="rId3" imgW="6306122" imgH="5743829" progId="Excel.Sheet.8">
                  <p:embed/>
                </p:oleObj>
              </mc:Choice>
              <mc:Fallback>
                <p:oleObj name="Feuille de calcul" r:id="rId3" imgW="6306122" imgH="5743829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557213"/>
                        <a:ext cx="6305550" cy="574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FR" altLang="fr-FR" sz="5400">
                <a:solidFill>
                  <a:srgbClr val="FFFF00"/>
                </a:solidFill>
              </a:rPr>
              <a:t>La clôture des comptes</a:t>
            </a:r>
            <a:r>
              <a:rPr lang="fr-FR" altLang="fr-FR" sz="4400"/>
              <a:t/>
            </a:r>
            <a:br>
              <a:rPr lang="fr-FR" altLang="fr-FR" sz="4400"/>
            </a:br>
            <a:endParaRPr lang="fr-FR" altLang="fr-FR" sz="440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fr-FR" altLang="fr-FR" sz="3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" name="Line 163"/>
          <p:cNvSpPr>
            <a:spLocks noChangeShapeType="1"/>
          </p:cNvSpPr>
          <p:nvPr/>
        </p:nvSpPr>
        <p:spPr bwMode="auto">
          <a:xfrm>
            <a:off x="2895600" y="1295400"/>
            <a:ext cx="304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4343400" y="1066800"/>
            <a:ext cx="457200" cy="457200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457200" y="1066800"/>
            <a:ext cx="762000" cy="3810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0" name="AutoShape 14"/>
          <p:cNvSpPr>
            <a:spLocks noChangeArrowheads="1"/>
          </p:cNvSpPr>
          <p:nvPr/>
        </p:nvSpPr>
        <p:spPr bwMode="auto">
          <a:xfrm rot="8085572">
            <a:off x="1676400" y="1143000"/>
            <a:ext cx="609600" cy="609600"/>
          </a:xfrm>
          <a:prstGeom prst="rtTriangl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3124200" y="1066800"/>
            <a:ext cx="457200" cy="457200"/>
          </a:xfrm>
          <a:prstGeom prst="ellipse">
            <a:avLst/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7467600" y="1066800"/>
            <a:ext cx="457200" cy="457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457200" y="2057400"/>
            <a:ext cx="762000" cy="3810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6" name="AutoShape 20"/>
          <p:cNvSpPr>
            <a:spLocks noChangeArrowheads="1"/>
          </p:cNvSpPr>
          <p:nvPr/>
        </p:nvSpPr>
        <p:spPr bwMode="auto">
          <a:xfrm>
            <a:off x="685800" y="5334000"/>
            <a:ext cx="1524000" cy="838200"/>
          </a:xfrm>
          <a:prstGeom prst="pentagon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7" name="Oval 21"/>
          <p:cNvSpPr>
            <a:spLocks noChangeArrowheads="1"/>
          </p:cNvSpPr>
          <p:nvPr/>
        </p:nvSpPr>
        <p:spPr bwMode="auto">
          <a:xfrm>
            <a:off x="4724400" y="5257800"/>
            <a:ext cx="914400" cy="838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8" name="Oval 22"/>
          <p:cNvSpPr>
            <a:spLocks noChangeArrowheads="1"/>
          </p:cNvSpPr>
          <p:nvPr/>
        </p:nvSpPr>
        <p:spPr bwMode="auto">
          <a:xfrm>
            <a:off x="5257800" y="1066800"/>
            <a:ext cx="457200" cy="457200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19" name="Oval 23"/>
          <p:cNvSpPr>
            <a:spLocks noChangeArrowheads="1"/>
          </p:cNvSpPr>
          <p:nvPr/>
        </p:nvSpPr>
        <p:spPr bwMode="auto">
          <a:xfrm>
            <a:off x="6172200" y="1066800"/>
            <a:ext cx="457200" cy="457200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1" name="Oval 25"/>
          <p:cNvSpPr>
            <a:spLocks noChangeArrowheads="1"/>
          </p:cNvSpPr>
          <p:nvPr/>
        </p:nvSpPr>
        <p:spPr bwMode="auto">
          <a:xfrm>
            <a:off x="8382000" y="1066800"/>
            <a:ext cx="457200" cy="457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2" name="Line 26"/>
          <p:cNvSpPr>
            <a:spLocks noChangeShapeType="1"/>
          </p:cNvSpPr>
          <p:nvPr/>
        </p:nvSpPr>
        <p:spPr bwMode="auto">
          <a:xfrm>
            <a:off x="27432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3" name="Line 27"/>
          <p:cNvSpPr>
            <a:spLocks noChangeShapeType="1"/>
          </p:cNvSpPr>
          <p:nvPr/>
        </p:nvSpPr>
        <p:spPr bwMode="auto">
          <a:xfrm>
            <a:off x="7162800" y="533400"/>
            <a:ext cx="0" cy="6477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4" name="Line 28"/>
          <p:cNvSpPr>
            <a:spLocks noChangeShapeType="1"/>
          </p:cNvSpPr>
          <p:nvPr/>
        </p:nvSpPr>
        <p:spPr bwMode="auto">
          <a:xfrm>
            <a:off x="0" y="48006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5" name="Line 29"/>
          <p:cNvSpPr>
            <a:spLocks noChangeShapeType="1"/>
          </p:cNvSpPr>
          <p:nvPr/>
        </p:nvSpPr>
        <p:spPr bwMode="auto">
          <a:xfrm>
            <a:off x="0" y="533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381000" y="609600"/>
            <a:ext cx="91440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2000" b="1">
                <a:latin typeface="Times New Roman" panose="02020603050405020304" pitchFamily="18" charset="0"/>
              </a:rPr>
              <a:t>Actif</a:t>
            </a:r>
            <a:endParaRPr lang="fr-FR" altLang="fr-FR" sz="2400" b="1">
              <a:latin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fr-FR" altLang="fr-FR" sz="2400" b="1">
                <a:latin typeface="Times New Roman" panose="02020603050405020304" pitchFamily="18" charset="0"/>
              </a:rPr>
              <a:t>1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4127" name="Oval 31"/>
          <p:cNvSpPr>
            <a:spLocks noChangeArrowheads="1"/>
          </p:cNvSpPr>
          <p:nvPr/>
        </p:nvSpPr>
        <p:spPr bwMode="auto">
          <a:xfrm>
            <a:off x="4724400" y="3657600"/>
            <a:ext cx="838200" cy="7620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28" name="Oval 32"/>
          <p:cNvSpPr>
            <a:spLocks noChangeArrowheads="1"/>
          </p:cNvSpPr>
          <p:nvPr/>
        </p:nvSpPr>
        <p:spPr bwMode="auto">
          <a:xfrm>
            <a:off x="7848600" y="3657600"/>
            <a:ext cx="838200" cy="7620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31" name="AutoShape 35"/>
          <p:cNvSpPr>
            <a:spLocks noChangeArrowheads="1"/>
          </p:cNvSpPr>
          <p:nvPr/>
        </p:nvSpPr>
        <p:spPr bwMode="auto">
          <a:xfrm rot="8085572">
            <a:off x="1676400" y="3200400"/>
            <a:ext cx="609600" cy="609600"/>
          </a:xfrm>
          <a:prstGeom prst="rtTriangl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32" name="AutoShape 36"/>
          <p:cNvSpPr>
            <a:spLocks noChangeArrowheads="1"/>
          </p:cNvSpPr>
          <p:nvPr/>
        </p:nvSpPr>
        <p:spPr bwMode="auto">
          <a:xfrm rot="8085572">
            <a:off x="1676400" y="2133600"/>
            <a:ext cx="609600" cy="609600"/>
          </a:xfrm>
          <a:prstGeom prst="rtTriangl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33" name="AutoShape 37"/>
          <p:cNvSpPr>
            <a:spLocks noChangeArrowheads="1"/>
          </p:cNvSpPr>
          <p:nvPr/>
        </p:nvSpPr>
        <p:spPr bwMode="auto">
          <a:xfrm rot="8085572">
            <a:off x="1676400" y="4114800"/>
            <a:ext cx="609600" cy="609600"/>
          </a:xfrm>
          <a:prstGeom prst="rtTriangl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1371600" y="13716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Court terme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49" name="Text Box 53"/>
          <p:cNvSpPr txBox="1">
            <a:spLocks noChangeArrowheads="1"/>
          </p:cNvSpPr>
          <p:nvPr/>
        </p:nvSpPr>
        <p:spPr bwMode="auto">
          <a:xfrm>
            <a:off x="1371600" y="23622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Long terme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50" name="Text Box 54"/>
          <p:cNvSpPr txBox="1">
            <a:spLocks noChangeArrowheads="1"/>
          </p:cNvSpPr>
          <p:nvPr/>
        </p:nvSpPr>
        <p:spPr bwMode="auto">
          <a:xfrm>
            <a:off x="1371600" y="34290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Privé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1371600" y="43434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Capital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60" name="Text Box 64"/>
          <p:cNvSpPr txBox="1">
            <a:spLocks noChangeArrowheads="1"/>
          </p:cNvSpPr>
          <p:nvPr/>
        </p:nvSpPr>
        <p:spPr bwMode="auto">
          <a:xfrm>
            <a:off x="7620000" y="3200400"/>
            <a:ext cx="12954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altLang="fr-FR" sz="2000" b="1">
                <a:latin typeface="Times New Roman" panose="02020603050405020304" pitchFamily="18" charset="0"/>
              </a:rPr>
              <a:t>H. exp</a:t>
            </a:r>
            <a:endParaRPr lang="fr-FR" altLang="fr-FR" sz="2400" b="1">
              <a:latin typeface="Times New Roman" panose="02020603050405020304" pitchFamily="18" charset="0"/>
            </a:endParaRPr>
          </a:p>
          <a:p>
            <a:pPr algn="ctr">
              <a:lnSpc>
                <a:spcPct val="170000"/>
              </a:lnSpc>
            </a:pPr>
            <a:r>
              <a:rPr lang="fr-FR" altLang="fr-FR" sz="2400" b="1">
                <a:latin typeface="Times New Roman" panose="02020603050405020304" pitchFamily="18" charset="0"/>
              </a:rPr>
              <a:t>9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4114800" y="3200400"/>
            <a:ext cx="20574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altLang="fr-FR" sz="2000" b="1">
                <a:latin typeface="Times New Roman" panose="02020603050405020304" pitchFamily="18" charset="0"/>
              </a:rPr>
              <a:t>Exploitation</a:t>
            </a:r>
            <a:endParaRPr lang="fr-FR" altLang="fr-FR" sz="2400" b="1">
              <a:latin typeface="Times New Roman" panose="02020603050405020304" pitchFamily="18" charset="0"/>
            </a:endParaRPr>
          </a:p>
          <a:p>
            <a:pPr algn="ctr">
              <a:lnSpc>
                <a:spcPct val="170000"/>
              </a:lnSpc>
            </a:pPr>
            <a:r>
              <a:rPr lang="fr-FR" altLang="fr-FR" sz="2400" b="1">
                <a:latin typeface="Times New Roman" panose="02020603050405020304" pitchFamily="18" charset="0"/>
              </a:rPr>
              <a:t>9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4495800" y="4800600"/>
            <a:ext cx="13716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altLang="fr-FR" sz="2400" b="1">
                <a:latin typeface="Times New Roman" panose="02020603050405020304" pitchFamily="18" charset="0"/>
              </a:rPr>
              <a:t>Résultat</a:t>
            </a:r>
          </a:p>
          <a:p>
            <a:pPr algn="ctr">
              <a:lnSpc>
                <a:spcPct val="170000"/>
              </a:lnSpc>
            </a:pPr>
            <a:r>
              <a:rPr lang="fr-FR" altLang="fr-FR" sz="2400" b="1">
                <a:latin typeface="Times New Roman" panose="02020603050405020304" pitchFamily="18" charset="0"/>
              </a:rPr>
              <a:t>9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838200" y="4876800"/>
            <a:ext cx="12192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altLang="fr-FR" sz="2800" b="1">
                <a:latin typeface="Times New Roman" panose="02020603050405020304" pitchFamily="18" charset="0"/>
              </a:rPr>
              <a:t>Bilan</a:t>
            </a:r>
            <a:endParaRPr lang="fr-FR" altLang="fr-FR" sz="2400" b="1">
              <a:latin typeface="Times New Roman" panose="02020603050405020304" pitchFamily="18" charset="0"/>
            </a:endParaRPr>
          </a:p>
          <a:p>
            <a:pPr algn="ctr">
              <a:lnSpc>
                <a:spcPct val="160000"/>
              </a:lnSpc>
            </a:pPr>
            <a:r>
              <a:rPr lang="fr-FR" altLang="fr-FR" sz="2400" b="1">
                <a:latin typeface="Times New Roman" panose="02020603050405020304" pitchFamily="18" charset="0"/>
              </a:rPr>
              <a:t>9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4168" name="Text Box 72"/>
          <p:cNvSpPr txBox="1">
            <a:spLocks noChangeArrowheads="1"/>
          </p:cNvSpPr>
          <p:nvPr/>
        </p:nvSpPr>
        <p:spPr bwMode="auto">
          <a:xfrm>
            <a:off x="1524000" y="609600"/>
            <a:ext cx="91440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2000" b="1">
                <a:latin typeface="Times New Roman" panose="02020603050405020304" pitchFamily="18" charset="0"/>
              </a:rPr>
              <a:t>Passif</a:t>
            </a:r>
            <a:endParaRPr lang="fr-FR" altLang="fr-FR" sz="2400" b="1">
              <a:latin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fr-FR" altLang="fr-FR" sz="2400" b="1">
                <a:latin typeface="Times New Roman" panose="02020603050405020304" pitchFamily="18" charset="0"/>
              </a:rPr>
              <a:t>2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4169" name="Text Box 73"/>
          <p:cNvSpPr txBox="1">
            <a:spLocks noChangeArrowheads="1"/>
          </p:cNvSpPr>
          <p:nvPr/>
        </p:nvSpPr>
        <p:spPr bwMode="auto">
          <a:xfrm>
            <a:off x="2819400" y="609600"/>
            <a:ext cx="11430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2000" b="1">
                <a:latin typeface="Times New Roman" panose="02020603050405020304" pitchFamily="18" charset="0"/>
              </a:rPr>
              <a:t>Produits</a:t>
            </a:r>
            <a:endParaRPr lang="fr-FR" altLang="fr-FR" sz="2400" b="1">
              <a:latin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fr-FR" altLang="fr-FR" sz="2400" b="1">
                <a:latin typeface="Times New Roman" panose="02020603050405020304" pitchFamily="18" charset="0"/>
              </a:rPr>
              <a:t>3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4170" name="Text Box 74"/>
          <p:cNvSpPr txBox="1">
            <a:spLocks noChangeArrowheads="1"/>
          </p:cNvSpPr>
          <p:nvPr/>
        </p:nvSpPr>
        <p:spPr bwMode="auto">
          <a:xfrm>
            <a:off x="4038600" y="609600"/>
            <a:ext cx="29718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2000" b="1">
                <a:latin typeface="Times New Roman" panose="02020603050405020304" pitchFamily="18" charset="0"/>
              </a:rPr>
              <a:t>Charges d ’exploitation</a:t>
            </a:r>
            <a:endParaRPr lang="fr-FR" altLang="fr-FR" sz="2400" b="1"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fr-FR" altLang="fr-FR" sz="2400" b="1">
                <a:latin typeface="Times New Roman" panose="02020603050405020304" pitchFamily="18" charset="0"/>
              </a:rPr>
              <a:t>     4          5          6  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4174" name="Text Box 78"/>
          <p:cNvSpPr txBox="1">
            <a:spLocks noChangeArrowheads="1"/>
          </p:cNvSpPr>
          <p:nvPr/>
        </p:nvSpPr>
        <p:spPr bwMode="auto">
          <a:xfrm>
            <a:off x="7315200" y="609600"/>
            <a:ext cx="18288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2000" b="1">
                <a:latin typeface="Times New Roman" panose="02020603050405020304" pitchFamily="18" charset="0"/>
              </a:rPr>
              <a:t>Hors expl.</a:t>
            </a:r>
            <a:endParaRPr lang="fr-FR" altLang="fr-FR" sz="2400" b="1"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fr-FR" altLang="fr-FR" sz="2400" b="1">
                <a:latin typeface="Times New Roman" panose="02020603050405020304" pitchFamily="18" charset="0"/>
              </a:rPr>
              <a:t>   7          8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4175" name="Line 79"/>
          <p:cNvSpPr>
            <a:spLocks noChangeShapeType="1"/>
          </p:cNvSpPr>
          <p:nvPr/>
        </p:nvSpPr>
        <p:spPr bwMode="auto">
          <a:xfrm>
            <a:off x="2743200" y="2895600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179" name="Text Box 83"/>
          <p:cNvSpPr txBox="1">
            <a:spLocks noChangeArrowheads="1"/>
          </p:cNvSpPr>
          <p:nvPr/>
        </p:nvSpPr>
        <p:spPr bwMode="auto">
          <a:xfrm>
            <a:off x="7010400" y="1447800"/>
            <a:ext cx="1295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Activités annexes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80" name="Text Box 84"/>
          <p:cNvSpPr txBox="1">
            <a:spLocks noChangeArrowheads="1"/>
          </p:cNvSpPr>
          <p:nvPr/>
        </p:nvSpPr>
        <p:spPr bwMode="auto">
          <a:xfrm>
            <a:off x="5791200" y="14478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F.G.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81" name="Text Box 85"/>
          <p:cNvSpPr txBox="1">
            <a:spLocks noChangeArrowheads="1"/>
          </p:cNvSpPr>
          <p:nvPr/>
        </p:nvSpPr>
        <p:spPr bwMode="auto">
          <a:xfrm>
            <a:off x="4876800" y="14478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Personnel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82" name="Text Box 86"/>
          <p:cNvSpPr txBox="1">
            <a:spLocks noChangeArrowheads="1"/>
          </p:cNvSpPr>
          <p:nvPr/>
        </p:nvSpPr>
        <p:spPr bwMode="auto">
          <a:xfrm>
            <a:off x="3962400" y="14478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Production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83" name="Text Box 87"/>
          <p:cNvSpPr txBox="1">
            <a:spLocks noChangeArrowheads="1"/>
          </p:cNvSpPr>
          <p:nvPr/>
        </p:nvSpPr>
        <p:spPr bwMode="auto">
          <a:xfrm>
            <a:off x="2743200" y="14478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Chiffre d ’aff.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84" name="Text Box 88"/>
          <p:cNvSpPr txBox="1">
            <a:spLocks noChangeArrowheads="1"/>
          </p:cNvSpPr>
          <p:nvPr/>
        </p:nvSpPr>
        <p:spPr bwMode="auto">
          <a:xfrm>
            <a:off x="228600" y="23622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Immobilisés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85" name="Text Box 89"/>
          <p:cNvSpPr txBox="1">
            <a:spLocks noChangeArrowheads="1"/>
          </p:cNvSpPr>
          <p:nvPr/>
        </p:nvSpPr>
        <p:spPr bwMode="auto">
          <a:xfrm>
            <a:off x="228600" y="13716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 Mobilisés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86" name="Text Box 90"/>
          <p:cNvSpPr txBox="1">
            <a:spLocks noChangeArrowheads="1"/>
          </p:cNvSpPr>
          <p:nvPr/>
        </p:nvSpPr>
        <p:spPr bwMode="auto">
          <a:xfrm>
            <a:off x="8077200" y="1447800"/>
            <a:ext cx="1066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 b="1">
                <a:latin typeface="Times New Roman" panose="02020603050405020304" pitchFamily="18" charset="0"/>
              </a:rPr>
              <a:t>Résultats exception-nels et  impôts</a:t>
            </a:r>
            <a:endParaRPr lang="fr-FR" altLang="fr-FR" sz="2400" b="1">
              <a:latin typeface="Times New Roman" panose="02020603050405020304" pitchFamily="18" charset="0"/>
            </a:endParaRPr>
          </a:p>
        </p:txBody>
      </p:sp>
      <p:sp>
        <p:nvSpPr>
          <p:cNvPr id="4187" name="Text Box 91"/>
          <p:cNvSpPr txBox="1">
            <a:spLocks noChangeArrowheads="1"/>
          </p:cNvSpPr>
          <p:nvPr/>
        </p:nvSpPr>
        <p:spPr bwMode="auto">
          <a:xfrm>
            <a:off x="0" y="762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 i="1">
                <a:latin typeface="Times New Roman" panose="02020603050405020304" pitchFamily="18" charset="0"/>
              </a:rPr>
              <a:t>Comptes du Bilan</a:t>
            </a:r>
          </a:p>
        </p:txBody>
      </p:sp>
      <p:sp>
        <p:nvSpPr>
          <p:cNvPr id="4188" name="Text Box 92"/>
          <p:cNvSpPr txBox="1">
            <a:spLocks noChangeArrowheads="1"/>
          </p:cNvSpPr>
          <p:nvPr/>
        </p:nvSpPr>
        <p:spPr bwMode="auto">
          <a:xfrm>
            <a:off x="2743200" y="0"/>
            <a:ext cx="640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 i="1">
                <a:latin typeface="Times New Roman" panose="02020603050405020304" pitchFamily="18" charset="0"/>
              </a:rPr>
              <a:t>Comptes de gestion</a:t>
            </a:r>
          </a:p>
        </p:txBody>
      </p:sp>
      <p:sp>
        <p:nvSpPr>
          <p:cNvPr id="4189" name="Text Box 93"/>
          <p:cNvSpPr txBox="1">
            <a:spLocks noChangeArrowheads="1"/>
          </p:cNvSpPr>
          <p:nvPr/>
        </p:nvSpPr>
        <p:spPr bwMode="auto">
          <a:xfrm>
            <a:off x="2819400" y="2819400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i="1" u="sng">
                <a:latin typeface="Times New Roman" panose="02020603050405020304" pitchFamily="18" charset="0"/>
              </a:rPr>
              <a:t>Clôture</a:t>
            </a:r>
            <a:endParaRPr lang="fr-FR" altLang="fr-FR" sz="1800" b="1" i="1">
              <a:latin typeface="Times New Roman" panose="02020603050405020304" pitchFamily="18" charset="0"/>
            </a:endParaRPr>
          </a:p>
        </p:txBody>
      </p:sp>
      <p:grpSp>
        <p:nvGrpSpPr>
          <p:cNvPr id="4266" name="Group 170"/>
          <p:cNvGrpSpPr>
            <a:grpSpLocks/>
          </p:cNvGrpSpPr>
          <p:nvPr/>
        </p:nvGrpSpPr>
        <p:grpSpPr bwMode="auto">
          <a:xfrm>
            <a:off x="685800" y="1219200"/>
            <a:ext cx="685800" cy="4435475"/>
            <a:chOff x="432" y="768"/>
            <a:chExt cx="432" cy="2794"/>
          </a:xfrm>
        </p:grpSpPr>
        <p:sp>
          <p:nvSpPr>
            <p:cNvPr id="4192" name="Line 96"/>
            <p:cNvSpPr>
              <a:spLocks noChangeShapeType="1"/>
            </p:cNvSpPr>
            <p:nvPr/>
          </p:nvSpPr>
          <p:spPr bwMode="auto">
            <a:xfrm>
              <a:off x="624" y="768"/>
              <a:ext cx="240" cy="0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4194" name="AutoShape 98"/>
            <p:cNvCxnSpPr>
              <a:cxnSpLocks noChangeShapeType="1"/>
            </p:cNvCxnSpPr>
            <p:nvPr/>
          </p:nvCxnSpPr>
          <p:spPr bwMode="auto">
            <a:xfrm rot="5400000">
              <a:off x="-749" y="1949"/>
              <a:ext cx="2794" cy="432"/>
            </a:xfrm>
            <a:prstGeom prst="bentConnector4">
              <a:avLst>
                <a:gd name="adj1" fmla="val 83463"/>
                <a:gd name="adj2" fmla="val 133333"/>
              </a:avLst>
            </a:prstGeom>
            <a:noFill/>
            <a:ln w="38100">
              <a:solidFill>
                <a:srgbClr val="00CC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96" name="Line 100"/>
            <p:cNvSpPr>
              <a:spLocks noChangeShapeType="1"/>
            </p:cNvSpPr>
            <p:nvPr/>
          </p:nvSpPr>
          <p:spPr bwMode="auto">
            <a:xfrm>
              <a:off x="672" y="1392"/>
              <a:ext cx="192" cy="0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4264" name="Group 168"/>
          <p:cNvGrpSpPr>
            <a:grpSpLocks/>
          </p:cNvGrpSpPr>
          <p:nvPr/>
        </p:nvGrpSpPr>
        <p:grpSpPr bwMode="auto">
          <a:xfrm>
            <a:off x="3200400" y="1295400"/>
            <a:ext cx="2819400" cy="2743200"/>
            <a:chOff x="2016" y="816"/>
            <a:chExt cx="1776" cy="1728"/>
          </a:xfrm>
        </p:grpSpPr>
        <p:sp>
          <p:nvSpPr>
            <p:cNvPr id="4231" name="Line 135"/>
            <p:cNvSpPr>
              <a:spLocks noChangeShapeType="1"/>
            </p:cNvSpPr>
            <p:nvPr/>
          </p:nvSpPr>
          <p:spPr bwMode="auto">
            <a:xfrm>
              <a:off x="3456" y="2544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4232" name="AutoShape 136"/>
            <p:cNvCxnSpPr>
              <a:cxnSpLocks noChangeShapeType="1"/>
              <a:stCxn id="4259" idx="1"/>
              <a:endCxn id="4231" idx="1"/>
            </p:cNvCxnSpPr>
            <p:nvPr/>
          </p:nvCxnSpPr>
          <p:spPr bwMode="auto">
            <a:xfrm rot="16200000" flipH="1">
              <a:off x="2040" y="792"/>
              <a:ext cx="1728" cy="1776"/>
            </a:xfrm>
            <a:prstGeom prst="bentConnector3">
              <a:avLst>
                <a:gd name="adj1" fmla="val 48551"/>
              </a:avLst>
            </a:prstGeom>
            <a:noFill/>
            <a:ln w="3810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233" name="Line 137"/>
          <p:cNvSpPr>
            <a:spLocks noChangeShapeType="1"/>
          </p:cNvSpPr>
          <p:nvPr/>
        </p:nvSpPr>
        <p:spPr bwMode="auto">
          <a:xfrm>
            <a:off x="5638800" y="1295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4265" name="Group 169"/>
          <p:cNvGrpSpPr>
            <a:grpSpLocks/>
          </p:cNvGrpSpPr>
          <p:nvPr/>
        </p:nvGrpSpPr>
        <p:grpSpPr bwMode="auto">
          <a:xfrm>
            <a:off x="4267200" y="1295400"/>
            <a:ext cx="2438400" cy="2743200"/>
            <a:chOff x="2688" y="816"/>
            <a:chExt cx="1536" cy="1728"/>
          </a:xfrm>
        </p:grpSpPr>
        <p:sp>
          <p:nvSpPr>
            <p:cNvPr id="4219" name="Line 123"/>
            <p:cNvSpPr>
              <a:spLocks noChangeShapeType="1"/>
            </p:cNvSpPr>
            <p:nvPr/>
          </p:nvSpPr>
          <p:spPr bwMode="auto">
            <a:xfrm>
              <a:off x="2688" y="2544"/>
              <a:ext cx="384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4234" name="AutoShape 138"/>
            <p:cNvCxnSpPr>
              <a:cxnSpLocks noChangeShapeType="1"/>
            </p:cNvCxnSpPr>
            <p:nvPr/>
          </p:nvCxnSpPr>
          <p:spPr bwMode="auto">
            <a:xfrm rot="16200000" flipH="1" flipV="1">
              <a:off x="2256" y="1248"/>
              <a:ext cx="1728" cy="864"/>
            </a:xfrm>
            <a:prstGeom prst="bentConnector3">
              <a:avLst>
                <a:gd name="adj1" fmla="val 55495"/>
              </a:avLst>
            </a:prstGeom>
            <a:noFill/>
            <a:ln w="38100">
              <a:solidFill>
                <a:srgbClr val="0099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37" name="Line 141"/>
            <p:cNvSpPr>
              <a:spLocks noChangeShapeType="1"/>
            </p:cNvSpPr>
            <p:nvPr/>
          </p:nvSpPr>
          <p:spPr bwMode="auto">
            <a:xfrm>
              <a:off x="2976" y="816"/>
              <a:ext cx="144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238" name="Line 142"/>
            <p:cNvSpPr>
              <a:spLocks noChangeShapeType="1"/>
            </p:cNvSpPr>
            <p:nvPr/>
          </p:nvSpPr>
          <p:spPr bwMode="auto">
            <a:xfrm>
              <a:off x="4128" y="816"/>
              <a:ext cx="96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4240" name="AutoShape 144"/>
            <p:cNvCxnSpPr>
              <a:cxnSpLocks noChangeShapeType="1"/>
              <a:stCxn id="4237" idx="1"/>
            </p:cNvCxnSpPr>
            <p:nvPr/>
          </p:nvCxnSpPr>
          <p:spPr bwMode="auto">
            <a:xfrm rot="5400000">
              <a:off x="2640" y="1296"/>
              <a:ext cx="960" cy="0"/>
            </a:xfrm>
            <a:prstGeom prst="straightConnector1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41" name="AutoShape 145"/>
            <p:cNvCxnSpPr>
              <a:cxnSpLocks noChangeShapeType="1"/>
            </p:cNvCxnSpPr>
            <p:nvPr/>
          </p:nvCxnSpPr>
          <p:spPr bwMode="auto">
            <a:xfrm rot="5400000">
              <a:off x="3384" y="936"/>
              <a:ext cx="960" cy="720"/>
            </a:xfrm>
            <a:prstGeom prst="bentConnector3">
              <a:avLst>
                <a:gd name="adj1" fmla="val 99787"/>
              </a:avLst>
            </a:prstGeom>
            <a:noFill/>
            <a:ln w="3810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253" name="Line 157"/>
          <p:cNvSpPr>
            <a:spLocks noChangeShapeType="1"/>
          </p:cNvSpPr>
          <p:nvPr/>
        </p:nvSpPr>
        <p:spPr bwMode="auto">
          <a:xfrm>
            <a:off x="5181600" y="44958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4269" name="Group 173"/>
          <p:cNvGrpSpPr>
            <a:grpSpLocks/>
          </p:cNvGrpSpPr>
          <p:nvPr/>
        </p:nvGrpSpPr>
        <p:grpSpPr bwMode="auto">
          <a:xfrm>
            <a:off x="5181600" y="2209800"/>
            <a:ext cx="3086100" cy="2667000"/>
            <a:chOff x="3264" y="1392"/>
            <a:chExt cx="1944" cy="1680"/>
          </a:xfrm>
        </p:grpSpPr>
        <p:sp>
          <p:nvSpPr>
            <p:cNvPr id="4243" name="Line 147"/>
            <p:cNvSpPr>
              <a:spLocks noChangeShapeType="1"/>
            </p:cNvSpPr>
            <p:nvPr/>
          </p:nvSpPr>
          <p:spPr bwMode="auto">
            <a:xfrm>
              <a:off x="5184" y="1392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4254" name="AutoShape 158"/>
            <p:cNvCxnSpPr>
              <a:cxnSpLocks noChangeShapeType="1"/>
            </p:cNvCxnSpPr>
            <p:nvPr/>
          </p:nvCxnSpPr>
          <p:spPr bwMode="auto">
            <a:xfrm rot="5400000">
              <a:off x="4092" y="1956"/>
              <a:ext cx="288" cy="1944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272" name="Group 176"/>
          <p:cNvGrpSpPr>
            <a:grpSpLocks/>
          </p:cNvGrpSpPr>
          <p:nvPr/>
        </p:nvGrpSpPr>
        <p:grpSpPr bwMode="auto">
          <a:xfrm>
            <a:off x="1447800" y="1219200"/>
            <a:ext cx="762000" cy="4435475"/>
            <a:chOff x="912" y="768"/>
            <a:chExt cx="480" cy="2794"/>
          </a:xfrm>
        </p:grpSpPr>
        <p:sp>
          <p:nvSpPr>
            <p:cNvPr id="4193" name="Line 97"/>
            <p:cNvSpPr>
              <a:spLocks noChangeShapeType="1"/>
            </p:cNvSpPr>
            <p:nvPr/>
          </p:nvSpPr>
          <p:spPr bwMode="auto">
            <a:xfrm>
              <a:off x="912" y="768"/>
              <a:ext cx="288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4195" name="AutoShape 99"/>
            <p:cNvCxnSpPr>
              <a:cxnSpLocks noChangeShapeType="1"/>
              <a:stCxn id="4193" idx="0"/>
              <a:endCxn id="4116" idx="5"/>
            </p:cNvCxnSpPr>
            <p:nvPr/>
          </p:nvCxnSpPr>
          <p:spPr bwMode="auto">
            <a:xfrm rot="5400000" flipV="1">
              <a:off x="-245" y="1925"/>
              <a:ext cx="2794" cy="480"/>
            </a:xfrm>
            <a:prstGeom prst="bentConnector4">
              <a:avLst>
                <a:gd name="adj1" fmla="val 83245"/>
                <a:gd name="adj2" fmla="val 139787"/>
              </a:avLst>
            </a:prstGeom>
            <a:noFill/>
            <a:ln w="381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97" name="Line 101"/>
            <p:cNvSpPr>
              <a:spLocks noChangeShapeType="1"/>
            </p:cNvSpPr>
            <p:nvPr/>
          </p:nvSpPr>
          <p:spPr bwMode="auto">
            <a:xfrm>
              <a:off x="912" y="1392"/>
              <a:ext cx="336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198" name="Line 102"/>
            <p:cNvSpPr>
              <a:spLocks noChangeShapeType="1"/>
            </p:cNvSpPr>
            <p:nvPr/>
          </p:nvSpPr>
          <p:spPr bwMode="auto">
            <a:xfrm flipH="1">
              <a:off x="912" y="2640"/>
              <a:ext cx="288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4271" name="Group 175"/>
          <p:cNvGrpSpPr>
            <a:grpSpLocks/>
          </p:cNvGrpSpPr>
          <p:nvPr/>
        </p:nvGrpSpPr>
        <p:grpSpPr bwMode="auto">
          <a:xfrm>
            <a:off x="1524000" y="3276600"/>
            <a:ext cx="3619500" cy="2819400"/>
            <a:chOff x="960" y="2064"/>
            <a:chExt cx="2280" cy="1776"/>
          </a:xfrm>
        </p:grpSpPr>
        <p:sp>
          <p:nvSpPr>
            <p:cNvPr id="4199" name="Line 103"/>
            <p:cNvSpPr>
              <a:spLocks noChangeShapeType="1"/>
            </p:cNvSpPr>
            <p:nvPr/>
          </p:nvSpPr>
          <p:spPr bwMode="auto">
            <a:xfrm>
              <a:off x="960" y="2064"/>
              <a:ext cx="240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4207" name="AutoShape 111"/>
            <p:cNvCxnSpPr>
              <a:cxnSpLocks noChangeShapeType="1"/>
            </p:cNvCxnSpPr>
            <p:nvPr/>
          </p:nvCxnSpPr>
          <p:spPr bwMode="auto">
            <a:xfrm rot="5400000" flipV="1">
              <a:off x="912" y="2112"/>
              <a:ext cx="576" cy="480"/>
            </a:xfrm>
            <a:prstGeom prst="bentConnector3">
              <a:avLst>
                <a:gd name="adj1" fmla="val 55380"/>
              </a:avLst>
            </a:prstGeom>
            <a:noFill/>
            <a:ln w="381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57" name="AutoShape 161"/>
            <p:cNvCxnSpPr>
              <a:cxnSpLocks noChangeShapeType="1"/>
            </p:cNvCxnSpPr>
            <p:nvPr/>
          </p:nvCxnSpPr>
          <p:spPr bwMode="auto">
            <a:xfrm rot="16200000" flipV="1">
              <a:off x="1404" y="2004"/>
              <a:ext cx="1680" cy="1992"/>
            </a:xfrm>
            <a:prstGeom prst="bentConnector5">
              <a:avLst>
                <a:gd name="adj1" fmla="val -8569"/>
                <a:gd name="adj2" fmla="val 69477"/>
                <a:gd name="adj3" fmla="val 108093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263" name="Group 167"/>
          <p:cNvGrpSpPr>
            <a:grpSpLocks/>
          </p:cNvGrpSpPr>
          <p:nvPr/>
        </p:nvGrpSpPr>
        <p:grpSpPr bwMode="auto">
          <a:xfrm>
            <a:off x="3429000" y="1752600"/>
            <a:ext cx="1371600" cy="2941638"/>
            <a:chOff x="2160" y="1104"/>
            <a:chExt cx="864" cy="1853"/>
          </a:xfrm>
        </p:grpSpPr>
        <p:sp>
          <p:nvSpPr>
            <p:cNvPr id="4136" name="Oval 40"/>
            <p:cNvSpPr>
              <a:spLocks noChangeArrowheads="1"/>
            </p:cNvSpPr>
            <p:nvPr/>
          </p:nvSpPr>
          <p:spPr bwMode="auto">
            <a:xfrm>
              <a:off x="2496" y="2640"/>
              <a:ext cx="192" cy="192"/>
            </a:xfrm>
            <a:prstGeom prst="ellipse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4176" name="Text Box 80"/>
            <p:cNvSpPr txBox="1">
              <a:spLocks noChangeArrowheads="1"/>
            </p:cNvSpPr>
            <p:nvPr/>
          </p:nvSpPr>
          <p:spPr bwMode="auto">
            <a:xfrm>
              <a:off x="2208" y="2784"/>
              <a:ext cx="81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200">
                  <a:latin typeface="Times New Roman" panose="02020603050405020304" pitchFamily="18" charset="0"/>
                </a:rPr>
                <a:t>Frais de vente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grpSp>
          <p:nvGrpSpPr>
            <p:cNvPr id="4262" name="Group 166"/>
            <p:cNvGrpSpPr>
              <a:grpSpLocks/>
            </p:cNvGrpSpPr>
            <p:nvPr/>
          </p:nvGrpSpPr>
          <p:grpSpPr bwMode="auto">
            <a:xfrm>
              <a:off x="2160" y="1104"/>
              <a:ext cx="816" cy="461"/>
              <a:chOff x="2160" y="1104"/>
              <a:chExt cx="816" cy="461"/>
            </a:xfrm>
          </p:grpSpPr>
          <p:sp>
            <p:nvSpPr>
              <p:cNvPr id="4134" name="Oval 38"/>
              <p:cNvSpPr>
                <a:spLocks noChangeArrowheads="1"/>
              </p:cNvSpPr>
              <p:nvPr/>
            </p:nvSpPr>
            <p:spPr bwMode="auto">
              <a:xfrm>
                <a:off x="2448" y="1248"/>
                <a:ext cx="192" cy="192"/>
              </a:xfrm>
              <a:prstGeom prst="ellipse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177" name="Text Box 81"/>
              <p:cNvSpPr txBox="1">
                <a:spLocks noChangeArrowheads="1"/>
              </p:cNvSpPr>
              <p:nvPr/>
            </p:nvSpPr>
            <p:spPr bwMode="auto">
              <a:xfrm>
                <a:off x="2160" y="1392"/>
                <a:ext cx="81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FR" altLang="fr-FR" sz="1200">
                    <a:latin typeface="Times New Roman" panose="02020603050405020304" pitchFamily="18" charset="0"/>
                  </a:rPr>
                  <a:t>Frais d ’achat</a:t>
                </a:r>
                <a:endParaRPr lang="fr-FR" altLang="fr-FR" sz="24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60" name="Line 164"/>
              <p:cNvSpPr>
                <a:spLocks noChangeShapeType="1"/>
              </p:cNvSpPr>
              <p:nvPr/>
            </p:nvSpPr>
            <p:spPr bwMode="auto">
              <a:xfrm flipV="1">
                <a:off x="2592" y="1104"/>
                <a:ext cx="96" cy="144"/>
              </a:xfrm>
              <a:prstGeom prst="line">
                <a:avLst/>
              </a:prstGeom>
              <a:noFill/>
              <a:ln w="9525">
                <a:solidFill>
                  <a:srgbClr val="00C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4261" name="Line 165"/>
            <p:cNvSpPr>
              <a:spLocks noChangeShapeType="1"/>
            </p:cNvSpPr>
            <p:nvPr/>
          </p:nvSpPr>
          <p:spPr bwMode="auto">
            <a:xfrm flipV="1">
              <a:off x="2688" y="2640"/>
              <a:ext cx="240" cy="96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Line 2"/>
          <p:cNvSpPr>
            <a:spLocks noChangeShapeType="1"/>
          </p:cNvSpPr>
          <p:nvPr/>
        </p:nvSpPr>
        <p:spPr bwMode="auto">
          <a:xfrm>
            <a:off x="2895600" y="1295400"/>
            <a:ext cx="304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1" name="Oval 3"/>
          <p:cNvSpPr>
            <a:spLocks noChangeArrowheads="1"/>
          </p:cNvSpPr>
          <p:nvPr/>
        </p:nvSpPr>
        <p:spPr bwMode="auto">
          <a:xfrm>
            <a:off x="4343400" y="1066800"/>
            <a:ext cx="457200" cy="457200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457200" y="1066800"/>
            <a:ext cx="762000" cy="3810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3" name="AutoShape 5"/>
          <p:cNvSpPr>
            <a:spLocks noChangeArrowheads="1"/>
          </p:cNvSpPr>
          <p:nvPr/>
        </p:nvSpPr>
        <p:spPr bwMode="auto">
          <a:xfrm rot="8085572">
            <a:off x="1676400" y="1143000"/>
            <a:ext cx="609600" cy="609600"/>
          </a:xfrm>
          <a:prstGeom prst="rtTriangl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3124200" y="1066800"/>
            <a:ext cx="457200" cy="457200"/>
          </a:xfrm>
          <a:prstGeom prst="ellipse">
            <a:avLst/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7467600" y="1066800"/>
            <a:ext cx="457200" cy="457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457200" y="2057400"/>
            <a:ext cx="762000" cy="3810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7" name="AutoShape 9"/>
          <p:cNvSpPr>
            <a:spLocks noChangeArrowheads="1"/>
          </p:cNvSpPr>
          <p:nvPr/>
        </p:nvSpPr>
        <p:spPr bwMode="auto">
          <a:xfrm>
            <a:off x="685800" y="5334000"/>
            <a:ext cx="1524000" cy="838200"/>
          </a:xfrm>
          <a:prstGeom prst="pentagon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8" name="Oval 10"/>
          <p:cNvSpPr>
            <a:spLocks noChangeArrowheads="1"/>
          </p:cNvSpPr>
          <p:nvPr/>
        </p:nvSpPr>
        <p:spPr bwMode="auto">
          <a:xfrm>
            <a:off x="4724400" y="5257800"/>
            <a:ext cx="914400" cy="838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499" name="Oval 11"/>
          <p:cNvSpPr>
            <a:spLocks noChangeArrowheads="1"/>
          </p:cNvSpPr>
          <p:nvPr/>
        </p:nvSpPr>
        <p:spPr bwMode="auto">
          <a:xfrm>
            <a:off x="5257800" y="1066800"/>
            <a:ext cx="457200" cy="457200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0" name="Oval 12"/>
          <p:cNvSpPr>
            <a:spLocks noChangeArrowheads="1"/>
          </p:cNvSpPr>
          <p:nvPr/>
        </p:nvSpPr>
        <p:spPr bwMode="auto">
          <a:xfrm>
            <a:off x="6172200" y="1066800"/>
            <a:ext cx="457200" cy="457200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1" name="Oval 13"/>
          <p:cNvSpPr>
            <a:spLocks noChangeArrowheads="1"/>
          </p:cNvSpPr>
          <p:nvPr/>
        </p:nvSpPr>
        <p:spPr bwMode="auto">
          <a:xfrm>
            <a:off x="8382000" y="1066800"/>
            <a:ext cx="457200" cy="457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2" name="Line 14"/>
          <p:cNvSpPr>
            <a:spLocks noChangeShapeType="1"/>
          </p:cNvSpPr>
          <p:nvPr/>
        </p:nvSpPr>
        <p:spPr bwMode="auto">
          <a:xfrm>
            <a:off x="2743200" y="0"/>
            <a:ext cx="0" cy="685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3" name="Line 15"/>
          <p:cNvSpPr>
            <a:spLocks noChangeShapeType="1"/>
          </p:cNvSpPr>
          <p:nvPr/>
        </p:nvSpPr>
        <p:spPr bwMode="auto">
          <a:xfrm>
            <a:off x="7162800" y="533400"/>
            <a:ext cx="0" cy="6477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0" y="48006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>
            <a:off x="0" y="533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6" name="Text Box 18"/>
          <p:cNvSpPr txBox="1">
            <a:spLocks noChangeArrowheads="1"/>
          </p:cNvSpPr>
          <p:nvPr/>
        </p:nvSpPr>
        <p:spPr bwMode="auto">
          <a:xfrm>
            <a:off x="381000" y="609600"/>
            <a:ext cx="91440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2000">
                <a:latin typeface="Times New Roman" panose="02020603050405020304" pitchFamily="18" charset="0"/>
              </a:rPr>
              <a:t>Actif</a:t>
            </a:r>
            <a:endParaRPr lang="fr-FR" altLang="fr-FR" sz="2400">
              <a:latin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07" name="Oval 19"/>
          <p:cNvSpPr>
            <a:spLocks noChangeArrowheads="1"/>
          </p:cNvSpPr>
          <p:nvPr/>
        </p:nvSpPr>
        <p:spPr bwMode="auto">
          <a:xfrm>
            <a:off x="4724400" y="3657600"/>
            <a:ext cx="838200" cy="7620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8" name="Oval 20"/>
          <p:cNvSpPr>
            <a:spLocks noChangeArrowheads="1"/>
          </p:cNvSpPr>
          <p:nvPr/>
        </p:nvSpPr>
        <p:spPr bwMode="auto">
          <a:xfrm>
            <a:off x="7848600" y="3657600"/>
            <a:ext cx="838200" cy="7620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09" name="AutoShape 21"/>
          <p:cNvSpPr>
            <a:spLocks noChangeArrowheads="1"/>
          </p:cNvSpPr>
          <p:nvPr/>
        </p:nvSpPr>
        <p:spPr bwMode="auto">
          <a:xfrm rot="8085572">
            <a:off x="1676400" y="3200400"/>
            <a:ext cx="609600" cy="609600"/>
          </a:xfrm>
          <a:prstGeom prst="rtTriangl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10" name="AutoShape 22"/>
          <p:cNvSpPr>
            <a:spLocks noChangeArrowheads="1"/>
          </p:cNvSpPr>
          <p:nvPr/>
        </p:nvSpPr>
        <p:spPr bwMode="auto">
          <a:xfrm rot="8085572">
            <a:off x="1676400" y="2133600"/>
            <a:ext cx="609600" cy="609600"/>
          </a:xfrm>
          <a:prstGeom prst="rtTriangl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11" name="AutoShape 23"/>
          <p:cNvSpPr>
            <a:spLocks noChangeArrowheads="1"/>
          </p:cNvSpPr>
          <p:nvPr/>
        </p:nvSpPr>
        <p:spPr bwMode="auto">
          <a:xfrm rot="8085572">
            <a:off x="1676400" y="4114800"/>
            <a:ext cx="609600" cy="609600"/>
          </a:xfrm>
          <a:prstGeom prst="rtTriangl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12" name="Text Box 24"/>
          <p:cNvSpPr txBox="1">
            <a:spLocks noChangeArrowheads="1"/>
          </p:cNvSpPr>
          <p:nvPr/>
        </p:nvSpPr>
        <p:spPr bwMode="auto">
          <a:xfrm>
            <a:off x="1371600" y="13716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Court terme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13" name="Text Box 25"/>
          <p:cNvSpPr txBox="1">
            <a:spLocks noChangeArrowheads="1"/>
          </p:cNvSpPr>
          <p:nvPr/>
        </p:nvSpPr>
        <p:spPr bwMode="auto">
          <a:xfrm>
            <a:off x="1371600" y="23622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Long terme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14" name="Text Box 26"/>
          <p:cNvSpPr txBox="1">
            <a:spLocks noChangeArrowheads="1"/>
          </p:cNvSpPr>
          <p:nvPr/>
        </p:nvSpPr>
        <p:spPr bwMode="auto">
          <a:xfrm>
            <a:off x="1371600" y="34290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Privé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15" name="Text Box 27"/>
          <p:cNvSpPr txBox="1">
            <a:spLocks noChangeArrowheads="1"/>
          </p:cNvSpPr>
          <p:nvPr/>
        </p:nvSpPr>
        <p:spPr bwMode="auto">
          <a:xfrm>
            <a:off x="1371600" y="43434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Capital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16" name="Text Box 28"/>
          <p:cNvSpPr txBox="1">
            <a:spLocks noChangeArrowheads="1"/>
          </p:cNvSpPr>
          <p:nvPr/>
        </p:nvSpPr>
        <p:spPr bwMode="auto">
          <a:xfrm>
            <a:off x="7496175" y="3200400"/>
            <a:ext cx="14097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altLang="fr-FR" sz="2000">
                <a:latin typeface="Times New Roman" panose="02020603050405020304" pitchFamily="18" charset="0"/>
              </a:rPr>
              <a:t>H</a:t>
            </a:r>
            <a:r>
              <a:rPr lang="fr-CH" altLang="fr-FR" sz="2000">
                <a:latin typeface="Times New Roman" panose="02020603050405020304" pitchFamily="18" charset="0"/>
              </a:rPr>
              <a:t>ors</a:t>
            </a:r>
            <a:r>
              <a:rPr lang="fr-FR" altLang="fr-FR" sz="2000">
                <a:latin typeface="Times New Roman" panose="02020603050405020304" pitchFamily="18" charset="0"/>
              </a:rPr>
              <a:t>. exp</a:t>
            </a:r>
            <a:r>
              <a:rPr lang="fr-CH" altLang="fr-FR" sz="2000">
                <a:latin typeface="Times New Roman" panose="02020603050405020304" pitchFamily="18" charset="0"/>
              </a:rPr>
              <a:t>l.</a:t>
            </a:r>
            <a:endParaRPr lang="fr-FR" altLang="fr-FR" sz="2400">
              <a:latin typeface="Times New Roman" panose="02020603050405020304" pitchFamily="18" charset="0"/>
            </a:endParaRPr>
          </a:p>
          <a:p>
            <a:pPr algn="ctr">
              <a:lnSpc>
                <a:spcPct val="170000"/>
              </a:lnSpc>
            </a:pP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17" name="Text Box 29"/>
          <p:cNvSpPr txBox="1">
            <a:spLocks noChangeArrowheads="1"/>
          </p:cNvSpPr>
          <p:nvPr/>
        </p:nvSpPr>
        <p:spPr bwMode="auto">
          <a:xfrm>
            <a:off x="4114800" y="3200400"/>
            <a:ext cx="20574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altLang="fr-FR" sz="2000">
                <a:latin typeface="Times New Roman" panose="02020603050405020304" pitchFamily="18" charset="0"/>
              </a:rPr>
              <a:t>Exploitation</a:t>
            </a:r>
            <a:endParaRPr lang="fr-FR" altLang="fr-FR" sz="2400">
              <a:latin typeface="Times New Roman" panose="02020603050405020304" pitchFamily="18" charset="0"/>
            </a:endParaRPr>
          </a:p>
          <a:p>
            <a:pPr algn="ctr">
              <a:lnSpc>
                <a:spcPct val="170000"/>
              </a:lnSpc>
            </a:pP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18" name="Text Box 30"/>
          <p:cNvSpPr txBox="1">
            <a:spLocks noChangeArrowheads="1"/>
          </p:cNvSpPr>
          <p:nvPr/>
        </p:nvSpPr>
        <p:spPr bwMode="auto">
          <a:xfrm>
            <a:off x="4495800" y="4800600"/>
            <a:ext cx="13716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altLang="fr-FR" sz="2400">
                <a:latin typeface="Times New Roman" panose="02020603050405020304" pitchFamily="18" charset="0"/>
              </a:rPr>
              <a:t>Résultat</a:t>
            </a:r>
          </a:p>
          <a:p>
            <a:pPr algn="ctr">
              <a:lnSpc>
                <a:spcPct val="170000"/>
              </a:lnSpc>
            </a:pP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19" name="Text Box 31"/>
          <p:cNvSpPr txBox="1">
            <a:spLocks noChangeArrowheads="1"/>
          </p:cNvSpPr>
          <p:nvPr/>
        </p:nvSpPr>
        <p:spPr bwMode="auto">
          <a:xfrm>
            <a:off x="838200" y="4876800"/>
            <a:ext cx="12192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altLang="fr-FR" sz="2800">
                <a:latin typeface="Times New Roman" panose="02020603050405020304" pitchFamily="18" charset="0"/>
              </a:rPr>
              <a:t>Bilan</a:t>
            </a:r>
            <a:endParaRPr lang="fr-FR" altLang="fr-FR" sz="2400">
              <a:latin typeface="Times New Roman" panose="02020603050405020304" pitchFamily="18" charset="0"/>
            </a:endParaRPr>
          </a:p>
          <a:p>
            <a:pPr algn="ctr">
              <a:lnSpc>
                <a:spcPct val="160000"/>
              </a:lnSpc>
            </a:pP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20" name="Text Box 32"/>
          <p:cNvSpPr txBox="1">
            <a:spLocks noChangeArrowheads="1"/>
          </p:cNvSpPr>
          <p:nvPr/>
        </p:nvSpPr>
        <p:spPr bwMode="auto">
          <a:xfrm>
            <a:off x="1524000" y="609600"/>
            <a:ext cx="91440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2000">
                <a:latin typeface="Times New Roman" panose="02020603050405020304" pitchFamily="18" charset="0"/>
              </a:rPr>
              <a:t>Passif</a:t>
            </a:r>
            <a:endParaRPr lang="fr-FR" altLang="fr-FR" sz="2400">
              <a:latin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21" name="Text Box 33"/>
          <p:cNvSpPr txBox="1">
            <a:spLocks noChangeArrowheads="1"/>
          </p:cNvSpPr>
          <p:nvPr/>
        </p:nvSpPr>
        <p:spPr bwMode="auto">
          <a:xfrm>
            <a:off x="2819400" y="609600"/>
            <a:ext cx="11430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2000">
                <a:latin typeface="Times New Roman" panose="02020603050405020304" pitchFamily="18" charset="0"/>
              </a:rPr>
              <a:t>Produits</a:t>
            </a:r>
            <a:endParaRPr lang="fr-FR" altLang="fr-FR" sz="2400">
              <a:latin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22" name="Text Box 34"/>
          <p:cNvSpPr txBox="1">
            <a:spLocks noChangeArrowheads="1"/>
          </p:cNvSpPr>
          <p:nvPr/>
        </p:nvSpPr>
        <p:spPr bwMode="auto">
          <a:xfrm>
            <a:off x="4038600" y="609600"/>
            <a:ext cx="29718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2000">
                <a:latin typeface="Times New Roman" panose="02020603050405020304" pitchFamily="18" charset="0"/>
              </a:rPr>
              <a:t>Charges d ’exploitation</a:t>
            </a:r>
            <a:endParaRPr lang="fr-FR" altLang="fr-FR" sz="2400"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fr-FR" altLang="fr-FR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3523" name="Text Box 35"/>
          <p:cNvSpPr txBox="1">
            <a:spLocks noChangeArrowheads="1"/>
          </p:cNvSpPr>
          <p:nvPr/>
        </p:nvSpPr>
        <p:spPr bwMode="auto">
          <a:xfrm>
            <a:off x="7315200" y="609600"/>
            <a:ext cx="18288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2000">
                <a:latin typeface="Times New Roman" panose="02020603050405020304" pitchFamily="18" charset="0"/>
              </a:rPr>
              <a:t>Hors expl.</a:t>
            </a:r>
            <a:endParaRPr lang="fr-FR" altLang="fr-FR" sz="2400"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24" name="Line 36"/>
          <p:cNvSpPr>
            <a:spLocks noChangeShapeType="1"/>
          </p:cNvSpPr>
          <p:nvPr/>
        </p:nvSpPr>
        <p:spPr bwMode="auto">
          <a:xfrm>
            <a:off x="2743200" y="2895600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63525" name="Text Box 37"/>
          <p:cNvSpPr txBox="1">
            <a:spLocks noChangeArrowheads="1"/>
          </p:cNvSpPr>
          <p:nvPr/>
        </p:nvSpPr>
        <p:spPr bwMode="auto">
          <a:xfrm>
            <a:off x="7010400" y="1447800"/>
            <a:ext cx="1295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Activités annexes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26" name="Text Box 38"/>
          <p:cNvSpPr txBox="1">
            <a:spLocks noChangeArrowheads="1"/>
          </p:cNvSpPr>
          <p:nvPr/>
        </p:nvSpPr>
        <p:spPr bwMode="auto">
          <a:xfrm>
            <a:off x="5791200" y="14478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F.G.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27" name="Text Box 39"/>
          <p:cNvSpPr txBox="1">
            <a:spLocks noChangeArrowheads="1"/>
          </p:cNvSpPr>
          <p:nvPr/>
        </p:nvSpPr>
        <p:spPr bwMode="auto">
          <a:xfrm>
            <a:off x="4876800" y="14478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Personnel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28" name="Text Box 40"/>
          <p:cNvSpPr txBox="1">
            <a:spLocks noChangeArrowheads="1"/>
          </p:cNvSpPr>
          <p:nvPr/>
        </p:nvSpPr>
        <p:spPr bwMode="auto">
          <a:xfrm>
            <a:off x="3962400" y="14478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Production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29" name="Text Box 41"/>
          <p:cNvSpPr txBox="1">
            <a:spLocks noChangeArrowheads="1"/>
          </p:cNvSpPr>
          <p:nvPr/>
        </p:nvSpPr>
        <p:spPr bwMode="auto">
          <a:xfrm>
            <a:off x="2743200" y="14478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Chiffre d ’aff.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30" name="Text Box 42"/>
          <p:cNvSpPr txBox="1">
            <a:spLocks noChangeArrowheads="1"/>
          </p:cNvSpPr>
          <p:nvPr/>
        </p:nvSpPr>
        <p:spPr bwMode="auto">
          <a:xfrm>
            <a:off x="228600" y="23622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Immobilisés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31" name="Text Box 43"/>
          <p:cNvSpPr txBox="1">
            <a:spLocks noChangeArrowheads="1"/>
          </p:cNvSpPr>
          <p:nvPr/>
        </p:nvSpPr>
        <p:spPr bwMode="auto">
          <a:xfrm>
            <a:off x="228600" y="13716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 Mobilisés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32" name="Text Box 44"/>
          <p:cNvSpPr txBox="1">
            <a:spLocks noChangeArrowheads="1"/>
          </p:cNvSpPr>
          <p:nvPr/>
        </p:nvSpPr>
        <p:spPr bwMode="auto">
          <a:xfrm>
            <a:off x="8077200" y="1447800"/>
            <a:ext cx="1066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400">
                <a:latin typeface="Times New Roman" panose="02020603050405020304" pitchFamily="18" charset="0"/>
              </a:rPr>
              <a:t>Résultats exception-nels et  impôts</a:t>
            </a:r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63533" name="Text Box 45"/>
          <p:cNvSpPr txBox="1">
            <a:spLocks noChangeArrowheads="1"/>
          </p:cNvSpPr>
          <p:nvPr/>
        </p:nvSpPr>
        <p:spPr bwMode="auto">
          <a:xfrm>
            <a:off x="0" y="762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i="1">
                <a:latin typeface="Times New Roman" panose="02020603050405020304" pitchFamily="18" charset="0"/>
              </a:rPr>
              <a:t>Comptes du Bilan</a:t>
            </a:r>
          </a:p>
        </p:txBody>
      </p:sp>
      <p:sp>
        <p:nvSpPr>
          <p:cNvPr id="63534" name="Text Box 46"/>
          <p:cNvSpPr txBox="1">
            <a:spLocks noChangeArrowheads="1"/>
          </p:cNvSpPr>
          <p:nvPr/>
        </p:nvSpPr>
        <p:spPr bwMode="auto">
          <a:xfrm>
            <a:off x="2743200" y="0"/>
            <a:ext cx="640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800" b="1" i="1">
                <a:latin typeface="Times New Roman" panose="02020603050405020304" pitchFamily="18" charset="0"/>
              </a:rPr>
              <a:t>Comptes de gestion</a:t>
            </a:r>
          </a:p>
        </p:txBody>
      </p:sp>
      <p:sp>
        <p:nvSpPr>
          <p:cNvPr id="63535" name="Text Box 47"/>
          <p:cNvSpPr txBox="1">
            <a:spLocks noChangeArrowheads="1"/>
          </p:cNvSpPr>
          <p:nvPr/>
        </p:nvSpPr>
        <p:spPr bwMode="auto">
          <a:xfrm>
            <a:off x="2819400" y="2819400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i="1" u="sng">
                <a:latin typeface="Times New Roman" panose="02020603050405020304" pitchFamily="18" charset="0"/>
              </a:rPr>
              <a:t>Clôture</a:t>
            </a:r>
            <a:endParaRPr lang="fr-FR" altLang="fr-FR" sz="1800" i="1">
              <a:latin typeface="Times New Roman" panose="02020603050405020304" pitchFamily="18" charset="0"/>
            </a:endParaRPr>
          </a:p>
        </p:txBody>
      </p:sp>
      <p:grpSp>
        <p:nvGrpSpPr>
          <p:cNvPr id="63536" name="Group 48"/>
          <p:cNvGrpSpPr>
            <a:grpSpLocks/>
          </p:cNvGrpSpPr>
          <p:nvPr/>
        </p:nvGrpSpPr>
        <p:grpSpPr bwMode="auto">
          <a:xfrm>
            <a:off x="685800" y="1219200"/>
            <a:ext cx="685800" cy="4435475"/>
            <a:chOff x="432" y="768"/>
            <a:chExt cx="432" cy="2794"/>
          </a:xfrm>
        </p:grpSpPr>
        <p:sp>
          <p:nvSpPr>
            <p:cNvPr id="63537" name="Line 49"/>
            <p:cNvSpPr>
              <a:spLocks noChangeShapeType="1"/>
            </p:cNvSpPr>
            <p:nvPr/>
          </p:nvSpPr>
          <p:spPr bwMode="auto">
            <a:xfrm>
              <a:off x="624" y="768"/>
              <a:ext cx="240" cy="0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63538" name="AutoShape 50"/>
            <p:cNvCxnSpPr>
              <a:cxnSpLocks noChangeShapeType="1"/>
            </p:cNvCxnSpPr>
            <p:nvPr/>
          </p:nvCxnSpPr>
          <p:spPr bwMode="auto">
            <a:xfrm rot="5400000">
              <a:off x="-749" y="1949"/>
              <a:ext cx="2794" cy="432"/>
            </a:xfrm>
            <a:prstGeom prst="bentConnector4">
              <a:avLst>
                <a:gd name="adj1" fmla="val 83463"/>
                <a:gd name="adj2" fmla="val 133333"/>
              </a:avLst>
            </a:prstGeom>
            <a:noFill/>
            <a:ln w="38100">
              <a:solidFill>
                <a:srgbClr val="00CC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539" name="Line 51"/>
            <p:cNvSpPr>
              <a:spLocks noChangeShapeType="1"/>
            </p:cNvSpPr>
            <p:nvPr/>
          </p:nvSpPr>
          <p:spPr bwMode="auto">
            <a:xfrm>
              <a:off x="672" y="1392"/>
              <a:ext cx="192" cy="0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63540" name="Group 52"/>
          <p:cNvGrpSpPr>
            <a:grpSpLocks/>
          </p:cNvGrpSpPr>
          <p:nvPr/>
        </p:nvGrpSpPr>
        <p:grpSpPr bwMode="auto">
          <a:xfrm>
            <a:off x="3200400" y="1295400"/>
            <a:ext cx="2819400" cy="2743200"/>
            <a:chOff x="2016" y="816"/>
            <a:chExt cx="1776" cy="1728"/>
          </a:xfrm>
        </p:grpSpPr>
        <p:sp>
          <p:nvSpPr>
            <p:cNvPr id="63541" name="Line 53"/>
            <p:cNvSpPr>
              <a:spLocks noChangeShapeType="1"/>
            </p:cNvSpPr>
            <p:nvPr/>
          </p:nvSpPr>
          <p:spPr bwMode="auto">
            <a:xfrm>
              <a:off x="3456" y="2544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63542" name="AutoShape 54"/>
            <p:cNvCxnSpPr>
              <a:cxnSpLocks noChangeShapeType="1"/>
              <a:stCxn id="63490" idx="1"/>
              <a:endCxn id="63541" idx="1"/>
            </p:cNvCxnSpPr>
            <p:nvPr/>
          </p:nvCxnSpPr>
          <p:spPr bwMode="auto">
            <a:xfrm rot="16200000" flipH="1">
              <a:off x="2040" y="792"/>
              <a:ext cx="1728" cy="1776"/>
            </a:xfrm>
            <a:prstGeom prst="bentConnector3">
              <a:avLst>
                <a:gd name="adj1" fmla="val 48551"/>
              </a:avLst>
            </a:prstGeom>
            <a:noFill/>
            <a:ln w="3810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3543" name="Line 55"/>
          <p:cNvSpPr>
            <a:spLocks noChangeShapeType="1"/>
          </p:cNvSpPr>
          <p:nvPr/>
        </p:nvSpPr>
        <p:spPr bwMode="auto">
          <a:xfrm>
            <a:off x="5638800" y="1295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63544" name="Group 56"/>
          <p:cNvGrpSpPr>
            <a:grpSpLocks/>
          </p:cNvGrpSpPr>
          <p:nvPr/>
        </p:nvGrpSpPr>
        <p:grpSpPr bwMode="auto">
          <a:xfrm>
            <a:off x="4267200" y="1295400"/>
            <a:ext cx="2438400" cy="2743200"/>
            <a:chOff x="2688" y="816"/>
            <a:chExt cx="1536" cy="1728"/>
          </a:xfrm>
        </p:grpSpPr>
        <p:sp>
          <p:nvSpPr>
            <p:cNvPr id="63545" name="Line 57"/>
            <p:cNvSpPr>
              <a:spLocks noChangeShapeType="1"/>
            </p:cNvSpPr>
            <p:nvPr/>
          </p:nvSpPr>
          <p:spPr bwMode="auto">
            <a:xfrm>
              <a:off x="2688" y="2544"/>
              <a:ext cx="384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63546" name="AutoShape 58"/>
            <p:cNvCxnSpPr>
              <a:cxnSpLocks noChangeShapeType="1"/>
            </p:cNvCxnSpPr>
            <p:nvPr/>
          </p:nvCxnSpPr>
          <p:spPr bwMode="auto">
            <a:xfrm rot="16200000" flipH="1" flipV="1">
              <a:off x="2256" y="1248"/>
              <a:ext cx="1728" cy="864"/>
            </a:xfrm>
            <a:prstGeom prst="bentConnector3">
              <a:avLst>
                <a:gd name="adj1" fmla="val 55495"/>
              </a:avLst>
            </a:prstGeom>
            <a:noFill/>
            <a:ln w="38100">
              <a:solidFill>
                <a:srgbClr val="0099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547" name="Line 59"/>
            <p:cNvSpPr>
              <a:spLocks noChangeShapeType="1"/>
            </p:cNvSpPr>
            <p:nvPr/>
          </p:nvSpPr>
          <p:spPr bwMode="auto">
            <a:xfrm>
              <a:off x="2976" y="816"/>
              <a:ext cx="144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3548" name="Line 60"/>
            <p:cNvSpPr>
              <a:spLocks noChangeShapeType="1"/>
            </p:cNvSpPr>
            <p:nvPr/>
          </p:nvSpPr>
          <p:spPr bwMode="auto">
            <a:xfrm>
              <a:off x="4128" y="816"/>
              <a:ext cx="96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63549" name="AutoShape 61"/>
            <p:cNvCxnSpPr>
              <a:cxnSpLocks noChangeShapeType="1"/>
              <a:stCxn id="63547" idx="1"/>
            </p:cNvCxnSpPr>
            <p:nvPr/>
          </p:nvCxnSpPr>
          <p:spPr bwMode="auto">
            <a:xfrm rot="5400000">
              <a:off x="2640" y="1296"/>
              <a:ext cx="960" cy="0"/>
            </a:xfrm>
            <a:prstGeom prst="straightConnector1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550" name="AutoShape 62"/>
            <p:cNvCxnSpPr>
              <a:cxnSpLocks noChangeShapeType="1"/>
            </p:cNvCxnSpPr>
            <p:nvPr/>
          </p:nvCxnSpPr>
          <p:spPr bwMode="auto">
            <a:xfrm rot="5400000">
              <a:off x="3384" y="936"/>
              <a:ext cx="960" cy="720"/>
            </a:xfrm>
            <a:prstGeom prst="bentConnector3">
              <a:avLst>
                <a:gd name="adj1" fmla="val 99787"/>
              </a:avLst>
            </a:prstGeom>
            <a:noFill/>
            <a:ln w="3810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3551" name="Line 63"/>
          <p:cNvSpPr>
            <a:spLocks noChangeShapeType="1"/>
          </p:cNvSpPr>
          <p:nvPr/>
        </p:nvSpPr>
        <p:spPr bwMode="auto">
          <a:xfrm>
            <a:off x="5181600" y="44958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63552" name="Group 64"/>
          <p:cNvGrpSpPr>
            <a:grpSpLocks/>
          </p:cNvGrpSpPr>
          <p:nvPr/>
        </p:nvGrpSpPr>
        <p:grpSpPr bwMode="auto">
          <a:xfrm>
            <a:off x="5181600" y="2209800"/>
            <a:ext cx="3086100" cy="2667000"/>
            <a:chOff x="3264" y="1392"/>
            <a:chExt cx="1944" cy="1680"/>
          </a:xfrm>
        </p:grpSpPr>
        <p:sp>
          <p:nvSpPr>
            <p:cNvPr id="63553" name="Line 65"/>
            <p:cNvSpPr>
              <a:spLocks noChangeShapeType="1"/>
            </p:cNvSpPr>
            <p:nvPr/>
          </p:nvSpPr>
          <p:spPr bwMode="auto">
            <a:xfrm>
              <a:off x="5184" y="1392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63554" name="AutoShape 66"/>
            <p:cNvCxnSpPr>
              <a:cxnSpLocks noChangeShapeType="1"/>
            </p:cNvCxnSpPr>
            <p:nvPr/>
          </p:nvCxnSpPr>
          <p:spPr bwMode="auto">
            <a:xfrm rot="5400000">
              <a:off x="4092" y="1956"/>
              <a:ext cx="288" cy="1944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3555" name="Group 67"/>
          <p:cNvGrpSpPr>
            <a:grpSpLocks/>
          </p:cNvGrpSpPr>
          <p:nvPr/>
        </p:nvGrpSpPr>
        <p:grpSpPr bwMode="auto">
          <a:xfrm>
            <a:off x="1447800" y="1219200"/>
            <a:ext cx="762000" cy="4435475"/>
            <a:chOff x="912" y="768"/>
            <a:chExt cx="480" cy="2794"/>
          </a:xfrm>
        </p:grpSpPr>
        <p:sp>
          <p:nvSpPr>
            <p:cNvPr id="63556" name="Line 68"/>
            <p:cNvSpPr>
              <a:spLocks noChangeShapeType="1"/>
            </p:cNvSpPr>
            <p:nvPr/>
          </p:nvSpPr>
          <p:spPr bwMode="auto">
            <a:xfrm>
              <a:off x="912" y="768"/>
              <a:ext cx="288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63557" name="AutoShape 69"/>
            <p:cNvCxnSpPr>
              <a:cxnSpLocks noChangeShapeType="1"/>
              <a:stCxn id="63556" idx="0"/>
              <a:endCxn id="63497" idx="5"/>
            </p:cNvCxnSpPr>
            <p:nvPr/>
          </p:nvCxnSpPr>
          <p:spPr bwMode="auto">
            <a:xfrm rot="5400000" flipV="1">
              <a:off x="-245" y="1925"/>
              <a:ext cx="2794" cy="480"/>
            </a:xfrm>
            <a:prstGeom prst="bentConnector4">
              <a:avLst>
                <a:gd name="adj1" fmla="val 83245"/>
                <a:gd name="adj2" fmla="val 139787"/>
              </a:avLst>
            </a:prstGeom>
            <a:noFill/>
            <a:ln w="381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558" name="Line 70"/>
            <p:cNvSpPr>
              <a:spLocks noChangeShapeType="1"/>
            </p:cNvSpPr>
            <p:nvPr/>
          </p:nvSpPr>
          <p:spPr bwMode="auto">
            <a:xfrm>
              <a:off x="912" y="1392"/>
              <a:ext cx="336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63559" name="Line 71"/>
            <p:cNvSpPr>
              <a:spLocks noChangeShapeType="1"/>
            </p:cNvSpPr>
            <p:nvPr/>
          </p:nvSpPr>
          <p:spPr bwMode="auto">
            <a:xfrm flipH="1">
              <a:off x="912" y="2640"/>
              <a:ext cx="288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63560" name="Group 72"/>
          <p:cNvGrpSpPr>
            <a:grpSpLocks/>
          </p:cNvGrpSpPr>
          <p:nvPr/>
        </p:nvGrpSpPr>
        <p:grpSpPr bwMode="auto">
          <a:xfrm>
            <a:off x="1524000" y="3276600"/>
            <a:ext cx="3619500" cy="2819400"/>
            <a:chOff x="960" y="2064"/>
            <a:chExt cx="2280" cy="1776"/>
          </a:xfrm>
        </p:grpSpPr>
        <p:sp>
          <p:nvSpPr>
            <p:cNvPr id="63561" name="Line 73"/>
            <p:cNvSpPr>
              <a:spLocks noChangeShapeType="1"/>
            </p:cNvSpPr>
            <p:nvPr/>
          </p:nvSpPr>
          <p:spPr bwMode="auto">
            <a:xfrm>
              <a:off x="960" y="2064"/>
              <a:ext cx="240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63562" name="AutoShape 74"/>
            <p:cNvCxnSpPr>
              <a:cxnSpLocks noChangeShapeType="1"/>
            </p:cNvCxnSpPr>
            <p:nvPr/>
          </p:nvCxnSpPr>
          <p:spPr bwMode="auto">
            <a:xfrm rot="5400000" flipV="1">
              <a:off x="912" y="2112"/>
              <a:ext cx="576" cy="480"/>
            </a:xfrm>
            <a:prstGeom prst="bentConnector3">
              <a:avLst>
                <a:gd name="adj1" fmla="val 55380"/>
              </a:avLst>
            </a:prstGeom>
            <a:noFill/>
            <a:ln w="381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563" name="AutoShape 75"/>
            <p:cNvCxnSpPr>
              <a:cxnSpLocks noChangeShapeType="1"/>
            </p:cNvCxnSpPr>
            <p:nvPr/>
          </p:nvCxnSpPr>
          <p:spPr bwMode="auto">
            <a:xfrm rot="16200000" flipV="1">
              <a:off x="1404" y="2004"/>
              <a:ext cx="1680" cy="1992"/>
            </a:xfrm>
            <a:prstGeom prst="bentConnector5">
              <a:avLst>
                <a:gd name="adj1" fmla="val -8569"/>
                <a:gd name="adj2" fmla="val 69477"/>
                <a:gd name="adj3" fmla="val 108093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5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FR" altLang="fr-FR" sz="5400">
                <a:solidFill>
                  <a:srgbClr val="FFFF00"/>
                </a:solidFill>
              </a:rPr>
              <a:t>Analyse d’exploitation</a:t>
            </a:r>
            <a:endParaRPr lang="fr-FR" altLang="fr-FR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65" name="Group 73"/>
          <p:cNvGrpSpPr>
            <a:grpSpLocks/>
          </p:cNvGrpSpPr>
          <p:nvPr/>
        </p:nvGrpSpPr>
        <p:grpSpPr bwMode="auto">
          <a:xfrm>
            <a:off x="7772400" y="3657600"/>
            <a:ext cx="1371600" cy="1955800"/>
            <a:chOff x="4896" y="2304"/>
            <a:chExt cx="864" cy="1232"/>
          </a:xfrm>
        </p:grpSpPr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4896" y="2640"/>
              <a:ext cx="720" cy="576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14" name="Oval 22"/>
            <p:cNvSpPr>
              <a:spLocks noChangeArrowheads="1"/>
            </p:cNvSpPr>
            <p:nvPr/>
          </p:nvSpPr>
          <p:spPr bwMode="auto">
            <a:xfrm>
              <a:off x="4944" y="2304"/>
              <a:ext cx="288" cy="288"/>
            </a:xfrm>
            <a:prstGeom prst="ellipse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36" name="Text Box 44"/>
            <p:cNvSpPr txBox="1">
              <a:spLocks noChangeArrowheads="1"/>
            </p:cNvSpPr>
            <p:nvPr/>
          </p:nvSpPr>
          <p:spPr bwMode="auto">
            <a:xfrm>
              <a:off x="4896" y="2304"/>
              <a:ext cx="864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fr-FR" altLang="fr-FR" sz="1600" b="1">
                  <a:latin typeface="Times New Roman" panose="02020603050405020304" pitchFamily="18" charset="0"/>
                </a:rPr>
                <a:t>  89    </a:t>
              </a:r>
              <a:r>
                <a:rPr lang="fr-FR" altLang="fr-FR" sz="1200" b="1">
                  <a:latin typeface="Times New Roman" panose="02020603050405020304" pitchFamily="18" charset="0"/>
                </a:rPr>
                <a:t>Impôts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8237" name="Text Box 45"/>
            <p:cNvSpPr txBox="1">
              <a:spLocks noChangeArrowheads="1"/>
            </p:cNvSpPr>
            <p:nvPr/>
          </p:nvSpPr>
          <p:spPr bwMode="auto">
            <a:xfrm>
              <a:off x="4896" y="3264"/>
              <a:ext cx="67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Bénéfice net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263" name="Group 71"/>
          <p:cNvGrpSpPr>
            <a:grpSpLocks/>
          </p:cNvGrpSpPr>
          <p:nvPr/>
        </p:nvGrpSpPr>
        <p:grpSpPr bwMode="auto">
          <a:xfrm>
            <a:off x="5334000" y="3429000"/>
            <a:ext cx="1447800" cy="2184400"/>
            <a:chOff x="3360" y="2160"/>
            <a:chExt cx="912" cy="1376"/>
          </a:xfrm>
        </p:grpSpPr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3360" y="2496"/>
              <a:ext cx="720" cy="720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16" name="Oval 24"/>
            <p:cNvSpPr>
              <a:spLocks noChangeArrowheads="1"/>
            </p:cNvSpPr>
            <p:nvPr/>
          </p:nvSpPr>
          <p:spPr bwMode="auto">
            <a:xfrm>
              <a:off x="3360" y="2160"/>
              <a:ext cx="288" cy="288"/>
            </a:xfrm>
            <a:prstGeom prst="ellipse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34" name="Text Box 42"/>
            <p:cNvSpPr txBox="1">
              <a:spLocks noChangeArrowheads="1"/>
            </p:cNvSpPr>
            <p:nvPr/>
          </p:nvSpPr>
          <p:spPr bwMode="auto">
            <a:xfrm>
              <a:off x="3408" y="2160"/>
              <a:ext cx="864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fr-FR" altLang="fr-FR" sz="1600" b="1" dirty="0" smtClean="0">
                  <a:latin typeface="Times New Roman" panose="02020603050405020304" pitchFamily="18" charset="0"/>
                </a:rPr>
                <a:t>68   </a:t>
              </a:r>
              <a:r>
                <a:rPr lang="fr-FR" altLang="fr-FR" sz="1200" b="1" dirty="0">
                  <a:latin typeface="Times New Roman" panose="02020603050405020304" pitchFamily="18" charset="0"/>
                </a:rPr>
                <a:t>Amortis.</a:t>
              </a:r>
              <a:endParaRPr lang="fr-FR" altLang="fr-FR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8239" name="Text Box 47"/>
            <p:cNvSpPr txBox="1">
              <a:spLocks noChangeArrowheads="1"/>
            </p:cNvSpPr>
            <p:nvPr/>
          </p:nvSpPr>
          <p:spPr bwMode="auto">
            <a:xfrm>
              <a:off x="3408" y="3264"/>
              <a:ext cx="67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Résultat d’exploit.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267" name="Group 75"/>
          <p:cNvGrpSpPr>
            <a:grpSpLocks/>
          </p:cNvGrpSpPr>
          <p:nvPr/>
        </p:nvGrpSpPr>
        <p:grpSpPr bwMode="auto">
          <a:xfrm>
            <a:off x="4038600" y="2819400"/>
            <a:ext cx="5105400" cy="2794000"/>
            <a:chOff x="2544" y="1776"/>
            <a:chExt cx="3216" cy="1760"/>
          </a:xfrm>
        </p:grpSpPr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2592" y="2160"/>
              <a:ext cx="720" cy="1056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05" name="Oval 13"/>
            <p:cNvSpPr>
              <a:spLocks noChangeArrowheads="1"/>
            </p:cNvSpPr>
            <p:nvPr/>
          </p:nvSpPr>
          <p:spPr bwMode="auto">
            <a:xfrm>
              <a:off x="2784" y="1824"/>
              <a:ext cx="288" cy="288"/>
            </a:xfrm>
            <a:prstGeom prst="ellipse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33" name="Text Box 41"/>
            <p:cNvSpPr txBox="1">
              <a:spLocks noChangeArrowheads="1"/>
            </p:cNvSpPr>
            <p:nvPr/>
          </p:nvSpPr>
          <p:spPr bwMode="auto">
            <a:xfrm>
              <a:off x="2832" y="1776"/>
              <a:ext cx="2928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6  </a:t>
              </a:r>
              <a:r>
                <a:rPr lang="fr-FR" altLang="fr-FR" sz="1800" b="1">
                  <a:latin typeface="Times New Roman" panose="02020603050405020304" pitchFamily="18" charset="0"/>
                </a:rPr>
                <a:t>Autres charges d ’exploitation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8240" name="Text Box 48"/>
            <p:cNvSpPr txBox="1">
              <a:spLocks noChangeArrowheads="1"/>
            </p:cNvSpPr>
            <p:nvPr/>
          </p:nvSpPr>
          <p:spPr bwMode="auto">
            <a:xfrm>
              <a:off x="2544" y="3264"/>
              <a:ext cx="864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Cash flow d’exploitation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266" name="Group 74"/>
          <p:cNvGrpSpPr>
            <a:grpSpLocks/>
          </p:cNvGrpSpPr>
          <p:nvPr/>
        </p:nvGrpSpPr>
        <p:grpSpPr bwMode="auto">
          <a:xfrm>
            <a:off x="2895600" y="2362200"/>
            <a:ext cx="5181600" cy="3251200"/>
            <a:chOff x="1824" y="1488"/>
            <a:chExt cx="3264" cy="2048"/>
          </a:xfrm>
        </p:grpSpPr>
        <p:sp>
          <p:nvSpPr>
            <p:cNvPr id="8198" name="Rectangle 6"/>
            <p:cNvSpPr>
              <a:spLocks noChangeArrowheads="1"/>
            </p:cNvSpPr>
            <p:nvPr/>
          </p:nvSpPr>
          <p:spPr bwMode="auto">
            <a:xfrm>
              <a:off x="1824" y="1872"/>
              <a:ext cx="720" cy="1344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04" name="Oval 12"/>
            <p:cNvSpPr>
              <a:spLocks noChangeArrowheads="1"/>
            </p:cNvSpPr>
            <p:nvPr/>
          </p:nvSpPr>
          <p:spPr bwMode="auto">
            <a:xfrm>
              <a:off x="2016" y="1536"/>
              <a:ext cx="288" cy="288"/>
            </a:xfrm>
            <a:prstGeom prst="ellipse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32" name="Text Box 40"/>
            <p:cNvSpPr txBox="1">
              <a:spLocks noChangeArrowheads="1"/>
            </p:cNvSpPr>
            <p:nvPr/>
          </p:nvSpPr>
          <p:spPr bwMode="auto">
            <a:xfrm>
              <a:off x="2064" y="1488"/>
              <a:ext cx="3024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5   </a:t>
              </a:r>
              <a:r>
                <a:rPr lang="fr-FR" altLang="fr-FR" sz="1800" b="1">
                  <a:latin typeface="Times New Roman" panose="02020603050405020304" pitchFamily="18" charset="0"/>
                </a:rPr>
                <a:t>Charges de personnel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  <p:sp>
          <p:nvSpPr>
            <p:cNvPr id="8241" name="Text Box 49"/>
            <p:cNvSpPr txBox="1">
              <a:spLocks noChangeArrowheads="1"/>
            </p:cNvSpPr>
            <p:nvPr/>
          </p:nvSpPr>
          <p:spPr bwMode="auto">
            <a:xfrm>
              <a:off x="1872" y="3264"/>
              <a:ext cx="67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Marge  directe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260" name="Group 68"/>
          <p:cNvGrpSpPr>
            <a:grpSpLocks/>
          </p:cNvGrpSpPr>
          <p:nvPr/>
        </p:nvGrpSpPr>
        <p:grpSpPr bwMode="auto">
          <a:xfrm>
            <a:off x="1676400" y="838200"/>
            <a:ext cx="6324600" cy="4945063"/>
            <a:chOff x="1056" y="528"/>
            <a:chExt cx="3984" cy="3115"/>
          </a:xfrm>
        </p:grpSpPr>
        <p:sp>
          <p:nvSpPr>
            <p:cNvPr id="8201" name="Rectangle 9"/>
            <p:cNvSpPr>
              <a:spLocks noChangeArrowheads="1"/>
            </p:cNvSpPr>
            <p:nvPr/>
          </p:nvSpPr>
          <p:spPr bwMode="auto">
            <a:xfrm>
              <a:off x="1056" y="912"/>
              <a:ext cx="720" cy="2304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03" name="Oval 11"/>
            <p:cNvSpPr>
              <a:spLocks noChangeArrowheads="1"/>
            </p:cNvSpPr>
            <p:nvPr/>
          </p:nvSpPr>
          <p:spPr bwMode="auto">
            <a:xfrm>
              <a:off x="1296" y="576"/>
              <a:ext cx="288" cy="288"/>
            </a:xfrm>
            <a:prstGeom prst="ellipse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18" name="Text Box 26"/>
            <p:cNvSpPr txBox="1">
              <a:spLocks noChangeArrowheads="1"/>
            </p:cNvSpPr>
            <p:nvPr/>
          </p:nvSpPr>
          <p:spPr bwMode="auto">
            <a:xfrm>
              <a:off x="1344" y="528"/>
              <a:ext cx="3696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4   </a:t>
              </a:r>
              <a:r>
                <a:rPr lang="fr-FR" altLang="fr-FR" sz="1800" b="1">
                  <a:latin typeface="Times New Roman" panose="02020603050405020304" pitchFamily="18" charset="0"/>
                </a:rPr>
                <a:t>Charges de matières, de marchandises et de service</a:t>
              </a:r>
              <a:endParaRPr lang="fr-FR" altLang="fr-FR" sz="1600">
                <a:latin typeface="Times New Roman" panose="02020603050405020304" pitchFamily="18" charset="0"/>
              </a:endParaRPr>
            </a:p>
          </p:txBody>
        </p:sp>
        <p:sp>
          <p:nvSpPr>
            <p:cNvPr id="8243" name="Text Box 51"/>
            <p:cNvSpPr txBox="1">
              <a:spLocks noChangeArrowheads="1"/>
            </p:cNvSpPr>
            <p:nvPr/>
          </p:nvSpPr>
          <p:spPr bwMode="auto">
            <a:xfrm>
              <a:off x="1056" y="3264"/>
              <a:ext cx="672" cy="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Bénéfice (ou marge)  brut(e)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264" name="Group 72"/>
          <p:cNvGrpSpPr>
            <a:grpSpLocks/>
          </p:cNvGrpSpPr>
          <p:nvPr/>
        </p:nvGrpSpPr>
        <p:grpSpPr bwMode="auto">
          <a:xfrm>
            <a:off x="6553200" y="3505200"/>
            <a:ext cx="1143000" cy="2447925"/>
            <a:chOff x="4128" y="2208"/>
            <a:chExt cx="720" cy="1542"/>
          </a:xfrm>
        </p:grpSpPr>
        <p:sp>
          <p:nvSpPr>
            <p:cNvPr id="8258" name="Rectangle 66"/>
            <p:cNvSpPr>
              <a:spLocks noChangeArrowheads="1"/>
            </p:cNvSpPr>
            <p:nvPr/>
          </p:nvSpPr>
          <p:spPr bwMode="auto">
            <a:xfrm>
              <a:off x="4128" y="2208"/>
              <a:ext cx="720" cy="1008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auto">
            <a:xfrm>
              <a:off x="4320" y="2304"/>
              <a:ext cx="384" cy="38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38" name="Text Box 46"/>
            <p:cNvSpPr txBox="1">
              <a:spLocks noChangeArrowheads="1"/>
            </p:cNvSpPr>
            <p:nvPr/>
          </p:nvSpPr>
          <p:spPr bwMode="auto">
            <a:xfrm>
              <a:off x="4128" y="3264"/>
              <a:ext cx="720" cy="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Résultat de l’exercice avant impôts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8252" name="Text Box 60"/>
            <p:cNvSpPr txBox="1">
              <a:spLocks noChangeArrowheads="1"/>
            </p:cNvSpPr>
            <p:nvPr/>
          </p:nvSpPr>
          <p:spPr bwMode="auto">
            <a:xfrm>
              <a:off x="4272" y="2400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1600" b="1">
                  <a:latin typeface="Times New Roman" panose="02020603050405020304" pitchFamily="18" charset="0"/>
                </a:rPr>
                <a:t>7 et 8</a:t>
              </a:r>
            </a:p>
          </p:txBody>
        </p:sp>
      </p:grpSp>
      <p:grpSp>
        <p:nvGrpSpPr>
          <p:cNvPr id="8259" name="Group 67"/>
          <p:cNvGrpSpPr>
            <a:grpSpLocks/>
          </p:cNvGrpSpPr>
          <p:nvPr/>
        </p:nvGrpSpPr>
        <p:grpSpPr bwMode="auto">
          <a:xfrm>
            <a:off x="457200" y="762000"/>
            <a:ext cx="1143000" cy="4851400"/>
            <a:chOff x="288" y="480"/>
            <a:chExt cx="720" cy="3056"/>
          </a:xfrm>
        </p:grpSpPr>
        <p:sp>
          <p:nvSpPr>
            <p:cNvPr id="8194" name="Rectangle 2"/>
            <p:cNvSpPr>
              <a:spLocks noChangeArrowheads="1"/>
            </p:cNvSpPr>
            <p:nvPr/>
          </p:nvSpPr>
          <p:spPr bwMode="auto">
            <a:xfrm>
              <a:off x="288" y="480"/>
              <a:ext cx="720" cy="2736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336" y="3264"/>
              <a:ext cx="67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fr-FR" altLang="fr-FR" sz="1400" b="1">
                  <a:latin typeface="Times New Roman" panose="02020603050405020304" pitchFamily="18" charset="0"/>
                </a:rPr>
                <a:t>Chiffre d’affaires</a:t>
              </a:r>
              <a:endParaRPr lang="fr-FR" altLang="fr-FR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8253" name="Oval 61"/>
            <p:cNvSpPr>
              <a:spLocks noChangeArrowheads="1"/>
            </p:cNvSpPr>
            <p:nvPr/>
          </p:nvSpPr>
          <p:spPr bwMode="auto">
            <a:xfrm>
              <a:off x="480" y="1680"/>
              <a:ext cx="288" cy="28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11" name="Oval 19"/>
            <p:cNvSpPr>
              <a:spLocks noChangeArrowheads="1"/>
            </p:cNvSpPr>
            <p:nvPr/>
          </p:nvSpPr>
          <p:spPr bwMode="auto">
            <a:xfrm>
              <a:off x="480" y="1680"/>
              <a:ext cx="288" cy="288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8212" name="Text Box 20"/>
            <p:cNvSpPr txBox="1">
              <a:spLocks noChangeArrowheads="1"/>
            </p:cNvSpPr>
            <p:nvPr/>
          </p:nvSpPr>
          <p:spPr bwMode="auto">
            <a:xfrm>
              <a:off x="288" y="1392"/>
              <a:ext cx="720" cy="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fr-FR" altLang="fr-FR" sz="2000" b="1">
                  <a:latin typeface="Times New Roman" panose="02020603050405020304" pitchFamily="18" charset="0"/>
                </a:rPr>
                <a:t>Produits</a:t>
              </a:r>
              <a:endParaRPr lang="fr-FR" altLang="fr-FR" sz="2400" b="1">
                <a:latin typeface="Times New Roman" panose="02020603050405020304" pitchFamily="18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fr-FR" altLang="fr-FR" sz="2400" b="1">
                  <a:latin typeface="Times New Roman" panose="02020603050405020304" pitchFamily="18" charset="0"/>
                </a:rPr>
                <a:t>3</a:t>
              </a:r>
              <a:endParaRPr lang="fr-FR" altLang="fr-FR" sz="24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1162050" y="1295400"/>
            <a:ext cx="65627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4400"/>
              <a:t>Exercice sur la structure du compte de résultat</a:t>
            </a:r>
          </a:p>
        </p:txBody>
      </p:sp>
      <p:sp>
        <p:nvSpPr>
          <p:cNvPr id="45059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877050" y="4972050"/>
            <a:ext cx="1057275" cy="342900"/>
          </a:xfrm>
          <a:prstGeom prst="actionButtonForwardNex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5060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877050" y="4505325"/>
            <a:ext cx="1057275" cy="342900"/>
          </a:xfrm>
          <a:prstGeom prst="actionButtonForwardNex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5686425" y="4505325"/>
            <a:ext cx="108585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CH" altLang="fr-FR" sz="1800"/>
              <a:t>oui</a:t>
            </a:r>
          </a:p>
          <a:p>
            <a:pPr algn="r">
              <a:spcBef>
                <a:spcPct val="50000"/>
              </a:spcBef>
            </a:pPr>
            <a:r>
              <a:rPr lang="fr-CH" altLang="fr-FR" sz="1800"/>
              <a:t>non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523875" y="457200"/>
            <a:ext cx="38957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400">
                <a:solidFill>
                  <a:srgbClr val="006600"/>
                </a:solidFill>
              </a:rPr>
              <a:t>Les étapes, du chiffre d'affaires au bénéfice net</a:t>
            </a:r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7221538" y="5951538"/>
            <a:ext cx="798512" cy="21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1200" b="1"/>
          </a:p>
        </p:txBody>
      </p:sp>
      <p:sp>
        <p:nvSpPr>
          <p:cNvPr id="61453" name="Rectangle 13"/>
          <p:cNvSpPr>
            <a:spLocks noChangeArrowheads="1"/>
          </p:cNvSpPr>
          <p:nvPr/>
        </p:nvSpPr>
        <p:spPr bwMode="auto">
          <a:xfrm>
            <a:off x="7373938" y="6103938"/>
            <a:ext cx="798512" cy="21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1200" b="1"/>
          </a:p>
        </p:txBody>
      </p:sp>
      <p:graphicFrame>
        <p:nvGraphicFramePr>
          <p:cNvPr id="6145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488501"/>
              </p:ext>
            </p:extLst>
          </p:nvPr>
        </p:nvGraphicFramePr>
        <p:xfrm>
          <a:off x="2166938" y="852488"/>
          <a:ext cx="4810125" cy="515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2" name="Worksheet" r:id="rId4" imgW="4810257" imgH="5152950" progId="Excel.Sheet.8">
                  <p:embed/>
                </p:oleObj>
              </mc:Choice>
              <mc:Fallback>
                <p:oleObj name="Worksheet" r:id="rId4" imgW="4810257" imgH="5152950" progId="Excel.Shee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852488"/>
                        <a:ext cx="4810125" cy="515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2" grpId="0" autoUpdateAnimBg="0"/>
      <p:bldP spid="61453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71475" y="1809750"/>
            <a:ext cx="2695575" cy="781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/>
              <a:t>Charges de matières, de</a:t>
            </a:r>
          </a:p>
          <a:p>
            <a:pPr algn="ctr"/>
            <a:r>
              <a:rPr lang="fr-CH" altLang="fr-FR" sz="1600"/>
              <a:t>marchandises et de services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2428875" y="5772150"/>
            <a:ext cx="2695575" cy="781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/>
              <a:t>Impôts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704850" y="3248025"/>
            <a:ext cx="2695575" cy="781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/>
              <a:t>Amortissements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5734050" y="4486275"/>
            <a:ext cx="2695575" cy="781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/>
              <a:t>Charges de</a:t>
            </a:r>
          </a:p>
          <a:p>
            <a:pPr algn="ctr"/>
            <a:r>
              <a:rPr lang="fr-CH" altLang="fr-FR" sz="1600"/>
              <a:t>personnel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4324350" y="2381250"/>
            <a:ext cx="2695575" cy="781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/>
              <a:t>Intérêts</a:t>
            </a:r>
          </a:p>
          <a:p>
            <a:pPr algn="ctr"/>
            <a:r>
              <a:rPr lang="fr-CH" altLang="fr-FR" sz="1200"/>
              <a:t>(résultat financier)</a:t>
            </a: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266700" y="4686300"/>
            <a:ext cx="2695575" cy="781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/>
              <a:t>Bénéfice net</a:t>
            </a: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3933825" y="3571875"/>
            <a:ext cx="2695575" cy="781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/>
              <a:t>Résultat des</a:t>
            </a:r>
          </a:p>
          <a:p>
            <a:pPr algn="ctr"/>
            <a:r>
              <a:rPr lang="fr-CH" altLang="fr-FR" sz="1600"/>
              <a:t>activités annexes</a:t>
            </a: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5543550" y="1304925"/>
            <a:ext cx="2695575" cy="781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600"/>
              <a:t>Autres charges</a:t>
            </a:r>
          </a:p>
          <a:p>
            <a:pPr algn="ctr"/>
            <a:r>
              <a:rPr lang="fr-CH" altLang="fr-FR" sz="1600"/>
              <a:t>d’exploitation</a:t>
            </a: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7010400" y="5810250"/>
            <a:ext cx="10096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7162800" y="5962650"/>
            <a:ext cx="10096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animBg="1" autoUpdateAnimBg="0"/>
      <p:bldP spid="46084" grpId="0" animBg="1" autoUpdateAnimBg="0"/>
      <p:bldP spid="46085" grpId="0" animBg="1" autoUpdateAnimBg="0"/>
      <p:bldP spid="46086" grpId="0" animBg="1" autoUpdateAnimBg="0"/>
      <p:bldP spid="46087" grpId="0" animBg="1" autoUpdateAnimBg="0"/>
      <p:bldP spid="46088" grpId="0" animBg="1" autoUpdateAnimBg="0"/>
      <p:bldP spid="46089" grpId="0" animBg="1" autoUpdateAnimBg="0"/>
      <p:bldP spid="46090" grpId="0" animBg="1" autoUpdateAnimBg="0"/>
      <p:bldP spid="46091" grpId="0" autoUpdateAnimBg="0"/>
      <p:bldP spid="46092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419100" y="209550"/>
            <a:ext cx="38957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400">
                <a:solidFill>
                  <a:srgbClr val="006600"/>
                </a:solidFill>
              </a:rPr>
              <a:t>Superposez les étiquettes en face de l’échelle !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1781175" y="1857375"/>
            <a:ext cx="2133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 b="1"/>
              <a:t>Charges de matières, de</a:t>
            </a:r>
          </a:p>
          <a:p>
            <a:pPr algn="ctr"/>
            <a:r>
              <a:rPr lang="fr-CH" altLang="fr-FR" sz="1200" b="1"/>
              <a:t>marchandises et de services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2028825" y="4772025"/>
            <a:ext cx="2133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 b="1"/>
              <a:t>Impôts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647700" y="2638425"/>
            <a:ext cx="2133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 b="1"/>
              <a:t>Amortissements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3371850" y="4010025"/>
            <a:ext cx="2133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 b="1"/>
              <a:t>Charges de</a:t>
            </a:r>
          </a:p>
          <a:p>
            <a:pPr algn="ctr"/>
            <a:r>
              <a:rPr lang="fr-CH" altLang="fr-FR" sz="1200" b="1"/>
              <a:t>personnel</a:t>
            </a: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3971925" y="2486025"/>
            <a:ext cx="2133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 b="1"/>
              <a:t>Intérêts</a:t>
            </a:r>
          </a:p>
          <a:p>
            <a:pPr algn="ctr"/>
            <a:r>
              <a:rPr lang="fr-CH" altLang="fr-FR" sz="1200" b="1"/>
              <a:t>(résultat financier)</a:t>
            </a: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561975" y="4057650"/>
            <a:ext cx="2133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 b="1"/>
              <a:t>Bénéfice net</a:t>
            </a: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2438400" y="3295650"/>
            <a:ext cx="2133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 b="1"/>
              <a:t>Résultat des</a:t>
            </a:r>
          </a:p>
          <a:p>
            <a:pPr algn="ctr"/>
            <a:r>
              <a:rPr lang="fr-CH" altLang="fr-FR" sz="1200" b="1"/>
              <a:t>activités annexes</a:t>
            </a: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4248150" y="1409700"/>
            <a:ext cx="2133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200" b="1"/>
              <a:t>Autres charges</a:t>
            </a:r>
          </a:p>
          <a:p>
            <a:pPr algn="ctr"/>
            <a:r>
              <a:rPr lang="fr-CH" altLang="fr-FR" sz="1200" b="1"/>
              <a:t>d’exploitation</a:t>
            </a:r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7221538" y="5951538"/>
            <a:ext cx="798512" cy="21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1200" b="1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7373938" y="6103938"/>
            <a:ext cx="798512" cy="21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H" altLang="fr-FR" sz="1200" b="1"/>
          </a:p>
        </p:txBody>
      </p:sp>
      <p:sp>
        <p:nvSpPr>
          <p:cNvPr id="47118" name="Text Box 14"/>
          <p:cNvSpPr txBox="1">
            <a:spLocks noChangeArrowheads="1"/>
          </p:cNvSpPr>
          <p:nvPr/>
        </p:nvSpPr>
        <p:spPr bwMode="auto">
          <a:xfrm>
            <a:off x="142875" y="5943600"/>
            <a:ext cx="5181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/>
              <a:t>BAVI      =   Bénifice avant impôts</a:t>
            </a:r>
          </a:p>
          <a:p>
            <a:pPr>
              <a:spcBef>
                <a:spcPct val="50000"/>
              </a:spcBef>
            </a:pPr>
            <a:endParaRPr lang="fr-CH" altLang="fr-FR" sz="800"/>
          </a:p>
          <a:p>
            <a:r>
              <a:rPr lang="fr-CH" altLang="fr-FR" sz="1200"/>
              <a:t>EBITDA =   Earnings Before Interest, Tax, Depreciation and Amortization</a:t>
            </a:r>
          </a:p>
          <a:p>
            <a:r>
              <a:rPr lang="fr-CH" altLang="fr-FR" sz="1200"/>
              <a:t>                   Résultat avant intérêts, impôts, provisions et amortissements</a:t>
            </a:r>
          </a:p>
        </p:txBody>
      </p:sp>
      <p:sp>
        <p:nvSpPr>
          <p:cNvPr id="47122" name="Text Box 18"/>
          <p:cNvSpPr txBox="1">
            <a:spLocks noChangeArrowheads="1"/>
          </p:cNvSpPr>
          <p:nvPr/>
        </p:nvSpPr>
        <p:spPr bwMode="auto">
          <a:xfrm>
            <a:off x="4200525" y="371475"/>
            <a:ext cx="307657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5250" indent="-952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CH" altLang="fr-FR" sz="1000">
                <a:latin typeface="Arial" panose="020B0604020202020204" pitchFamily="34" charset="0"/>
              </a:rPr>
              <a:t>Version à imprimer, chargez  </a:t>
            </a:r>
            <a:r>
              <a:rPr lang="fr-CH" altLang="fr-FR" sz="1000" b="1">
                <a:latin typeface="Arial" panose="020B0604020202020204" pitchFamily="34" charset="0"/>
              </a:rPr>
              <a:t>Ex_ebitda.pdf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CH" altLang="fr-FR" sz="1000">
                <a:latin typeface="Arial" panose="020B0604020202020204" pitchFamily="34" charset="0"/>
              </a:rPr>
              <a:t>Version "Glisser les étiquettes" avec PowerPoint en mode édition, chargez  </a:t>
            </a:r>
            <a:r>
              <a:rPr lang="fr-CH" altLang="fr-FR" sz="1000" b="1">
                <a:latin typeface="Arial" panose="020B0604020202020204" pitchFamily="34" charset="0"/>
              </a:rPr>
              <a:t>Ex_ebitda.ppt</a:t>
            </a:r>
            <a:endParaRPr lang="fr-FR" altLang="fr-FR" sz="1000" b="1">
              <a:latin typeface="Arial" panose="020B0604020202020204" pitchFamily="34" charset="0"/>
            </a:endParaRPr>
          </a:p>
        </p:txBody>
      </p:sp>
      <p:sp>
        <p:nvSpPr>
          <p:cNvPr id="47123" name="Rectangle 19">
            <a:hlinkClick r:id="rId3"/>
          </p:cNvPr>
          <p:cNvSpPr>
            <a:spLocks noChangeArrowheads="1"/>
          </p:cNvSpPr>
          <p:nvPr/>
        </p:nvSpPr>
        <p:spPr bwMode="auto">
          <a:xfrm>
            <a:off x="5943600" y="342900"/>
            <a:ext cx="109537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466791"/>
              </p:ext>
            </p:extLst>
          </p:nvPr>
        </p:nvGraphicFramePr>
        <p:xfrm>
          <a:off x="6000750" y="166687"/>
          <a:ext cx="2906713" cy="625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8" name="Worksheet" r:id="rId5" imgW="3895857" imgH="8429670" progId="Excel.Sheet.8">
                  <p:embed/>
                </p:oleObj>
              </mc:Choice>
              <mc:Fallback>
                <p:oleObj name="Worksheet" r:id="rId5" imgW="3895857" imgH="842967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0" y="166687"/>
                        <a:ext cx="2906713" cy="625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6" grpId="0" autoUpdateAnimBg="0"/>
      <p:bldP spid="47117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454616"/>
              </p:ext>
            </p:extLst>
          </p:nvPr>
        </p:nvGraphicFramePr>
        <p:xfrm>
          <a:off x="5518150" y="247650"/>
          <a:ext cx="2906713" cy="625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2" name="Worksheet" r:id="rId4" imgW="3895857" imgH="8429670" progId="Excel.Sheet.8">
                  <p:embed/>
                </p:oleObj>
              </mc:Choice>
              <mc:Fallback>
                <p:oleObj name="Worksheet" r:id="rId4" imgW="3895857" imgH="842967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8150" y="247650"/>
                        <a:ext cx="2906713" cy="625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523875" y="457200"/>
            <a:ext cx="3895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400"/>
              <a:t>Solution :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5210175" y="247650"/>
            <a:ext cx="2822575" cy="704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400" b="1"/>
              <a:t>Charges de matières, de</a:t>
            </a:r>
          </a:p>
          <a:p>
            <a:pPr algn="ctr"/>
            <a:r>
              <a:rPr lang="fr-CH" altLang="fr-FR" sz="1400" b="1"/>
              <a:t>marchandises et de services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3028950" y="4676775"/>
            <a:ext cx="2822575" cy="704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400" b="1"/>
              <a:t>Impôts</a:t>
            </a: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3752850" y="3209925"/>
            <a:ext cx="2822575" cy="704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400" b="1" dirty="0" smtClean="0"/>
              <a:t>Intérêts</a:t>
            </a:r>
            <a:endParaRPr lang="fr-CH" altLang="fr-FR" sz="1400" b="1" dirty="0"/>
          </a:p>
          <a:p>
            <a:pPr algn="ctr"/>
            <a:r>
              <a:rPr lang="fr-CH" altLang="fr-FR" sz="1400" b="1" dirty="0"/>
              <a:t>(résultat financier)</a:t>
            </a:r>
          </a:p>
          <a:p>
            <a:pPr algn="ctr"/>
            <a:endParaRPr lang="fr-CH" altLang="fr-FR" sz="1400" b="1" dirty="0"/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4848225" y="990600"/>
            <a:ext cx="2822575" cy="704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400" b="1"/>
              <a:t>Charges de</a:t>
            </a:r>
          </a:p>
          <a:p>
            <a:pPr algn="ctr"/>
            <a:r>
              <a:rPr lang="fr-CH" altLang="fr-FR" sz="1400" b="1"/>
              <a:t>personnel</a:t>
            </a: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4124325" y="2466226"/>
            <a:ext cx="2822575" cy="704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400" b="1" dirty="0"/>
              <a:t>Amortissements</a:t>
            </a: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2657475" y="5410200"/>
            <a:ext cx="2822575" cy="10953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400" b="1"/>
              <a:t>Bénéfice net</a:t>
            </a:r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3390900" y="3943350"/>
            <a:ext cx="2822575" cy="704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400" b="1"/>
              <a:t>Résultat des</a:t>
            </a:r>
          </a:p>
          <a:p>
            <a:pPr algn="ctr"/>
            <a:r>
              <a:rPr lang="fr-CH" altLang="fr-FR" sz="1400" b="1"/>
              <a:t>activités annexes</a:t>
            </a:r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4486275" y="1733550"/>
            <a:ext cx="2822575" cy="704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400" b="1" dirty="0"/>
              <a:t>Autres charges</a:t>
            </a:r>
          </a:p>
          <a:p>
            <a:pPr algn="ctr"/>
            <a:r>
              <a:rPr lang="fr-CH" altLang="fr-FR" sz="1400" b="1" dirty="0"/>
              <a:t>d’exploitation</a:t>
            </a:r>
          </a:p>
        </p:txBody>
      </p:sp>
      <p:grpSp>
        <p:nvGrpSpPr>
          <p:cNvPr id="48157" name="Group 29"/>
          <p:cNvGrpSpPr>
            <a:grpSpLocks/>
          </p:cNvGrpSpPr>
          <p:nvPr/>
        </p:nvGrpSpPr>
        <p:grpSpPr bwMode="auto">
          <a:xfrm>
            <a:off x="552450" y="228600"/>
            <a:ext cx="8420100" cy="6362700"/>
            <a:chOff x="348" y="144"/>
            <a:chExt cx="5304" cy="4008"/>
          </a:xfrm>
        </p:grpSpPr>
        <p:sp>
          <p:nvSpPr>
            <p:cNvPr id="48145" name="AutoShape 17"/>
            <p:cNvSpPr>
              <a:spLocks noChangeArrowheads="1"/>
            </p:cNvSpPr>
            <p:nvPr/>
          </p:nvSpPr>
          <p:spPr bwMode="auto">
            <a:xfrm>
              <a:off x="2070" y="270"/>
              <a:ext cx="840" cy="198"/>
            </a:xfrm>
            <a:prstGeom prst="homePlate">
              <a:avLst>
                <a:gd name="adj" fmla="val 106061"/>
              </a:avLst>
            </a:prstGeom>
            <a:solidFill>
              <a:srgbClr val="CCFF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/>
                <a:t>40 - 49</a:t>
              </a:r>
            </a:p>
          </p:txBody>
        </p:sp>
        <p:sp>
          <p:nvSpPr>
            <p:cNvPr id="48148" name="AutoShape 20"/>
            <p:cNvSpPr>
              <a:spLocks noChangeArrowheads="1"/>
            </p:cNvSpPr>
            <p:nvPr/>
          </p:nvSpPr>
          <p:spPr bwMode="auto">
            <a:xfrm>
              <a:off x="1848" y="750"/>
              <a:ext cx="840" cy="198"/>
            </a:xfrm>
            <a:prstGeom prst="homePlate">
              <a:avLst>
                <a:gd name="adj" fmla="val 106061"/>
              </a:avLst>
            </a:prstGeom>
            <a:solidFill>
              <a:srgbClr val="CCFF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/>
                <a:t>50 - 59</a:t>
              </a:r>
            </a:p>
          </p:txBody>
        </p:sp>
        <p:sp>
          <p:nvSpPr>
            <p:cNvPr id="48149" name="AutoShape 21"/>
            <p:cNvSpPr>
              <a:spLocks noChangeArrowheads="1"/>
            </p:cNvSpPr>
            <p:nvPr/>
          </p:nvSpPr>
          <p:spPr bwMode="auto">
            <a:xfrm>
              <a:off x="1638" y="1200"/>
              <a:ext cx="840" cy="198"/>
            </a:xfrm>
            <a:prstGeom prst="homePlate">
              <a:avLst>
                <a:gd name="adj" fmla="val 106061"/>
              </a:avLst>
            </a:prstGeom>
            <a:solidFill>
              <a:srgbClr val="CCFF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/>
                <a:t>60 - 67</a:t>
              </a:r>
            </a:p>
          </p:txBody>
        </p:sp>
        <p:sp>
          <p:nvSpPr>
            <p:cNvPr id="48150" name="AutoShape 22"/>
            <p:cNvSpPr>
              <a:spLocks noChangeArrowheads="1"/>
            </p:cNvSpPr>
            <p:nvPr/>
          </p:nvSpPr>
          <p:spPr bwMode="auto">
            <a:xfrm>
              <a:off x="1392" y="1680"/>
              <a:ext cx="840" cy="198"/>
            </a:xfrm>
            <a:prstGeom prst="homePlate">
              <a:avLst>
                <a:gd name="adj" fmla="val 106061"/>
              </a:avLst>
            </a:prstGeom>
            <a:solidFill>
              <a:srgbClr val="CCFF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/>
                <a:t>68</a:t>
              </a:r>
            </a:p>
          </p:txBody>
        </p:sp>
        <p:sp>
          <p:nvSpPr>
            <p:cNvPr id="48151" name="AutoShape 23"/>
            <p:cNvSpPr>
              <a:spLocks noChangeArrowheads="1"/>
            </p:cNvSpPr>
            <p:nvPr/>
          </p:nvSpPr>
          <p:spPr bwMode="auto">
            <a:xfrm>
              <a:off x="1170" y="2154"/>
              <a:ext cx="840" cy="198"/>
            </a:xfrm>
            <a:prstGeom prst="homePlate">
              <a:avLst>
                <a:gd name="adj" fmla="val 106061"/>
              </a:avLst>
            </a:prstGeom>
            <a:solidFill>
              <a:srgbClr val="CCFF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/>
                <a:t>69</a:t>
              </a:r>
            </a:p>
          </p:txBody>
        </p:sp>
        <p:sp>
          <p:nvSpPr>
            <p:cNvPr id="48152" name="AutoShape 24"/>
            <p:cNvSpPr>
              <a:spLocks noChangeArrowheads="1"/>
            </p:cNvSpPr>
            <p:nvPr/>
          </p:nvSpPr>
          <p:spPr bwMode="auto">
            <a:xfrm>
              <a:off x="948" y="2604"/>
              <a:ext cx="840" cy="198"/>
            </a:xfrm>
            <a:prstGeom prst="homePlate">
              <a:avLst>
                <a:gd name="adj" fmla="val 106061"/>
              </a:avLst>
            </a:prstGeom>
            <a:solidFill>
              <a:srgbClr val="CCFF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/>
                <a:t>70 - 88</a:t>
              </a:r>
            </a:p>
          </p:txBody>
        </p:sp>
        <p:sp>
          <p:nvSpPr>
            <p:cNvPr id="48153" name="AutoShape 25"/>
            <p:cNvSpPr>
              <a:spLocks noChangeArrowheads="1"/>
            </p:cNvSpPr>
            <p:nvPr/>
          </p:nvSpPr>
          <p:spPr bwMode="auto">
            <a:xfrm>
              <a:off x="714" y="3060"/>
              <a:ext cx="840" cy="198"/>
            </a:xfrm>
            <a:prstGeom prst="homePlate">
              <a:avLst>
                <a:gd name="adj" fmla="val 106061"/>
              </a:avLst>
            </a:prstGeom>
            <a:solidFill>
              <a:srgbClr val="CCFF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/>
                <a:t>89</a:t>
              </a:r>
            </a:p>
          </p:txBody>
        </p:sp>
        <p:sp>
          <p:nvSpPr>
            <p:cNvPr id="48154" name="Text Box 26"/>
            <p:cNvSpPr txBox="1">
              <a:spLocks noChangeArrowheads="1"/>
            </p:cNvSpPr>
            <p:nvPr/>
          </p:nvSpPr>
          <p:spPr bwMode="auto">
            <a:xfrm>
              <a:off x="348" y="1176"/>
              <a:ext cx="888" cy="404"/>
            </a:xfrm>
            <a:prstGeom prst="rect">
              <a:avLst/>
            </a:prstGeom>
            <a:solidFill>
              <a:srgbClr val="CCFF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800">
                  <a:solidFill>
                    <a:srgbClr val="006600"/>
                  </a:solidFill>
                </a:rPr>
                <a:t>Groupes de comptes</a:t>
              </a:r>
            </a:p>
          </p:txBody>
        </p:sp>
        <p:sp>
          <p:nvSpPr>
            <p:cNvPr id="48156" name="AutoShape 28"/>
            <p:cNvSpPr>
              <a:spLocks noChangeArrowheads="1"/>
            </p:cNvSpPr>
            <p:nvPr/>
          </p:nvSpPr>
          <p:spPr bwMode="auto">
            <a:xfrm>
              <a:off x="5454" y="144"/>
              <a:ext cx="198" cy="4008"/>
            </a:xfrm>
            <a:prstGeom prst="upDownArrow">
              <a:avLst>
                <a:gd name="adj1" fmla="val 92861"/>
                <a:gd name="adj2" fmla="val 41422"/>
              </a:avLst>
            </a:prstGeom>
            <a:solidFill>
              <a:srgbClr val="CCFF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/>
                <a:t>30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animBg="1" autoUpdateAnimBg="0"/>
      <p:bldP spid="48133" grpId="0" animBg="1" autoUpdateAnimBg="0"/>
      <p:bldP spid="48134" grpId="0" animBg="1" autoUpdateAnimBg="0"/>
      <p:bldP spid="48135" grpId="0" animBg="1" autoUpdateAnimBg="0"/>
      <p:bldP spid="48136" grpId="0" animBg="1" autoUpdateAnimBg="0"/>
      <p:bldP spid="48137" grpId="0" animBg="1" autoUpdateAnimBg="0"/>
      <p:bldP spid="48138" grpId="0" animBg="1" autoUpdateAnimBg="0"/>
      <p:bldP spid="48139" grpId="0" animBg="1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80" name="Object 36"/>
          <p:cNvGraphicFramePr>
            <a:graphicFrameLocks noChangeAspect="1"/>
          </p:cNvGraphicFramePr>
          <p:nvPr/>
        </p:nvGraphicFramePr>
        <p:xfrm>
          <a:off x="2203450" y="4816475"/>
          <a:ext cx="4745038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4" name="Feuille de calcul" r:id="rId3" imgW="4763008" imgH="1343402" progId="Excel.Sheet.8">
                  <p:embed/>
                </p:oleObj>
              </mc:Choice>
              <mc:Fallback>
                <p:oleObj name="Feuille de calcul" r:id="rId3" imgW="4763008" imgH="1343402" progId="Excel.Sheet.8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3450" y="4816475"/>
                        <a:ext cx="4745038" cy="133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9" name="Object 35"/>
          <p:cNvGraphicFramePr>
            <a:graphicFrameLocks noChangeAspect="1"/>
          </p:cNvGraphicFramePr>
          <p:nvPr/>
        </p:nvGraphicFramePr>
        <p:xfrm>
          <a:off x="2209800" y="4813300"/>
          <a:ext cx="4725988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5" name="Feuille de calcul" r:id="rId5" imgW="4763008" imgH="1343402" progId="Excel.Sheet.8">
                  <p:embed/>
                </p:oleObj>
              </mc:Choice>
              <mc:Fallback>
                <p:oleObj name="Feuille de calcul" r:id="rId5" imgW="4763008" imgH="1343402" progId="Excel.Sheet.8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813300"/>
                        <a:ext cx="4725988" cy="131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81" name="Object 37"/>
          <p:cNvGraphicFramePr>
            <a:graphicFrameLocks noChangeAspect="1"/>
          </p:cNvGraphicFramePr>
          <p:nvPr/>
        </p:nvGraphicFramePr>
        <p:xfrm>
          <a:off x="2209800" y="4816475"/>
          <a:ext cx="4725988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6" name="Feuille de calcul" r:id="rId7" imgW="4763008" imgH="1343402" progId="Excel.Sheet.8">
                  <p:embed/>
                </p:oleObj>
              </mc:Choice>
              <mc:Fallback>
                <p:oleObj name="Feuille de calcul" r:id="rId7" imgW="4763008" imgH="1343402" progId="Excel.Sheet.8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816475"/>
                        <a:ext cx="4725988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777" name="Group 33"/>
          <p:cNvGrpSpPr>
            <a:grpSpLocks/>
          </p:cNvGrpSpPr>
          <p:nvPr/>
        </p:nvGrpSpPr>
        <p:grpSpPr bwMode="auto">
          <a:xfrm>
            <a:off x="5791200" y="1371600"/>
            <a:ext cx="3076575" cy="2628900"/>
            <a:chOff x="3648" y="864"/>
            <a:chExt cx="1938" cy="1656"/>
          </a:xfrm>
        </p:grpSpPr>
        <p:graphicFrame>
          <p:nvGraphicFramePr>
            <p:cNvPr id="31752" name="Object 8"/>
            <p:cNvGraphicFramePr>
              <a:graphicFrameLocks noChangeAspect="1"/>
            </p:cNvGraphicFramePr>
            <p:nvPr/>
          </p:nvGraphicFramePr>
          <p:xfrm>
            <a:off x="3840" y="864"/>
            <a:ext cx="1746" cy="6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87" name="Feuille de calcul" r:id="rId9" imgW="2772190" imgH="1019443" progId="Excel.Sheet.8">
                    <p:embed/>
                  </p:oleObj>
                </mc:Choice>
                <mc:Fallback>
                  <p:oleObj name="Feuille de calcul" r:id="rId9" imgW="2772190" imgH="1019443" progId="Excel.Sheet.8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0" y="864"/>
                          <a:ext cx="1746" cy="6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3" name="Object 9"/>
            <p:cNvGraphicFramePr>
              <a:graphicFrameLocks noChangeAspect="1"/>
            </p:cNvGraphicFramePr>
            <p:nvPr/>
          </p:nvGraphicFramePr>
          <p:xfrm>
            <a:off x="3648" y="1872"/>
            <a:ext cx="1746" cy="6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88" name="Feuille de calcul" r:id="rId11" imgW="2772190" imgH="1029173" progId="Excel.Sheet.8">
                    <p:embed/>
                  </p:oleObj>
                </mc:Choice>
                <mc:Fallback>
                  <p:oleObj name="Feuille de calcul" r:id="rId11" imgW="2772190" imgH="1029173" progId="Excel.Sheet.8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1872"/>
                          <a:ext cx="1746" cy="6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776" name="Group 32"/>
          <p:cNvGrpSpPr>
            <a:grpSpLocks/>
          </p:cNvGrpSpPr>
          <p:nvPr/>
        </p:nvGrpSpPr>
        <p:grpSpPr bwMode="auto">
          <a:xfrm>
            <a:off x="304800" y="3857625"/>
            <a:ext cx="6781800" cy="1476375"/>
            <a:chOff x="192" y="2430"/>
            <a:chExt cx="4272" cy="930"/>
          </a:xfrm>
        </p:grpSpPr>
        <p:sp>
          <p:nvSpPr>
            <p:cNvPr id="31758" name="Line 14"/>
            <p:cNvSpPr>
              <a:spLocks noChangeShapeType="1"/>
            </p:cNvSpPr>
            <p:nvPr/>
          </p:nvSpPr>
          <p:spPr bwMode="auto">
            <a:xfrm flipH="1">
              <a:off x="4368" y="3360"/>
              <a:ext cx="96" cy="0"/>
            </a:xfrm>
            <a:prstGeom prst="line">
              <a:avLst/>
            </a:prstGeom>
            <a:noFill/>
            <a:ln w="571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1759" name="Line 15"/>
            <p:cNvSpPr>
              <a:spLocks noChangeShapeType="1"/>
            </p:cNvSpPr>
            <p:nvPr/>
          </p:nvSpPr>
          <p:spPr bwMode="auto">
            <a:xfrm>
              <a:off x="192" y="2448"/>
              <a:ext cx="96" cy="0"/>
            </a:xfrm>
            <a:prstGeom prst="line">
              <a:avLst/>
            </a:prstGeom>
            <a:noFill/>
            <a:ln w="571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31766" name="AutoShape 22"/>
            <p:cNvCxnSpPr>
              <a:cxnSpLocks noChangeShapeType="1"/>
              <a:stCxn id="31759" idx="0"/>
              <a:endCxn id="31758" idx="0"/>
            </p:cNvCxnSpPr>
            <p:nvPr/>
          </p:nvCxnSpPr>
          <p:spPr bwMode="auto">
            <a:xfrm rot="5400000" flipV="1">
              <a:off x="1872" y="750"/>
              <a:ext cx="912" cy="4272"/>
            </a:xfrm>
            <a:prstGeom prst="bentConnector3">
              <a:avLst>
                <a:gd name="adj1" fmla="val 41444"/>
              </a:avLst>
            </a:prstGeom>
            <a:noFill/>
            <a:ln w="57150">
              <a:solidFill>
                <a:srgbClr val="0066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774" name="Group 30"/>
          <p:cNvGrpSpPr>
            <a:grpSpLocks/>
          </p:cNvGrpSpPr>
          <p:nvPr/>
        </p:nvGrpSpPr>
        <p:grpSpPr bwMode="auto">
          <a:xfrm>
            <a:off x="2057400" y="1952625"/>
            <a:ext cx="6934200" cy="3609975"/>
            <a:chOff x="1296" y="1230"/>
            <a:chExt cx="4368" cy="2274"/>
          </a:xfrm>
        </p:grpSpPr>
        <p:sp>
          <p:nvSpPr>
            <p:cNvPr id="31760" name="Line 16"/>
            <p:cNvSpPr>
              <a:spLocks noChangeShapeType="1"/>
            </p:cNvSpPr>
            <p:nvPr/>
          </p:nvSpPr>
          <p:spPr bwMode="auto">
            <a:xfrm flipH="1">
              <a:off x="5568" y="1248"/>
              <a:ext cx="9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1765" name="Line 21"/>
            <p:cNvSpPr>
              <a:spLocks noChangeShapeType="1"/>
            </p:cNvSpPr>
            <p:nvPr/>
          </p:nvSpPr>
          <p:spPr bwMode="auto">
            <a:xfrm>
              <a:off x="1296" y="3504"/>
              <a:ext cx="9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31767" name="AutoShape 23"/>
            <p:cNvCxnSpPr>
              <a:cxnSpLocks noChangeShapeType="1"/>
              <a:stCxn id="31760" idx="0"/>
              <a:endCxn id="31765" idx="0"/>
            </p:cNvCxnSpPr>
            <p:nvPr/>
          </p:nvCxnSpPr>
          <p:spPr bwMode="auto">
            <a:xfrm rot="16200000" flipH="1" flipV="1">
              <a:off x="2352" y="174"/>
              <a:ext cx="2256" cy="4368"/>
            </a:xfrm>
            <a:prstGeom prst="bentConnector3">
              <a:avLst>
                <a:gd name="adj1" fmla="val 74199"/>
              </a:avLst>
            </a:prstGeom>
            <a:noFill/>
            <a:ln w="5715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775" name="Group 31"/>
          <p:cNvGrpSpPr>
            <a:grpSpLocks/>
          </p:cNvGrpSpPr>
          <p:nvPr/>
        </p:nvGrpSpPr>
        <p:grpSpPr bwMode="auto">
          <a:xfrm>
            <a:off x="5638800" y="3552825"/>
            <a:ext cx="1676400" cy="2009775"/>
            <a:chOff x="3552" y="2238"/>
            <a:chExt cx="1056" cy="1266"/>
          </a:xfrm>
        </p:grpSpPr>
        <p:sp>
          <p:nvSpPr>
            <p:cNvPr id="31761" name="Line 17"/>
            <p:cNvSpPr>
              <a:spLocks noChangeShapeType="1"/>
            </p:cNvSpPr>
            <p:nvPr/>
          </p:nvSpPr>
          <p:spPr bwMode="auto">
            <a:xfrm>
              <a:off x="3552" y="2256"/>
              <a:ext cx="96" cy="0"/>
            </a:xfrm>
            <a:prstGeom prst="line">
              <a:avLst/>
            </a:prstGeom>
            <a:noFill/>
            <a:ln w="571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1762" name="Line 18"/>
            <p:cNvSpPr>
              <a:spLocks noChangeShapeType="1"/>
            </p:cNvSpPr>
            <p:nvPr/>
          </p:nvSpPr>
          <p:spPr bwMode="auto">
            <a:xfrm flipH="1">
              <a:off x="4368" y="3504"/>
              <a:ext cx="240" cy="0"/>
            </a:xfrm>
            <a:prstGeom prst="line">
              <a:avLst/>
            </a:prstGeom>
            <a:noFill/>
            <a:ln w="571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cxnSp>
          <p:nvCxnSpPr>
            <p:cNvPr id="31770" name="AutoShape 26"/>
            <p:cNvCxnSpPr>
              <a:cxnSpLocks noChangeShapeType="1"/>
              <a:stCxn id="31761" idx="0"/>
              <a:endCxn id="31762" idx="0"/>
            </p:cNvCxnSpPr>
            <p:nvPr/>
          </p:nvCxnSpPr>
          <p:spPr bwMode="auto">
            <a:xfrm rot="5400000" flipV="1">
              <a:off x="3456" y="2334"/>
              <a:ext cx="1248" cy="1056"/>
            </a:xfrm>
            <a:prstGeom prst="bentConnector3">
              <a:avLst>
                <a:gd name="adj1" fmla="val 35977"/>
              </a:avLst>
            </a:prstGeom>
            <a:noFill/>
            <a:ln w="57150">
              <a:solidFill>
                <a:srgbClr val="0066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1771" name="Text Box 27"/>
          <p:cNvSpPr txBox="1">
            <a:spLocks noChangeArrowheads="1"/>
          </p:cNvSpPr>
          <p:nvPr/>
        </p:nvSpPr>
        <p:spPr bwMode="auto">
          <a:xfrm>
            <a:off x="4864100" y="0"/>
            <a:ext cx="4381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200" b="1">
                <a:latin typeface="Times New Roman" panose="02020603050405020304" pitchFamily="18" charset="0"/>
              </a:rPr>
              <a:t>Présentation simplifiée !</a:t>
            </a:r>
            <a:endParaRPr lang="fr-FR" altLang="fr-FR" sz="6000">
              <a:latin typeface="Times New Roman" panose="02020603050405020304" pitchFamily="18" charset="0"/>
            </a:endParaRPr>
          </a:p>
        </p:txBody>
      </p:sp>
      <p:pic>
        <p:nvPicPr>
          <p:cNvPr id="31782" name="Picture 3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724400"/>
            <a:ext cx="137636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83" name="Picture 3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724400"/>
            <a:ext cx="137636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1784" name="Object 40"/>
          <p:cNvGraphicFramePr>
            <a:graphicFrameLocks noChangeAspect="1"/>
          </p:cNvGraphicFramePr>
          <p:nvPr/>
        </p:nvGraphicFramePr>
        <p:xfrm>
          <a:off x="461963" y="582613"/>
          <a:ext cx="4764087" cy="368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9" name="Feuille de calcul" r:id="rId14" imgW="4763008" imgH="3686428" progId="Excel.Sheet.8">
                  <p:embed/>
                </p:oleObj>
              </mc:Choice>
              <mc:Fallback>
                <p:oleObj name="Feuille de calcul" r:id="rId14" imgW="4763008" imgH="3686428" progId="Excel.Sheet.8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582613"/>
                        <a:ext cx="4764087" cy="368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8" name="Object 34"/>
          <p:cNvGraphicFramePr>
            <a:graphicFrameLocks noChangeAspect="1"/>
          </p:cNvGraphicFramePr>
          <p:nvPr/>
        </p:nvGraphicFramePr>
        <p:xfrm>
          <a:off x="2209800" y="4813300"/>
          <a:ext cx="4729163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0" name="Feuille de calcul" r:id="rId16" imgW="4763008" imgH="1343402" progId="Excel.Sheet.8">
                  <p:embed/>
                </p:oleObj>
              </mc:Choice>
              <mc:Fallback>
                <p:oleObj name="Feuille de calcul" r:id="rId16" imgW="4763008" imgH="1343402" progId="Excel.Sheet.8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813300"/>
                        <a:ext cx="4729163" cy="131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3" name="Object 29"/>
          <p:cNvGraphicFramePr>
            <a:graphicFrameLocks noChangeAspect="1"/>
          </p:cNvGraphicFramePr>
          <p:nvPr/>
        </p:nvGraphicFramePr>
        <p:xfrm>
          <a:off x="2209800" y="4822825"/>
          <a:ext cx="4725988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1" name="Feuille de calcul" r:id="rId18" imgW="4762468" imgH="1343168" progId="Excel.Sheet.8">
                  <p:embed/>
                </p:oleObj>
              </mc:Choice>
              <mc:Fallback>
                <p:oleObj name="Feuille de calcul" r:id="rId18" imgW="4762468" imgH="1343168" progId="Excel.Sheet.8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822825"/>
                        <a:ext cx="4725988" cy="131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9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31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31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6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31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0" fill="hold"/>
                                        <p:tgtEl>
                                          <p:spTgt spid="31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1143000" y="685800"/>
            <a:ext cx="4724400" cy="2133600"/>
          </a:xfrm>
          <a:prstGeom prst="wedgeEllipseCallout">
            <a:avLst>
              <a:gd name="adj1" fmla="val 44287"/>
              <a:gd name="adj2" fmla="val 71056"/>
            </a:avLst>
          </a:prstGeom>
          <a:gradFill rotWithShape="0">
            <a:gsLst>
              <a:gs pos="0">
                <a:srgbClr val="99CCFF"/>
              </a:gs>
              <a:gs pos="100000">
                <a:srgbClr val="99C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4000">
                <a:latin typeface="Times New Roman" panose="02020603050405020304" pitchFamily="18" charset="0"/>
              </a:rPr>
              <a:t>Exploitation</a:t>
            </a:r>
          </a:p>
          <a:p>
            <a:pPr algn="ctr"/>
            <a:r>
              <a:rPr lang="fr-CH" altLang="fr-FR" sz="4000">
                <a:latin typeface="Times New Roman" panose="02020603050405020304" pitchFamily="18" charset="0"/>
              </a:rPr>
              <a:t>à 7 niveaux</a:t>
            </a:r>
            <a:endParaRPr lang="fr-FR" altLang="fr-FR" sz="4000">
              <a:latin typeface="Times New Roman" panose="02020603050405020304" pitchFamily="18" charset="0"/>
            </a:endParaRPr>
          </a:p>
        </p:txBody>
      </p:sp>
      <p:pic>
        <p:nvPicPr>
          <p:cNvPr id="58371" name="Picture 3" descr="J007879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0"/>
            <a:ext cx="215582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33"/>
            </a:gs>
            <a:gs pos="50000">
              <a:srgbClr val="FF9933">
                <a:gamma/>
                <a:tint val="0"/>
                <a:invGamma/>
              </a:srgbClr>
            </a:gs>
            <a:gs pos="100000">
              <a:srgbClr val="FF99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4" name="Object 1026"/>
          <p:cNvGraphicFramePr>
            <a:graphicFrameLocks noChangeAspect="1"/>
          </p:cNvGraphicFramePr>
          <p:nvPr/>
        </p:nvGraphicFramePr>
        <p:xfrm>
          <a:off x="1804988" y="423863"/>
          <a:ext cx="5534025" cy="601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0" name="Feuille de calcul" r:id="rId3" imgW="5534442" imgH="6010751" progId="Excel.Sheet.8">
                  <p:embed/>
                </p:oleObj>
              </mc:Choice>
              <mc:Fallback>
                <p:oleObj name="Feuille de calcul" r:id="rId3" imgW="5534442" imgH="6010751" progId="Excel.Sheet.8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988" y="423863"/>
                        <a:ext cx="5534025" cy="601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5" name="Text Box 1027"/>
          <p:cNvSpPr txBox="1">
            <a:spLocks noChangeArrowheads="1"/>
          </p:cNvSpPr>
          <p:nvPr/>
        </p:nvSpPr>
        <p:spPr bwMode="auto">
          <a:xfrm>
            <a:off x="685800" y="2133600"/>
            <a:ext cx="7696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3200" b="1">
                <a:latin typeface="Times New Roman" panose="02020603050405020304" pitchFamily="18" charset="0"/>
              </a:rPr>
              <a:t>Le compte d'expoitation à 7 niveaux</a:t>
            </a:r>
            <a:endParaRPr lang="fr-FR" altLang="fr-FR" sz="32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33"/>
            </a:gs>
            <a:gs pos="50000">
              <a:srgbClr val="FF9933">
                <a:gamma/>
                <a:tint val="0"/>
                <a:invGamma/>
              </a:srgbClr>
            </a:gs>
            <a:gs pos="100000">
              <a:srgbClr val="FF99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417931"/>
              </p:ext>
            </p:extLst>
          </p:nvPr>
        </p:nvGraphicFramePr>
        <p:xfrm>
          <a:off x="1804988" y="423863"/>
          <a:ext cx="5534025" cy="601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3" name="Worksheet" r:id="rId4" imgW="5533943" imgH="6010200" progId="Excel.Sheet.8">
                  <p:embed/>
                </p:oleObj>
              </mc:Choice>
              <mc:Fallback>
                <p:oleObj name="Worksheet" r:id="rId4" imgW="5533943" imgH="60102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988" y="423863"/>
                        <a:ext cx="5534025" cy="601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5410200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457200" y="381000"/>
            <a:ext cx="7086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3600">
                <a:solidFill>
                  <a:srgbClr val="FFFF00"/>
                </a:solidFill>
                <a:latin typeface="Times New Roman" panose="02020603050405020304" pitchFamily="18" charset="0"/>
              </a:rPr>
              <a:t>Un plan comptable bien structuré facilite la gestion !</a:t>
            </a:r>
            <a:endParaRPr lang="fr-FR" altLang="fr-FR" sz="6000">
              <a:latin typeface="Times New Roman" panose="02020603050405020304" pitchFamily="18" charset="0"/>
            </a:endParaRP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6324600" y="4724400"/>
            <a:ext cx="2590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400">
                <a:solidFill>
                  <a:srgbClr val="FFFF00"/>
                </a:solidFill>
                <a:latin typeface="Times New Roman" panose="02020603050405020304" pitchFamily="18" charset="0"/>
              </a:rPr>
              <a:t>Pensez-y !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6337300" y="4724400"/>
            <a:ext cx="2590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400">
                <a:solidFill>
                  <a:srgbClr val="FFFF00"/>
                </a:solidFill>
                <a:latin typeface="Times New Roman" panose="02020603050405020304" pitchFamily="18" charset="0"/>
              </a:rPr>
              <a:t>Pensez-y !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6337300" y="4724400"/>
            <a:ext cx="2590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400">
                <a:solidFill>
                  <a:srgbClr val="FFFF00"/>
                </a:solidFill>
                <a:latin typeface="Times New Roman" panose="02020603050405020304" pitchFamily="18" charset="0"/>
              </a:rPr>
              <a:t>Pensez-y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 autoUpdateAnimBg="0"/>
      <p:bldP spid="32776" grpId="0" autoUpdateAnimBg="0"/>
      <p:bldP spid="32777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71975" y="142875"/>
            <a:ext cx="4572000" cy="2276475"/>
          </a:xfrm>
        </p:spPr>
        <p:txBody>
          <a:bodyPr anchor="ctr"/>
          <a:lstStyle/>
          <a:p>
            <a:pPr>
              <a:lnSpc>
                <a:spcPct val="40000"/>
              </a:lnSpc>
            </a:pPr>
            <a:r>
              <a:rPr lang="fr-FR" altLang="fr-FR" sz="9600" b="1">
                <a:solidFill>
                  <a:srgbClr val="FFFF00"/>
                </a:solidFill>
              </a:rPr>
              <a:t/>
            </a:r>
            <a:br>
              <a:rPr lang="fr-FR" altLang="fr-FR" sz="9600" b="1">
                <a:solidFill>
                  <a:srgbClr val="FFFF00"/>
                </a:solidFill>
              </a:rPr>
            </a:br>
            <a:r>
              <a:rPr lang="fr-FR" altLang="fr-FR" sz="9600" b="1">
                <a:solidFill>
                  <a:srgbClr val="FFFF00"/>
                </a:solidFill>
              </a:rPr>
              <a:t/>
            </a:r>
            <a:br>
              <a:rPr lang="fr-FR" altLang="fr-FR" sz="9600" b="1">
                <a:solidFill>
                  <a:srgbClr val="FFFF00"/>
                </a:solidFill>
              </a:rPr>
            </a:br>
            <a:r>
              <a:rPr lang="fr-FR" altLang="fr-FR" sz="9600" b="1">
                <a:solidFill>
                  <a:srgbClr val="FFFF00"/>
                </a:solidFill>
              </a:rPr>
              <a:t>F I N</a:t>
            </a:r>
            <a:r>
              <a:rPr lang="fr-FR" altLang="fr-FR" sz="9600" b="1"/>
              <a:t/>
            </a:r>
            <a:br>
              <a:rPr lang="fr-FR" altLang="fr-FR" sz="9600" b="1"/>
            </a:br>
            <a:endParaRPr lang="fr-FR" altLang="fr-FR" sz="9600" b="1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5799438" y="6472880"/>
            <a:ext cx="266905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altLang="fr-FR" sz="10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Y</a:t>
            </a:r>
            <a:r>
              <a:rPr lang="fr-FR" altLang="fr-FR" sz="1000" dirty="0">
                <a:solidFill>
                  <a:srgbClr val="FFFF00"/>
                </a:solidFill>
                <a:latin typeface="Times New Roman" panose="02020603050405020304" pitchFamily="18" charset="0"/>
              </a:rPr>
              <a:t>. </a:t>
            </a:r>
            <a:r>
              <a:rPr lang="fr-FR" altLang="fr-FR" sz="10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Péguiron – infodidac.ch  16.09.02 – 03.05.14</a:t>
            </a:r>
            <a:endParaRPr lang="fr-FR" altLang="fr-FR" sz="10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523875" y="1110306"/>
            <a:ext cx="38481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600" dirty="0" smtClean="0">
                <a:solidFill>
                  <a:schemeClr val="bg1"/>
                </a:solidFill>
                <a:hlinkClick r:id="rId3" action="ppaction://hlinksldjump"/>
              </a:rPr>
              <a:t>Historique</a:t>
            </a:r>
            <a:endParaRPr lang="fr-CH" altLang="fr-FR" sz="1600" dirty="0" smtClean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 smtClean="0">
                <a:solidFill>
                  <a:schemeClr val="bg1"/>
                </a:solidFill>
                <a:hlinkClick r:id="rId4" action="ppaction://hlinksldjump"/>
              </a:rPr>
              <a:t>Nouveautés du CO dès </a:t>
            </a:r>
            <a:r>
              <a:rPr lang="fr-CH" altLang="fr-FR" sz="1600" dirty="0" smtClean="0">
                <a:solidFill>
                  <a:schemeClr val="bg1"/>
                </a:solidFill>
                <a:hlinkClick r:id="rId4" action="ppaction://hlinksldjump"/>
              </a:rPr>
              <a:t>2013</a:t>
            </a:r>
            <a:endParaRPr lang="fr-CH" altLang="fr-FR" sz="1600" dirty="0" smtClean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 smtClean="0">
                <a:solidFill>
                  <a:schemeClr val="bg1"/>
                </a:solidFill>
                <a:hlinkClick r:id="rId5" action="ppaction://hlinksldjump"/>
              </a:rPr>
              <a:t>Rapport de gestion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5" action="ppaction://hlinksldjump"/>
              </a:rPr>
              <a:t>Neuf classes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6" action="ppaction://hlinksldjump"/>
              </a:rPr>
              <a:t>Actifs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7" action="ppaction://hlinksldjump"/>
              </a:rPr>
              <a:t>Passifs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8" action="ppaction://hlinksldjump"/>
              </a:rPr>
              <a:t>Produits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9" action="ppaction://hlinksldjump"/>
              </a:rPr>
              <a:t>Charges et Résultats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10" action="ppaction://hlinksldjump"/>
              </a:rPr>
              <a:t>Numérotation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11" action="ppaction://hlinksldjump"/>
              </a:rPr>
              <a:t>Exercice classement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12" action="ppaction://hlinksldjump"/>
              </a:rPr>
              <a:t>Clôture des comptes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13" action="ppaction://hlinksldjump"/>
              </a:rPr>
              <a:t>Analyse d’exploitation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14" action="ppaction://hlinksldjump"/>
              </a:rPr>
              <a:t>Exercice / cpt </a:t>
            </a:r>
            <a:r>
              <a:rPr lang="fr-CH" altLang="fr-FR" sz="1600" dirty="0" err="1">
                <a:solidFill>
                  <a:schemeClr val="bg1"/>
                </a:solidFill>
                <a:hlinkClick r:id="rId14" action="ppaction://hlinksldjump"/>
              </a:rPr>
              <a:t>expl</a:t>
            </a:r>
            <a:r>
              <a:rPr lang="fr-CH" altLang="fr-FR" sz="1600" dirty="0">
                <a:solidFill>
                  <a:schemeClr val="bg1"/>
                </a:solidFill>
                <a:hlinkClick r:id="rId14" action="ppaction://hlinksldjump"/>
              </a:rPr>
              <a:t>.</a:t>
            </a:r>
            <a:endParaRPr lang="fr-CH" altLang="fr-FR" sz="1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fr-CH" altLang="fr-FR" sz="1600" dirty="0">
                <a:solidFill>
                  <a:schemeClr val="bg1"/>
                </a:solidFill>
                <a:hlinkClick r:id="rId15" action="ppaction://hlinksldjump"/>
              </a:rPr>
              <a:t>Cpt Exploitation simplifié</a:t>
            </a:r>
            <a:endParaRPr lang="fr-CH" altLang="fr-FR" sz="1600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5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5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1302</Words>
  <Application>Microsoft Office PowerPoint</Application>
  <PresentationFormat>Affichage à l'écran (4:3)</PresentationFormat>
  <Paragraphs>545</Paragraphs>
  <Slides>55</Slides>
  <Notes>0</Notes>
  <HiddenSlides>2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55</vt:i4>
      </vt:variant>
    </vt:vector>
  </HeadingPairs>
  <TitlesOfParts>
    <vt:vector size="65" baseType="lpstr">
      <vt:lpstr>Abadi MT Condensed Extra Bold</vt:lpstr>
      <vt:lpstr>Arial</vt:lpstr>
      <vt:lpstr>Arial-BoldMT</vt:lpstr>
      <vt:lpstr>ArialMT</vt:lpstr>
      <vt:lpstr>Courier New</vt:lpstr>
      <vt:lpstr>Times New Roman</vt:lpstr>
      <vt:lpstr>Modèle par défaut</vt:lpstr>
      <vt:lpstr>Feuille de calcul</vt:lpstr>
      <vt:lpstr>Clip</vt:lpstr>
      <vt:lpstr>Worksheet</vt:lpstr>
      <vt:lpstr>PLAN COMPTABLE SUISSE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Structure du rapport de gestion</vt:lpstr>
      <vt:lpstr>Présentation PowerPoint</vt:lpstr>
      <vt:lpstr>Structure comptable  à  9  classes (idem Sterchi 1997)</vt:lpstr>
      <vt:lpstr>Présentation PowerPoint</vt:lpstr>
      <vt:lpstr>Présentation PowerPoint</vt:lpstr>
      <vt:lpstr>Structure des comptes du Bilan</vt:lpstr>
      <vt:lpstr>Présentation PowerPoint</vt:lpstr>
      <vt:lpstr>Présentation PowerPoint</vt:lpstr>
      <vt:lpstr>Présentation PowerPoint</vt:lpstr>
      <vt:lpstr>Bilan analytique fondamental </vt:lpstr>
      <vt:lpstr>Structure des comptes de gestion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Numérotation des comptes</vt:lpstr>
      <vt:lpstr>Présentation PowerPoint</vt:lpstr>
      <vt:lpstr>Présentation PowerPoint</vt:lpstr>
      <vt:lpstr>Présentation PowerPoint</vt:lpstr>
      <vt:lpstr>Exercice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clôture des comptes </vt:lpstr>
      <vt:lpstr>Présentation PowerPoint</vt:lpstr>
      <vt:lpstr>Présentation PowerPoint</vt:lpstr>
      <vt:lpstr>Analyse d’exploitation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F I N </vt:lpstr>
    </vt:vector>
  </TitlesOfParts>
  <Company>Lausanne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COMPTABLE GENERAL</dc:title>
  <dc:creator>SPES</dc:creator>
  <cp:lastModifiedBy>Yvan Péguiron</cp:lastModifiedBy>
  <cp:revision>99</cp:revision>
  <cp:lastPrinted>1999-11-15T01:13:37Z</cp:lastPrinted>
  <dcterms:created xsi:type="dcterms:W3CDTF">1999-11-04T21:38:35Z</dcterms:created>
  <dcterms:modified xsi:type="dcterms:W3CDTF">2014-05-06T18:48:38Z</dcterms:modified>
</cp:coreProperties>
</file>