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7" r:id="rId2"/>
    <p:sldId id="27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3" r:id="rId12"/>
    <p:sldId id="270" r:id="rId13"/>
    <p:sldId id="272" r:id="rId14"/>
    <p:sldId id="258" r:id="rId15"/>
    <p:sldId id="278" r:id="rId16"/>
    <p:sldId id="282" r:id="rId17"/>
    <p:sldId id="283" r:id="rId18"/>
    <p:sldId id="275" r:id="rId19"/>
    <p:sldId id="276" r:id="rId20"/>
    <p:sldId id="285" r:id="rId21"/>
    <p:sldId id="281" r:id="rId2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CC00"/>
    <a:srgbClr val="008000"/>
    <a:srgbClr val="FF3300"/>
    <a:srgbClr val="FF0000"/>
    <a:srgbClr val="990033"/>
    <a:srgbClr val="FFFFCC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1" autoAdjust="0"/>
    <p:restoredTop sz="90929"/>
  </p:normalViewPr>
  <p:slideViewPr>
    <p:cSldViewPr showGuides="1">
      <p:cViewPr varScale="1">
        <p:scale>
          <a:sx n="116" d="100"/>
          <a:sy n="116" d="100"/>
        </p:scale>
        <p:origin x="4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AB340-142C-43B1-AAD9-91DD729E6F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0325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1269-6050-4058-A328-B70D8F1651E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7482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E23C-C1A8-45C4-A383-DE213E80661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3565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4B5DC-8A69-46E5-BF32-2A2CDBC5903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0092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5C91F-EB0D-4B09-AF6C-B9B5C13F8C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509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42F66-D46C-46D0-AA83-33F9E9939F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3055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EC3DC-5B12-46B3-9015-600A91534E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6595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89F66-70D6-4BBA-A7A6-6294A06AF2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887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413E5-7F89-4DD0-9995-22F30FB7CB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3590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4244E-7D25-4207-925A-E08525FF20E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0908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26B2E-5614-4D06-9520-123359BE2E2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547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7E41E13-E4B3-46BC-BA06-A20BB2298F6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0.emf"/><Relationship Id="rId26" Type="http://schemas.openxmlformats.org/officeDocument/2006/relationships/image" Target="../media/image14.e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emf"/><Relationship Id="rId17" Type="http://schemas.openxmlformats.org/officeDocument/2006/relationships/oleObject" Target="../embeddings/oleObject10.bin"/><Relationship Id="rId25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emf"/><Relationship Id="rId20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13.emf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emf"/><Relationship Id="rId22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Excel_97-2003_Worksheet1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Excel_97-2003_Worksheet2.xls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Compte de résultat (Exploitation)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2054" name="Line 16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5" name="Rectangle 18"/>
          <p:cNvSpPr>
            <a:spLocks noChangeArrowheads="1"/>
          </p:cNvSpPr>
          <p:nvPr/>
        </p:nvSpPr>
        <p:spPr bwMode="auto">
          <a:xfrm>
            <a:off x="1676400" y="762000"/>
            <a:ext cx="2895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>
                <a:solidFill>
                  <a:srgbClr val="339933"/>
                </a:solidFill>
              </a:rPr>
              <a:t>Charges</a:t>
            </a:r>
            <a:endParaRPr lang="fr-FR" altLang="fr-FR">
              <a:solidFill>
                <a:srgbClr val="339933"/>
              </a:solidFill>
            </a:endParaRPr>
          </a:p>
        </p:txBody>
      </p:sp>
      <p:sp>
        <p:nvSpPr>
          <p:cNvPr id="2056" name="Rectangle 19"/>
          <p:cNvSpPr>
            <a:spLocks noChangeArrowheads="1"/>
          </p:cNvSpPr>
          <p:nvPr/>
        </p:nvSpPr>
        <p:spPr bwMode="auto">
          <a:xfrm>
            <a:off x="4572000" y="762000"/>
            <a:ext cx="2895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>
                <a:solidFill>
                  <a:srgbClr val="FF0000"/>
                </a:solidFill>
              </a:rPr>
              <a:t>Produits</a:t>
            </a:r>
            <a:endParaRPr lang="fr-FR" altLang="fr-FR">
              <a:solidFill>
                <a:srgbClr val="FF0000"/>
              </a:solidFill>
            </a:endParaRPr>
          </a:p>
        </p:txBody>
      </p:sp>
      <p:sp>
        <p:nvSpPr>
          <p:cNvPr id="2057" name="Oval 20"/>
          <p:cNvSpPr>
            <a:spLocks noChangeArrowheads="1"/>
          </p:cNvSpPr>
          <p:nvPr/>
        </p:nvSpPr>
        <p:spPr bwMode="auto">
          <a:xfrm>
            <a:off x="2657475" y="2647950"/>
            <a:ext cx="990600" cy="990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CH" altLang="fr-FR"/>
          </a:p>
        </p:txBody>
      </p:sp>
      <p:sp>
        <p:nvSpPr>
          <p:cNvPr id="2058" name="Line 21"/>
          <p:cNvSpPr>
            <a:spLocks noChangeShapeType="1"/>
          </p:cNvSpPr>
          <p:nvPr/>
        </p:nvSpPr>
        <p:spPr bwMode="auto">
          <a:xfrm flipH="1">
            <a:off x="2784475" y="3124200"/>
            <a:ext cx="349250" cy="347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9" name="Oval 23"/>
          <p:cNvSpPr>
            <a:spLocks noChangeArrowheads="1"/>
          </p:cNvSpPr>
          <p:nvPr/>
        </p:nvSpPr>
        <p:spPr bwMode="auto">
          <a:xfrm>
            <a:off x="5562600" y="2647950"/>
            <a:ext cx="990600" cy="990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CH" altLang="fr-FR"/>
          </a:p>
        </p:txBody>
      </p:sp>
      <p:sp>
        <p:nvSpPr>
          <p:cNvPr id="2060" name="Line 24"/>
          <p:cNvSpPr>
            <a:spLocks noChangeShapeType="1"/>
          </p:cNvSpPr>
          <p:nvPr/>
        </p:nvSpPr>
        <p:spPr bwMode="auto">
          <a:xfrm>
            <a:off x="6070600" y="3124200"/>
            <a:ext cx="349250" cy="347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CAB - déductions = CAN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667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3200 Ventes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304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3290 </a:t>
            </a:r>
            <a:r>
              <a:rPr lang="fr-CH" altLang="fr-FR" sz="1600">
                <a:latin typeface="Arial" panose="020B0604020202020204" pitchFamily="34" charset="0"/>
              </a:rPr>
              <a:t>Déductions accordées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Chiffre d’affaires net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362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4102" name="Text Box 15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4103" name="Line 16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PAB - déductions = PAN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4572000" y="762000"/>
            <a:ext cx="2895600" cy="304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4290 </a:t>
            </a:r>
            <a:r>
              <a:rPr lang="fr-CH" altLang="fr-FR" sz="1600">
                <a:latin typeface="Arial" panose="020B0604020202020204" pitchFamily="34" charset="0"/>
              </a:rPr>
              <a:t>Déductions obtenues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1676400" y="762000"/>
            <a:ext cx="2895600" cy="1066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4200 Achats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5127" name="Text Box 14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5128" name="Line 15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PAB - déductions = PAN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1676400" y="762000"/>
            <a:ext cx="2895600" cy="762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PAN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6150" name="Text Box 14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6151" name="Line 15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PAN + FA = PRA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7620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PAN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1676400" y="1524000"/>
            <a:ext cx="2895600" cy="304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4270 </a:t>
            </a:r>
            <a:r>
              <a:rPr lang="fr-CH" altLang="fr-FR" sz="1600">
                <a:latin typeface="Arial" panose="020B0604020202020204" pitchFamily="34" charset="0"/>
              </a:rPr>
              <a:t>Frais d’achats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7175" name="Text Box 13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7176" name="Line 14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Prix de revient d’achat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066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PRA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8198" name="Text Box 13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8199" name="Line 14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PRA + dim. - aug. stock = CAMV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066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PRA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1676400" y="1828800"/>
            <a:ext cx="2895600" cy="304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4280 </a:t>
            </a:r>
            <a:r>
              <a:rPr lang="fr-CH" altLang="fr-FR" sz="1600">
                <a:latin typeface="Arial" panose="020B0604020202020204" pitchFamily="34" charset="0"/>
              </a:rPr>
              <a:t>+ - variation stock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9223" name="Text Box 12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9224" name="Line 13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2800" b="1">
                <a:solidFill>
                  <a:srgbClr val="990033"/>
                </a:solidFill>
              </a:rPr>
              <a:t>Coût d’achat des marchandises vendues</a:t>
            </a:r>
          </a:p>
          <a:p>
            <a:pPr algn="ctr"/>
            <a:r>
              <a:rPr lang="fr-CH" altLang="fr-FR" sz="2000" b="1">
                <a:solidFill>
                  <a:srgbClr val="990033"/>
                </a:solidFill>
              </a:rPr>
              <a:t>(PRAMV ou mouvement)</a:t>
            </a:r>
            <a:endParaRPr lang="fr-FR" altLang="fr-FR" sz="2000" b="1">
              <a:solidFill>
                <a:srgbClr val="990033"/>
              </a:solidFill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3716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CAMV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0246" name="Text Box 12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0247" name="Line 13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CAN - CAMV = BB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362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3716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CAMV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676400" y="21336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1273" name="Line 12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1274" name="Line 14"/>
          <p:cNvSpPr>
            <a:spLocks noChangeShapeType="1"/>
          </p:cNvSpPr>
          <p:nvPr/>
        </p:nvSpPr>
        <p:spPr bwMode="auto">
          <a:xfrm flipH="1">
            <a:off x="16764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1275" name="Line 15"/>
          <p:cNvSpPr>
            <a:spLocks noChangeShapeType="1"/>
          </p:cNvSpPr>
          <p:nvPr/>
        </p:nvSpPr>
        <p:spPr bwMode="auto">
          <a:xfrm flipH="1">
            <a:off x="45720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Deuxième niveau...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362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3716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CAMV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676400" y="21336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296" name="Text Box 10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2297" name="Line 11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298" name="Rectangle 12"/>
          <p:cNvSpPr>
            <a:spLocks noChangeArrowheads="1"/>
          </p:cNvSpPr>
          <p:nvPr/>
        </p:nvSpPr>
        <p:spPr bwMode="auto">
          <a:xfrm>
            <a:off x="4572000" y="34290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299" name="Line 13"/>
          <p:cNvSpPr>
            <a:spLocks noChangeShapeType="1"/>
          </p:cNvSpPr>
          <p:nvPr/>
        </p:nvSpPr>
        <p:spPr bwMode="auto">
          <a:xfrm flipH="1">
            <a:off x="16764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00" name="Line 14"/>
          <p:cNvSpPr>
            <a:spLocks noChangeShapeType="1"/>
          </p:cNvSpPr>
          <p:nvPr/>
        </p:nvSpPr>
        <p:spPr bwMode="auto">
          <a:xfrm flipH="1">
            <a:off x="45720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01" name="Line 15"/>
          <p:cNvSpPr>
            <a:spLocks noChangeShapeType="1"/>
          </p:cNvSpPr>
          <p:nvPr/>
        </p:nvSpPr>
        <p:spPr bwMode="auto">
          <a:xfrm flipH="1">
            <a:off x="16684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2302" name="Line 16"/>
          <p:cNvSpPr>
            <a:spLocks noChangeShapeType="1"/>
          </p:cNvSpPr>
          <p:nvPr/>
        </p:nvSpPr>
        <p:spPr bwMode="auto">
          <a:xfrm flipH="1">
            <a:off x="45640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2800" b="1">
                <a:solidFill>
                  <a:srgbClr val="990033"/>
                </a:solidFill>
              </a:rPr>
              <a:t>Autres charges d’exploitation (ACE)</a:t>
            </a:r>
            <a:endParaRPr lang="fr-FR" altLang="fr-FR" sz="2800" b="1">
              <a:solidFill>
                <a:srgbClr val="990033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362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3716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CAMV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676400" y="21336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Rectangle 9"/>
          <p:cNvSpPr>
            <a:spLocks noChangeArrowheads="1"/>
          </p:cNvSpPr>
          <p:nvPr/>
        </p:nvSpPr>
        <p:spPr bwMode="auto">
          <a:xfrm>
            <a:off x="1676400" y="3429000"/>
            <a:ext cx="28956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600..  Frais généraux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 flipH="1">
            <a:off x="16764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 flipH="1">
            <a:off x="45720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25" name="Line 16"/>
          <p:cNvSpPr>
            <a:spLocks noChangeShapeType="1"/>
          </p:cNvSpPr>
          <p:nvPr/>
        </p:nvSpPr>
        <p:spPr bwMode="auto">
          <a:xfrm flipH="1">
            <a:off x="16684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26" name="Line 17"/>
          <p:cNvSpPr>
            <a:spLocks noChangeShapeType="1"/>
          </p:cNvSpPr>
          <p:nvPr/>
        </p:nvSpPr>
        <p:spPr bwMode="auto">
          <a:xfrm flipH="1">
            <a:off x="45640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3327" name="Rectangle 18"/>
          <p:cNvSpPr>
            <a:spLocks noChangeArrowheads="1"/>
          </p:cNvSpPr>
          <p:nvPr/>
        </p:nvSpPr>
        <p:spPr bwMode="auto">
          <a:xfrm>
            <a:off x="4572000" y="34290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rgbClr val="990033"/>
                </a:solidFill>
              </a:rPr>
              <a:t>BB - FG = BN</a:t>
            </a:r>
            <a:endParaRPr lang="fr-FR" altLang="fr-FR" sz="3200" b="1">
              <a:solidFill>
                <a:srgbClr val="990033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362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CAN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676400" y="762000"/>
            <a:ext cx="2895600" cy="13716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latin typeface="Arial" panose="020B0604020202020204" pitchFamily="34" charset="0"/>
              </a:rPr>
              <a:t>CAMV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676400" y="21336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676400" y="3429000"/>
            <a:ext cx="28956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600..  Frais généraux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676400" y="4114800"/>
            <a:ext cx="28956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 b="1">
                <a:solidFill>
                  <a:srgbClr val="FF3300"/>
                </a:solidFill>
                <a:latin typeface="Arial" panose="020B0604020202020204" pitchFamily="34" charset="0"/>
              </a:rPr>
              <a:t>Bénéfice net</a:t>
            </a:r>
            <a:endParaRPr lang="fr-FR" altLang="fr-FR" sz="18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4572000" y="3429000"/>
            <a:ext cx="2895600" cy="990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solidFill>
                  <a:schemeClr val="bg1"/>
                </a:solidFill>
                <a:latin typeface="Arial" panose="020B0604020202020204" pitchFamily="34" charset="0"/>
              </a:rPr>
              <a:t>Bénéfice brut</a:t>
            </a: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>
            <a:off x="16764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4572000" y="31242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 flipH="1">
            <a:off x="16684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 flipH="1">
            <a:off x="4564063" y="4471988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 flipH="1">
            <a:off x="16764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flipH="1">
            <a:off x="4572000" y="7620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295400" y="5257800"/>
            <a:ext cx="6553200" cy="1219200"/>
          </a:xfrm>
          <a:prstGeom prst="horizontalScrol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3200" b="1">
                <a:solidFill>
                  <a:schemeClr val="bg2"/>
                </a:solidFill>
              </a:rPr>
              <a:t>Compte de résultat à 2 niveaux</a:t>
            </a:r>
            <a:endParaRPr lang="fr-FR" altLang="fr-FR" sz="3200" b="1">
              <a:solidFill>
                <a:schemeClr val="bg2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572000" y="762000"/>
            <a:ext cx="2895600" cy="2667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3200 Ventes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572000" y="3429000"/>
            <a:ext cx="28956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4290 </a:t>
            </a:r>
            <a:r>
              <a:rPr lang="fr-CH" altLang="fr-FR" sz="1600">
                <a:latin typeface="Arial" panose="020B0604020202020204" pitchFamily="34" charset="0"/>
              </a:rPr>
              <a:t>Déductions obtenues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676400" y="762000"/>
            <a:ext cx="2895600" cy="304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3290 </a:t>
            </a:r>
            <a:r>
              <a:rPr lang="fr-CH" altLang="fr-FR" sz="1600">
                <a:latin typeface="Arial" panose="020B0604020202020204" pitchFamily="34" charset="0"/>
              </a:rPr>
              <a:t>Déductions accordées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676400" y="1066800"/>
            <a:ext cx="2895600" cy="1066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4200 Achats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676400" y="2438400"/>
            <a:ext cx="2895600" cy="304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4280 </a:t>
            </a:r>
            <a:r>
              <a:rPr lang="fr-CH" altLang="fr-FR" sz="1600">
                <a:latin typeface="Arial" panose="020B0604020202020204" pitchFamily="34" charset="0"/>
              </a:rPr>
              <a:t>Diminution du stock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1676400" y="2133600"/>
            <a:ext cx="2895600" cy="304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4270 </a:t>
            </a:r>
            <a:r>
              <a:rPr lang="fr-CH" altLang="fr-FR" sz="1600">
                <a:latin typeface="Arial" panose="020B0604020202020204" pitchFamily="34" charset="0"/>
              </a:rPr>
              <a:t>Frais d’achats</a:t>
            </a:r>
            <a:endParaRPr lang="fr-FR" altLang="fr-FR" sz="1600">
              <a:latin typeface="Arial" panose="020B0604020202020204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1676400" y="2743200"/>
            <a:ext cx="2895600" cy="990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latin typeface="Arial" panose="020B0604020202020204" pitchFamily="34" charset="0"/>
              </a:rPr>
              <a:t>Bénéfice brut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4572000" y="3733800"/>
            <a:ext cx="2895600" cy="990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latin typeface="Arial" panose="020B0604020202020204" pitchFamily="34" charset="0"/>
              </a:rPr>
              <a:t>Bénéfice brut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1676400" y="3733800"/>
            <a:ext cx="2895600" cy="685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CH" altLang="fr-FR" sz="1800">
                <a:latin typeface="Arial" panose="020B0604020202020204" pitchFamily="34" charset="0"/>
              </a:rPr>
              <a:t>600..  Frais généraux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1676400" y="4419600"/>
            <a:ext cx="2895600" cy="304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CH" altLang="fr-FR" sz="1800">
                <a:latin typeface="Arial" panose="020B0604020202020204" pitchFamily="34" charset="0"/>
              </a:rPr>
              <a:t>Bénéfice net</a:t>
            </a: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1676400" y="304800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/>
              <a:t>9000 Compte de Résultat</a:t>
            </a:r>
            <a:endParaRPr lang="fr-FR" altLang="fr-FR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4572000" y="7620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1676400" y="37338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H="1">
            <a:off x="4572000" y="373380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79" name="Line 21"/>
          <p:cNvSpPr>
            <a:spLocks noChangeShapeType="1"/>
          </p:cNvSpPr>
          <p:nvPr/>
        </p:nvSpPr>
        <p:spPr bwMode="auto">
          <a:xfrm flipH="1">
            <a:off x="1676400" y="476885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15380" name="Line 22"/>
          <p:cNvSpPr>
            <a:spLocks noChangeShapeType="1"/>
          </p:cNvSpPr>
          <p:nvPr/>
        </p:nvSpPr>
        <p:spPr bwMode="auto">
          <a:xfrm flipH="1">
            <a:off x="4572000" y="4768850"/>
            <a:ext cx="289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90600" y="1143000"/>
          <a:ext cx="71628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Feuille de calcul" r:id="rId3" imgW="3629620" imgH="2410301" progId="Excel.Sheet.8">
                  <p:embed/>
                </p:oleObj>
              </mc:Choice>
              <mc:Fallback>
                <p:oleObj name="Feuille de calcul" r:id="rId3" imgW="3629620" imgH="241030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143000"/>
                        <a:ext cx="71628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77300" y="6623050"/>
            <a:ext cx="228600" cy="177800"/>
          </a:xfrm>
          <a:prstGeom prst="actionButtonForwardNext">
            <a:avLst/>
          </a:prstGeom>
          <a:solidFill>
            <a:schemeClr val="hlink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CH" alt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90600" y="1143000"/>
          <a:ext cx="71628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Feuille de calcul" r:id="rId3" imgW="3629620" imgH="2410301" progId="Excel.Sheet.8">
                  <p:embed/>
                </p:oleObj>
              </mc:Choice>
              <mc:Fallback>
                <p:oleObj name="Feuille de calcul" r:id="rId3" imgW="3629620" imgH="241030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143000"/>
                        <a:ext cx="71628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77300" y="6623050"/>
            <a:ext cx="228600" cy="177800"/>
          </a:xfrm>
          <a:prstGeom prst="actionButtonForwardNext">
            <a:avLst/>
          </a:prstGeom>
          <a:solidFill>
            <a:schemeClr val="hlink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CH" alt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Feuille de calcul" r:id="rId3" imgW="8544179" imgH="5305997" progId="Excel.Sheet.8">
                  <p:embed/>
                </p:oleObj>
              </mc:Choice>
              <mc:Fallback>
                <p:oleObj name="Feuille de calcul" r:id="rId3" imgW="8544179" imgH="5305997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1" name="Object 9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Feuille de calcul" r:id="rId5" imgW="8544179" imgH="5305997" progId="Excel.Sheet.8">
                  <p:embed/>
                </p:oleObj>
              </mc:Choice>
              <mc:Fallback>
                <p:oleObj name="Feuille de calcul" r:id="rId5" imgW="8544179" imgH="5305997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Feuille de calcul" r:id="rId7" imgW="8544179" imgH="5305997" progId="Excel.Sheet.8">
                  <p:embed/>
                </p:oleObj>
              </mc:Choice>
              <mc:Fallback>
                <p:oleObj name="Feuille de calcul" r:id="rId7" imgW="8544179" imgH="5305997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Feuille de calcul" r:id="rId9" imgW="8544179" imgH="5305997" progId="Excel.Sheet.8">
                  <p:embed/>
                </p:oleObj>
              </mc:Choice>
              <mc:Fallback>
                <p:oleObj name="Feuille de calcul" r:id="rId9" imgW="8544179" imgH="5305997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4" name="Object 12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Feuille de calcul" r:id="rId11" imgW="8544179" imgH="5305997" progId="Excel.Sheet.8">
                  <p:embed/>
                </p:oleObj>
              </mc:Choice>
              <mc:Fallback>
                <p:oleObj name="Feuille de calcul" r:id="rId11" imgW="8544179" imgH="5305997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5" name="Object 13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Feuille de calcul" r:id="rId13" imgW="8544179" imgH="5305997" progId="Excel.Sheet.8">
                  <p:embed/>
                </p:oleObj>
              </mc:Choice>
              <mc:Fallback>
                <p:oleObj name="Feuille de calcul" r:id="rId13" imgW="8544179" imgH="5305997" progId="Excel.Shee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2" name="Feuille de calcul" r:id="rId15" imgW="8544179" imgH="5305997" progId="Excel.Sheet.8">
                  <p:embed/>
                </p:oleObj>
              </mc:Choice>
              <mc:Fallback>
                <p:oleObj name="Feuille de calcul" r:id="rId15" imgW="8544179" imgH="5305997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3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Feuille de calcul" r:id="rId17" imgW="8544179" imgH="5305997" progId="Excel.Sheet.8">
                  <p:embed/>
                </p:oleObj>
              </mc:Choice>
              <mc:Fallback>
                <p:oleObj name="Feuille de calcul" r:id="rId17" imgW="8544179" imgH="530599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Feuille de calcul" r:id="rId19" imgW="8544179" imgH="5305997" progId="Excel.Sheet.8">
                  <p:embed/>
                </p:oleObj>
              </mc:Choice>
              <mc:Fallback>
                <p:oleObj name="Feuille de calcul" r:id="rId19" imgW="8544179" imgH="530599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Feuille de calcul" r:id="rId21" imgW="8544179" imgH="5305997" progId="Excel.Sheet.8">
                  <p:embed/>
                </p:oleObj>
              </mc:Choice>
              <mc:Fallback>
                <p:oleObj name="Feuille de calcul" r:id="rId21" imgW="8544179" imgH="5305997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Feuille de calcul" r:id="rId23" imgW="8544179" imgH="5305997" progId="Excel.Sheet.8">
                  <p:embed/>
                </p:oleObj>
              </mc:Choice>
              <mc:Fallback>
                <p:oleObj name="Feuille de calcul" r:id="rId23" imgW="8544179" imgH="5305997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300038" y="776288"/>
          <a:ext cx="854392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Feuille de calcul" r:id="rId25" imgW="8544179" imgH="5305997" progId="Excel.Sheet.8">
                  <p:embed/>
                </p:oleObj>
              </mc:Choice>
              <mc:Fallback>
                <p:oleObj name="Feuille de calcul" r:id="rId25" imgW="8544179" imgH="5305997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776288"/>
                        <a:ext cx="8543925" cy="530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804988" y="423863"/>
          <a:ext cx="5534025" cy="601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Feuille de calcul" r:id="rId3" imgW="5534442" imgH="6010751" progId="Excel.Sheet.8">
                  <p:embed/>
                </p:oleObj>
              </mc:Choice>
              <mc:Fallback>
                <p:oleObj name="Feuille de calcul" r:id="rId3" imgW="5534442" imgH="601075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23863"/>
                        <a:ext cx="5534025" cy="601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 sz="3200" b="1"/>
              <a:t>Le compte d'expoitation à 7 niveaux</a:t>
            </a:r>
            <a:endParaRPr lang="fr-FR" altLang="fr-FR" sz="3200" b="1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804988" y="423863"/>
          <a:ext cx="5534025" cy="601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Worksheet" r:id="rId4" imgW="5533943" imgH="6010200" progId="Excel.Sheet.8">
                  <p:embed/>
                </p:oleObj>
              </mc:Choice>
              <mc:Fallback>
                <p:oleObj name="Worksheet" r:id="rId4" imgW="5533943" imgH="60102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23863"/>
                        <a:ext cx="5534025" cy="601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804988" y="423863"/>
          <a:ext cx="5534025" cy="601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Worksheet" r:id="rId4" imgW="5533943" imgH="6010200" progId="Excel.Sheet.8">
                  <p:embed/>
                </p:oleObj>
              </mc:Choice>
              <mc:Fallback>
                <p:oleObj name="Worksheet" r:id="rId4" imgW="5533943" imgH="60102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23863"/>
                        <a:ext cx="5534025" cy="601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CH" altLang="fr-FR" sz="4400" smtClean="0"/>
              <a:t>F i n</a:t>
            </a:r>
            <a:endParaRPr lang="fr-FR" altLang="fr-FR" sz="44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fr-FR" altLang="fr-FR" sz="32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228</Words>
  <Application>Microsoft Office PowerPoint</Application>
  <PresentationFormat>Affichage à l'écran (4:3)</PresentationFormat>
  <Paragraphs>73</Paragraphs>
  <Slides>21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Times New Roman</vt:lpstr>
      <vt:lpstr>Arial</vt:lpstr>
      <vt:lpstr>Calibri</vt:lpstr>
      <vt:lpstr>Modèle par défaut</vt:lpstr>
      <vt:lpstr>Feuille de calcul Microsoft Excel</vt:lpstr>
      <vt:lpstr>Microsoft Excel 97-2003 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 i n</vt:lpstr>
    </vt:vector>
  </TitlesOfParts>
  <Company>Lausanne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SPES</dc:creator>
  <cp:lastModifiedBy>Yvan Péguiron</cp:lastModifiedBy>
  <cp:revision>19</cp:revision>
  <dcterms:created xsi:type="dcterms:W3CDTF">2000-11-24T01:01:24Z</dcterms:created>
  <dcterms:modified xsi:type="dcterms:W3CDTF">2014-06-11T20:07:18Z</dcterms:modified>
</cp:coreProperties>
</file>