
<file path=[Content_Types].xml><?xml version="1.0" encoding="utf-8"?>
<Types xmlns="http://schemas.openxmlformats.org/package/2006/content-types">
  <Default Extension="emf" ContentType="image/x-e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"/>
  </p:handoutMasterIdLst>
  <p:sldIdLst>
    <p:sldId id="258" r:id="rId2"/>
  </p:sldIdLst>
  <p:sldSz cx="9144000" cy="6858000" type="screen4x3"/>
  <p:notesSz cx="6645275" cy="9779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787"/>
    <p:restoredTop sz="90929"/>
  </p:normalViewPr>
  <p:slideViewPr>
    <p:cSldViewPr showGuides="1">
      <p:cViewPr varScale="1">
        <p:scale>
          <a:sx n="107" d="100"/>
          <a:sy n="107" d="100"/>
        </p:scale>
        <p:origin x="120" y="3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7972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 altLang="fr-FR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65550" y="0"/>
            <a:ext cx="287972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r-FR" altLang="fr-FR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90050"/>
            <a:ext cx="287972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 altLang="fr-FR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65550" y="9290050"/>
            <a:ext cx="287972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15F4F09-7C38-4045-A7C1-7617D6B0FC0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571395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9FAD21-D5CA-443C-B7DE-449ABE0EE64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72614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C1EA7B-65F7-48B3-BB35-2F9A2A7E97B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20025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E404E5-570C-4E3D-ABEE-8B304977DB1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01452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1E5FA8-3E39-4A3F-B86D-13AD2CED11E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68880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A4F22E-F7D6-428C-BB51-C1B295272BF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83453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AD7FE5-5F49-4EA0-9638-F12FF326BBF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03599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2B4C66-DF4D-43D5-AFCF-1A80745D7D6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548649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29C54A-9239-457C-896D-20F81A271F6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225236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BAB449-C07E-40D1-9A40-872916F40DA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564644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A08298-304E-4E5B-B00C-85E99160F6E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25222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BB8E54-4FA0-4B4F-921E-1373E44AABE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46170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fr-FR" alt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fr-FR" alt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952AFFF-91B0-495E-B0B5-750C07137FEE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5889449"/>
              </p:ext>
            </p:extLst>
          </p:nvPr>
        </p:nvGraphicFramePr>
        <p:xfrm>
          <a:off x="5518150" y="152400"/>
          <a:ext cx="2944813" cy="6294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8" name="Worksheet" r:id="rId3" imgW="3895857" imgH="8191530" progId="Excel.Sheet.8">
                  <p:embed/>
                </p:oleObj>
              </mc:Choice>
              <mc:Fallback>
                <p:oleObj name="Worksheet" r:id="rId3" imgW="3895857" imgH="8191530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18150" y="152400"/>
                        <a:ext cx="2944813" cy="6294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152400" y="6248400"/>
            <a:ext cx="518160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CH" altLang="fr-FR" sz="900">
                <a:latin typeface="Arial" panose="020B0604020202020204" pitchFamily="34" charset="0"/>
              </a:rPr>
              <a:t>BAVI      =   Bénifice avant impôts</a:t>
            </a:r>
          </a:p>
          <a:p>
            <a:pPr eaLnBrk="0" hangingPunct="0"/>
            <a:r>
              <a:rPr lang="fr-CH" altLang="fr-FR" sz="900">
                <a:latin typeface="Arial" panose="020B0604020202020204" pitchFamily="34" charset="0"/>
              </a:rPr>
              <a:t>EBITDA =   Earnings Before Interest, Tax, Depreciation and Amortization</a:t>
            </a:r>
          </a:p>
          <a:p>
            <a:pPr eaLnBrk="0" hangingPunct="0"/>
            <a:r>
              <a:rPr lang="fr-CH" altLang="fr-FR" sz="900">
                <a:latin typeface="Arial" panose="020B0604020202020204" pitchFamily="34" charset="0"/>
              </a:rPr>
              <a:t>                   Résultat avant impôts, intérêts, provisions et amortissements</a:t>
            </a:r>
          </a:p>
        </p:txBody>
      </p:sp>
      <p:sp>
        <p:nvSpPr>
          <p:cNvPr id="4123" name="Rectangle 27"/>
          <p:cNvSpPr>
            <a:spLocks noChangeArrowheads="1"/>
          </p:cNvSpPr>
          <p:nvPr/>
        </p:nvSpPr>
        <p:spPr bwMode="auto">
          <a:xfrm>
            <a:off x="5410200" y="152400"/>
            <a:ext cx="2695575" cy="7318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r>
              <a:rPr lang="fr-CH" altLang="fr-FR" sz="1600">
                <a:latin typeface="Arial" panose="020B0604020202020204" pitchFamily="34" charset="0"/>
              </a:rPr>
              <a:t>1</a:t>
            </a:r>
          </a:p>
          <a:p>
            <a:pPr eaLnBrk="0" hangingPunct="0"/>
            <a:endParaRPr lang="fr-CH" altLang="fr-FR" sz="1600">
              <a:latin typeface="Arial" panose="020B0604020202020204" pitchFamily="34" charset="0"/>
            </a:endParaRPr>
          </a:p>
          <a:p>
            <a:pPr eaLnBrk="0" hangingPunct="0"/>
            <a:endParaRPr lang="fr-CH" altLang="fr-FR" sz="1600">
              <a:latin typeface="Arial" panose="020B0604020202020204" pitchFamily="34" charset="0"/>
            </a:endParaRPr>
          </a:p>
        </p:txBody>
      </p:sp>
      <p:sp>
        <p:nvSpPr>
          <p:cNvPr id="4124" name="Rectangle 28"/>
          <p:cNvSpPr>
            <a:spLocks noChangeArrowheads="1"/>
          </p:cNvSpPr>
          <p:nvPr/>
        </p:nvSpPr>
        <p:spPr bwMode="auto">
          <a:xfrm>
            <a:off x="5029200" y="914400"/>
            <a:ext cx="2695575" cy="7318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r>
              <a:rPr lang="fr-CH" altLang="fr-FR" sz="1600">
                <a:latin typeface="Arial" panose="020B0604020202020204" pitchFamily="34" charset="0"/>
              </a:rPr>
              <a:t>2</a:t>
            </a:r>
          </a:p>
          <a:p>
            <a:pPr eaLnBrk="0" hangingPunct="0"/>
            <a:endParaRPr lang="fr-CH" altLang="fr-FR" sz="1600">
              <a:latin typeface="Arial" panose="020B0604020202020204" pitchFamily="34" charset="0"/>
            </a:endParaRPr>
          </a:p>
          <a:p>
            <a:pPr eaLnBrk="0" hangingPunct="0"/>
            <a:endParaRPr lang="fr-CH" altLang="fr-FR" sz="1600">
              <a:latin typeface="Arial" panose="020B0604020202020204" pitchFamily="34" charset="0"/>
            </a:endParaRPr>
          </a:p>
        </p:txBody>
      </p:sp>
      <p:sp>
        <p:nvSpPr>
          <p:cNvPr id="4125" name="Rectangle 29"/>
          <p:cNvSpPr>
            <a:spLocks noChangeArrowheads="1"/>
          </p:cNvSpPr>
          <p:nvPr/>
        </p:nvSpPr>
        <p:spPr bwMode="auto">
          <a:xfrm>
            <a:off x="4648200" y="1676400"/>
            <a:ext cx="2695575" cy="7318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r>
              <a:rPr lang="fr-CH" altLang="fr-FR" sz="1600">
                <a:latin typeface="Arial" panose="020B0604020202020204" pitchFamily="34" charset="0"/>
              </a:rPr>
              <a:t>3</a:t>
            </a:r>
          </a:p>
          <a:p>
            <a:pPr eaLnBrk="0" hangingPunct="0"/>
            <a:endParaRPr lang="fr-CH" altLang="fr-FR" sz="1600">
              <a:latin typeface="Arial" panose="020B0604020202020204" pitchFamily="34" charset="0"/>
            </a:endParaRPr>
          </a:p>
          <a:p>
            <a:pPr eaLnBrk="0" hangingPunct="0"/>
            <a:endParaRPr lang="fr-CH" altLang="fr-FR" sz="1600">
              <a:latin typeface="Arial" panose="020B0604020202020204" pitchFamily="34" charset="0"/>
            </a:endParaRPr>
          </a:p>
        </p:txBody>
      </p:sp>
      <p:sp>
        <p:nvSpPr>
          <p:cNvPr id="4126" name="Rectangle 30"/>
          <p:cNvSpPr>
            <a:spLocks noChangeArrowheads="1"/>
          </p:cNvSpPr>
          <p:nvPr/>
        </p:nvSpPr>
        <p:spPr bwMode="auto">
          <a:xfrm>
            <a:off x="4267200" y="2438400"/>
            <a:ext cx="2695575" cy="7318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r>
              <a:rPr lang="fr-CH" altLang="fr-FR" sz="1600">
                <a:latin typeface="Arial" panose="020B0604020202020204" pitchFamily="34" charset="0"/>
              </a:rPr>
              <a:t>4</a:t>
            </a:r>
          </a:p>
          <a:p>
            <a:pPr eaLnBrk="0" hangingPunct="0"/>
            <a:endParaRPr lang="fr-CH" altLang="fr-FR" sz="1600">
              <a:latin typeface="Arial" panose="020B0604020202020204" pitchFamily="34" charset="0"/>
            </a:endParaRPr>
          </a:p>
          <a:p>
            <a:pPr eaLnBrk="0" hangingPunct="0"/>
            <a:endParaRPr lang="fr-CH" altLang="fr-FR" sz="1600">
              <a:latin typeface="Arial" panose="020B0604020202020204" pitchFamily="34" charset="0"/>
            </a:endParaRPr>
          </a:p>
        </p:txBody>
      </p:sp>
      <p:sp>
        <p:nvSpPr>
          <p:cNvPr id="4127" name="Rectangle 31"/>
          <p:cNvSpPr>
            <a:spLocks noChangeArrowheads="1"/>
          </p:cNvSpPr>
          <p:nvPr/>
        </p:nvSpPr>
        <p:spPr bwMode="auto">
          <a:xfrm>
            <a:off x="3962400" y="3200400"/>
            <a:ext cx="2695575" cy="7318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r>
              <a:rPr lang="fr-CH" altLang="fr-FR" sz="1600">
                <a:latin typeface="Arial" panose="020B0604020202020204" pitchFamily="34" charset="0"/>
              </a:rPr>
              <a:t>5</a:t>
            </a:r>
          </a:p>
          <a:p>
            <a:pPr eaLnBrk="0" hangingPunct="0"/>
            <a:endParaRPr lang="fr-CH" altLang="fr-FR" sz="1600">
              <a:latin typeface="Arial" panose="020B0604020202020204" pitchFamily="34" charset="0"/>
            </a:endParaRPr>
          </a:p>
          <a:p>
            <a:pPr eaLnBrk="0" hangingPunct="0"/>
            <a:endParaRPr lang="fr-CH" altLang="fr-FR" sz="1600">
              <a:latin typeface="Arial" panose="020B0604020202020204" pitchFamily="34" charset="0"/>
            </a:endParaRPr>
          </a:p>
        </p:txBody>
      </p:sp>
      <p:sp>
        <p:nvSpPr>
          <p:cNvPr id="4128" name="Rectangle 32"/>
          <p:cNvSpPr>
            <a:spLocks noChangeArrowheads="1"/>
          </p:cNvSpPr>
          <p:nvPr/>
        </p:nvSpPr>
        <p:spPr bwMode="auto">
          <a:xfrm>
            <a:off x="3581400" y="3962400"/>
            <a:ext cx="2695575" cy="7318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r>
              <a:rPr lang="fr-CH" altLang="fr-FR" sz="1600">
                <a:latin typeface="Arial" panose="020B0604020202020204" pitchFamily="34" charset="0"/>
              </a:rPr>
              <a:t>6</a:t>
            </a:r>
          </a:p>
          <a:p>
            <a:pPr eaLnBrk="0" hangingPunct="0"/>
            <a:endParaRPr lang="fr-CH" altLang="fr-FR" sz="1600">
              <a:latin typeface="Arial" panose="020B0604020202020204" pitchFamily="34" charset="0"/>
            </a:endParaRPr>
          </a:p>
          <a:p>
            <a:pPr eaLnBrk="0" hangingPunct="0"/>
            <a:endParaRPr lang="fr-CH" altLang="fr-FR" sz="1600">
              <a:latin typeface="Arial" panose="020B0604020202020204" pitchFamily="34" charset="0"/>
            </a:endParaRPr>
          </a:p>
        </p:txBody>
      </p:sp>
      <p:sp>
        <p:nvSpPr>
          <p:cNvPr id="4129" name="Rectangle 33"/>
          <p:cNvSpPr>
            <a:spLocks noChangeArrowheads="1"/>
          </p:cNvSpPr>
          <p:nvPr/>
        </p:nvSpPr>
        <p:spPr bwMode="auto">
          <a:xfrm>
            <a:off x="3200400" y="4724400"/>
            <a:ext cx="2695575" cy="7318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r>
              <a:rPr lang="fr-CH" altLang="fr-FR" sz="1600">
                <a:latin typeface="Arial" panose="020B0604020202020204" pitchFamily="34" charset="0"/>
              </a:rPr>
              <a:t>7</a:t>
            </a:r>
          </a:p>
          <a:p>
            <a:pPr eaLnBrk="0" hangingPunct="0"/>
            <a:endParaRPr lang="fr-CH" altLang="fr-FR" sz="1600">
              <a:latin typeface="Arial" panose="020B0604020202020204" pitchFamily="34" charset="0"/>
            </a:endParaRPr>
          </a:p>
          <a:p>
            <a:pPr eaLnBrk="0" hangingPunct="0"/>
            <a:endParaRPr lang="fr-CH" altLang="fr-FR" sz="1600">
              <a:latin typeface="Arial" panose="020B0604020202020204" pitchFamily="34" charset="0"/>
            </a:endParaRPr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152400" y="1828800"/>
            <a:ext cx="2695575" cy="731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fr-CH" altLang="fr-FR" sz="1600">
                <a:latin typeface="Arial" panose="020B0604020202020204" pitchFamily="34" charset="0"/>
              </a:rPr>
              <a:t>Charges de matières, de</a:t>
            </a:r>
          </a:p>
          <a:p>
            <a:pPr algn="ctr" eaLnBrk="0" hangingPunct="0"/>
            <a:r>
              <a:rPr lang="fr-CH" altLang="fr-FR" sz="1600">
                <a:latin typeface="Arial" panose="020B0604020202020204" pitchFamily="34" charset="0"/>
              </a:rPr>
              <a:t>marchandises et de services</a:t>
            </a:r>
          </a:p>
        </p:txBody>
      </p:sp>
      <p:sp>
        <p:nvSpPr>
          <p:cNvPr id="4112" name="Rectangle 16"/>
          <p:cNvSpPr>
            <a:spLocks noChangeArrowheads="1"/>
          </p:cNvSpPr>
          <p:nvPr/>
        </p:nvSpPr>
        <p:spPr bwMode="auto">
          <a:xfrm>
            <a:off x="152400" y="3505200"/>
            <a:ext cx="2695575" cy="731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fr-CH" altLang="fr-FR" sz="1600">
                <a:latin typeface="Arial" panose="020B0604020202020204" pitchFamily="34" charset="0"/>
              </a:rPr>
              <a:t>Impôts</a:t>
            </a:r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152400" y="152400"/>
            <a:ext cx="2695575" cy="731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fr-CH" altLang="fr-FR" sz="1600">
                <a:latin typeface="Arial" panose="020B0604020202020204" pitchFamily="34" charset="0"/>
              </a:rPr>
              <a:t>Amortissements</a:t>
            </a:r>
          </a:p>
        </p:txBody>
      </p:sp>
      <p:sp>
        <p:nvSpPr>
          <p:cNvPr id="4114" name="Rectangle 18"/>
          <p:cNvSpPr>
            <a:spLocks noChangeArrowheads="1"/>
          </p:cNvSpPr>
          <p:nvPr/>
        </p:nvSpPr>
        <p:spPr bwMode="auto">
          <a:xfrm>
            <a:off x="152400" y="2667000"/>
            <a:ext cx="2695575" cy="731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fr-CH" altLang="fr-FR" sz="1600">
                <a:latin typeface="Arial" panose="020B0604020202020204" pitchFamily="34" charset="0"/>
              </a:rPr>
              <a:t>Charges de</a:t>
            </a:r>
          </a:p>
          <a:p>
            <a:pPr algn="ctr" eaLnBrk="0" hangingPunct="0"/>
            <a:r>
              <a:rPr lang="fr-CH" altLang="fr-FR" sz="1600">
                <a:latin typeface="Arial" panose="020B0604020202020204" pitchFamily="34" charset="0"/>
              </a:rPr>
              <a:t>personnel</a:t>
            </a:r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152400" y="4343400"/>
            <a:ext cx="2695575" cy="731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fr-CH" altLang="fr-FR" sz="1600">
                <a:latin typeface="Arial" panose="020B0604020202020204" pitchFamily="34" charset="0"/>
              </a:rPr>
              <a:t>Intérêts</a:t>
            </a:r>
          </a:p>
          <a:p>
            <a:pPr algn="ctr" eaLnBrk="0" hangingPunct="0"/>
            <a:r>
              <a:rPr lang="fr-CH" altLang="fr-FR" sz="1200">
                <a:latin typeface="Arial" panose="020B0604020202020204" pitchFamily="34" charset="0"/>
              </a:rPr>
              <a:t>(résultat financier)</a:t>
            </a:r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152400" y="5181600"/>
            <a:ext cx="2695575" cy="731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fr-CH" altLang="fr-FR" sz="1600">
                <a:latin typeface="Arial" panose="020B0604020202020204" pitchFamily="34" charset="0"/>
              </a:rPr>
              <a:t>Résultat des</a:t>
            </a:r>
          </a:p>
          <a:p>
            <a:pPr algn="ctr" eaLnBrk="0" hangingPunct="0"/>
            <a:r>
              <a:rPr lang="fr-CH" altLang="fr-FR" sz="1600">
                <a:latin typeface="Arial" panose="020B0604020202020204" pitchFamily="34" charset="0"/>
              </a:rPr>
              <a:t>activités annexes</a:t>
            </a:r>
          </a:p>
        </p:txBody>
      </p:sp>
      <p:sp>
        <p:nvSpPr>
          <p:cNvPr id="4118" name="Rectangle 22"/>
          <p:cNvSpPr>
            <a:spLocks noChangeArrowheads="1"/>
          </p:cNvSpPr>
          <p:nvPr/>
        </p:nvSpPr>
        <p:spPr bwMode="auto">
          <a:xfrm>
            <a:off x="152400" y="990600"/>
            <a:ext cx="2695575" cy="731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fr-CH" altLang="fr-FR" sz="1600">
                <a:latin typeface="Arial" panose="020B0604020202020204" pitchFamily="34" charset="0"/>
              </a:rPr>
              <a:t>Autres charges</a:t>
            </a:r>
          </a:p>
          <a:p>
            <a:pPr algn="ctr" eaLnBrk="0" hangingPunct="0"/>
            <a:r>
              <a:rPr lang="fr-CH" altLang="fr-FR" sz="1600">
                <a:latin typeface="Arial" panose="020B0604020202020204" pitchFamily="34" charset="0"/>
              </a:rPr>
              <a:t>d’exploitation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dèle par défaut">
  <a:themeElements>
    <a:clrScheme name="Modèle par défaut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59</Words>
  <Application>Microsoft Office PowerPoint</Application>
  <PresentationFormat>Affichage à l'écran (4:3)</PresentationFormat>
  <Paragraphs>22</Paragraphs>
  <Slides>1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Times New Roman</vt:lpstr>
      <vt:lpstr>Arial</vt:lpstr>
      <vt:lpstr>Modèle par défaut</vt:lpstr>
      <vt:lpstr>Microsoft Excel 97-2003 Worksheet</vt:lpstr>
      <vt:lpstr>Présentation PowerPoint</vt:lpstr>
    </vt:vector>
  </TitlesOfParts>
  <Company>Infodidac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Péguiron</dc:creator>
  <cp:lastModifiedBy>Yvan Péguiron</cp:lastModifiedBy>
  <cp:revision>5</cp:revision>
  <dcterms:created xsi:type="dcterms:W3CDTF">2006-02-25T13:53:25Z</dcterms:created>
  <dcterms:modified xsi:type="dcterms:W3CDTF">2014-06-11T19:48:18Z</dcterms:modified>
</cp:coreProperties>
</file>