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51"/>
  </p:handoutMasterIdLst>
  <p:sldIdLst>
    <p:sldId id="273" r:id="rId2"/>
    <p:sldId id="272" r:id="rId3"/>
    <p:sldId id="283" r:id="rId4"/>
    <p:sldId id="265" r:id="rId5"/>
    <p:sldId id="266" r:id="rId6"/>
    <p:sldId id="267" r:id="rId7"/>
    <p:sldId id="257" r:id="rId8"/>
    <p:sldId id="258" r:id="rId9"/>
    <p:sldId id="268" r:id="rId10"/>
    <p:sldId id="259" r:id="rId11"/>
    <p:sldId id="260" r:id="rId12"/>
    <p:sldId id="261" r:id="rId13"/>
    <p:sldId id="269" r:id="rId14"/>
    <p:sldId id="262" r:id="rId15"/>
    <p:sldId id="309" r:id="rId16"/>
    <p:sldId id="310" r:id="rId17"/>
    <p:sldId id="311" r:id="rId18"/>
    <p:sldId id="312" r:id="rId19"/>
    <p:sldId id="313" r:id="rId20"/>
    <p:sldId id="315" r:id="rId21"/>
    <p:sldId id="271" r:id="rId22"/>
    <p:sldId id="274" r:id="rId23"/>
    <p:sldId id="275" r:id="rId24"/>
    <p:sldId id="278" r:id="rId25"/>
    <p:sldId id="292" r:id="rId26"/>
    <p:sldId id="293" r:id="rId27"/>
    <p:sldId id="294" r:id="rId28"/>
    <p:sldId id="277" r:id="rId29"/>
    <p:sldId id="279" r:id="rId30"/>
    <p:sldId id="295" r:id="rId31"/>
    <p:sldId id="296" r:id="rId32"/>
    <p:sldId id="297" r:id="rId33"/>
    <p:sldId id="317" r:id="rId34"/>
    <p:sldId id="284" r:id="rId35"/>
    <p:sldId id="285" r:id="rId36"/>
    <p:sldId id="316" r:id="rId37"/>
    <p:sldId id="314" r:id="rId38"/>
    <p:sldId id="281" r:id="rId39"/>
    <p:sldId id="303" r:id="rId40"/>
    <p:sldId id="282" r:id="rId41"/>
    <p:sldId id="299" r:id="rId42"/>
    <p:sldId id="300" r:id="rId43"/>
    <p:sldId id="301" r:id="rId44"/>
    <p:sldId id="276" r:id="rId45"/>
    <p:sldId id="290" r:id="rId46"/>
    <p:sldId id="287" r:id="rId47"/>
    <p:sldId id="288" r:id="rId48"/>
    <p:sldId id="289" r:id="rId49"/>
    <p:sldId id="291" r:id="rId50"/>
  </p:sldIdLst>
  <p:sldSz cx="9144000" cy="6858000" type="screen4x3"/>
  <p:notesSz cx="6645275" cy="9779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F0000"/>
    <a:srgbClr val="800000"/>
    <a:srgbClr val="FFFF99"/>
    <a:srgbClr val="DAAFF5"/>
    <a:srgbClr val="F5B5F7"/>
    <a:srgbClr val="99FFCC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508" autoAdjust="0"/>
    <p:restoredTop sz="94660"/>
  </p:normalViewPr>
  <p:slideViewPr>
    <p:cSldViewPr snapToGrid="0" showGuides="1">
      <p:cViewPr varScale="1">
        <p:scale>
          <a:sx n="66" d="100"/>
          <a:sy n="66" d="100"/>
        </p:scale>
        <p:origin x="408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94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handoutMaster" Target="handoutMasters/handoutMaster1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e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e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e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e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e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e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3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79725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fr-FR" altLang="fr-FR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65550" y="0"/>
            <a:ext cx="2879725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fr-FR" altLang="fr-FR"/>
          </a:p>
        </p:txBody>
      </p:sp>
      <p:sp>
        <p:nvSpPr>
          <p:cNvPr id="409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90050"/>
            <a:ext cx="2879725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fr-FR" altLang="fr-FR"/>
          </a:p>
        </p:txBody>
      </p:sp>
      <p:sp>
        <p:nvSpPr>
          <p:cNvPr id="409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65550" y="9290050"/>
            <a:ext cx="2879725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F71E85B-93B7-42BF-A923-820F80244E25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1481656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2A9BAB-051B-4856-B6BA-17BC7DFC7BF2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01047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6B5B6D-8FB4-4818-B96D-DDEF2A2EB09E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0211606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FBD274-DD4A-494E-9D7B-E44F6731890D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3123156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C02CB3-FB6E-4EFA-8B05-33A2DABF3624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9638658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E4E2EB-EE9D-4972-89EF-9F4CD853D60E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34135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2A31B2-B059-47A8-9DF4-51008EACF449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3943601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BBFFEF-1393-41B6-B561-B396CA132FA9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6298671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5744FE-F5BC-49CC-8033-ED6CE348D676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1752137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F02F53-1D2E-4C17-AC34-75DBA79C5BB2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2463261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8EB6DF-0FFF-4571-81A6-822F34AEC4F1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524701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5E5D9B-4C3B-48AC-8702-D5C17E71ABBA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1090373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 style du titre du masque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solidFill>
              <a:srgbClr val="F5B5F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fr-FR" alt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fr-FR" alt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686B63C-CE60-4032-BB6E-A90797F81049}" type="slidenum">
              <a:rPr lang="fr-FR" altLang="fr-FR"/>
              <a:pPr/>
              <a:t>‹N°›</a:t>
            </a:fld>
            <a:endParaRPr lang="fr-FR" altLang="fr-FR"/>
          </a:p>
        </p:txBody>
      </p:sp>
      <p:sp>
        <p:nvSpPr>
          <p:cNvPr id="1031" name="AutoShape 7">
            <a:hlinkClick r:id="" action="ppaction://hlinkshowjump?jump=nextslide" highlightClick="1"/>
          </p:cNvPr>
          <p:cNvSpPr>
            <a:spLocks noChangeArrowheads="1"/>
          </p:cNvSpPr>
          <p:nvPr userDrawn="1"/>
        </p:nvSpPr>
        <p:spPr bwMode="auto">
          <a:xfrm>
            <a:off x="8382000" y="6553200"/>
            <a:ext cx="228600" cy="152400"/>
          </a:xfrm>
          <a:prstGeom prst="actionButtonForwardNext">
            <a:avLst/>
          </a:prstGeom>
          <a:solidFill>
            <a:srgbClr val="CBAAF2"/>
          </a:solidFill>
          <a:ln w="9525">
            <a:solidFill>
              <a:srgbClr val="DAAFF5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CH"/>
          </a:p>
        </p:txBody>
      </p:sp>
      <p:sp>
        <p:nvSpPr>
          <p:cNvPr id="1032" name="AutoShape 8">
            <a:hlinkClick r:id="" action="ppaction://hlinkshowjump?jump=previousslide" highlightClick="1"/>
          </p:cNvPr>
          <p:cNvSpPr>
            <a:spLocks noChangeArrowheads="1"/>
          </p:cNvSpPr>
          <p:nvPr userDrawn="1"/>
        </p:nvSpPr>
        <p:spPr bwMode="auto">
          <a:xfrm>
            <a:off x="8077200" y="6553200"/>
            <a:ext cx="228600" cy="152400"/>
          </a:xfrm>
          <a:prstGeom prst="actionButtonBackPrevious">
            <a:avLst/>
          </a:prstGeom>
          <a:solidFill>
            <a:srgbClr val="CBAAF2"/>
          </a:solidFill>
          <a:ln w="9525">
            <a:solidFill>
              <a:srgbClr val="DAAFF5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CH"/>
          </a:p>
        </p:txBody>
      </p:sp>
      <p:sp>
        <p:nvSpPr>
          <p:cNvPr id="1033" name="AutoShape 9">
            <a:hlinkClick r:id="" action="ppaction://hlinkshowjump?jump=lastslide" highlightClick="1"/>
          </p:cNvPr>
          <p:cNvSpPr>
            <a:spLocks noChangeArrowheads="1"/>
          </p:cNvSpPr>
          <p:nvPr userDrawn="1"/>
        </p:nvSpPr>
        <p:spPr bwMode="auto">
          <a:xfrm>
            <a:off x="8686800" y="6553200"/>
            <a:ext cx="274638" cy="152400"/>
          </a:xfrm>
          <a:prstGeom prst="actionButtonEnd">
            <a:avLst/>
          </a:prstGeom>
          <a:solidFill>
            <a:srgbClr val="CBAAF2"/>
          </a:solidFill>
          <a:ln w="9525">
            <a:solidFill>
              <a:srgbClr val="DAAFF5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C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3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14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15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16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17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5" Type="http://schemas.openxmlformats.org/officeDocument/2006/relationships/image" Target="../media/image19.jpeg"/><Relationship Id="rId4" Type="http://schemas.openxmlformats.org/officeDocument/2006/relationships/image" Target="../media/image18.e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20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wmf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3.jpe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wmf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wmf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wmf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wmf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wmf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4.vml"/><Relationship Id="rId4" Type="http://schemas.openxmlformats.org/officeDocument/2006/relationships/image" Target="../media/image25.emf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5.vml"/><Relationship Id="rId4" Type="http://schemas.openxmlformats.org/officeDocument/2006/relationships/image" Target="../media/image26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6.vml"/><Relationship Id="rId4" Type="http://schemas.openxmlformats.org/officeDocument/2006/relationships/image" Target="../media/image27.emf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7.vml"/><Relationship Id="rId4" Type="http://schemas.openxmlformats.org/officeDocument/2006/relationships/image" Target="../media/image28.emf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8.vml"/><Relationship Id="rId4" Type="http://schemas.openxmlformats.org/officeDocument/2006/relationships/image" Target="../media/image29.emf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9.vml"/><Relationship Id="rId4" Type="http://schemas.openxmlformats.org/officeDocument/2006/relationships/image" Target="../media/image30.emf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7.emf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8" Type="http://schemas.openxmlformats.org/officeDocument/2006/relationships/slide" Target="slide46.xml"/><Relationship Id="rId3" Type="http://schemas.openxmlformats.org/officeDocument/2006/relationships/image" Target="../media/image2.jpeg"/><Relationship Id="rId7" Type="http://schemas.openxmlformats.org/officeDocument/2006/relationships/image" Target="../media/image6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wmf"/><Relationship Id="rId5" Type="http://schemas.openxmlformats.org/officeDocument/2006/relationships/image" Target="../media/image4.wmf"/><Relationship Id="rId4" Type="http://schemas.openxmlformats.org/officeDocument/2006/relationships/image" Target="../media/image3.wmf"/><Relationship Id="rId9" Type="http://schemas.openxmlformats.org/officeDocument/2006/relationships/slide" Target="slide45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0.vml"/><Relationship Id="rId6" Type="http://schemas.openxmlformats.org/officeDocument/2006/relationships/slide" Target="slide45.xml"/><Relationship Id="rId5" Type="http://schemas.openxmlformats.org/officeDocument/2006/relationships/slide" Target="slide47.xml"/><Relationship Id="rId4" Type="http://schemas.openxmlformats.org/officeDocument/2006/relationships/image" Target="../media/image33.emf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slide" Target="slide46.xml"/><Relationship Id="rId2" Type="http://schemas.openxmlformats.org/officeDocument/2006/relationships/slide" Target="slide48.xm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slide" Target="slide47.xml"/><Relationship Id="rId2" Type="http://schemas.openxmlformats.org/officeDocument/2006/relationships/image" Target="../media/image24.wmf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Relationship Id="rId5" Type="http://schemas.openxmlformats.org/officeDocument/2006/relationships/slide" Target="slide45.xml"/><Relationship Id="rId4" Type="http://schemas.openxmlformats.org/officeDocument/2006/relationships/slide" Target="slide2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8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9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0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1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026"/>
          <p:cNvSpPr>
            <a:spLocks noChangeArrowheads="1"/>
          </p:cNvSpPr>
          <p:nvPr/>
        </p:nvSpPr>
        <p:spPr bwMode="auto">
          <a:xfrm>
            <a:off x="517525" y="1219200"/>
            <a:ext cx="8107363" cy="411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CH" altLang="fr-FR" sz="8800">
                <a:solidFill>
                  <a:schemeClr val="accent2"/>
                </a:solidFill>
                <a:latin typeface="Verdana Ref" pitchFamily="34" charset="0"/>
              </a:rPr>
              <a:t>Le cash flow</a:t>
            </a:r>
          </a:p>
          <a:p>
            <a:pPr algn="ctr"/>
            <a:r>
              <a:rPr lang="fr-CH" altLang="fr-FR" sz="8800">
                <a:solidFill>
                  <a:schemeClr val="accent2"/>
                </a:solidFill>
                <a:latin typeface="Verdana Ref" pitchFamily="34" charset="0"/>
              </a:rPr>
              <a:t>une source de</a:t>
            </a:r>
          </a:p>
          <a:p>
            <a:pPr algn="ctr"/>
            <a:r>
              <a:rPr lang="fr-CH" altLang="fr-FR" sz="8800">
                <a:solidFill>
                  <a:schemeClr val="accent2"/>
                </a:solidFill>
                <a:latin typeface="Verdana Ref" pitchFamily="34" charset="0"/>
              </a:rPr>
              <a:t>financement</a:t>
            </a:r>
            <a:endParaRPr lang="fr-FR" altLang="fr-FR" sz="8800">
              <a:solidFill>
                <a:schemeClr val="accent2"/>
              </a:solidFill>
              <a:latin typeface="Verdana Ref" pitchFamily="34" charset="0"/>
            </a:endParaRPr>
          </a:p>
        </p:txBody>
      </p:sp>
      <p:sp>
        <p:nvSpPr>
          <p:cNvPr id="20483" name="Text Box 1027"/>
          <p:cNvSpPr txBox="1">
            <a:spLocks noChangeArrowheads="1"/>
          </p:cNvSpPr>
          <p:nvPr/>
        </p:nvSpPr>
        <p:spPr bwMode="auto">
          <a:xfrm>
            <a:off x="609600" y="6316663"/>
            <a:ext cx="6019800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CH" altLang="fr-FR" sz="800">
                <a:solidFill>
                  <a:schemeClr val="bg2"/>
                </a:solidFill>
              </a:rPr>
              <a:t>© Yvan Péguiron – HEP-Lausanne – mars 2005/nov 2010</a:t>
            </a:r>
            <a:endParaRPr lang="fr-FR" altLang="fr-FR" sz="80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1752600" y="758825"/>
          <a:ext cx="5638800" cy="5341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Feuille de calcul" r:id="rId3" imgW="8296593" imgH="7858760" progId="Excel.Sheet.8">
                  <p:embed/>
                </p:oleObj>
              </mc:Choice>
              <mc:Fallback>
                <p:oleObj name="Feuille de calcul" r:id="rId3" imgW="8296593" imgH="7858760" progId="Excel.Shee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758825"/>
                        <a:ext cx="5638800" cy="5341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1752600" y="758825"/>
          <a:ext cx="5638800" cy="5341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" name="Feuille de calcul" r:id="rId3" imgW="8296593" imgH="7858760" progId="Excel.Sheet.8">
                  <p:embed/>
                </p:oleObj>
              </mc:Choice>
              <mc:Fallback>
                <p:oleObj name="Feuille de calcul" r:id="rId3" imgW="8296593" imgH="7858760" progId="Excel.Sheet.8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758825"/>
                        <a:ext cx="5638800" cy="5341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1752600" y="758825"/>
          <a:ext cx="5638800" cy="5341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" name="Feuille de calcul" r:id="rId3" imgW="8296593" imgH="7858760" progId="Excel.Sheet.8">
                  <p:embed/>
                </p:oleObj>
              </mc:Choice>
              <mc:Fallback>
                <p:oleObj name="Feuille de calcul" r:id="rId3" imgW="8296593" imgH="7858760" progId="Excel.Shee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758825"/>
                        <a:ext cx="5638800" cy="5341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62" name="Object 2"/>
          <p:cNvGraphicFramePr>
            <a:graphicFrameLocks noChangeAspect="1"/>
          </p:cNvGraphicFramePr>
          <p:nvPr/>
        </p:nvGraphicFramePr>
        <p:xfrm>
          <a:off x="1752600" y="758825"/>
          <a:ext cx="5638800" cy="5341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3" name="Feuille de calcul" r:id="rId3" imgW="8296593" imgH="7858760" progId="Excel.Sheet.8">
                  <p:embed/>
                </p:oleObj>
              </mc:Choice>
              <mc:Fallback>
                <p:oleObj name="Feuille de calcul" r:id="rId3" imgW="8296593" imgH="7858760" progId="Excel.Shee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758825"/>
                        <a:ext cx="5638800" cy="5341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195" name="Object 3"/>
          <p:cNvGraphicFramePr>
            <a:graphicFrameLocks noChangeAspect="1"/>
          </p:cNvGraphicFramePr>
          <p:nvPr/>
        </p:nvGraphicFramePr>
        <p:xfrm>
          <a:off x="1752600" y="758825"/>
          <a:ext cx="5638800" cy="5341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8" name="Feuille de calcul" r:id="rId3" imgW="8296348" imgH="7858150" progId="Excel.Sheet.8">
                  <p:embed/>
                </p:oleObj>
              </mc:Choice>
              <mc:Fallback>
                <p:oleObj name="Feuille de calcul" r:id="rId3" imgW="8296348" imgH="7858150" progId="Excel.Sheet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758825"/>
                        <a:ext cx="5638800" cy="5341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7586" name="Object 2"/>
          <p:cNvGraphicFramePr>
            <a:graphicFrameLocks noChangeAspect="1"/>
          </p:cNvGraphicFramePr>
          <p:nvPr/>
        </p:nvGraphicFramePr>
        <p:xfrm>
          <a:off x="4572000" y="1219200"/>
          <a:ext cx="4191000" cy="3970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596" name="Feuille de calcul" r:id="rId3" imgW="8296593" imgH="7858760" progId="Excel.Sheet.8">
                  <p:embed/>
                </p:oleObj>
              </mc:Choice>
              <mc:Fallback>
                <p:oleObj name="Feuille de calcul" r:id="rId3" imgW="8296593" imgH="7858760" progId="Excel.Shee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1219200"/>
                        <a:ext cx="4191000" cy="3970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7587" name="Group 3"/>
          <p:cNvGrpSpPr>
            <a:grpSpLocks/>
          </p:cNvGrpSpPr>
          <p:nvPr/>
        </p:nvGrpSpPr>
        <p:grpSpPr bwMode="auto">
          <a:xfrm>
            <a:off x="762000" y="685800"/>
            <a:ext cx="8001000" cy="1600200"/>
            <a:chOff x="480" y="432"/>
            <a:chExt cx="5040" cy="1008"/>
          </a:xfrm>
        </p:grpSpPr>
        <p:grpSp>
          <p:nvGrpSpPr>
            <p:cNvPr id="67588" name="Group 4"/>
            <p:cNvGrpSpPr>
              <a:grpSpLocks/>
            </p:cNvGrpSpPr>
            <p:nvPr/>
          </p:nvGrpSpPr>
          <p:grpSpPr bwMode="auto">
            <a:xfrm>
              <a:off x="480" y="432"/>
              <a:ext cx="5040" cy="1008"/>
              <a:chOff x="480" y="432"/>
              <a:chExt cx="5040" cy="1008"/>
            </a:xfrm>
          </p:grpSpPr>
          <p:sp>
            <p:nvSpPr>
              <p:cNvPr id="67589" name="AutoShape 5" descr="Parchemin"/>
              <p:cNvSpPr>
                <a:spLocks noChangeArrowheads="1"/>
              </p:cNvSpPr>
              <p:nvPr/>
            </p:nvSpPr>
            <p:spPr bwMode="auto">
              <a:xfrm>
                <a:off x="480" y="720"/>
                <a:ext cx="1920" cy="720"/>
              </a:xfrm>
              <a:prstGeom prst="wedgeRoundRectCallout">
                <a:avLst>
                  <a:gd name="adj1" fmla="val 66565"/>
                  <a:gd name="adj2" fmla="val 142222"/>
                  <a:gd name="adj3" fmla="val 16667"/>
                </a:avLst>
              </a:prstGeom>
              <a:blipFill dpi="0" rotWithShape="0">
                <a:blip r:embed="rId5"/>
                <a:srcRect/>
                <a:tile tx="0" ty="0" sx="100000" sy="100000" flip="none" algn="tl"/>
              </a:blip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r"/>
                <a:r>
                  <a:rPr lang="fr-CH" altLang="fr-FR" sz="1800">
                    <a:latin typeface="Verdana Ref" pitchFamily="34" charset="0"/>
                  </a:rPr>
                  <a:t>   Produits financiers*</a:t>
                </a:r>
              </a:p>
              <a:p>
                <a:pPr algn="r">
                  <a:buFontTx/>
                  <a:buChar char="-"/>
                </a:pPr>
                <a:r>
                  <a:rPr lang="fr-CH" altLang="fr-FR" sz="1800">
                    <a:latin typeface="Verdana Ref" pitchFamily="34" charset="0"/>
                  </a:rPr>
                  <a:t> Charges financières*</a:t>
                </a:r>
              </a:p>
              <a:p>
                <a:pPr algn="r">
                  <a:buFontTx/>
                  <a:buChar char="-"/>
                </a:pPr>
                <a:endParaRPr lang="fr-CH" altLang="fr-FR" sz="1000">
                  <a:latin typeface="Verdana Ref" pitchFamily="34" charset="0"/>
                </a:endParaRPr>
              </a:p>
              <a:p>
                <a:pPr algn="r"/>
                <a:r>
                  <a:rPr lang="fr-CH" altLang="fr-FR" sz="1800">
                    <a:latin typeface="Verdana Ref" pitchFamily="34" charset="0"/>
                  </a:rPr>
                  <a:t>=       Cash flow brut</a:t>
                </a:r>
                <a:r>
                  <a:rPr lang="fr-CH" altLang="fr-FR" sz="1800">
                    <a:solidFill>
                      <a:srgbClr val="FFFFCC"/>
                    </a:solidFill>
                    <a:latin typeface="Verdana Ref" pitchFamily="34" charset="0"/>
                  </a:rPr>
                  <a:t>*</a:t>
                </a:r>
                <a:r>
                  <a:rPr lang="fr-CH" altLang="fr-FR" sz="1800">
                    <a:latin typeface="Verdana Ref" pitchFamily="34" charset="0"/>
                  </a:rPr>
                  <a:t>     </a:t>
                </a:r>
                <a:endParaRPr lang="fr-FR" altLang="fr-FR" sz="1800">
                  <a:latin typeface="Verdana Ref" pitchFamily="34" charset="0"/>
                </a:endParaRPr>
              </a:p>
            </p:txBody>
          </p:sp>
          <p:sp>
            <p:nvSpPr>
              <p:cNvPr id="67590" name="Text Box 6"/>
              <p:cNvSpPr txBox="1">
                <a:spLocks noChangeArrowheads="1"/>
              </p:cNvSpPr>
              <p:nvPr/>
            </p:nvSpPr>
            <p:spPr bwMode="auto">
              <a:xfrm>
                <a:off x="2880" y="432"/>
                <a:ext cx="2640" cy="17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fr-CH" altLang="fr-FR" sz="1200">
                    <a:latin typeface="Arial" panose="020B0604020202020204" pitchFamily="34" charset="0"/>
                  </a:rPr>
                  <a:t>*Financier au sens d'opération avec un effet monétaire.</a:t>
                </a:r>
                <a:endParaRPr lang="fr-FR" altLang="fr-FR" sz="120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67591" name="Line 7"/>
            <p:cNvSpPr>
              <a:spLocks noChangeShapeType="1"/>
            </p:cNvSpPr>
            <p:nvPr/>
          </p:nvSpPr>
          <p:spPr bwMode="auto">
            <a:xfrm>
              <a:off x="672" y="1152"/>
              <a:ext cx="164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H"/>
            </a:p>
          </p:txBody>
        </p:sp>
      </p:grpSp>
      <p:grpSp>
        <p:nvGrpSpPr>
          <p:cNvPr id="67592" name="Group 8"/>
          <p:cNvGrpSpPr>
            <a:grpSpLocks/>
          </p:cNvGrpSpPr>
          <p:nvPr/>
        </p:nvGrpSpPr>
        <p:grpSpPr bwMode="auto">
          <a:xfrm>
            <a:off x="533400" y="4419600"/>
            <a:ext cx="3048000" cy="1447800"/>
            <a:chOff x="336" y="2784"/>
            <a:chExt cx="1920" cy="912"/>
          </a:xfrm>
        </p:grpSpPr>
        <p:sp>
          <p:nvSpPr>
            <p:cNvPr id="67593" name="AutoShape 9" descr="Parchemin"/>
            <p:cNvSpPr>
              <a:spLocks noChangeArrowheads="1"/>
            </p:cNvSpPr>
            <p:nvPr/>
          </p:nvSpPr>
          <p:spPr bwMode="auto">
            <a:xfrm>
              <a:off x="336" y="2784"/>
              <a:ext cx="1920" cy="912"/>
            </a:xfrm>
            <a:prstGeom prst="wedgeRoundRectCallout">
              <a:avLst>
                <a:gd name="adj1" fmla="val 73958"/>
                <a:gd name="adj2" fmla="val -111731"/>
                <a:gd name="adj3" fmla="val 16667"/>
              </a:avLst>
            </a:prstGeom>
            <a:blipFill dpi="0" rotWithShape="0">
              <a:blip r:embed="rId5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r"/>
              <a:r>
                <a:rPr lang="fr-CH" altLang="fr-FR" sz="1800">
                  <a:latin typeface="Verdana Ref" pitchFamily="34" charset="0"/>
                </a:rPr>
                <a:t>   Benéfice net</a:t>
              </a:r>
            </a:p>
            <a:p>
              <a:pPr algn="r"/>
              <a:r>
                <a:rPr lang="fr-CH" altLang="fr-FR" sz="1800">
                  <a:latin typeface="Verdana Ref" pitchFamily="34" charset="0"/>
                </a:rPr>
                <a:t>+ Charges comptables</a:t>
              </a:r>
            </a:p>
            <a:p>
              <a:pPr algn="r">
                <a:buFontTx/>
                <a:buChar char="-"/>
              </a:pPr>
              <a:r>
                <a:rPr lang="fr-CH" altLang="fr-FR" sz="1800">
                  <a:latin typeface="Verdana Ref" pitchFamily="34" charset="0"/>
                </a:rPr>
                <a:t>  Produits comptables</a:t>
              </a:r>
            </a:p>
            <a:p>
              <a:pPr algn="r">
                <a:buFontTx/>
                <a:buChar char="-"/>
              </a:pPr>
              <a:endParaRPr lang="fr-CH" altLang="fr-FR" sz="1000">
                <a:latin typeface="Verdana Ref" pitchFamily="34" charset="0"/>
              </a:endParaRPr>
            </a:p>
            <a:p>
              <a:pPr algn="r"/>
              <a:r>
                <a:rPr lang="fr-CH" altLang="fr-FR" sz="1800">
                  <a:latin typeface="Verdana Ref" pitchFamily="34" charset="0"/>
                </a:rPr>
                <a:t>=       Cash flow brut</a:t>
              </a:r>
              <a:r>
                <a:rPr lang="fr-CH" altLang="fr-FR" sz="1800">
                  <a:solidFill>
                    <a:srgbClr val="FFFFCC"/>
                  </a:solidFill>
                  <a:latin typeface="Verdana Ref" pitchFamily="34" charset="0"/>
                </a:rPr>
                <a:t>*</a:t>
              </a:r>
              <a:r>
                <a:rPr lang="fr-CH" altLang="fr-FR" sz="1800">
                  <a:latin typeface="Verdana Ref" pitchFamily="34" charset="0"/>
                </a:rPr>
                <a:t>     </a:t>
              </a:r>
              <a:endParaRPr lang="fr-FR" altLang="fr-FR" sz="1800">
                <a:latin typeface="Verdana Ref" pitchFamily="34" charset="0"/>
              </a:endParaRPr>
            </a:p>
          </p:txBody>
        </p:sp>
        <p:sp>
          <p:nvSpPr>
            <p:cNvPr id="67594" name="Line 10"/>
            <p:cNvSpPr>
              <a:spLocks noChangeShapeType="1"/>
            </p:cNvSpPr>
            <p:nvPr/>
          </p:nvSpPr>
          <p:spPr bwMode="auto">
            <a:xfrm>
              <a:off x="480" y="3408"/>
              <a:ext cx="164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H"/>
            </a:p>
          </p:txBody>
        </p:sp>
      </p:grpSp>
      <p:sp>
        <p:nvSpPr>
          <p:cNvPr id="67595" name="Text Box 11"/>
          <p:cNvSpPr txBox="1">
            <a:spLocks noChangeArrowheads="1"/>
          </p:cNvSpPr>
          <p:nvPr/>
        </p:nvSpPr>
        <p:spPr bwMode="auto">
          <a:xfrm>
            <a:off x="4572000" y="5638800"/>
            <a:ext cx="43434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CH" altLang="fr-FR" b="1"/>
              <a:t>Deux méthodes pour calculer le cash flow brut</a:t>
            </a:r>
            <a:endParaRPr lang="fr-FR" altLang="fr-FR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7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7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ChangeArrowheads="1"/>
          </p:cNvSpPr>
          <p:nvPr/>
        </p:nvSpPr>
        <p:spPr bwMode="auto">
          <a:xfrm>
            <a:off x="2266950" y="1171575"/>
            <a:ext cx="2295525" cy="2943225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fr-CH" altLang="fr-FR" sz="2000">
                <a:latin typeface="Arial" panose="020B0604020202020204" pitchFamily="34" charset="0"/>
              </a:rPr>
              <a:t>Charges ayant</a:t>
            </a:r>
          </a:p>
          <a:p>
            <a:pPr algn="ctr"/>
            <a:r>
              <a:rPr lang="fr-CH" altLang="fr-FR" sz="2000">
                <a:latin typeface="Arial" panose="020B0604020202020204" pitchFamily="34" charset="0"/>
              </a:rPr>
              <a:t>une  influence</a:t>
            </a:r>
          </a:p>
          <a:p>
            <a:pPr algn="ctr"/>
            <a:r>
              <a:rPr lang="fr-CH" altLang="fr-FR" sz="2000">
                <a:latin typeface="Arial" panose="020B0604020202020204" pitchFamily="34" charset="0"/>
              </a:rPr>
              <a:t>sur les liquidités</a:t>
            </a:r>
            <a:endParaRPr lang="fr-FR" altLang="fr-FR" sz="2000">
              <a:latin typeface="Arial" panose="020B0604020202020204" pitchFamily="34" charset="0"/>
            </a:endParaRPr>
          </a:p>
        </p:txBody>
      </p:sp>
      <p:sp>
        <p:nvSpPr>
          <p:cNvPr id="68611" name="Rectangle 3"/>
          <p:cNvSpPr>
            <a:spLocks noChangeArrowheads="1"/>
          </p:cNvSpPr>
          <p:nvPr/>
        </p:nvSpPr>
        <p:spPr bwMode="auto">
          <a:xfrm>
            <a:off x="4562475" y="1171575"/>
            <a:ext cx="2295525" cy="4733925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fr-CH" altLang="fr-FR" sz="2000">
                <a:latin typeface="Arial" panose="020B0604020202020204" pitchFamily="34" charset="0"/>
              </a:rPr>
              <a:t>Produit des </a:t>
            </a:r>
          </a:p>
          <a:p>
            <a:pPr algn="ctr"/>
            <a:r>
              <a:rPr lang="fr-CH" altLang="fr-FR" sz="2000">
                <a:latin typeface="Arial" panose="020B0604020202020204" pitchFamily="34" charset="0"/>
              </a:rPr>
              <a:t>marchandises</a:t>
            </a:r>
            <a:endParaRPr lang="fr-FR" altLang="fr-FR" sz="2000">
              <a:latin typeface="Arial" panose="020B0604020202020204" pitchFamily="34" charset="0"/>
            </a:endParaRPr>
          </a:p>
        </p:txBody>
      </p:sp>
      <p:sp>
        <p:nvSpPr>
          <p:cNvPr id="68612" name="WordArt 4"/>
          <p:cNvSpPr>
            <a:spLocks noChangeArrowheads="1" noChangeShapeType="1" noTextEdit="1"/>
          </p:cNvSpPr>
          <p:nvPr/>
        </p:nvSpPr>
        <p:spPr bwMode="auto">
          <a:xfrm>
            <a:off x="8763000" y="152400"/>
            <a:ext cx="228600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r-CH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 panose="020B0A04020102020204" pitchFamily="34" charset="0"/>
              </a:rPr>
              <a:t>2</a:t>
            </a:r>
          </a:p>
        </p:txBody>
      </p:sp>
      <p:sp>
        <p:nvSpPr>
          <p:cNvPr id="68622" name="Rectangle 14"/>
          <p:cNvSpPr>
            <a:spLocks noChangeArrowheads="1"/>
          </p:cNvSpPr>
          <p:nvPr/>
        </p:nvSpPr>
        <p:spPr bwMode="auto">
          <a:xfrm>
            <a:off x="3163888" y="804863"/>
            <a:ext cx="287655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fr-FR" altLang="fr-FR" sz="2500" b="1">
                <a:solidFill>
                  <a:srgbClr val="000000"/>
                </a:solidFill>
                <a:latin typeface="Arial" panose="020B0604020202020204" pitchFamily="34" charset="0"/>
              </a:rPr>
              <a:t>Compte de résultat</a:t>
            </a:r>
            <a:endParaRPr lang="fr-FR" altLang="fr-FR"/>
          </a:p>
        </p:txBody>
      </p:sp>
      <p:sp>
        <p:nvSpPr>
          <p:cNvPr id="68623" name="Rectangle 15"/>
          <p:cNvSpPr>
            <a:spLocks noChangeArrowheads="1"/>
          </p:cNvSpPr>
          <p:nvPr/>
        </p:nvSpPr>
        <p:spPr bwMode="auto">
          <a:xfrm>
            <a:off x="2270125" y="5886450"/>
            <a:ext cx="4603750" cy="214313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CH"/>
          </a:p>
        </p:txBody>
      </p:sp>
      <p:sp>
        <p:nvSpPr>
          <p:cNvPr id="68624" name="Rectangle 16"/>
          <p:cNvSpPr>
            <a:spLocks noChangeArrowheads="1"/>
          </p:cNvSpPr>
          <p:nvPr/>
        </p:nvSpPr>
        <p:spPr bwMode="auto">
          <a:xfrm>
            <a:off x="3740150" y="5926138"/>
            <a:ext cx="846138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fr-FR" altLang="fr-FR" sz="1100">
                <a:solidFill>
                  <a:srgbClr val="FFFFFF"/>
                </a:solidFill>
                <a:latin typeface="Arial" panose="020B0604020202020204" pitchFamily="34" charset="0"/>
              </a:rPr>
              <a:t>Totaux égaux</a:t>
            </a:r>
            <a:endParaRPr lang="fr-FR" altLang="fr-FR"/>
          </a:p>
        </p:txBody>
      </p:sp>
      <p:sp>
        <p:nvSpPr>
          <p:cNvPr id="68625" name="Rectangle 17"/>
          <p:cNvSpPr>
            <a:spLocks noChangeArrowheads="1"/>
          </p:cNvSpPr>
          <p:nvPr/>
        </p:nvSpPr>
        <p:spPr bwMode="auto">
          <a:xfrm>
            <a:off x="6038850" y="5926138"/>
            <a:ext cx="846138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fr-FR" altLang="fr-FR" sz="1100">
                <a:solidFill>
                  <a:srgbClr val="FFFFFF"/>
                </a:solidFill>
                <a:latin typeface="Arial" panose="020B0604020202020204" pitchFamily="34" charset="0"/>
              </a:rPr>
              <a:t>Totaux égaux</a:t>
            </a:r>
            <a:endParaRPr lang="fr-FR" altLang="fr-FR"/>
          </a:p>
        </p:txBody>
      </p:sp>
      <p:sp>
        <p:nvSpPr>
          <p:cNvPr id="68626" name="Line 18"/>
          <p:cNvSpPr>
            <a:spLocks noChangeShapeType="1"/>
          </p:cNvSpPr>
          <p:nvPr/>
        </p:nvSpPr>
        <p:spPr bwMode="auto">
          <a:xfrm>
            <a:off x="2276475" y="5886450"/>
            <a:ext cx="4597400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CH"/>
          </a:p>
        </p:txBody>
      </p:sp>
      <p:sp>
        <p:nvSpPr>
          <p:cNvPr id="68627" name="Rectangle 19"/>
          <p:cNvSpPr>
            <a:spLocks noChangeArrowheads="1"/>
          </p:cNvSpPr>
          <p:nvPr/>
        </p:nvSpPr>
        <p:spPr bwMode="auto">
          <a:xfrm>
            <a:off x="2276475" y="5886450"/>
            <a:ext cx="4597400" cy="6350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CH"/>
          </a:p>
        </p:txBody>
      </p:sp>
      <p:sp>
        <p:nvSpPr>
          <p:cNvPr id="68628" name="Line 20"/>
          <p:cNvSpPr>
            <a:spLocks noChangeShapeType="1"/>
          </p:cNvSpPr>
          <p:nvPr/>
        </p:nvSpPr>
        <p:spPr bwMode="auto">
          <a:xfrm>
            <a:off x="2276475" y="6094413"/>
            <a:ext cx="4597400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CH"/>
          </a:p>
        </p:txBody>
      </p:sp>
      <p:sp>
        <p:nvSpPr>
          <p:cNvPr id="68629" name="Rectangle 21"/>
          <p:cNvSpPr>
            <a:spLocks noChangeArrowheads="1"/>
          </p:cNvSpPr>
          <p:nvPr/>
        </p:nvSpPr>
        <p:spPr bwMode="auto">
          <a:xfrm>
            <a:off x="2276475" y="6094413"/>
            <a:ext cx="4597400" cy="6350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CH"/>
          </a:p>
        </p:txBody>
      </p:sp>
      <p:sp>
        <p:nvSpPr>
          <p:cNvPr id="68630" name="Rectangle 22"/>
          <p:cNvSpPr>
            <a:spLocks noChangeArrowheads="1"/>
          </p:cNvSpPr>
          <p:nvPr/>
        </p:nvSpPr>
        <p:spPr bwMode="auto">
          <a:xfrm>
            <a:off x="2273300" y="4121150"/>
            <a:ext cx="2295525" cy="133350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fr-CH" altLang="fr-FR" sz="2000">
                <a:solidFill>
                  <a:schemeClr val="bg1"/>
                </a:solidFill>
                <a:latin typeface="Arial" panose="020B0604020202020204" pitchFamily="34" charset="0"/>
              </a:rPr>
              <a:t>Amortissements</a:t>
            </a:r>
          </a:p>
          <a:p>
            <a:pPr algn="ctr"/>
            <a:r>
              <a:rPr lang="fr-CH" altLang="fr-FR" sz="2000">
                <a:solidFill>
                  <a:schemeClr val="bg1"/>
                </a:solidFill>
                <a:latin typeface="Arial" panose="020B0604020202020204" pitchFamily="34" charset="0"/>
              </a:rPr>
              <a:t>et provisions</a:t>
            </a:r>
            <a:endParaRPr lang="fr-FR" altLang="fr-FR" sz="20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68631" name="Rectangle 23"/>
          <p:cNvSpPr>
            <a:spLocks noChangeArrowheads="1"/>
          </p:cNvSpPr>
          <p:nvPr/>
        </p:nvSpPr>
        <p:spPr bwMode="auto">
          <a:xfrm>
            <a:off x="2270125" y="5478463"/>
            <a:ext cx="2295525" cy="414337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fr-CH" altLang="fr-FR" sz="2000">
                <a:solidFill>
                  <a:schemeClr val="bg1"/>
                </a:solidFill>
                <a:latin typeface="Arial" panose="020B0604020202020204" pitchFamily="34" charset="0"/>
              </a:rPr>
              <a:t>Bénéfice net</a:t>
            </a:r>
            <a:endParaRPr lang="fr-FR" altLang="fr-FR" sz="20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68633" name="Rectangle 25"/>
          <p:cNvSpPr>
            <a:spLocks noChangeArrowheads="1"/>
          </p:cNvSpPr>
          <p:nvPr/>
        </p:nvSpPr>
        <p:spPr bwMode="auto">
          <a:xfrm>
            <a:off x="2266950" y="762000"/>
            <a:ext cx="4591050" cy="3905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CH"/>
          </a:p>
        </p:txBody>
      </p:sp>
      <p:sp>
        <p:nvSpPr>
          <p:cNvPr id="68634" name="Text Box 26"/>
          <p:cNvSpPr txBox="1">
            <a:spLocks noChangeArrowheads="1"/>
          </p:cNvSpPr>
          <p:nvPr/>
        </p:nvSpPr>
        <p:spPr bwMode="auto">
          <a:xfrm>
            <a:off x="0" y="0"/>
            <a:ext cx="34226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CH" altLang="fr-FR" sz="3200"/>
              <a:t>Pour faire simple  !</a:t>
            </a:r>
            <a:endParaRPr lang="fr-FR" altLang="fr-FR" sz="3200"/>
          </a:p>
        </p:txBody>
      </p:sp>
      <p:sp>
        <p:nvSpPr>
          <p:cNvPr id="68635" name="AutoShape 27"/>
          <p:cNvSpPr>
            <a:spLocks/>
          </p:cNvSpPr>
          <p:nvPr/>
        </p:nvSpPr>
        <p:spPr bwMode="auto">
          <a:xfrm>
            <a:off x="1952625" y="4105275"/>
            <a:ext cx="123825" cy="1809750"/>
          </a:xfrm>
          <a:prstGeom prst="leftBrace">
            <a:avLst>
              <a:gd name="adj1" fmla="val 121795"/>
              <a:gd name="adj2" fmla="val 50000"/>
            </a:avLst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CH"/>
          </a:p>
        </p:txBody>
      </p:sp>
      <p:sp>
        <p:nvSpPr>
          <p:cNvPr id="68636" name="Text Box 28"/>
          <p:cNvSpPr txBox="1">
            <a:spLocks noChangeArrowheads="1"/>
          </p:cNvSpPr>
          <p:nvPr/>
        </p:nvSpPr>
        <p:spPr bwMode="auto">
          <a:xfrm>
            <a:off x="190500" y="4772025"/>
            <a:ext cx="17049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fr-CH" altLang="fr-FR">
                <a:solidFill>
                  <a:srgbClr val="0000FF"/>
                </a:solidFill>
                <a:latin typeface="Arial" panose="020B0604020202020204" pitchFamily="34" charset="0"/>
              </a:rPr>
              <a:t>cash flow</a:t>
            </a:r>
            <a:endParaRPr lang="fr-FR" altLang="fr-FR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ChangeArrowheads="1"/>
          </p:cNvSpPr>
          <p:nvPr/>
        </p:nvSpPr>
        <p:spPr bwMode="auto">
          <a:xfrm>
            <a:off x="2266950" y="1171575"/>
            <a:ext cx="2295525" cy="2943225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fr-CH" altLang="fr-FR" sz="1600">
                <a:latin typeface="Arial" panose="020B0604020202020204" pitchFamily="34" charset="0"/>
              </a:rPr>
              <a:t>Coût d'achat des</a:t>
            </a:r>
          </a:p>
          <a:p>
            <a:r>
              <a:rPr lang="fr-CH" altLang="fr-FR" sz="1600">
                <a:latin typeface="Arial" panose="020B0604020202020204" pitchFamily="34" charset="0"/>
              </a:rPr>
              <a:t>marchandises</a:t>
            </a:r>
          </a:p>
          <a:p>
            <a:r>
              <a:rPr lang="fr-CH" altLang="fr-FR" sz="1600">
                <a:latin typeface="Arial" panose="020B0604020202020204" pitchFamily="34" charset="0"/>
              </a:rPr>
              <a:t> vendues             1'500.-</a:t>
            </a:r>
          </a:p>
          <a:p>
            <a:endParaRPr lang="fr-CH" altLang="fr-FR" sz="1600">
              <a:latin typeface="Arial" panose="020B0604020202020204" pitchFamily="34" charset="0"/>
            </a:endParaRPr>
          </a:p>
          <a:p>
            <a:r>
              <a:rPr lang="fr-CH" altLang="fr-FR" sz="1600">
                <a:latin typeface="Arial" panose="020B0604020202020204" pitchFamily="34" charset="0"/>
              </a:rPr>
              <a:t>Salaires                 600.-</a:t>
            </a:r>
          </a:p>
          <a:p>
            <a:r>
              <a:rPr lang="fr-CH" altLang="fr-FR" sz="1600">
                <a:latin typeface="Arial" panose="020B0604020202020204" pitchFamily="34" charset="0"/>
              </a:rPr>
              <a:t>Frais financiers        20.-</a:t>
            </a:r>
          </a:p>
          <a:p>
            <a:r>
              <a:rPr lang="fr-CH" altLang="fr-FR" sz="1600">
                <a:latin typeface="Arial" panose="020B0604020202020204" pitchFamily="34" charset="0"/>
              </a:rPr>
              <a:t>ACE                       180.-</a:t>
            </a:r>
            <a:endParaRPr lang="fr-FR" altLang="fr-FR" sz="1600">
              <a:latin typeface="Arial" panose="020B0604020202020204" pitchFamily="34" charset="0"/>
            </a:endParaRPr>
          </a:p>
        </p:txBody>
      </p:sp>
      <p:sp>
        <p:nvSpPr>
          <p:cNvPr id="70659" name="Rectangle 3"/>
          <p:cNvSpPr>
            <a:spLocks noChangeArrowheads="1"/>
          </p:cNvSpPr>
          <p:nvPr/>
        </p:nvSpPr>
        <p:spPr bwMode="auto">
          <a:xfrm>
            <a:off x="4562475" y="1171575"/>
            <a:ext cx="2295525" cy="4733925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fr-CH" altLang="fr-FR" sz="1600">
                <a:latin typeface="Arial" panose="020B0604020202020204" pitchFamily="34" charset="0"/>
              </a:rPr>
              <a:t>Produit des </a:t>
            </a:r>
          </a:p>
          <a:p>
            <a:r>
              <a:rPr lang="fr-CH" altLang="fr-FR" sz="1600">
                <a:latin typeface="Arial" panose="020B0604020202020204" pitchFamily="34" charset="0"/>
              </a:rPr>
              <a:t>marchandises     2'500.-</a:t>
            </a:r>
          </a:p>
          <a:p>
            <a:endParaRPr lang="fr-CH" altLang="fr-FR" sz="1800">
              <a:latin typeface="Arial" panose="020B0604020202020204" pitchFamily="34" charset="0"/>
            </a:endParaRPr>
          </a:p>
          <a:p>
            <a:endParaRPr lang="fr-CH" altLang="fr-FR" sz="1800">
              <a:latin typeface="Arial" panose="020B0604020202020204" pitchFamily="34" charset="0"/>
            </a:endParaRPr>
          </a:p>
          <a:p>
            <a:endParaRPr lang="fr-CH" altLang="fr-FR" sz="1800">
              <a:latin typeface="Arial" panose="020B0604020202020204" pitchFamily="34" charset="0"/>
            </a:endParaRPr>
          </a:p>
          <a:p>
            <a:endParaRPr lang="fr-CH" altLang="fr-FR" sz="1800">
              <a:latin typeface="Arial" panose="020B0604020202020204" pitchFamily="34" charset="0"/>
            </a:endParaRPr>
          </a:p>
          <a:p>
            <a:endParaRPr lang="fr-CH" altLang="fr-FR" sz="1800">
              <a:latin typeface="Arial" panose="020B0604020202020204" pitchFamily="34" charset="0"/>
            </a:endParaRPr>
          </a:p>
          <a:p>
            <a:endParaRPr lang="fr-CH" altLang="fr-FR" sz="1800">
              <a:latin typeface="Arial" panose="020B0604020202020204" pitchFamily="34" charset="0"/>
            </a:endParaRPr>
          </a:p>
          <a:p>
            <a:endParaRPr lang="fr-CH" altLang="fr-FR" sz="1800">
              <a:latin typeface="Arial" panose="020B0604020202020204" pitchFamily="34" charset="0"/>
            </a:endParaRPr>
          </a:p>
          <a:p>
            <a:endParaRPr lang="fr-CH" altLang="fr-FR" sz="1800">
              <a:latin typeface="Arial" panose="020B0604020202020204" pitchFamily="34" charset="0"/>
            </a:endParaRPr>
          </a:p>
          <a:p>
            <a:endParaRPr lang="fr-CH" altLang="fr-FR" sz="1800">
              <a:latin typeface="Arial" panose="020B0604020202020204" pitchFamily="34" charset="0"/>
            </a:endParaRPr>
          </a:p>
          <a:p>
            <a:endParaRPr lang="fr-CH" altLang="fr-FR" sz="1800">
              <a:latin typeface="Arial" panose="020B0604020202020204" pitchFamily="34" charset="0"/>
            </a:endParaRPr>
          </a:p>
          <a:p>
            <a:endParaRPr lang="fr-FR" altLang="fr-FR" sz="1800">
              <a:latin typeface="Arial" panose="020B0604020202020204" pitchFamily="34" charset="0"/>
            </a:endParaRPr>
          </a:p>
        </p:txBody>
      </p:sp>
      <p:sp>
        <p:nvSpPr>
          <p:cNvPr id="70660" name="WordArt 4"/>
          <p:cNvSpPr>
            <a:spLocks noChangeArrowheads="1" noChangeShapeType="1" noTextEdit="1"/>
          </p:cNvSpPr>
          <p:nvPr/>
        </p:nvSpPr>
        <p:spPr bwMode="auto">
          <a:xfrm>
            <a:off x="8763000" y="152400"/>
            <a:ext cx="228600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r-CH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 panose="020B0A04020102020204" pitchFamily="34" charset="0"/>
              </a:rPr>
              <a:t>2</a:t>
            </a:r>
          </a:p>
        </p:txBody>
      </p:sp>
      <p:sp>
        <p:nvSpPr>
          <p:cNvPr id="70661" name="Rectangle 5"/>
          <p:cNvSpPr>
            <a:spLocks noChangeArrowheads="1"/>
          </p:cNvSpPr>
          <p:nvPr/>
        </p:nvSpPr>
        <p:spPr bwMode="auto">
          <a:xfrm>
            <a:off x="3163888" y="804863"/>
            <a:ext cx="287655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fr-FR" altLang="fr-FR" sz="2500" b="1">
                <a:solidFill>
                  <a:srgbClr val="000000"/>
                </a:solidFill>
                <a:latin typeface="Arial" panose="020B0604020202020204" pitchFamily="34" charset="0"/>
              </a:rPr>
              <a:t>Compte de résultat</a:t>
            </a:r>
            <a:endParaRPr lang="fr-FR" altLang="fr-FR"/>
          </a:p>
        </p:txBody>
      </p:sp>
      <p:sp>
        <p:nvSpPr>
          <p:cNvPr id="70662" name="Rectangle 6"/>
          <p:cNvSpPr>
            <a:spLocks noChangeArrowheads="1"/>
          </p:cNvSpPr>
          <p:nvPr/>
        </p:nvSpPr>
        <p:spPr bwMode="auto">
          <a:xfrm>
            <a:off x="2270125" y="5886450"/>
            <a:ext cx="4603750" cy="214313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CH"/>
          </a:p>
        </p:txBody>
      </p:sp>
      <p:sp>
        <p:nvSpPr>
          <p:cNvPr id="70663" name="Rectangle 7"/>
          <p:cNvSpPr>
            <a:spLocks noChangeArrowheads="1"/>
          </p:cNvSpPr>
          <p:nvPr/>
        </p:nvSpPr>
        <p:spPr bwMode="auto">
          <a:xfrm>
            <a:off x="3740150" y="5926138"/>
            <a:ext cx="846138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fr-FR" altLang="fr-FR" sz="1100">
                <a:solidFill>
                  <a:srgbClr val="FFFFFF"/>
                </a:solidFill>
                <a:latin typeface="Arial" panose="020B0604020202020204" pitchFamily="34" charset="0"/>
              </a:rPr>
              <a:t>Totaux égaux</a:t>
            </a:r>
            <a:endParaRPr lang="fr-FR" altLang="fr-FR"/>
          </a:p>
        </p:txBody>
      </p:sp>
      <p:sp>
        <p:nvSpPr>
          <p:cNvPr id="70664" name="Rectangle 8"/>
          <p:cNvSpPr>
            <a:spLocks noChangeArrowheads="1"/>
          </p:cNvSpPr>
          <p:nvPr/>
        </p:nvSpPr>
        <p:spPr bwMode="auto">
          <a:xfrm>
            <a:off x="6038850" y="5926138"/>
            <a:ext cx="846138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fr-FR" altLang="fr-FR" sz="1100">
                <a:solidFill>
                  <a:srgbClr val="FFFFFF"/>
                </a:solidFill>
                <a:latin typeface="Arial" panose="020B0604020202020204" pitchFamily="34" charset="0"/>
              </a:rPr>
              <a:t>Totaux égaux</a:t>
            </a:r>
            <a:endParaRPr lang="fr-FR" altLang="fr-FR"/>
          </a:p>
        </p:txBody>
      </p:sp>
      <p:sp>
        <p:nvSpPr>
          <p:cNvPr id="70665" name="Line 9"/>
          <p:cNvSpPr>
            <a:spLocks noChangeShapeType="1"/>
          </p:cNvSpPr>
          <p:nvPr/>
        </p:nvSpPr>
        <p:spPr bwMode="auto">
          <a:xfrm>
            <a:off x="2276475" y="5886450"/>
            <a:ext cx="4597400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CH"/>
          </a:p>
        </p:txBody>
      </p:sp>
      <p:sp>
        <p:nvSpPr>
          <p:cNvPr id="70666" name="Rectangle 10"/>
          <p:cNvSpPr>
            <a:spLocks noChangeArrowheads="1"/>
          </p:cNvSpPr>
          <p:nvPr/>
        </p:nvSpPr>
        <p:spPr bwMode="auto">
          <a:xfrm>
            <a:off x="2276475" y="5886450"/>
            <a:ext cx="4597400" cy="6350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CH"/>
          </a:p>
        </p:txBody>
      </p:sp>
      <p:sp>
        <p:nvSpPr>
          <p:cNvPr id="70667" name="Line 11"/>
          <p:cNvSpPr>
            <a:spLocks noChangeShapeType="1"/>
          </p:cNvSpPr>
          <p:nvPr/>
        </p:nvSpPr>
        <p:spPr bwMode="auto">
          <a:xfrm>
            <a:off x="2276475" y="6094413"/>
            <a:ext cx="4597400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CH"/>
          </a:p>
        </p:txBody>
      </p:sp>
      <p:sp>
        <p:nvSpPr>
          <p:cNvPr id="70668" name="Rectangle 12"/>
          <p:cNvSpPr>
            <a:spLocks noChangeArrowheads="1"/>
          </p:cNvSpPr>
          <p:nvPr/>
        </p:nvSpPr>
        <p:spPr bwMode="auto">
          <a:xfrm>
            <a:off x="2276475" y="6094413"/>
            <a:ext cx="4597400" cy="6350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CH"/>
          </a:p>
        </p:txBody>
      </p:sp>
      <p:sp>
        <p:nvSpPr>
          <p:cNvPr id="70669" name="Rectangle 13"/>
          <p:cNvSpPr>
            <a:spLocks noChangeArrowheads="1"/>
          </p:cNvSpPr>
          <p:nvPr/>
        </p:nvSpPr>
        <p:spPr bwMode="auto">
          <a:xfrm>
            <a:off x="2273300" y="4121150"/>
            <a:ext cx="2295525" cy="133350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fr-FR" altLang="fr-FR" sz="20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70670" name="Rectangle 14"/>
          <p:cNvSpPr>
            <a:spLocks noChangeArrowheads="1"/>
          </p:cNvSpPr>
          <p:nvPr/>
        </p:nvSpPr>
        <p:spPr bwMode="auto">
          <a:xfrm>
            <a:off x="2270125" y="5478463"/>
            <a:ext cx="2295525" cy="414337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endParaRPr lang="fr-FR" altLang="fr-FR" sz="20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70671" name="Rectangle 15"/>
          <p:cNvSpPr>
            <a:spLocks noChangeArrowheads="1"/>
          </p:cNvSpPr>
          <p:nvPr/>
        </p:nvSpPr>
        <p:spPr bwMode="auto">
          <a:xfrm>
            <a:off x="2266950" y="762000"/>
            <a:ext cx="4591050" cy="3905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CH"/>
          </a:p>
        </p:txBody>
      </p:sp>
      <p:sp>
        <p:nvSpPr>
          <p:cNvPr id="70672" name="Text Box 16"/>
          <p:cNvSpPr txBox="1">
            <a:spLocks noChangeArrowheads="1"/>
          </p:cNvSpPr>
          <p:nvPr/>
        </p:nvSpPr>
        <p:spPr bwMode="auto">
          <a:xfrm>
            <a:off x="0" y="0"/>
            <a:ext cx="747077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CH" altLang="fr-FR" sz="3200"/>
              <a:t>Exercice en chiffres </a:t>
            </a:r>
            <a:r>
              <a:rPr lang="fr-CH" altLang="fr-FR" sz="2000"/>
              <a:t>(méthode directe ou soustractive)</a:t>
            </a:r>
            <a:r>
              <a:rPr lang="fr-CH" altLang="fr-FR" sz="3200"/>
              <a:t> :</a:t>
            </a:r>
            <a:endParaRPr lang="fr-FR" altLang="fr-FR" sz="3200"/>
          </a:p>
        </p:txBody>
      </p:sp>
      <p:sp>
        <p:nvSpPr>
          <p:cNvPr id="70673" name="AutoShape 17"/>
          <p:cNvSpPr>
            <a:spLocks/>
          </p:cNvSpPr>
          <p:nvPr/>
        </p:nvSpPr>
        <p:spPr bwMode="auto">
          <a:xfrm>
            <a:off x="1952625" y="4105275"/>
            <a:ext cx="123825" cy="1809750"/>
          </a:xfrm>
          <a:prstGeom prst="leftBrace">
            <a:avLst>
              <a:gd name="adj1" fmla="val 121795"/>
              <a:gd name="adj2" fmla="val 50000"/>
            </a:avLst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CH"/>
          </a:p>
        </p:txBody>
      </p:sp>
      <p:sp>
        <p:nvSpPr>
          <p:cNvPr id="70674" name="Text Box 18"/>
          <p:cNvSpPr txBox="1">
            <a:spLocks noChangeArrowheads="1"/>
          </p:cNvSpPr>
          <p:nvPr/>
        </p:nvSpPr>
        <p:spPr bwMode="auto">
          <a:xfrm>
            <a:off x="190500" y="4772025"/>
            <a:ext cx="17049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fr-CH" altLang="fr-FR">
                <a:solidFill>
                  <a:srgbClr val="0000FF"/>
                </a:solidFill>
                <a:latin typeface="Arial" panose="020B0604020202020204" pitchFamily="34" charset="0"/>
              </a:rPr>
              <a:t>cash flow</a:t>
            </a:r>
            <a:endParaRPr lang="fr-FR" altLang="fr-FR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ChangeArrowheads="1"/>
          </p:cNvSpPr>
          <p:nvPr/>
        </p:nvSpPr>
        <p:spPr bwMode="auto">
          <a:xfrm>
            <a:off x="2266950" y="1171575"/>
            <a:ext cx="2295525" cy="2943225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fr-CH" altLang="fr-FR" sz="1600">
                <a:latin typeface="Arial" panose="020B0604020202020204" pitchFamily="34" charset="0"/>
              </a:rPr>
              <a:t>Coût d'achat des</a:t>
            </a:r>
          </a:p>
          <a:p>
            <a:r>
              <a:rPr lang="fr-CH" altLang="fr-FR" sz="1600">
                <a:latin typeface="Arial" panose="020B0604020202020204" pitchFamily="34" charset="0"/>
              </a:rPr>
              <a:t>marchandises</a:t>
            </a:r>
          </a:p>
          <a:p>
            <a:r>
              <a:rPr lang="fr-CH" altLang="fr-FR" sz="1600">
                <a:latin typeface="Arial" panose="020B0604020202020204" pitchFamily="34" charset="0"/>
              </a:rPr>
              <a:t> vendues             </a:t>
            </a:r>
          </a:p>
          <a:p>
            <a:endParaRPr lang="fr-CH" altLang="fr-FR" sz="1600">
              <a:latin typeface="Arial" panose="020B0604020202020204" pitchFamily="34" charset="0"/>
            </a:endParaRPr>
          </a:p>
          <a:p>
            <a:r>
              <a:rPr lang="fr-CH" altLang="fr-FR" sz="1600">
                <a:latin typeface="Arial" panose="020B0604020202020204" pitchFamily="34" charset="0"/>
              </a:rPr>
              <a:t>Salaires                 </a:t>
            </a:r>
          </a:p>
          <a:p>
            <a:r>
              <a:rPr lang="fr-CH" altLang="fr-FR" sz="1600">
                <a:latin typeface="Arial" panose="020B0604020202020204" pitchFamily="34" charset="0"/>
              </a:rPr>
              <a:t>Frais financiers        </a:t>
            </a:r>
          </a:p>
          <a:p>
            <a:r>
              <a:rPr lang="fr-CH" altLang="fr-FR" sz="1600">
                <a:latin typeface="Arial" panose="020B0604020202020204" pitchFamily="34" charset="0"/>
              </a:rPr>
              <a:t>ACE                       </a:t>
            </a:r>
            <a:endParaRPr lang="fr-FR" altLang="fr-FR" sz="1600">
              <a:latin typeface="Arial" panose="020B0604020202020204" pitchFamily="34" charset="0"/>
            </a:endParaRPr>
          </a:p>
        </p:txBody>
      </p:sp>
      <p:sp>
        <p:nvSpPr>
          <p:cNvPr id="71683" name="Rectangle 3"/>
          <p:cNvSpPr>
            <a:spLocks noChangeArrowheads="1"/>
          </p:cNvSpPr>
          <p:nvPr/>
        </p:nvSpPr>
        <p:spPr bwMode="auto">
          <a:xfrm>
            <a:off x="4562475" y="1171575"/>
            <a:ext cx="2295525" cy="4733925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fr-CH" altLang="fr-FR" sz="1600">
                <a:latin typeface="Arial" panose="020B0604020202020204" pitchFamily="34" charset="0"/>
              </a:rPr>
              <a:t>Produit des </a:t>
            </a:r>
          </a:p>
          <a:p>
            <a:r>
              <a:rPr lang="fr-CH" altLang="fr-FR" sz="1600">
                <a:latin typeface="Arial" panose="020B0604020202020204" pitchFamily="34" charset="0"/>
              </a:rPr>
              <a:t>marchandises     </a:t>
            </a:r>
          </a:p>
          <a:p>
            <a:endParaRPr lang="fr-CH" altLang="fr-FR" sz="1800">
              <a:latin typeface="Arial" panose="020B0604020202020204" pitchFamily="34" charset="0"/>
            </a:endParaRPr>
          </a:p>
          <a:p>
            <a:endParaRPr lang="fr-CH" altLang="fr-FR" sz="1800">
              <a:latin typeface="Arial" panose="020B0604020202020204" pitchFamily="34" charset="0"/>
            </a:endParaRPr>
          </a:p>
          <a:p>
            <a:endParaRPr lang="fr-CH" altLang="fr-FR" sz="1800">
              <a:latin typeface="Arial" panose="020B0604020202020204" pitchFamily="34" charset="0"/>
            </a:endParaRPr>
          </a:p>
          <a:p>
            <a:endParaRPr lang="fr-CH" altLang="fr-FR" sz="1800">
              <a:latin typeface="Arial" panose="020B0604020202020204" pitchFamily="34" charset="0"/>
            </a:endParaRPr>
          </a:p>
          <a:p>
            <a:endParaRPr lang="fr-CH" altLang="fr-FR" sz="1800">
              <a:latin typeface="Arial" panose="020B0604020202020204" pitchFamily="34" charset="0"/>
            </a:endParaRPr>
          </a:p>
          <a:p>
            <a:endParaRPr lang="fr-CH" altLang="fr-FR" sz="1800">
              <a:latin typeface="Arial" panose="020B0604020202020204" pitchFamily="34" charset="0"/>
            </a:endParaRPr>
          </a:p>
          <a:p>
            <a:endParaRPr lang="fr-CH" altLang="fr-FR" sz="1800">
              <a:latin typeface="Arial" panose="020B0604020202020204" pitchFamily="34" charset="0"/>
            </a:endParaRPr>
          </a:p>
          <a:p>
            <a:endParaRPr lang="fr-CH" altLang="fr-FR" sz="1800">
              <a:latin typeface="Arial" panose="020B0604020202020204" pitchFamily="34" charset="0"/>
            </a:endParaRPr>
          </a:p>
          <a:p>
            <a:endParaRPr lang="fr-CH" altLang="fr-FR" sz="1800">
              <a:latin typeface="Arial" panose="020B0604020202020204" pitchFamily="34" charset="0"/>
            </a:endParaRPr>
          </a:p>
          <a:p>
            <a:endParaRPr lang="fr-CH" altLang="fr-FR" sz="1800">
              <a:latin typeface="Arial" panose="020B0604020202020204" pitchFamily="34" charset="0"/>
            </a:endParaRPr>
          </a:p>
          <a:p>
            <a:endParaRPr lang="fr-FR" altLang="fr-FR" sz="1800">
              <a:latin typeface="Arial" panose="020B0604020202020204" pitchFamily="34" charset="0"/>
            </a:endParaRPr>
          </a:p>
        </p:txBody>
      </p:sp>
      <p:sp>
        <p:nvSpPr>
          <p:cNvPr id="71684" name="WordArt 4"/>
          <p:cNvSpPr>
            <a:spLocks noChangeArrowheads="1" noChangeShapeType="1" noTextEdit="1"/>
          </p:cNvSpPr>
          <p:nvPr/>
        </p:nvSpPr>
        <p:spPr bwMode="auto">
          <a:xfrm>
            <a:off x="8763000" y="152400"/>
            <a:ext cx="228600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r-CH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 panose="020B0A04020102020204" pitchFamily="34" charset="0"/>
              </a:rPr>
              <a:t>2</a:t>
            </a:r>
          </a:p>
        </p:txBody>
      </p:sp>
      <p:sp>
        <p:nvSpPr>
          <p:cNvPr id="71685" name="Rectangle 5"/>
          <p:cNvSpPr>
            <a:spLocks noChangeArrowheads="1"/>
          </p:cNvSpPr>
          <p:nvPr/>
        </p:nvSpPr>
        <p:spPr bwMode="auto">
          <a:xfrm>
            <a:off x="3163888" y="804863"/>
            <a:ext cx="287655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fr-FR" altLang="fr-FR" sz="2500" b="1">
                <a:solidFill>
                  <a:srgbClr val="000000"/>
                </a:solidFill>
                <a:latin typeface="Arial" panose="020B0604020202020204" pitchFamily="34" charset="0"/>
              </a:rPr>
              <a:t>Compte de résultat</a:t>
            </a:r>
            <a:endParaRPr lang="fr-FR" altLang="fr-FR"/>
          </a:p>
        </p:txBody>
      </p:sp>
      <p:sp>
        <p:nvSpPr>
          <p:cNvPr id="71686" name="Rectangle 6"/>
          <p:cNvSpPr>
            <a:spLocks noChangeArrowheads="1"/>
          </p:cNvSpPr>
          <p:nvPr/>
        </p:nvSpPr>
        <p:spPr bwMode="auto">
          <a:xfrm>
            <a:off x="2270125" y="5886450"/>
            <a:ext cx="4603750" cy="214313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CH"/>
          </a:p>
        </p:txBody>
      </p:sp>
      <p:sp>
        <p:nvSpPr>
          <p:cNvPr id="71687" name="Rectangle 7"/>
          <p:cNvSpPr>
            <a:spLocks noChangeArrowheads="1"/>
          </p:cNvSpPr>
          <p:nvPr/>
        </p:nvSpPr>
        <p:spPr bwMode="auto">
          <a:xfrm>
            <a:off x="3740150" y="5926138"/>
            <a:ext cx="846138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fr-FR" altLang="fr-FR" sz="1100">
                <a:solidFill>
                  <a:srgbClr val="FFFFFF"/>
                </a:solidFill>
                <a:latin typeface="Arial" panose="020B0604020202020204" pitchFamily="34" charset="0"/>
              </a:rPr>
              <a:t>Totaux égaux</a:t>
            </a:r>
            <a:endParaRPr lang="fr-FR" altLang="fr-FR"/>
          </a:p>
        </p:txBody>
      </p:sp>
      <p:sp>
        <p:nvSpPr>
          <p:cNvPr id="71688" name="Rectangle 8"/>
          <p:cNvSpPr>
            <a:spLocks noChangeArrowheads="1"/>
          </p:cNvSpPr>
          <p:nvPr/>
        </p:nvSpPr>
        <p:spPr bwMode="auto">
          <a:xfrm>
            <a:off x="6038850" y="5926138"/>
            <a:ext cx="846138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fr-FR" altLang="fr-FR" sz="1100">
                <a:solidFill>
                  <a:srgbClr val="FFFFFF"/>
                </a:solidFill>
                <a:latin typeface="Arial" panose="020B0604020202020204" pitchFamily="34" charset="0"/>
              </a:rPr>
              <a:t>Totaux égaux</a:t>
            </a:r>
            <a:endParaRPr lang="fr-FR" altLang="fr-FR"/>
          </a:p>
        </p:txBody>
      </p:sp>
      <p:sp>
        <p:nvSpPr>
          <p:cNvPr id="71689" name="Line 9"/>
          <p:cNvSpPr>
            <a:spLocks noChangeShapeType="1"/>
          </p:cNvSpPr>
          <p:nvPr/>
        </p:nvSpPr>
        <p:spPr bwMode="auto">
          <a:xfrm>
            <a:off x="2276475" y="5886450"/>
            <a:ext cx="4597400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CH"/>
          </a:p>
        </p:txBody>
      </p:sp>
      <p:sp>
        <p:nvSpPr>
          <p:cNvPr id="71690" name="Rectangle 10"/>
          <p:cNvSpPr>
            <a:spLocks noChangeArrowheads="1"/>
          </p:cNvSpPr>
          <p:nvPr/>
        </p:nvSpPr>
        <p:spPr bwMode="auto">
          <a:xfrm>
            <a:off x="2276475" y="5886450"/>
            <a:ext cx="4597400" cy="6350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CH"/>
          </a:p>
        </p:txBody>
      </p:sp>
      <p:sp>
        <p:nvSpPr>
          <p:cNvPr id="71691" name="Line 11"/>
          <p:cNvSpPr>
            <a:spLocks noChangeShapeType="1"/>
          </p:cNvSpPr>
          <p:nvPr/>
        </p:nvSpPr>
        <p:spPr bwMode="auto">
          <a:xfrm>
            <a:off x="2276475" y="6094413"/>
            <a:ext cx="4597400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CH"/>
          </a:p>
        </p:txBody>
      </p:sp>
      <p:sp>
        <p:nvSpPr>
          <p:cNvPr id="71692" name="Rectangle 12"/>
          <p:cNvSpPr>
            <a:spLocks noChangeArrowheads="1"/>
          </p:cNvSpPr>
          <p:nvPr/>
        </p:nvSpPr>
        <p:spPr bwMode="auto">
          <a:xfrm>
            <a:off x="2276475" y="6094413"/>
            <a:ext cx="4597400" cy="6350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CH"/>
          </a:p>
        </p:txBody>
      </p:sp>
      <p:sp>
        <p:nvSpPr>
          <p:cNvPr id="71693" name="Rectangle 13"/>
          <p:cNvSpPr>
            <a:spLocks noChangeArrowheads="1"/>
          </p:cNvSpPr>
          <p:nvPr/>
        </p:nvSpPr>
        <p:spPr bwMode="auto">
          <a:xfrm>
            <a:off x="2273300" y="4121150"/>
            <a:ext cx="2295525" cy="177165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fr-CH" altLang="fr-FR" sz="1600">
                <a:solidFill>
                  <a:schemeClr val="bg1"/>
                </a:solidFill>
                <a:latin typeface="Arial" panose="020B0604020202020204" pitchFamily="34" charset="0"/>
              </a:rPr>
              <a:t>Amortissements     100.-</a:t>
            </a:r>
          </a:p>
          <a:p>
            <a:endParaRPr lang="fr-CH" altLang="fr-FR" sz="1600">
              <a:solidFill>
                <a:schemeClr val="bg1"/>
              </a:solidFill>
              <a:latin typeface="Arial" panose="020B0604020202020204" pitchFamily="34" charset="0"/>
            </a:endParaRPr>
          </a:p>
          <a:p>
            <a:r>
              <a:rPr lang="fr-CH" altLang="fr-FR" sz="1600">
                <a:solidFill>
                  <a:schemeClr val="bg1"/>
                </a:solidFill>
                <a:latin typeface="Arial" panose="020B0604020202020204" pitchFamily="34" charset="0"/>
              </a:rPr>
              <a:t>Provisions                50.-</a:t>
            </a:r>
          </a:p>
          <a:p>
            <a:endParaRPr lang="fr-CH" altLang="fr-FR" sz="1600">
              <a:solidFill>
                <a:schemeClr val="bg1"/>
              </a:solidFill>
              <a:latin typeface="Arial" panose="020B0604020202020204" pitchFamily="34" charset="0"/>
            </a:endParaRPr>
          </a:p>
          <a:p>
            <a:r>
              <a:rPr lang="fr-CH" altLang="fr-FR" sz="1600">
                <a:solidFill>
                  <a:schemeClr val="bg1"/>
                </a:solidFill>
                <a:latin typeface="Arial" panose="020B0604020202020204" pitchFamily="34" charset="0"/>
              </a:rPr>
              <a:t>Bénéfice net             50.-</a:t>
            </a:r>
            <a:endParaRPr lang="fr-FR" altLang="fr-FR" sz="16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71695" name="Rectangle 15"/>
          <p:cNvSpPr>
            <a:spLocks noChangeArrowheads="1"/>
          </p:cNvSpPr>
          <p:nvPr/>
        </p:nvSpPr>
        <p:spPr bwMode="auto">
          <a:xfrm>
            <a:off x="2266950" y="762000"/>
            <a:ext cx="4591050" cy="3905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CH"/>
          </a:p>
        </p:txBody>
      </p:sp>
      <p:sp>
        <p:nvSpPr>
          <p:cNvPr id="71696" name="Text Box 16"/>
          <p:cNvSpPr txBox="1">
            <a:spLocks noChangeArrowheads="1"/>
          </p:cNvSpPr>
          <p:nvPr/>
        </p:nvSpPr>
        <p:spPr bwMode="auto">
          <a:xfrm>
            <a:off x="0" y="0"/>
            <a:ext cx="747077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CH" altLang="fr-FR" sz="3200"/>
              <a:t>Exercice en chiffres </a:t>
            </a:r>
            <a:r>
              <a:rPr lang="fr-CH" altLang="fr-FR" sz="2000"/>
              <a:t>(méthode indirecte ou additive)</a:t>
            </a:r>
            <a:r>
              <a:rPr lang="fr-CH" altLang="fr-FR" sz="3200"/>
              <a:t> :</a:t>
            </a:r>
            <a:endParaRPr lang="fr-FR" altLang="fr-FR" sz="3200"/>
          </a:p>
        </p:txBody>
      </p:sp>
      <p:sp>
        <p:nvSpPr>
          <p:cNvPr id="71697" name="AutoShape 17"/>
          <p:cNvSpPr>
            <a:spLocks/>
          </p:cNvSpPr>
          <p:nvPr/>
        </p:nvSpPr>
        <p:spPr bwMode="auto">
          <a:xfrm>
            <a:off x="1952625" y="4105275"/>
            <a:ext cx="123825" cy="1809750"/>
          </a:xfrm>
          <a:prstGeom prst="leftBrace">
            <a:avLst>
              <a:gd name="adj1" fmla="val 121795"/>
              <a:gd name="adj2" fmla="val 50000"/>
            </a:avLst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CH"/>
          </a:p>
        </p:txBody>
      </p:sp>
      <p:sp>
        <p:nvSpPr>
          <p:cNvPr id="71698" name="Text Box 18"/>
          <p:cNvSpPr txBox="1">
            <a:spLocks noChangeArrowheads="1"/>
          </p:cNvSpPr>
          <p:nvPr/>
        </p:nvSpPr>
        <p:spPr bwMode="auto">
          <a:xfrm>
            <a:off x="190500" y="4772025"/>
            <a:ext cx="17049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fr-CH" altLang="fr-FR">
                <a:solidFill>
                  <a:srgbClr val="0000FF"/>
                </a:solidFill>
                <a:latin typeface="Arial" panose="020B0604020202020204" pitchFamily="34" charset="0"/>
              </a:rPr>
              <a:t>cash flow</a:t>
            </a:r>
            <a:endParaRPr lang="fr-FR" altLang="fr-FR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611" name="Text Box 1787"/>
          <p:cNvSpPr txBox="1">
            <a:spLocks noChangeArrowheads="1"/>
          </p:cNvSpPr>
          <p:nvPr/>
        </p:nvSpPr>
        <p:spPr bwMode="auto">
          <a:xfrm>
            <a:off x="428625" y="369888"/>
            <a:ext cx="839152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CH" altLang="fr-FR" sz="3600">
                <a:solidFill>
                  <a:srgbClr val="0000FF"/>
                </a:solidFill>
              </a:rPr>
              <a:t>Les principaux ratios de cash flow</a:t>
            </a:r>
            <a:endParaRPr lang="fr-FR" altLang="fr-FR" sz="3600">
              <a:solidFill>
                <a:srgbClr val="0000FF"/>
              </a:solidFill>
            </a:endParaRPr>
          </a:p>
        </p:txBody>
      </p:sp>
      <p:sp>
        <p:nvSpPr>
          <p:cNvPr id="79612" name="AutoShape 1788"/>
          <p:cNvSpPr>
            <a:spLocks noChangeArrowheads="1"/>
          </p:cNvSpPr>
          <p:nvPr/>
        </p:nvSpPr>
        <p:spPr bwMode="auto">
          <a:xfrm>
            <a:off x="28575" y="1238250"/>
            <a:ext cx="2695575" cy="1743075"/>
          </a:xfrm>
          <a:prstGeom prst="wedgeRoundRectCallout">
            <a:avLst>
              <a:gd name="adj1" fmla="val 70907"/>
              <a:gd name="adj2" fmla="val 5829"/>
              <a:gd name="adj3" fmla="val 16667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fr-CH" altLang="fr-FR" sz="2000"/>
              <a:t>Indique dans quelle mesure l'entreprise est capable de financer ses investissements par l'exploitation</a:t>
            </a:r>
            <a:endParaRPr lang="fr-FR" altLang="fr-FR" sz="2000"/>
          </a:p>
        </p:txBody>
      </p:sp>
      <p:graphicFrame>
        <p:nvGraphicFramePr>
          <p:cNvPr id="79968" name="Object 2144"/>
          <p:cNvGraphicFramePr>
            <a:graphicFrameLocks noChangeAspect="1"/>
          </p:cNvGraphicFramePr>
          <p:nvPr/>
        </p:nvGraphicFramePr>
        <p:xfrm>
          <a:off x="3057525" y="1619250"/>
          <a:ext cx="5905500" cy="449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972" name="Feuille de calcul" r:id="rId3" imgW="5009960" imgH="3819588" progId="Excel.Sheet.8">
                  <p:embed/>
                </p:oleObj>
              </mc:Choice>
              <mc:Fallback>
                <p:oleObj name="Feuille de calcul" r:id="rId3" imgW="5009960" imgH="3819588" progId="Excel.Sheet.8">
                  <p:embed/>
                  <p:pic>
                    <p:nvPicPr>
                      <p:cNvPr id="0" name="Object 21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7525" y="1619250"/>
                        <a:ext cx="5905500" cy="449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9969" name="AutoShape 2145"/>
          <p:cNvSpPr>
            <a:spLocks noChangeArrowheads="1"/>
          </p:cNvSpPr>
          <p:nvPr/>
        </p:nvSpPr>
        <p:spPr bwMode="auto">
          <a:xfrm>
            <a:off x="400050" y="3349625"/>
            <a:ext cx="2324100" cy="885825"/>
          </a:xfrm>
          <a:prstGeom prst="wedgeRoundRectCallout">
            <a:avLst>
              <a:gd name="adj1" fmla="val 74111"/>
              <a:gd name="adj2" fmla="val -33690"/>
              <a:gd name="adj3" fmla="val 16667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fr-CH" altLang="fr-FR" sz="2000"/>
              <a:t>Rendement de l'entreprise</a:t>
            </a:r>
            <a:endParaRPr lang="fr-FR" altLang="fr-FR" sz="2000"/>
          </a:p>
        </p:txBody>
      </p:sp>
      <p:sp>
        <p:nvSpPr>
          <p:cNvPr id="79970" name="AutoShape 2146"/>
          <p:cNvSpPr>
            <a:spLocks noChangeArrowheads="1"/>
          </p:cNvSpPr>
          <p:nvPr/>
        </p:nvSpPr>
        <p:spPr bwMode="auto">
          <a:xfrm>
            <a:off x="76200" y="4810125"/>
            <a:ext cx="2695575" cy="1781175"/>
          </a:xfrm>
          <a:prstGeom prst="wedgeRoundRectCallout">
            <a:avLst>
              <a:gd name="adj1" fmla="val 70671"/>
              <a:gd name="adj2" fmla="val -32620"/>
              <a:gd name="adj3" fmla="val 16667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fr-CH" altLang="fr-FR" sz="2000"/>
              <a:t>Indique combien de fois il faudrait dégager le derner cash flow pour rembourser l'endettement effectif</a:t>
            </a:r>
            <a:endParaRPr lang="fr-FR" altLang="fr-FR" sz="2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96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96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9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99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99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799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99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99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99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612" grpId="0" animBg="1"/>
      <p:bldP spid="79969" grpId="0" animBg="1"/>
      <p:bldP spid="7997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BD06500_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682875"/>
            <a:ext cx="1768475" cy="1490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484" name="Text Box 28"/>
          <p:cNvSpPr txBox="1">
            <a:spLocks noChangeArrowheads="1"/>
          </p:cNvSpPr>
          <p:nvPr/>
        </p:nvSpPr>
        <p:spPr bwMode="auto">
          <a:xfrm>
            <a:off x="304800" y="152400"/>
            <a:ext cx="27432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fr-CH" altLang="fr-FR" sz="3200" b="1"/>
              <a:t>Financement</a:t>
            </a:r>
          </a:p>
          <a:p>
            <a:pPr algn="ctr"/>
            <a:r>
              <a:rPr lang="fr-CH" altLang="fr-FR" sz="3200" b="1"/>
              <a:t>de l'entreprise</a:t>
            </a:r>
            <a:endParaRPr lang="fr-FR" altLang="fr-FR" sz="3200" b="1"/>
          </a:p>
        </p:txBody>
      </p:sp>
      <p:grpSp>
        <p:nvGrpSpPr>
          <p:cNvPr id="19491" name="Group 35"/>
          <p:cNvGrpSpPr>
            <a:grpSpLocks/>
          </p:cNvGrpSpPr>
          <p:nvPr/>
        </p:nvGrpSpPr>
        <p:grpSpPr bwMode="auto">
          <a:xfrm>
            <a:off x="152400" y="2943225"/>
            <a:ext cx="4324350" cy="2633663"/>
            <a:chOff x="96" y="1854"/>
            <a:chExt cx="2724" cy="1659"/>
          </a:xfrm>
        </p:grpSpPr>
        <p:pic>
          <p:nvPicPr>
            <p:cNvPr id="19459" name="Picture 3" descr="billet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08" y="1854"/>
              <a:ext cx="612" cy="6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9466" name="AutoShape 10"/>
            <p:cNvSpPr>
              <a:spLocks noChangeArrowheads="1"/>
            </p:cNvSpPr>
            <p:nvPr/>
          </p:nvSpPr>
          <p:spPr bwMode="auto">
            <a:xfrm flipH="1" flipV="1">
              <a:off x="1680" y="2064"/>
              <a:ext cx="480" cy="192"/>
            </a:xfrm>
            <a:custGeom>
              <a:avLst/>
              <a:gdLst>
                <a:gd name="G0" fmla="+- 16200 0 0"/>
                <a:gd name="G1" fmla="+- 5400 0 0"/>
                <a:gd name="G2" fmla="+- 21600 0 5400"/>
                <a:gd name="G3" fmla="+- 10800 0 5400"/>
                <a:gd name="G4" fmla="+- 21600 0 16200"/>
                <a:gd name="G5" fmla="*/ G4 G3 10800"/>
                <a:gd name="G6" fmla="+- 21600 0 G5"/>
                <a:gd name="T0" fmla="*/ 16200 w 21600"/>
                <a:gd name="T1" fmla="*/ 0 h 21600"/>
                <a:gd name="T2" fmla="*/ 0 w 21600"/>
                <a:gd name="T3" fmla="*/ 10800 h 21600"/>
                <a:gd name="T4" fmla="*/ 16200 w 21600"/>
                <a:gd name="T5" fmla="*/ 21600 h 21600"/>
                <a:gd name="T6" fmla="*/ 21600 w 21600"/>
                <a:gd name="T7" fmla="*/ 1080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3375 w 21600"/>
                <a:gd name="T13" fmla="*/ G1 h 21600"/>
                <a:gd name="T14" fmla="*/ G6 w 21600"/>
                <a:gd name="T15" fmla="*/ G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6200" y="0"/>
                  </a:moveTo>
                  <a:lnTo>
                    <a:pt x="16200" y="5400"/>
                  </a:lnTo>
                  <a:lnTo>
                    <a:pt x="3375" y="5400"/>
                  </a:lnTo>
                  <a:lnTo>
                    <a:pt x="3375" y="16200"/>
                  </a:lnTo>
                  <a:lnTo>
                    <a:pt x="16200" y="16200"/>
                  </a:lnTo>
                  <a:lnTo>
                    <a:pt x="16200" y="21600"/>
                  </a:lnTo>
                  <a:lnTo>
                    <a:pt x="21600" y="10800"/>
                  </a:lnTo>
                  <a:close/>
                </a:path>
                <a:path w="21600" h="21600">
                  <a:moveTo>
                    <a:pt x="1350" y="5400"/>
                  </a:moveTo>
                  <a:lnTo>
                    <a:pt x="1350" y="16200"/>
                  </a:lnTo>
                  <a:lnTo>
                    <a:pt x="2700" y="16200"/>
                  </a:lnTo>
                  <a:lnTo>
                    <a:pt x="2700" y="5400"/>
                  </a:lnTo>
                  <a:close/>
                </a:path>
                <a:path w="21600" h="21600">
                  <a:moveTo>
                    <a:pt x="0" y="5400"/>
                  </a:moveTo>
                  <a:lnTo>
                    <a:pt x="0" y="16200"/>
                  </a:lnTo>
                  <a:lnTo>
                    <a:pt x="675" y="16200"/>
                  </a:lnTo>
                  <a:lnTo>
                    <a:pt x="675" y="540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CH"/>
            </a:p>
          </p:txBody>
        </p:sp>
        <p:sp>
          <p:nvSpPr>
            <p:cNvPr id="19485" name="Text Box 29"/>
            <p:cNvSpPr txBox="1">
              <a:spLocks noChangeArrowheads="1"/>
            </p:cNvSpPr>
            <p:nvPr/>
          </p:nvSpPr>
          <p:spPr bwMode="auto">
            <a:xfrm>
              <a:off x="96" y="2688"/>
              <a:ext cx="1920" cy="8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fr-CH" altLang="fr-FR"/>
                <a:t>Pour acheter des biens d'équipement il faut du</a:t>
              </a:r>
            </a:p>
            <a:p>
              <a:pPr algn="ctr"/>
              <a:r>
                <a:rPr lang="fr-CH" altLang="fr-FR" sz="3200" b="1"/>
                <a:t>c a s h</a:t>
              </a:r>
              <a:endParaRPr lang="fr-FR" altLang="fr-FR" sz="3200" b="1"/>
            </a:p>
          </p:txBody>
        </p:sp>
      </p:grpSp>
      <p:grpSp>
        <p:nvGrpSpPr>
          <p:cNvPr id="19492" name="Group 36"/>
          <p:cNvGrpSpPr>
            <a:grpSpLocks/>
          </p:cNvGrpSpPr>
          <p:nvPr/>
        </p:nvGrpSpPr>
        <p:grpSpPr bwMode="auto">
          <a:xfrm>
            <a:off x="3581400" y="228600"/>
            <a:ext cx="3048000" cy="2514600"/>
            <a:chOff x="2256" y="144"/>
            <a:chExt cx="1920" cy="1584"/>
          </a:xfrm>
        </p:grpSpPr>
        <p:pic>
          <p:nvPicPr>
            <p:cNvPr id="19473" name="Picture 17" descr="PE01542_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56" y="144"/>
              <a:ext cx="633" cy="9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9483" name="Line 27"/>
            <p:cNvSpPr>
              <a:spLocks noChangeShapeType="1"/>
            </p:cNvSpPr>
            <p:nvPr/>
          </p:nvSpPr>
          <p:spPr bwMode="auto">
            <a:xfrm flipH="1">
              <a:off x="2544" y="1104"/>
              <a:ext cx="0" cy="624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H"/>
            </a:p>
          </p:txBody>
        </p:sp>
        <p:sp>
          <p:nvSpPr>
            <p:cNvPr id="19486" name="Text Box 30"/>
            <p:cNvSpPr txBox="1">
              <a:spLocks noChangeArrowheads="1"/>
            </p:cNvSpPr>
            <p:nvPr/>
          </p:nvSpPr>
          <p:spPr bwMode="auto">
            <a:xfrm>
              <a:off x="2880" y="240"/>
              <a:ext cx="1296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fr-CH" altLang="fr-FR" sz="2000">
                  <a:latin typeface="Verdana Ref" pitchFamily="34" charset="0"/>
                </a:rPr>
                <a:t>Financement</a:t>
              </a:r>
            </a:p>
            <a:p>
              <a:pPr algn="ctr"/>
              <a:r>
                <a:rPr lang="fr-CH" altLang="fr-FR" sz="2000">
                  <a:latin typeface="Verdana Ref" pitchFamily="34" charset="0"/>
                </a:rPr>
                <a:t>par des tiers</a:t>
              </a:r>
              <a:endParaRPr lang="fr-FR" altLang="fr-FR" sz="2000">
                <a:latin typeface="Verdana Ref" pitchFamily="34" charset="0"/>
              </a:endParaRPr>
            </a:p>
          </p:txBody>
        </p:sp>
      </p:grpSp>
      <p:grpSp>
        <p:nvGrpSpPr>
          <p:cNvPr id="19493" name="Group 37"/>
          <p:cNvGrpSpPr>
            <a:grpSpLocks/>
          </p:cNvGrpSpPr>
          <p:nvPr/>
        </p:nvGrpSpPr>
        <p:grpSpPr bwMode="auto">
          <a:xfrm>
            <a:off x="4876800" y="914400"/>
            <a:ext cx="3935413" cy="2362200"/>
            <a:chOff x="3072" y="576"/>
            <a:chExt cx="2479" cy="1488"/>
          </a:xfrm>
        </p:grpSpPr>
        <p:sp>
          <p:nvSpPr>
            <p:cNvPr id="19463" name="Line 7"/>
            <p:cNvSpPr>
              <a:spLocks noChangeShapeType="1"/>
            </p:cNvSpPr>
            <p:nvPr/>
          </p:nvSpPr>
          <p:spPr bwMode="auto">
            <a:xfrm flipH="1">
              <a:off x="3072" y="1248"/>
              <a:ext cx="816" cy="816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H"/>
            </a:p>
          </p:txBody>
        </p:sp>
        <p:pic>
          <p:nvPicPr>
            <p:cNvPr id="19475" name="Picture 19" descr="PE01548_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32" y="576"/>
              <a:ext cx="1200" cy="91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9488" name="Text Box 32"/>
            <p:cNvSpPr txBox="1">
              <a:spLocks noChangeArrowheads="1"/>
            </p:cNvSpPr>
            <p:nvPr/>
          </p:nvSpPr>
          <p:spPr bwMode="auto">
            <a:xfrm>
              <a:off x="3792" y="1420"/>
              <a:ext cx="1759" cy="6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fr-CH" altLang="fr-FR" sz="2000">
                  <a:latin typeface="Verdana Ref" pitchFamily="34" charset="0"/>
                </a:rPr>
                <a:t>Financement par le (ou les) propriétaire(s)</a:t>
              </a:r>
              <a:endParaRPr lang="fr-FR" altLang="fr-FR" sz="2000">
                <a:latin typeface="Verdana Ref" pitchFamily="34" charset="0"/>
              </a:endParaRPr>
            </a:p>
          </p:txBody>
        </p:sp>
      </p:grpSp>
      <p:grpSp>
        <p:nvGrpSpPr>
          <p:cNvPr id="19494" name="Group 38"/>
          <p:cNvGrpSpPr>
            <a:grpSpLocks/>
          </p:cNvGrpSpPr>
          <p:nvPr/>
        </p:nvGrpSpPr>
        <p:grpSpPr bwMode="auto">
          <a:xfrm>
            <a:off x="4953000" y="3810000"/>
            <a:ext cx="3962400" cy="2514600"/>
            <a:chOff x="3120" y="2400"/>
            <a:chExt cx="2496" cy="1584"/>
          </a:xfrm>
        </p:grpSpPr>
        <p:sp>
          <p:nvSpPr>
            <p:cNvPr id="19462" name="Line 6"/>
            <p:cNvSpPr>
              <a:spLocks noChangeShapeType="1"/>
            </p:cNvSpPr>
            <p:nvPr/>
          </p:nvSpPr>
          <p:spPr bwMode="auto">
            <a:xfrm flipH="1" flipV="1">
              <a:off x="3120" y="2400"/>
              <a:ext cx="816" cy="816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H"/>
            </a:p>
          </p:txBody>
        </p:sp>
        <p:pic>
          <p:nvPicPr>
            <p:cNvPr id="19481" name="Picture 25" descr="PE01495_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28" y="2976"/>
              <a:ext cx="830" cy="100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9489" name="Text Box 33"/>
            <p:cNvSpPr txBox="1">
              <a:spLocks noChangeArrowheads="1"/>
            </p:cNvSpPr>
            <p:nvPr/>
          </p:nvSpPr>
          <p:spPr bwMode="auto">
            <a:xfrm>
              <a:off x="3648" y="2544"/>
              <a:ext cx="1968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fr-CH" altLang="fr-FR" sz="2000">
                  <a:latin typeface="Verdana Ref" pitchFamily="34" charset="0"/>
                </a:rPr>
                <a:t>Financement par le désinvestissement</a:t>
              </a:r>
              <a:endParaRPr lang="fr-FR" altLang="fr-FR" sz="2000">
                <a:latin typeface="Verdana Ref" pitchFamily="34" charset="0"/>
              </a:endParaRPr>
            </a:p>
          </p:txBody>
        </p:sp>
      </p:grpSp>
      <p:grpSp>
        <p:nvGrpSpPr>
          <p:cNvPr id="19495" name="Group 39"/>
          <p:cNvGrpSpPr>
            <a:grpSpLocks/>
          </p:cNvGrpSpPr>
          <p:nvPr/>
        </p:nvGrpSpPr>
        <p:grpSpPr bwMode="auto">
          <a:xfrm>
            <a:off x="3467100" y="4038600"/>
            <a:ext cx="3162300" cy="2682875"/>
            <a:chOff x="2184" y="2544"/>
            <a:chExt cx="1992" cy="1690"/>
          </a:xfrm>
        </p:grpSpPr>
        <p:sp>
          <p:nvSpPr>
            <p:cNvPr id="19464" name="Line 8"/>
            <p:cNvSpPr>
              <a:spLocks noChangeShapeType="1"/>
            </p:cNvSpPr>
            <p:nvPr/>
          </p:nvSpPr>
          <p:spPr bwMode="auto">
            <a:xfrm flipH="1" flipV="1">
              <a:off x="2544" y="2544"/>
              <a:ext cx="0" cy="624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H"/>
            </a:p>
          </p:txBody>
        </p:sp>
        <p:pic>
          <p:nvPicPr>
            <p:cNvPr id="19476" name="Picture 20" descr="PE01543_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84" y="3120"/>
              <a:ext cx="696" cy="105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9490" name="Text Box 34"/>
            <p:cNvSpPr txBox="1">
              <a:spLocks noChangeArrowheads="1"/>
            </p:cNvSpPr>
            <p:nvPr/>
          </p:nvSpPr>
          <p:spPr bwMode="auto">
            <a:xfrm>
              <a:off x="2736" y="3792"/>
              <a:ext cx="1440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fr-CH" altLang="fr-FR" sz="2000">
                  <a:latin typeface="Verdana Ref" pitchFamily="34" charset="0"/>
                </a:rPr>
                <a:t>Financement</a:t>
              </a:r>
            </a:p>
            <a:p>
              <a:pPr algn="ctr"/>
              <a:r>
                <a:rPr lang="fr-CH" altLang="fr-FR" sz="2000">
                  <a:latin typeface="Verdana Ref" pitchFamily="34" charset="0"/>
                </a:rPr>
                <a:t>par le cash flow</a:t>
              </a:r>
              <a:endParaRPr lang="fr-FR" altLang="fr-FR" sz="2000">
                <a:latin typeface="Verdana Ref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0" name="Group 20"/>
          <p:cNvGrpSpPr>
            <a:grpSpLocks/>
          </p:cNvGrpSpPr>
          <p:nvPr/>
        </p:nvGrpSpPr>
        <p:grpSpPr bwMode="auto">
          <a:xfrm>
            <a:off x="0" y="0"/>
            <a:ext cx="3667125" cy="5673725"/>
            <a:chOff x="0" y="0"/>
            <a:chExt cx="2310" cy="3574"/>
          </a:xfrm>
        </p:grpSpPr>
        <p:pic>
          <p:nvPicPr>
            <p:cNvPr id="81925" name="Picture 5" descr="64011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2310" cy="247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1931" name="Text Box 11"/>
            <p:cNvSpPr txBox="1">
              <a:spLocks noChangeArrowheads="1"/>
            </p:cNvSpPr>
            <p:nvPr/>
          </p:nvSpPr>
          <p:spPr bwMode="auto">
            <a:xfrm>
              <a:off x="330" y="2748"/>
              <a:ext cx="1428" cy="8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fr-CH" altLang="fr-FR" sz="2000"/>
                <a:t>permet de mesure l'afflux de liquidité résultant de l'exploitation,</a:t>
              </a:r>
              <a:endParaRPr lang="fr-FR" altLang="fr-FR" sz="2000"/>
            </a:p>
          </p:txBody>
        </p:sp>
      </p:grpSp>
      <p:sp>
        <p:nvSpPr>
          <p:cNvPr id="81926" name="Line 6"/>
          <p:cNvSpPr>
            <a:spLocks noChangeShapeType="1"/>
          </p:cNvSpPr>
          <p:nvPr/>
        </p:nvSpPr>
        <p:spPr bwMode="auto">
          <a:xfrm flipV="1">
            <a:off x="638175" y="4324350"/>
            <a:ext cx="8143875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CH"/>
          </a:p>
        </p:txBody>
      </p:sp>
      <p:sp>
        <p:nvSpPr>
          <p:cNvPr id="81927" name="Text Box 7"/>
          <p:cNvSpPr txBox="1">
            <a:spLocks noChangeArrowheads="1"/>
          </p:cNvSpPr>
          <p:nvPr/>
        </p:nvSpPr>
        <p:spPr bwMode="auto">
          <a:xfrm>
            <a:off x="542925" y="3448050"/>
            <a:ext cx="3048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CH" altLang="fr-FR"/>
              <a:t>Le cash flow </a:t>
            </a:r>
          </a:p>
          <a:p>
            <a:r>
              <a:rPr lang="fr-CH" altLang="fr-FR"/>
              <a:t>à court terme …</a:t>
            </a:r>
            <a:endParaRPr lang="fr-FR" altLang="fr-FR"/>
          </a:p>
        </p:txBody>
      </p:sp>
      <p:grpSp>
        <p:nvGrpSpPr>
          <p:cNvPr id="81942" name="Group 22"/>
          <p:cNvGrpSpPr>
            <a:grpSpLocks/>
          </p:cNvGrpSpPr>
          <p:nvPr/>
        </p:nvGrpSpPr>
        <p:grpSpPr bwMode="auto">
          <a:xfrm>
            <a:off x="5240338" y="444500"/>
            <a:ext cx="3903662" cy="5286375"/>
            <a:chOff x="3301" y="280"/>
            <a:chExt cx="2459" cy="3330"/>
          </a:xfrm>
        </p:grpSpPr>
        <p:sp>
          <p:nvSpPr>
            <p:cNvPr id="81928" name="Text Box 8"/>
            <p:cNvSpPr txBox="1">
              <a:spLocks noChangeArrowheads="1"/>
            </p:cNvSpPr>
            <p:nvPr/>
          </p:nvSpPr>
          <p:spPr bwMode="auto">
            <a:xfrm>
              <a:off x="4008" y="2382"/>
              <a:ext cx="155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fr-CH" altLang="fr-FR"/>
                <a:t>à moyen terme …</a:t>
              </a:r>
              <a:endParaRPr lang="fr-FR" altLang="fr-FR"/>
            </a:p>
          </p:txBody>
        </p:sp>
        <p:pic>
          <p:nvPicPr>
            <p:cNvPr id="81930" name="Picture 10" descr="mixremix-dettes0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01" y="280"/>
              <a:ext cx="2459" cy="190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1932" name="Text Box 12"/>
            <p:cNvSpPr txBox="1">
              <a:spLocks noChangeArrowheads="1"/>
            </p:cNvSpPr>
            <p:nvPr/>
          </p:nvSpPr>
          <p:spPr bwMode="auto">
            <a:xfrm>
              <a:off x="3738" y="2784"/>
              <a:ext cx="1794" cy="8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fr-CH" altLang="fr-FR" sz="2000"/>
                <a:t>indique la capacité à rembourser ses dettes ou à autofinancer ses investissements.</a:t>
              </a:r>
              <a:endParaRPr lang="fr-FR" altLang="fr-FR" sz="2000"/>
            </a:p>
          </p:txBody>
        </p:sp>
      </p:grpSp>
      <p:grpSp>
        <p:nvGrpSpPr>
          <p:cNvPr id="81941" name="Group 21"/>
          <p:cNvGrpSpPr>
            <a:grpSpLocks/>
          </p:cNvGrpSpPr>
          <p:nvPr/>
        </p:nvGrpSpPr>
        <p:grpSpPr bwMode="auto">
          <a:xfrm>
            <a:off x="3200400" y="2130425"/>
            <a:ext cx="2482850" cy="4476750"/>
            <a:chOff x="2016" y="1342"/>
            <a:chExt cx="1564" cy="2820"/>
          </a:xfrm>
        </p:grpSpPr>
        <p:pic>
          <p:nvPicPr>
            <p:cNvPr id="81934" name="Picture 14" descr="sallandrouzeaction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82" y="1342"/>
              <a:ext cx="1458" cy="19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1936" name="Text Box 16"/>
            <p:cNvSpPr txBox="1">
              <a:spLocks noChangeArrowheads="1"/>
            </p:cNvSpPr>
            <p:nvPr/>
          </p:nvSpPr>
          <p:spPr bwMode="auto">
            <a:xfrm>
              <a:off x="2026" y="3334"/>
              <a:ext cx="155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fr-CH" altLang="fr-FR"/>
                <a:t>à la clôture …</a:t>
              </a:r>
              <a:endParaRPr lang="fr-FR" altLang="fr-FR"/>
            </a:p>
          </p:txBody>
        </p:sp>
        <p:sp>
          <p:nvSpPr>
            <p:cNvPr id="81937" name="Text Box 17"/>
            <p:cNvSpPr txBox="1">
              <a:spLocks noChangeArrowheads="1"/>
            </p:cNvSpPr>
            <p:nvPr/>
          </p:nvSpPr>
          <p:spPr bwMode="auto">
            <a:xfrm>
              <a:off x="2016" y="3528"/>
              <a:ext cx="1428" cy="6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fr-CH" altLang="fr-FR" sz="2000"/>
                <a:t>montre la possibilité de distribuer des dividendes,</a:t>
              </a:r>
              <a:endParaRPr lang="fr-FR" altLang="fr-FR" sz="2000"/>
            </a:p>
          </p:txBody>
        </p:sp>
        <p:sp>
          <p:nvSpPr>
            <p:cNvPr id="81939" name="Line 19"/>
            <p:cNvSpPr>
              <a:spLocks noChangeShapeType="1"/>
            </p:cNvSpPr>
            <p:nvPr/>
          </p:nvSpPr>
          <p:spPr bwMode="auto">
            <a:xfrm flipV="1">
              <a:off x="3210" y="3174"/>
              <a:ext cx="0" cy="25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H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914400" y="2133600"/>
            <a:ext cx="2286000" cy="4343400"/>
          </a:xfrm>
          <a:prstGeom prst="rect">
            <a:avLst/>
          </a:prstGeom>
          <a:solidFill>
            <a:srgbClr val="00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fr-CH" altLang="fr-FR" b="1">
                <a:solidFill>
                  <a:srgbClr val="66FFFF"/>
                </a:solidFill>
              </a:rPr>
              <a:t>Bénéfice net</a:t>
            </a:r>
            <a:endParaRPr lang="fr-FR" altLang="fr-FR" b="1">
              <a:solidFill>
                <a:srgbClr val="66FFFF"/>
              </a:solidFill>
            </a:endParaRPr>
          </a:p>
        </p:txBody>
      </p:sp>
      <p:grpSp>
        <p:nvGrpSpPr>
          <p:cNvPr id="18442" name="Group 10"/>
          <p:cNvGrpSpPr>
            <a:grpSpLocks/>
          </p:cNvGrpSpPr>
          <p:nvPr/>
        </p:nvGrpSpPr>
        <p:grpSpPr bwMode="auto">
          <a:xfrm>
            <a:off x="3429000" y="2133600"/>
            <a:ext cx="2286000" cy="4343400"/>
            <a:chOff x="2160" y="1344"/>
            <a:chExt cx="1440" cy="2736"/>
          </a:xfrm>
        </p:grpSpPr>
        <p:sp>
          <p:nvSpPr>
            <p:cNvPr id="18435" name="Rectangle 3"/>
            <p:cNvSpPr>
              <a:spLocks noChangeArrowheads="1"/>
            </p:cNvSpPr>
            <p:nvPr/>
          </p:nvSpPr>
          <p:spPr bwMode="auto">
            <a:xfrm>
              <a:off x="2160" y="3456"/>
              <a:ext cx="1440" cy="624"/>
            </a:xfrm>
            <a:prstGeom prst="rect">
              <a:avLst/>
            </a:prstGeom>
            <a:solidFill>
              <a:srgbClr val="0000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fr-CH" altLang="fr-FR" b="1">
                  <a:solidFill>
                    <a:srgbClr val="66FFFF"/>
                  </a:solidFill>
                </a:rPr>
                <a:t>Tantièmes</a:t>
              </a:r>
              <a:endParaRPr lang="fr-FR" altLang="fr-FR" b="1">
                <a:solidFill>
                  <a:srgbClr val="66FFFF"/>
                </a:solidFill>
              </a:endParaRPr>
            </a:p>
          </p:txBody>
        </p:sp>
        <p:sp>
          <p:nvSpPr>
            <p:cNvPr id="18436" name="Rectangle 4"/>
            <p:cNvSpPr>
              <a:spLocks noChangeArrowheads="1"/>
            </p:cNvSpPr>
            <p:nvPr/>
          </p:nvSpPr>
          <p:spPr bwMode="auto">
            <a:xfrm>
              <a:off x="2160" y="2256"/>
              <a:ext cx="1440" cy="1152"/>
            </a:xfrm>
            <a:prstGeom prst="rect">
              <a:avLst/>
            </a:prstGeom>
            <a:solidFill>
              <a:srgbClr val="0000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fr-CH" altLang="fr-FR" b="1">
                  <a:solidFill>
                    <a:srgbClr val="66FFFF"/>
                  </a:solidFill>
                </a:rPr>
                <a:t>Dividendes</a:t>
              </a:r>
              <a:endParaRPr lang="fr-FR" altLang="fr-FR" b="1">
                <a:solidFill>
                  <a:srgbClr val="66FFFF"/>
                </a:solidFill>
              </a:endParaRPr>
            </a:p>
          </p:txBody>
        </p:sp>
        <p:sp>
          <p:nvSpPr>
            <p:cNvPr id="18437" name="Rectangle 5"/>
            <p:cNvSpPr>
              <a:spLocks noChangeArrowheads="1"/>
            </p:cNvSpPr>
            <p:nvPr/>
          </p:nvSpPr>
          <p:spPr bwMode="auto">
            <a:xfrm>
              <a:off x="2160" y="1344"/>
              <a:ext cx="1440" cy="864"/>
            </a:xfrm>
            <a:prstGeom prst="rect">
              <a:avLst/>
            </a:prstGeom>
            <a:solidFill>
              <a:srgbClr val="0000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fr-CH" altLang="fr-FR" b="1">
                  <a:solidFill>
                    <a:srgbClr val="66FFFF"/>
                  </a:solidFill>
                </a:rPr>
                <a:t>Attributions aux</a:t>
              </a:r>
            </a:p>
            <a:p>
              <a:pPr algn="ctr"/>
              <a:r>
                <a:rPr lang="fr-CH" altLang="fr-FR" b="1">
                  <a:solidFill>
                    <a:srgbClr val="66FFFF"/>
                  </a:solidFill>
                </a:rPr>
                <a:t>réserves</a:t>
              </a:r>
              <a:endParaRPr lang="fr-FR" altLang="fr-FR" b="1">
                <a:solidFill>
                  <a:srgbClr val="66FFFF"/>
                </a:solidFill>
              </a:endParaRPr>
            </a:p>
          </p:txBody>
        </p:sp>
      </p:grpSp>
      <p:sp>
        <p:nvSpPr>
          <p:cNvPr id="18438" name="Rectangle 6"/>
          <p:cNvSpPr>
            <a:spLocks noChangeArrowheads="1"/>
          </p:cNvSpPr>
          <p:nvPr/>
        </p:nvSpPr>
        <p:spPr bwMode="auto">
          <a:xfrm>
            <a:off x="3429000" y="685800"/>
            <a:ext cx="2286000" cy="1371600"/>
          </a:xfrm>
          <a:prstGeom prst="rect">
            <a:avLst/>
          </a:prstGeom>
          <a:solidFill>
            <a:srgbClr val="00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fr-CH" altLang="fr-FR" b="1">
                <a:solidFill>
                  <a:srgbClr val="00FF00"/>
                </a:solidFill>
              </a:rPr>
              <a:t>Amortissements</a:t>
            </a:r>
          </a:p>
          <a:p>
            <a:pPr algn="ctr"/>
            <a:r>
              <a:rPr lang="fr-CH" altLang="fr-FR" b="1">
                <a:solidFill>
                  <a:srgbClr val="00FF00"/>
                </a:solidFill>
              </a:rPr>
              <a:t>et provisions</a:t>
            </a:r>
            <a:endParaRPr lang="fr-FR" altLang="fr-FR" b="1">
              <a:solidFill>
                <a:srgbClr val="00FF00"/>
              </a:solidFill>
            </a:endParaRPr>
          </a:p>
        </p:txBody>
      </p:sp>
      <p:sp>
        <p:nvSpPr>
          <p:cNvPr id="18439" name="Rectangle 7"/>
          <p:cNvSpPr>
            <a:spLocks noChangeArrowheads="1"/>
          </p:cNvSpPr>
          <p:nvPr/>
        </p:nvSpPr>
        <p:spPr bwMode="auto">
          <a:xfrm rot="-5400000">
            <a:off x="3544093" y="3085307"/>
            <a:ext cx="5789613" cy="990600"/>
          </a:xfrm>
          <a:prstGeom prst="rect">
            <a:avLst/>
          </a:prstGeom>
          <a:solidFill>
            <a:srgbClr val="8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fr-CH" altLang="fr-FR" sz="2800" b="1">
                <a:solidFill>
                  <a:srgbClr val="FFFFFF"/>
                </a:solidFill>
              </a:rPr>
              <a:t>Cash flow brut</a:t>
            </a:r>
            <a:endParaRPr lang="fr-FR" altLang="fr-FR" sz="2800" b="1">
              <a:solidFill>
                <a:srgbClr val="FFFFFF"/>
              </a:solidFill>
            </a:endParaRPr>
          </a:p>
        </p:txBody>
      </p:sp>
      <p:sp>
        <p:nvSpPr>
          <p:cNvPr id="18440" name="Rectangle 8"/>
          <p:cNvSpPr>
            <a:spLocks noChangeArrowheads="1"/>
          </p:cNvSpPr>
          <p:nvPr/>
        </p:nvSpPr>
        <p:spPr bwMode="auto">
          <a:xfrm rot="-5400000">
            <a:off x="6246812" y="1598613"/>
            <a:ext cx="2822575" cy="9906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fr-CH" altLang="fr-FR" sz="2800" b="1">
                <a:solidFill>
                  <a:srgbClr val="FFFFFF"/>
                </a:solidFill>
              </a:rPr>
              <a:t>Cash flow net</a:t>
            </a:r>
            <a:endParaRPr lang="fr-FR" altLang="fr-FR" sz="2800" b="1">
              <a:solidFill>
                <a:srgbClr val="FFFFFF"/>
              </a:solidFill>
            </a:endParaRPr>
          </a:p>
        </p:txBody>
      </p:sp>
      <p:sp>
        <p:nvSpPr>
          <p:cNvPr id="18441" name="Text Box 9"/>
          <p:cNvSpPr txBox="1">
            <a:spLocks noChangeArrowheads="1"/>
          </p:cNvSpPr>
          <p:nvPr/>
        </p:nvSpPr>
        <p:spPr bwMode="auto">
          <a:xfrm>
            <a:off x="0" y="0"/>
            <a:ext cx="2743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CH" altLang="fr-FR" sz="3200" b="1"/>
              <a:t>Cash flow net</a:t>
            </a:r>
            <a:endParaRPr lang="fr-FR" altLang="fr-FR" sz="3200" b="1"/>
          </a:p>
        </p:txBody>
      </p:sp>
      <p:pic>
        <p:nvPicPr>
          <p:cNvPr id="18443" name="Picture 11" descr="BD04896_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8238" y="4724400"/>
            <a:ext cx="1785937" cy="1133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8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8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8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 animBg="1" autoUpdateAnimBg="0"/>
      <p:bldP spid="18438" grpId="0" animBg="1" autoUpdateAnimBg="0"/>
      <p:bldP spid="18439" grpId="0" animBg="1" autoUpdateAnimBg="0"/>
      <p:bldP spid="18440" grpId="0" animBg="1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1863725" y="2209800"/>
            <a:ext cx="5527675" cy="1433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fr-CH" altLang="fr-FR" sz="8800">
                <a:solidFill>
                  <a:schemeClr val="accent2"/>
                </a:solidFill>
                <a:latin typeface="Verdana Ref" pitchFamily="34" charset="0"/>
              </a:rPr>
              <a:t>Exercices</a:t>
            </a:r>
            <a:endParaRPr lang="fr-FR" altLang="fr-FR" sz="8800">
              <a:solidFill>
                <a:schemeClr val="accent2"/>
              </a:solidFill>
              <a:latin typeface="Verdana Ref" pitchFamily="34" charset="0"/>
            </a:endParaRP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BD06500_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682875"/>
            <a:ext cx="1768475" cy="1490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304800" y="152400"/>
            <a:ext cx="27432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fr-CH" altLang="fr-FR" sz="3200" b="1"/>
              <a:t>Financement</a:t>
            </a:r>
          </a:p>
          <a:p>
            <a:pPr algn="ctr"/>
            <a:r>
              <a:rPr lang="fr-CH" altLang="fr-FR" sz="3200" b="1"/>
              <a:t>de l'entreprise</a:t>
            </a:r>
            <a:endParaRPr lang="fr-FR" altLang="fr-FR" sz="3200" b="1"/>
          </a:p>
        </p:txBody>
      </p:sp>
      <p:grpSp>
        <p:nvGrpSpPr>
          <p:cNvPr id="23556" name="Group 4"/>
          <p:cNvGrpSpPr>
            <a:grpSpLocks/>
          </p:cNvGrpSpPr>
          <p:nvPr/>
        </p:nvGrpSpPr>
        <p:grpSpPr bwMode="auto">
          <a:xfrm>
            <a:off x="152400" y="2943225"/>
            <a:ext cx="4324350" cy="2633663"/>
            <a:chOff x="96" y="1854"/>
            <a:chExt cx="2724" cy="1659"/>
          </a:xfrm>
        </p:grpSpPr>
        <p:pic>
          <p:nvPicPr>
            <p:cNvPr id="23557" name="Picture 5" descr="billet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08" y="1854"/>
              <a:ext cx="612" cy="6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3558" name="AutoShape 6"/>
            <p:cNvSpPr>
              <a:spLocks noChangeArrowheads="1"/>
            </p:cNvSpPr>
            <p:nvPr/>
          </p:nvSpPr>
          <p:spPr bwMode="auto">
            <a:xfrm flipH="1" flipV="1">
              <a:off x="1680" y="2064"/>
              <a:ext cx="480" cy="192"/>
            </a:xfrm>
            <a:custGeom>
              <a:avLst/>
              <a:gdLst>
                <a:gd name="G0" fmla="+- 16200 0 0"/>
                <a:gd name="G1" fmla="+- 5400 0 0"/>
                <a:gd name="G2" fmla="+- 21600 0 5400"/>
                <a:gd name="G3" fmla="+- 10800 0 5400"/>
                <a:gd name="G4" fmla="+- 21600 0 16200"/>
                <a:gd name="G5" fmla="*/ G4 G3 10800"/>
                <a:gd name="G6" fmla="+- 21600 0 G5"/>
                <a:gd name="T0" fmla="*/ 16200 w 21600"/>
                <a:gd name="T1" fmla="*/ 0 h 21600"/>
                <a:gd name="T2" fmla="*/ 0 w 21600"/>
                <a:gd name="T3" fmla="*/ 10800 h 21600"/>
                <a:gd name="T4" fmla="*/ 16200 w 21600"/>
                <a:gd name="T5" fmla="*/ 21600 h 21600"/>
                <a:gd name="T6" fmla="*/ 21600 w 21600"/>
                <a:gd name="T7" fmla="*/ 1080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3375 w 21600"/>
                <a:gd name="T13" fmla="*/ G1 h 21600"/>
                <a:gd name="T14" fmla="*/ G6 w 21600"/>
                <a:gd name="T15" fmla="*/ G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6200" y="0"/>
                  </a:moveTo>
                  <a:lnTo>
                    <a:pt x="16200" y="5400"/>
                  </a:lnTo>
                  <a:lnTo>
                    <a:pt x="3375" y="5400"/>
                  </a:lnTo>
                  <a:lnTo>
                    <a:pt x="3375" y="16200"/>
                  </a:lnTo>
                  <a:lnTo>
                    <a:pt x="16200" y="16200"/>
                  </a:lnTo>
                  <a:lnTo>
                    <a:pt x="16200" y="21600"/>
                  </a:lnTo>
                  <a:lnTo>
                    <a:pt x="21600" y="10800"/>
                  </a:lnTo>
                  <a:close/>
                </a:path>
                <a:path w="21600" h="21600">
                  <a:moveTo>
                    <a:pt x="1350" y="5400"/>
                  </a:moveTo>
                  <a:lnTo>
                    <a:pt x="1350" y="16200"/>
                  </a:lnTo>
                  <a:lnTo>
                    <a:pt x="2700" y="16200"/>
                  </a:lnTo>
                  <a:lnTo>
                    <a:pt x="2700" y="5400"/>
                  </a:lnTo>
                  <a:close/>
                </a:path>
                <a:path w="21600" h="21600">
                  <a:moveTo>
                    <a:pt x="0" y="5400"/>
                  </a:moveTo>
                  <a:lnTo>
                    <a:pt x="0" y="16200"/>
                  </a:lnTo>
                  <a:lnTo>
                    <a:pt x="675" y="16200"/>
                  </a:lnTo>
                  <a:lnTo>
                    <a:pt x="675" y="540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CH"/>
            </a:p>
          </p:txBody>
        </p:sp>
        <p:sp>
          <p:nvSpPr>
            <p:cNvPr id="23559" name="Text Box 7"/>
            <p:cNvSpPr txBox="1">
              <a:spLocks noChangeArrowheads="1"/>
            </p:cNvSpPr>
            <p:nvPr/>
          </p:nvSpPr>
          <p:spPr bwMode="auto">
            <a:xfrm>
              <a:off x="96" y="2688"/>
              <a:ext cx="1920" cy="8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fr-CH" altLang="fr-FR"/>
                <a:t>Pour acheter des biens d'équipement il faut du</a:t>
              </a:r>
            </a:p>
            <a:p>
              <a:pPr algn="ctr"/>
              <a:r>
                <a:rPr lang="fr-CH" altLang="fr-FR" sz="3200" b="1"/>
                <a:t>c a s h</a:t>
              </a:r>
              <a:endParaRPr lang="fr-FR" altLang="fr-FR" sz="3200" b="1"/>
            </a:p>
          </p:txBody>
        </p:sp>
      </p:grpSp>
      <p:grpSp>
        <p:nvGrpSpPr>
          <p:cNvPr id="23560" name="Group 8"/>
          <p:cNvGrpSpPr>
            <a:grpSpLocks/>
          </p:cNvGrpSpPr>
          <p:nvPr/>
        </p:nvGrpSpPr>
        <p:grpSpPr bwMode="auto">
          <a:xfrm>
            <a:off x="3581400" y="228600"/>
            <a:ext cx="3048000" cy="2514600"/>
            <a:chOff x="2256" y="144"/>
            <a:chExt cx="1920" cy="1584"/>
          </a:xfrm>
        </p:grpSpPr>
        <p:pic>
          <p:nvPicPr>
            <p:cNvPr id="23561" name="Picture 9" descr="PE01542_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56" y="144"/>
              <a:ext cx="633" cy="9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3562" name="Line 10"/>
            <p:cNvSpPr>
              <a:spLocks noChangeShapeType="1"/>
            </p:cNvSpPr>
            <p:nvPr/>
          </p:nvSpPr>
          <p:spPr bwMode="auto">
            <a:xfrm flipH="1">
              <a:off x="2544" y="1104"/>
              <a:ext cx="0" cy="624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H"/>
            </a:p>
          </p:txBody>
        </p:sp>
        <p:sp>
          <p:nvSpPr>
            <p:cNvPr id="23563" name="Text Box 11"/>
            <p:cNvSpPr txBox="1">
              <a:spLocks noChangeArrowheads="1"/>
            </p:cNvSpPr>
            <p:nvPr/>
          </p:nvSpPr>
          <p:spPr bwMode="auto">
            <a:xfrm>
              <a:off x="2880" y="240"/>
              <a:ext cx="1296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fr-CH" altLang="fr-FR" sz="2000">
                  <a:latin typeface="Verdana Ref" pitchFamily="34" charset="0"/>
                </a:rPr>
                <a:t>Financement</a:t>
              </a:r>
            </a:p>
            <a:p>
              <a:pPr algn="ctr"/>
              <a:r>
                <a:rPr lang="fr-CH" altLang="fr-FR" sz="2000">
                  <a:latin typeface="Verdana Ref" pitchFamily="34" charset="0"/>
                </a:rPr>
                <a:t>par </a:t>
              </a:r>
              <a:r>
                <a:rPr lang="fr-CH" altLang="fr-FR" sz="2000">
                  <a:solidFill>
                    <a:srgbClr val="FF0000"/>
                  </a:solidFill>
                  <a:latin typeface="Verdana Ref" pitchFamily="34" charset="0"/>
                </a:rPr>
                <a:t>?</a:t>
              </a:r>
              <a:endParaRPr lang="fr-FR" altLang="fr-FR" sz="2000">
                <a:solidFill>
                  <a:srgbClr val="FF0000"/>
                </a:solidFill>
                <a:latin typeface="Verdana Ref" pitchFamily="34" charset="0"/>
              </a:endParaRPr>
            </a:p>
          </p:txBody>
        </p:sp>
      </p:grpSp>
      <p:grpSp>
        <p:nvGrpSpPr>
          <p:cNvPr id="23564" name="Group 12"/>
          <p:cNvGrpSpPr>
            <a:grpSpLocks/>
          </p:cNvGrpSpPr>
          <p:nvPr/>
        </p:nvGrpSpPr>
        <p:grpSpPr bwMode="auto">
          <a:xfrm>
            <a:off x="4876800" y="914400"/>
            <a:ext cx="3935413" cy="2362200"/>
            <a:chOff x="3072" y="576"/>
            <a:chExt cx="2479" cy="1488"/>
          </a:xfrm>
        </p:grpSpPr>
        <p:sp>
          <p:nvSpPr>
            <p:cNvPr id="23565" name="Line 13"/>
            <p:cNvSpPr>
              <a:spLocks noChangeShapeType="1"/>
            </p:cNvSpPr>
            <p:nvPr/>
          </p:nvSpPr>
          <p:spPr bwMode="auto">
            <a:xfrm flipH="1">
              <a:off x="3072" y="1248"/>
              <a:ext cx="816" cy="816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H"/>
            </a:p>
          </p:txBody>
        </p:sp>
        <p:pic>
          <p:nvPicPr>
            <p:cNvPr id="23566" name="Picture 14" descr="PE01548_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32" y="576"/>
              <a:ext cx="1200" cy="91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3567" name="Text Box 15"/>
            <p:cNvSpPr txBox="1">
              <a:spLocks noChangeArrowheads="1"/>
            </p:cNvSpPr>
            <p:nvPr/>
          </p:nvSpPr>
          <p:spPr bwMode="auto">
            <a:xfrm>
              <a:off x="3792" y="1420"/>
              <a:ext cx="175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fr-CH" altLang="fr-FR" sz="2000">
                  <a:latin typeface="Verdana Ref" pitchFamily="34" charset="0"/>
                </a:rPr>
                <a:t>Financement par ?</a:t>
              </a:r>
              <a:endParaRPr lang="fr-FR" altLang="fr-FR" sz="2000">
                <a:latin typeface="Verdana Ref" pitchFamily="34" charset="0"/>
              </a:endParaRPr>
            </a:p>
          </p:txBody>
        </p:sp>
      </p:grpSp>
      <p:grpSp>
        <p:nvGrpSpPr>
          <p:cNvPr id="23568" name="Group 16"/>
          <p:cNvGrpSpPr>
            <a:grpSpLocks/>
          </p:cNvGrpSpPr>
          <p:nvPr/>
        </p:nvGrpSpPr>
        <p:grpSpPr bwMode="auto">
          <a:xfrm>
            <a:off x="4953000" y="3810000"/>
            <a:ext cx="3962400" cy="2514600"/>
            <a:chOff x="3120" y="2400"/>
            <a:chExt cx="2496" cy="1584"/>
          </a:xfrm>
        </p:grpSpPr>
        <p:sp>
          <p:nvSpPr>
            <p:cNvPr id="23569" name="Line 17"/>
            <p:cNvSpPr>
              <a:spLocks noChangeShapeType="1"/>
            </p:cNvSpPr>
            <p:nvPr/>
          </p:nvSpPr>
          <p:spPr bwMode="auto">
            <a:xfrm flipH="1" flipV="1">
              <a:off x="3120" y="2400"/>
              <a:ext cx="816" cy="816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H"/>
            </a:p>
          </p:txBody>
        </p:sp>
        <p:pic>
          <p:nvPicPr>
            <p:cNvPr id="23570" name="Picture 18" descr="PE01495_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28" y="2976"/>
              <a:ext cx="830" cy="100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3571" name="Text Box 19"/>
            <p:cNvSpPr txBox="1">
              <a:spLocks noChangeArrowheads="1"/>
            </p:cNvSpPr>
            <p:nvPr/>
          </p:nvSpPr>
          <p:spPr bwMode="auto">
            <a:xfrm>
              <a:off x="3648" y="2544"/>
              <a:ext cx="196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fr-CH" altLang="fr-FR" sz="2000">
                  <a:latin typeface="Verdana Ref" pitchFamily="34" charset="0"/>
                </a:rPr>
                <a:t>Financement par ?</a:t>
              </a:r>
              <a:endParaRPr lang="fr-FR" altLang="fr-FR" sz="2000">
                <a:latin typeface="Verdana Ref" pitchFamily="34" charset="0"/>
              </a:endParaRPr>
            </a:p>
          </p:txBody>
        </p:sp>
      </p:grpSp>
      <p:grpSp>
        <p:nvGrpSpPr>
          <p:cNvPr id="23572" name="Group 20"/>
          <p:cNvGrpSpPr>
            <a:grpSpLocks/>
          </p:cNvGrpSpPr>
          <p:nvPr/>
        </p:nvGrpSpPr>
        <p:grpSpPr bwMode="auto">
          <a:xfrm>
            <a:off x="3467100" y="4038600"/>
            <a:ext cx="3162300" cy="2682875"/>
            <a:chOff x="2184" y="2544"/>
            <a:chExt cx="1992" cy="1690"/>
          </a:xfrm>
        </p:grpSpPr>
        <p:sp>
          <p:nvSpPr>
            <p:cNvPr id="23573" name="Line 21"/>
            <p:cNvSpPr>
              <a:spLocks noChangeShapeType="1"/>
            </p:cNvSpPr>
            <p:nvPr/>
          </p:nvSpPr>
          <p:spPr bwMode="auto">
            <a:xfrm flipH="1" flipV="1">
              <a:off x="2544" y="2544"/>
              <a:ext cx="0" cy="624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H"/>
            </a:p>
          </p:txBody>
        </p:sp>
        <p:pic>
          <p:nvPicPr>
            <p:cNvPr id="23574" name="Picture 22" descr="PE01543_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84" y="3120"/>
              <a:ext cx="696" cy="105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3575" name="Text Box 23"/>
            <p:cNvSpPr txBox="1">
              <a:spLocks noChangeArrowheads="1"/>
            </p:cNvSpPr>
            <p:nvPr/>
          </p:nvSpPr>
          <p:spPr bwMode="auto">
            <a:xfrm>
              <a:off x="2736" y="3792"/>
              <a:ext cx="1440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fr-CH" altLang="fr-FR" sz="2000">
                  <a:latin typeface="Verdana Ref" pitchFamily="34" charset="0"/>
                </a:rPr>
                <a:t>Financement</a:t>
              </a:r>
            </a:p>
            <a:p>
              <a:pPr algn="ctr"/>
              <a:r>
                <a:rPr lang="fr-CH" altLang="fr-FR" sz="2000">
                  <a:latin typeface="Verdana Ref" pitchFamily="34" charset="0"/>
                </a:rPr>
                <a:t>par ?</a:t>
              </a:r>
              <a:endParaRPr lang="fr-FR" altLang="fr-FR" sz="2000">
                <a:latin typeface="Verdana Ref" pitchFamily="34" charset="0"/>
              </a:endParaRPr>
            </a:p>
          </p:txBody>
        </p:sp>
      </p:grpSp>
      <p:sp>
        <p:nvSpPr>
          <p:cNvPr id="23576" name="WordArt 24"/>
          <p:cNvSpPr>
            <a:spLocks noChangeArrowheads="1" noChangeShapeType="1" noTextEdit="1"/>
          </p:cNvSpPr>
          <p:nvPr/>
        </p:nvSpPr>
        <p:spPr bwMode="auto">
          <a:xfrm>
            <a:off x="8763000" y="152400"/>
            <a:ext cx="228600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r-CH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 panose="020B0A04020102020204" pitchFamily="34" charset="0"/>
              </a:rPr>
              <a:t>1</a:t>
            </a:r>
          </a:p>
        </p:txBody>
      </p:sp>
      <p:sp>
        <p:nvSpPr>
          <p:cNvPr id="27652" name="AutoShape 1028"/>
          <p:cNvSpPr>
            <a:spLocks noChangeArrowheads="1"/>
          </p:cNvSpPr>
          <p:nvPr/>
        </p:nvSpPr>
        <p:spPr bwMode="auto">
          <a:xfrm rot="5400000">
            <a:off x="5472113" y="1262062"/>
            <a:ext cx="781050" cy="428625"/>
          </a:xfrm>
          <a:prstGeom prst="leftArrow">
            <a:avLst>
              <a:gd name="adj1" fmla="val 50000"/>
              <a:gd name="adj2" fmla="val 45556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C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BD06500_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682875"/>
            <a:ext cx="1768475" cy="1490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304800" y="152400"/>
            <a:ext cx="27432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fr-CH" altLang="fr-FR" sz="3200" b="1"/>
              <a:t>Financement</a:t>
            </a:r>
          </a:p>
          <a:p>
            <a:pPr algn="ctr"/>
            <a:r>
              <a:rPr lang="fr-CH" altLang="fr-FR" sz="3200" b="1"/>
              <a:t>de l'entreprise</a:t>
            </a:r>
            <a:endParaRPr lang="fr-FR" altLang="fr-FR" sz="3200" b="1"/>
          </a:p>
        </p:txBody>
      </p:sp>
      <p:grpSp>
        <p:nvGrpSpPr>
          <p:cNvPr id="26628" name="Group 4"/>
          <p:cNvGrpSpPr>
            <a:grpSpLocks/>
          </p:cNvGrpSpPr>
          <p:nvPr/>
        </p:nvGrpSpPr>
        <p:grpSpPr bwMode="auto">
          <a:xfrm>
            <a:off x="152400" y="2943225"/>
            <a:ext cx="4324350" cy="2633663"/>
            <a:chOff x="96" y="1854"/>
            <a:chExt cx="2724" cy="1659"/>
          </a:xfrm>
        </p:grpSpPr>
        <p:pic>
          <p:nvPicPr>
            <p:cNvPr id="26629" name="Picture 5" descr="billet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08" y="1854"/>
              <a:ext cx="612" cy="6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6630" name="AutoShape 6"/>
            <p:cNvSpPr>
              <a:spLocks noChangeArrowheads="1"/>
            </p:cNvSpPr>
            <p:nvPr/>
          </p:nvSpPr>
          <p:spPr bwMode="auto">
            <a:xfrm flipH="1" flipV="1">
              <a:off x="1680" y="2064"/>
              <a:ext cx="480" cy="192"/>
            </a:xfrm>
            <a:custGeom>
              <a:avLst/>
              <a:gdLst>
                <a:gd name="G0" fmla="+- 16200 0 0"/>
                <a:gd name="G1" fmla="+- 5400 0 0"/>
                <a:gd name="G2" fmla="+- 21600 0 5400"/>
                <a:gd name="G3" fmla="+- 10800 0 5400"/>
                <a:gd name="G4" fmla="+- 21600 0 16200"/>
                <a:gd name="G5" fmla="*/ G4 G3 10800"/>
                <a:gd name="G6" fmla="+- 21600 0 G5"/>
                <a:gd name="T0" fmla="*/ 16200 w 21600"/>
                <a:gd name="T1" fmla="*/ 0 h 21600"/>
                <a:gd name="T2" fmla="*/ 0 w 21600"/>
                <a:gd name="T3" fmla="*/ 10800 h 21600"/>
                <a:gd name="T4" fmla="*/ 16200 w 21600"/>
                <a:gd name="T5" fmla="*/ 21600 h 21600"/>
                <a:gd name="T6" fmla="*/ 21600 w 21600"/>
                <a:gd name="T7" fmla="*/ 1080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3375 w 21600"/>
                <a:gd name="T13" fmla="*/ G1 h 21600"/>
                <a:gd name="T14" fmla="*/ G6 w 21600"/>
                <a:gd name="T15" fmla="*/ G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6200" y="0"/>
                  </a:moveTo>
                  <a:lnTo>
                    <a:pt x="16200" y="5400"/>
                  </a:lnTo>
                  <a:lnTo>
                    <a:pt x="3375" y="5400"/>
                  </a:lnTo>
                  <a:lnTo>
                    <a:pt x="3375" y="16200"/>
                  </a:lnTo>
                  <a:lnTo>
                    <a:pt x="16200" y="16200"/>
                  </a:lnTo>
                  <a:lnTo>
                    <a:pt x="16200" y="21600"/>
                  </a:lnTo>
                  <a:lnTo>
                    <a:pt x="21600" y="10800"/>
                  </a:lnTo>
                  <a:close/>
                </a:path>
                <a:path w="21600" h="21600">
                  <a:moveTo>
                    <a:pt x="1350" y="5400"/>
                  </a:moveTo>
                  <a:lnTo>
                    <a:pt x="1350" y="16200"/>
                  </a:lnTo>
                  <a:lnTo>
                    <a:pt x="2700" y="16200"/>
                  </a:lnTo>
                  <a:lnTo>
                    <a:pt x="2700" y="5400"/>
                  </a:lnTo>
                  <a:close/>
                </a:path>
                <a:path w="21600" h="21600">
                  <a:moveTo>
                    <a:pt x="0" y="5400"/>
                  </a:moveTo>
                  <a:lnTo>
                    <a:pt x="0" y="16200"/>
                  </a:lnTo>
                  <a:lnTo>
                    <a:pt x="675" y="16200"/>
                  </a:lnTo>
                  <a:lnTo>
                    <a:pt x="675" y="540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CH"/>
            </a:p>
          </p:txBody>
        </p:sp>
        <p:sp>
          <p:nvSpPr>
            <p:cNvPr id="26631" name="Text Box 7"/>
            <p:cNvSpPr txBox="1">
              <a:spLocks noChangeArrowheads="1"/>
            </p:cNvSpPr>
            <p:nvPr/>
          </p:nvSpPr>
          <p:spPr bwMode="auto">
            <a:xfrm>
              <a:off x="96" y="2688"/>
              <a:ext cx="1920" cy="8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fr-CH" altLang="fr-FR"/>
                <a:t>Pour acheter des biens d'équipement il faut du</a:t>
              </a:r>
            </a:p>
            <a:p>
              <a:pPr algn="ctr"/>
              <a:r>
                <a:rPr lang="fr-CH" altLang="fr-FR" sz="3200" b="1"/>
                <a:t>c a s h</a:t>
              </a:r>
              <a:endParaRPr lang="fr-FR" altLang="fr-FR" sz="3200" b="1"/>
            </a:p>
          </p:txBody>
        </p:sp>
      </p:grpSp>
      <p:grpSp>
        <p:nvGrpSpPr>
          <p:cNvPr id="26632" name="Group 8"/>
          <p:cNvGrpSpPr>
            <a:grpSpLocks/>
          </p:cNvGrpSpPr>
          <p:nvPr/>
        </p:nvGrpSpPr>
        <p:grpSpPr bwMode="auto">
          <a:xfrm>
            <a:off x="3581400" y="228600"/>
            <a:ext cx="3048000" cy="2514600"/>
            <a:chOff x="2256" y="144"/>
            <a:chExt cx="1920" cy="1584"/>
          </a:xfrm>
        </p:grpSpPr>
        <p:pic>
          <p:nvPicPr>
            <p:cNvPr id="26633" name="Picture 9" descr="PE01542_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56" y="144"/>
              <a:ext cx="633" cy="9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6634" name="Line 10"/>
            <p:cNvSpPr>
              <a:spLocks noChangeShapeType="1"/>
            </p:cNvSpPr>
            <p:nvPr/>
          </p:nvSpPr>
          <p:spPr bwMode="auto">
            <a:xfrm flipH="1">
              <a:off x="2544" y="1104"/>
              <a:ext cx="0" cy="624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H"/>
            </a:p>
          </p:txBody>
        </p:sp>
        <p:sp>
          <p:nvSpPr>
            <p:cNvPr id="26635" name="Text Box 11"/>
            <p:cNvSpPr txBox="1">
              <a:spLocks noChangeArrowheads="1"/>
            </p:cNvSpPr>
            <p:nvPr/>
          </p:nvSpPr>
          <p:spPr bwMode="auto">
            <a:xfrm>
              <a:off x="2880" y="240"/>
              <a:ext cx="1296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fr-CH" altLang="fr-FR" sz="2000">
                  <a:latin typeface="Verdana Ref" pitchFamily="34" charset="0"/>
                </a:rPr>
                <a:t>Financement</a:t>
              </a:r>
            </a:p>
            <a:p>
              <a:pPr algn="ctr"/>
              <a:r>
                <a:rPr lang="fr-CH" altLang="fr-FR" sz="2000">
                  <a:solidFill>
                    <a:srgbClr val="FF0000"/>
                  </a:solidFill>
                  <a:latin typeface="Verdana Ref" pitchFamily="34" charset="0"/>
                </a:rPr>
                <a:t>par des tiers</a:t>
              </a:r>
              <a:endParaRPr lang="fr-FR" altLang="fr-FR" sz="2000">
                <a:solidFill>
                  <a:srgbClr val="FF0000"/>
                </a:solidFill>
                <a:latin typeface="Verdana Ref" pitchFamily="34" charset="0"/>
              </a:endParaRPr>
            </a:p>
          </p:txBody>
        </p:sp>
      </p:grpSp>
      <p:grpSp>
        <p:nvGrpSpPr>
          <p:cNvPr id="26636" name="Group 12"/>
          <p:cNvGrpSpPr>
            <a:grpSpLocks/>
          </p:cNvGrpSpPr>
          <p:nvPr/>
        </p:nvGrpSpPr>
        <p:grpSpPr bwMode="auto">
          <a:xfrm>
            <a:off x="4876800" y="914400"/>
            <a:ext cx="3935413" cy="2362200"/>
            <a:chOff x="3072" y="576"/>
            <a:chExt cx="2479" cy="1488"/>
          </a:xfrm>
        </p:grpSpPr>
        <p:sp>
          <p:nvSpPr>
            <p:cNvPr id="26637" name="Line 13"/>
            <p:cNvSpPr>
              <a:spLocks noChangeShapeType="1"/>
            </p:cNvSpPr>
            <p:nvPr/>
          </p:nvSpPr>
          <p:spPr bwMode="auto">
            <a:xfrm flipH="1">
              <a:off x="3072" y="1248"/>
              <a:ext cx="816" cy="816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H"/>
            </a:p>
          </p:txBody>
        </p:sp>
        <p:pic>
          <p:nvPicPr>
            <p:cNvPr id="26638" name="Picture 14" descr="PE01548_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32" y="576"/>
              <a:ext cx="1200" cy="91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6639" name="Text Box 15"/>
            <p:cNvSpPr txBox="1">
              <a:spLocks noChangeArrowheads="1"/>
            </p:cNvSpPr>
            <p:nvPr/>
          </p:nvSpPr>
          <p:spPr bwMode="auto">
            <a:xfrm>
              <a:off x="3792" y="1420"/>
              <a:ext cx="175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fr-CH" altLang="fr-FR" sz="2000">
                  <a:latin typeface="Verdana Ref" pitchFamily="34" charset="0"/>
                </a:rPr>
                <a:t>Financement par </a:t>
              </a:r>
              <a:r>
                <a:rPr lang="fr-CH" altLang="fr-FR" sz="2000">
                  <a:solidFill>
                    <a:srgbClr val="FF0000"/>
                  </a:solidFill>
                  <a:latin typeface="Verdana Ref" pitchFamily="34" charset="0"/>
                </a:rPr>
                <a:t>?</a:t>
              </a:r>
              <a:r>
                <a:rPr lang="fr-CH" altLang="fr-FR" sz="2000">
                  <a:latin typeface="Verdana Ref" pitchFamily="34" charset="0"/>
                </a:rPr>
                <a:t> </a:t>
              </a:r>
              <a:endParaRPr lang="fr-FR" altLang="fr-FR" sz="2000">
                <a:latin typeface="Verdana Ref" pitchFamily="34" charset="0"/>
              </a:endParaRPr>
            </a:p>
          </p:txBody>
        </p:sp>
      </p:grpSp>
      <p:grpSp>
        <p:nvGrpSpPr>
          <p:cNvPr id="26640" name="Group 16"/>
          <p:cNvGrpSpPr>
            <a:grpSpLocks/>
          </p:cNvGrpSpPr>
          <p:nvPr/>
        </p:nvGrpSpPr>
        <p:grpSpPr bwMode="auto">
          <a:xfrm>
            <a:off x="4953000" y="3810000"/>
            <a:ext cx="3962400" cy="2514600"/>
            <a:chOff x="3120" y="2400"/>
            <a:chExt cx="2496" cy="1584"/>
          </a:xfrm>
        </p:grpSpPr>
        <p:sp>
          <p:nvSpPr>
            <p:cNvPr id="26641" name="Line 17"/>
            <p:cNvSpPr>
              <a:spLocks noChangeShapeType="1"/>
            </p:cNvSpPr>
            <p:nvPr/>
          </p:nvSpPr>
          <p:spPr bwMode="auto">
            <a:xfrm flipH="1" flipV="1">
              <a:off x="3120" y="2400"/>
              <a:ext cx="816" cy="816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H"/>
            </a:p>
          </p:txBody>
        </p:sp>
        <p:pic>
          <p:nvPicPr>
            <p:cNvPr id="26642" name="Picture 18" descr="PE01495_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28" y="2976"/>
              <a:ext cx="830" cy="100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6643" name="Text Box 19"/>
            <p:cNvSpPr txBox="1">
              <a:spLocks noChangeArrowheads="1"/>
            </p:cNvSpPr>
            <p:nvPr/>
          </p:nvSpPr>
          <p:spPr bwMode="auto">
            <a:xfrm>
              <a:off x="3648" y="2544"/>
              <a:ext cx="196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fr-CH" altLang="fr-FR" sz="2000">
                  <a:latin typeface="Verdana Ref" pitchFamily="34" charset="0"/>
                </a:rPr>
                <a:t>Financement par ?</a:t>
              </a:r>
              <a:endParaRPr lang="fr-FR" altLang="fr-FR" sz="2000">
                <a:latin typeface="Verdana Ref" pitchFamily="34" charset="0"/>
              </a:endParaRPr>
            </a:p>
          </p:txBody>
        </p:sp>
      </p:grpSp>
      <p:grpSp>
        <p:nvGrpSpPr>
          <p:cNvPr id="26644" name="Group 20"/>
          <p:cNvGrpSpPr>
            <a:grpSpLocks/>
          </p:cNvGrpSpPr>
          <p:nvPr/>
        </p:nvGrpSpPr>
        <p:grpSpPr bwMode="auto">
          <a:xfrm>
            <a:off x="3467100" y="4038600"/>
            <a:ext cx="3162300" cy="2682875"/>
            <a:chOff x="2184" y="2544"/>
            <a:chExt cx="1992" cy="1690"/>
          </a:xfrm>
        </p:grpSpPr>
        <p:sp>
          <p:nvSpPr>
            <p:cNvPr id="26645" name="Line 21"/>
            <p:cNvSpPr>
              <a:spLocks noChangeShapeType="1"/>
            </p:cNvSpPr>
            <p:nvPr/>
          </p:nvSpPr>
          <p:spPr bwMode="auto">
            <a:xfrm flipH="1" flipV="1">
              <a:off x="2544" y="2544"/>
              <a:ext cx="0" cy="624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H"/>
            </a:p>
          </p:txBody>
        </p:sp>
        <p:pic>
          <p:nvPicPr>
            <p:cNvPr id="26646" name="Picture 22" descr="PE01543_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84" y="3120"/>
              <a:ext cx="696" cy="105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6647" name="Text Box 23"/>
            <p:cNvSpPr txBox="1">
              <a:spLocks noChangeArrowheads="1"/>
            </p:cNvSpPr>
            <p:nvPr/>
          </p:nvSpPr>
          <p:spPr bwMode="auto">
            <a:xfrm>
              <a:off x="2736" y="3792"/>
              <a:ext cx="1440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fr-CH" altLang="fr-FR" sz="2000">
                  <a:latin typeface="Verdana Ref" pitchFamily="34" charset="0"/>
                </a:rPr>
                <a:t>Financement</a:t>
              </a:r>
            </a:p>
            <a:p>
              <a:pPr algn="ctr"/>
              <a:r>
                <a:rPr lang="fr-CH" altLang="fr-FR" sz="2000">
                  <a:latin typeface="Verdana Ref" pitchFamily="34" charset="0"/>
                </a:rPr>
                <a:t>par ?</a:t>
              </a:r>
              <a:endParaRPr lang="fr-FR" altLang="fr-FR" sz="2000">
                <a:latin typeface="Verdana Ref" pitchFamily="34" charset="0"/>
              </a:endParaRPr>
            </a:p>
          </p:txBody>
        </p:sp>
      </p:grpSp>
      <p:sp>
        <p:nvSpPr>
          <p:cNvPr id="26648" name="WordArt 24"/>
          <p:cNvSpPr>
            <a:spLocks noChangeArrowheads="1" noChangeShapeType="1" noTextEdit="1"/>
          </p:cNvSpPr>
          <p:nvPr/>
        </p:nvSpPr>
        <p:spPr bwMode="auto">
          <a:xfrm>
            <a:off x="8763000" y="152400"/>
            <a:ext cx="228600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r-CH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 panose="020B0A04020102020204" pitchFamily="34" charset="0"/>
              </a:rPr>
              <a:t>1</a:t>
            </a:r>
          </a:p>
        </p:txBody>
      </p:sp>
      <p:sp>
        <p:nvSpPr>
          <p:cNvPr id="32794" name="AutoShape 26"/>
          <p:cNvSpPr>
            <a:spLocks noChangeArrowheads="1"/>
          </p:cNvSpPr>
          <p:nvPr/>
        </p:nvSpPr>
        <p:spPr bwMode="auto">
          <a:xfrm rot="5400000">
            <a:off x="8139113" y="2843212"/>
            <a:ext cx="781050" cy="428625"/>
          </a:xfrm>
          <a:prstGeom prst="leftArrow">
            <a:avLst>
              <a:gd name="adj1" fmla="val 50000"/>
              <a:gd name="adj2" fmla="val 45556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C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0" name="Picture 2" descr="BD06500_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682875"/>
            <a:ext cx="1768475" cy="1490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3011" name="Text Box 3"/>
          <p:cNvSpPr txBox="1">
            <a:spLocks noChangeArrowheads="1"/>
          </p:cNvSpPr>
          <p:nvPr/>
        </p:nvSpPr>
        <p:spPr bwMode="auto">
          <a:xfrm>
            <a:off x="304800" y="152400"/>
            <a:ext cx="27432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fr-CH" altLang="fr-FR" sz="3200" b="1"/>
              <a:t>Financement</a:t>
            </a:r>
          </a:p>
          <a:p>
            <a:pPr algn="ctr"/>
            <a:r>
              <a:rPr lang="fr-CH" altLang="fr-FR" sz="3200" b="1"/>
              <a:t>de l'entreprise</a:t>
            </a:r>
            <a:endParaRPr lang="fr-FR" altLang="fr-FR" sz="3200" b="1"/>
          </a:p>
        </p:txBody>
      </p:sp>
      <p:grpSp>
        <p:nvGrpSpPr>
          <p:cNvPr id="43012" name="Group 4"/>
          <p:cNvGrpSpPr>
            <a:grpSpLocks/>
          </p:cNvGrpSpPr>
          <p:nvPr/>
        </p:nvGrpSpPr>
        <p:grpSpPr bwMode="auto">
          <a:xfrm>
            <a:off x="152400" y="2943225"/>
            <a:ext cx="4324350" cy="2633663"/>
            <a:chOff x="96" y="1854"/>
            <a:chExt cx="2724" cy="1659"/>
          </a:xfrm>
        </p:grpSpPr>
        <p:pic>
          <p:nvPicPr>
            <p:cNvPr id="43013" name="Picture 5" descr="billet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08" y="1854"/>
              <a:ext cx="612" cy="6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3014" name="AutoShape 6"/>
            <p:cNvSpPr>
              <a:spLocks noChangeArrowheads="1"/>
            </p:cNvSpPr>
            <p:nvPr/>
          </p:nvSpPr>
          <p:spPr bwMode="auto">
            <a:xfrm flipH="1" flipV="1">
              <a:off x="1680" y="2064"/>
              <a:ext cx="480" cy="192"/>
            </a:xfrm>
            <a:custGeom>
              <a:avLst/>
              <a:gdLst>
                <a:gd name="G0" fmla="+- 16200 0 0"/>
                <a:gd name="G1" fmla="+- 5400 0 0"/>
                <a:gd name="G2" fmla="+- 21600 0 5400"/>
                <a:gd name="G3" fmla="+- 10800 0 5400"/>
                <a:gd name="G4" fmla="+- 21600 0 16200"/>
                <a:gd name="G5" fmla="*/ G4 G3 10800"/>
                <a:gd name="G6" fmla="+- 21600 0 G5"/>
                <a:gd name="T0" fmla="*/ 16200 w 21600"/>
                <a:gd name="T1" fmla="*/ 0 h 21600"/>
                <a:gd name="T2" fmla="*/ 0 w 21600"/>
                <a:gd name="T3" fmla="*/ 10800 h 21600"/>
                <a:gd name="T4" fmla="*/ 16200 w 21600"/>
                <a:gd name="T5" fmla="*/ 21600 h 21600"/>
                <a:gd name="T6" fmla="*/ 21600 w 21600"/>
                <a:gd name="T7" fmla="*/ 1080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3375 w 21600"/>
                <a:gd name="T13" fmla="*/ G1 h 21600"/>
                <a:gd name="T14" fmla="*/ G6 w 21600"/>
                <a:gd name="T15" fmla="*/ G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6200" y="0"/>
                  </a:moveTo>
                  <a:lnTo>
                    <a:pt x="16200" y="5400"/>
                  </a:lnTo>
                  <a:lnTo>
                    <a:pt x="3375" y="5400"/>
                  </a:lnTo>
                  <a:lnTo>
                    <a:pt x="3375" y="16200"/>
                  </a:lnTo>
                  <a:lnTo>
                    <a:pt x="16200" y="16200"/>
                  </a:lnTo>
                  <a:lnTo>
                    <a:pt x="16200" y="21600"/>
                  </a:lnTo>
                  <a:lnTo>
                    <a:pt x="21600" y="10800"/>
                  </a:lnTo>
                  <a:close/>
                </a:path>
                <a:path w="21600" h="21600">
                  <a:moveTo>
                    <a:pt x="1350" y="5400"/>
                  </a:moveTo>
                  <a:lnTo>
                    <a:pt x="1350" y="16200"/>
                  </a:lnTo>
                  <a:lnTo>
                    <a:pt x="2700" y="16200"/>
                  </a:lnTo>
                  <a:lnTo>
                    <a:pt x="2700" y="5400"/>
                  </a:lnTo>
                  <a:close/>
                </a:path>
                <a:path w="21600" h="21600">
                  <a:moveTo>
                    <a:pt x="0" y="5400"/>
                  </a:moveTo>
                  <a:lnTo>
                    <a:pt x="0" y="16200"/>
                  </a:lnTo>
                  <a:lnTo>
                    <a:pt x="675" y="16200"/>
                  </a:lnTo>
                  <a:lnTo>
                    <a:pt x="675" y="540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CH"/>
            </a:p>
          </p:txBody>
        </p:sp>
        <p:sp>
          <p:nvSpPr>
            <p:cNvPr id="43015" name="Text Box 7"/>
            <p:cNvSpPr txBox="1">
              <a:spLocks noChangeArrowheads="1"/>
            </p:cNvSpPr>
            <p:nvPr/>
          </p:nvSpPr>
          <p:spPr bwMode="auto">
            <a:xfrm>
              <a:off x="96" y="2688"/>
              <a:ext cx="1920" cy="8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fr-CH" altLang="fr-FR"/>
                <a:t>Pour acheter des biens d'équipement il faut du</a:t>
              </a:r>
            </a:p>
            <a:p>
              <a:pPr algn="ctr"/>
              <a:r>
                <a:rPr lang="fr-CH" altLang="fr-FR" sz="3200" b="1"/>
                <a:t>c a s h</a:t>
              </a:r>
              <a:endParaRPr lang="fr-FR" altLang="fr-FR" sz="3200" b="1"/>
            </a:p>
          </p:txBody>
        </p:sp>
      </p:grpSp>
      <p:grpSp>
        <p:nvGrpSpPr>
          <p:cNvPr id="43016" name="Group 8"/>
          <p:cNvGrpSpPr>
            <a:grpSpLocks/>
          </p:cNvGrpSpPr>
          <p:nvPr/>
        </p:nvGrpSpPr>
        <p:grpSpPr bwMode="auto">
          <a:xfrm>
            <a:off x="3581400" y="228600"/>
            <a:ext cx="3048000" cy="2514600"/>
            <a:chOff x="2256" y="144"/>
            <a:chExt cx="1920" cy="1584"/>
          </a:xfrm>
        </p:grpSpPr>
        <p:pic>
          <p:nvPicPr>
            <p:cNvPr id="43017" name="Picture 9" descr="PE01542_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56" y="144"/>
              <a:ext cx="633" cy="9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3018" name="Line 10"/>
            <p:cNvSpPr>
              <a:spLocks noChangeShapeType="1"/>
            </p:cNvSpPr>
            <p:nvPr/>
          </p:nvSpPr>
          <p:spPr bwMode="auto">
            <a:xfrm flipH="1">
              <a:off x="2544" y="1104"/>
              <a:ext cx="0" cy="624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H"/>
            </a:p>
          </p:txBody>
        </p:sp>
        <p:sp>
          <p:nvSpPr>
            <p:cNvPr id="43019" name="Text Box 11"/>
            <p:cNvSpPr txBox="1">
              <a:spLocks noChangeArrowheads="1"/>
            </p:cNvSpPr>
            <p:nvPr/>
          </p:nvSpPr>
          <p:spPr bwMode="auto">
            <a:xfrm>
              <a:off x="2880" y="240"/>
              <a:ext cx="1296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fr-CH" altLang="fr-FR" sz="2000">
                  <a:latin typeface="Verdana Ref" pitchFamily="34" charset="0"/>
                </a:rPr>
                <a:t>Financement</a:t>
              </a:r>
            </a:p>
            <a:p>
              <a:pPr algn="ctr"/>
              <a:r>
                <a:rPr lang="fr-CH" altLang="fr-FR" sz="2000">
                  <a:latin typeface="Verdana Ref" pitchFamily="34" charset="0"/>
                </a:rPr>
                <a:t>par des tiers</a:t>
              </a:r>
              <a:endParaRPr lang="fr-FR" altLang="fr-FR" sz="2000">
                <a:latin typeface="Verdana Ref" pitchFamily="34" charset="0"/>
              </a:endParaRPr>
            </a:p>
          </p:txBody>
        </p:sp>
      </p:grpSp>
      <p:grpSp>
        <p:nvGrpSpPr>
          <p:cNvPr id="43020" name="Group 12"/>
          <p:cNvGrpSpPr>
            <a:grpSpLocks/>
          </p:cNvGrpSpPr>
          <p:nvPr/>
        </p:nvGrpSpPr>
        <p:grpSpPr bwMode="auto">
          <a:xfrm>
            <a:off x="4876800" y="914400"/>
            <a:ext cx="3935413" cy="2362200"/>
            <a:chOff x="3072" y="576"/>
            <a:chExt cx="2479" cy="1488"/>
          </a:xfrm>
        </p:grpSpPr>
        <p:sp>
          <p:nvSpPr>
            <p:cNvPr id="43021" name="Line 13"/>
            <p:cNvSpPr>
              <a:spLocks noChangeShapeType="1"/>
            </p:cNvSpPr>
            <p:nvPr/>
          </p:nvSpPr>
          <p:spPr bwMode="auto">
            <a:xfrm flipH="1">
              <a:off x="3072" y="1248"/>
              <a:ext cx="816" cy="816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H"/>
            </a:p>
          </p:txBody>
        </p:sp>
        <p:pic>
          <p:nvPicPr>
            <p:cNvPr id="43022" name="Picture 14" descr="PE01548_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32" y="576"/>
              <a:ext cx="1200" cy="91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3023" name="Text Box 15"/>
            <p:cNvSpPr txBox="1">
              <a:spLocks noChangeArrowheads="1"/>
            </p:cNvSpPr>
            <p:nvPr/>
          </p:nvSpPr>
          <p:spPr bwMode="auto">
            <a:xfrm>
              <a:off x="3792" y="1420"/>
              <a:ext cx="1759" cy="6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fr-CH" altLang="fr-FR" sz="2000">
                  <a:latin typeface="Verdana Ref" pitchFamily="34" charset="0"/>
                </a:rPr>
                <a:t>Financement par </a:t>
              </a:r>
              <a:r>
                <a:rPr lang="fr-CH" altLang="fr-FR" sz="2000">
                  <a:solidFill>
                    <a:srgbClr val="FF0000"/>
                  </a:solidFill>
                  <a:latin typeface="Verdana Ref" pitchFamily="34" charset="0"/>
                </a:rPr>
                <a:t>le (ou les) propriétaire(s)</a:t>
              </a:r>
              <a:endParaRPr lang="fr-FR" altLang="fr-FR" sz="2000">
                <a:solidFill>
                  <a:srgbClr val="FF0000"/>
                </a:solidFill>
                <a:latin typeface="Verdana Ref" pitchFamily="34" charset="0"/>
              </a:endParaRPr>
            </a:p>
          </p:txBody>
        </p:sp>
      </p:grpSp>
      <p:grpSp>
        <p:nvGrpSpPr>
          <p:cNvPr id="43024" name="Group 16"/>
          <p:cNvGrpSpPr>
            <a:grpSpLocks/>
          </p:cNvGrpSpPr>
          <p:nvPr/>
        </p:nvGrpSpPr>
        <p:grpSpPr bwMode="auto">
          <a:xfrm>
            <a:off x="4953000" y="3810000"/>
            <a:ext cx="3962400" cy="2514600"/>
            <a:chOff x="3120" y="2400"/>
            <a:chExt cx="2496" cy="1584"/>
          </a:xfrm>
        </p:grpSpPr>
        <p:sp>
          <p:nvSpPr>
            <p:cNvPr id="43025" name="Line 17"/>
            <p:cNvSpPr>
              <a:spLocks noChangeShapeType="1"/>
            </p:cNvSpPr>
            <p:nvPr/>
          </p:nvSpPr>
          <p:spPr bwMode="auto">
            <a:xfrm flipH="1" flipV="1">
              <a:off x="3120" y="2400"/>
              <a:ext cx="816" cy="816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H"/>
            </a:p>
          </p:txBody>
        </p:sp>
        <p:pic>
          <p:nvPicPr>
            <p:cNvPr id="43026" name="Picture 18" descr="PE01495_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28" y="2976"/>
              <a:ext cx="830" cy="100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3027" name="Text Box 19"/>
            <p:cNvSpPr txBox="1">
              <a:spLocks noChangeArrowheads="1"/>
            </p:cNvSpPr>
            <p:nvPr/>
          </p:nvSpPr>
          <p:spPr bwMode="auto">
            <a:xfrm>
              <a:off x="3648" y="2544"/>
              <a:ext cx="196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fr-CH" altLang="fr-FR" sz="2000">
                  <a:latin typeface="Verdana Ref" pitchFamily="34" charset="0"/>
                </a:rPr>
                <a:t>Financement par </a:t>
              </a:r>
              <a:r>
                <a:rPr lang="fr-CH" altLang="fr-FR" sz="2000">
                  <a:solidFill>
                    <a:srgbClr val="FF0000"/>
                  </a:solidFill>
                  <a:latin typeface="Verdana Ref" pitchFamily="34" charset="0"/>
                </a:rPr>
                <a:t>?</a:t>
              </a:r>
              <a:endParaRPr lang="fr-FR" altLang="fr-FR" sz="2000">
                <a:solidFill>
                  <a:srgbClr val="FF0000"/>
                </a:solidFill>
                <a:latin typeface="Verdana Ref" pitchFamily="34" charset="0"/>
              </a:endParaRPr>
            </a:p>
          </p:txBody>
        </p:sp>
      </p:grpSp>
      <p:grpSp>
        <p:nvGrpSpPr>
          <p:cNvPr id="43028" name="Group 20"/>
          <p:cNvGrpSpPr>
            <a:grpSpLocks/>
          </p:cNvGrpSpPr>
          <p:nvPr/>
        </p:nvGrpSpPr>
        <p:grpSpPr bwMode="auto">
          <a:xfrm>
            <a:off x="3467100" y="4038600"/>
            <a:ext cx="3162300" cy="2682875"/>
            <a:chOff x="2184" y="2544"/>
            <a:chExt cx="1992" cy="1690"/>
          </a:xfrm>
        </p:grpSpPr>
        <p:sp>
          <p:nvSpPr>
            <p:cNvPr id="43029" name="Line 21"/>
            <p:cNvSpPr>
              <a:spLocks noChangeShapeType="1"/>
            </p:cNvSpPr>
            <p:nvPr/>
          </p:nvSpPr>
          <p:spPr bwMode="auto">
            <a:xfrm flipH="1" flipV="1">
              <a:off x="2544" y="2544"/>
              <a:ext cx="0" cy="624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H"/>
            </a:p>
          </p:txBody>
        </p:sp>
        <p:pic>
          <p:nvPicPr>
            <p:cNvPr id="43030" name="Picture 22" descr="PE01543_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84" y="3120"/>
              <a:ext cx="696" cy="105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3031" name="Text Box 23"/>
            <p:cNvSpPr txBox="1">
              <a:spLocks noChangeArrowheads="1"/>
            </p:cNvSpPr>
            <p:nvPr/>
          </p:nvSpPr>
          <p:spPr bwMode="auto">
            <a:xfrm>
              <a:off x="2736" y="3792"/>
              <a:ext cx="1440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fr-CH" altLang="fr-FR" sz="2000">
                  <a:latin typeface="Verdana Ref" pitchFamily="34" charset="0"/>
                </a:rPr>
                <a:t>Financement</a:t>
              </a:r>
            </a:p>
            <a:p>
              <a:pPr algn="ctr"/>
              <a:r>
                <a:rPr lang="fr-CH" altLang="fr-FR" sz="2000">
                  <a:latin typeface="Verdana Ref" pitchFamily="34" charset="0"/>
                </a:rPr>
                <a:t>par ?</a:t>
              </a:r>
              <a:endParaRPr lang="fr-FR" altLang="fr-FR" sz="2000">
                <a:latin typeface="Verdana Ref" pitchFamily="34" charset="0"/>
              </a:endParaRPr>
            </a:p>
          </p:txBody>
        </p:sp>
      </p:grpSp>
      <p:sp>
        <p:nvSpPr>
          <p:cNvPr id="43032" name="WordArt 24"/>
          <p:cNvSpPr>
            <a:spLocks noChangeArrowheads="1" noChangeShapeType="1" noTextEdit="1"/>
          </p:cNvSpPr>
          <p:nvPr/>
        </p:nvSpPr>
        <p:spPr bwMode="auto">
          <a:xfrm>
            <a:off x="8763000" y="152400"/>
            <a:ext cx="228600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r-CH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 panose="020B0A04020102020204" pitchFamily="34" charset="0"/>
              </a:rPr>
              <a:t>1</a:t>
            </a:r>
          </a:p>
        </p:txBody>
      </p:sp>
      <p:sp>
        <p:nvSpPr>
          <p:cNvPr id="43033" name="AutoShape 25"/>
          <p:cNvSpPr>
            <a:spLocks noChangeArrowheads="1"/>
          </p:cNvSpPr>
          <p:nvPr/>
        </p:nvSpPr>
        <p:spPr bwMode="auto">
          <a:xfrm rot="5400000">
            <a:off x="8072438" y="4643437"/>
            <a:ext cx="781050" cy="428625"/>
          </a:xfrm>
          <a:prstGeom prst="leftArrow">
            <a:avLst>
              <a:gd name="adj1" fmla="val 50000"/>
              <a:gd name="adj2" fmla="val 45556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C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4" name="Picture 2" descr="BD06500_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682875"/>
            <a:ext cx="1768475" cy="1490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4035" name="Text Box 3"/>
          <p:cNvSpPr txBox="1">
            <a:spLocks noChangeArrowheads="1"/>
          </p:cNvSpPr>
          <p:nvPr/>
        </p:nvSpPr>
        <p:spPr bwMode="auto">
          <a:xfrm>
            <a:off x="304800" y="152400"/>
            <a:ext cx="27432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fr-CH" altLang="fr-FR" sz="3200" b="1"/>
              <a:t>Financement</a:t>
            </a:r>
          </a:p>
          <a:p>
            <a:pPr algn="ctr"/>
            <a:r>
              <a:rPr lang="fr-CH" altLang="fr-FR" sz="3200" b="1"/>
              <a:t>de l'entreprise</a:t>
            </a:r>
            <a:endParaRPr lang="fr-FR" altLang="fr-FR" sz="3200" b="1"/>
          </a:p>
        </p:txBody>
      </p:sp>
      <p:grpSp>
        <p:nvGrpSpPr>
          <p:cNvPr id="44036" name="Group 4"/>
          <p:cNvGrpSpPr>
            <a:grpSpLocks/>
          </p:cNvGrpSpPr>
          <p:nvPr/>
        </p:nvGrpSpPr>
        <p:grpSpPr bwMode="auto">
          <a:xfrm>
            <a:off x="152400" y="2943225"/>
            <a:ext cx="4324350" cy="2633663"/>
            <a:chOff x="96" y="1854"/>
            <a:chExt cx="2724" cy="1659"/>
          </a:xfrm>
        </p:grpSpPr>
        <p:pic>
          <p:nvPicPr>
            <p:cNvPr id="44037" name="Picture 5" descr="billet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08" y="1854"/>
              <a:ext cx="612" cy="6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4038" name="AutoShape 6"/>
            <p:cNvSpPr>
              <a:spLocks noChangeArrowheads="1"/>
            </p:cNvSpPr>
            <p:nvPr/>
          </p:nvSpPr>
          <p:spPr bwMode="auto">
            <a:xfrm flipH="1" flipV="1">
              <a:off x="1680" y="2064"/>
              <a:ext cx="480" cy="192"/>
            </a:xfrm>
            <a:custGeom>
              <a:avLst/>
              <a:gdLst>
                <a:gd name="G0" fmla="+- 16200 0 0"/>
                <a:gd name="G1" fmla="+- 5400 0 0"/>
                <a:gd name="G2" fmla="+- 21600 0 5400"/>
                <a:gd name="G3" fmla="+- 10800 0 5400"/>
                <a:gd name="G4" fmla="+- 21600 0 16200"/>
                <a:gd name="G5" fmla="*/ G4 G3 10800"/>
                <a:gd name="G6" fmla="+- 21600 0 G5"/>
                <a:gd name="T0" fmla="*/ 16200 w 21600"/>
                <a:gd name="T1" fmla="*/ 0 h 21600"/>
                <a:gd name="T2" fmla="*/ 0 w 21600"/>
                <a:gd name="T3" fmla="*/ 10800 h 21600"/>
                <a:gd name="T4" fmla="*/ 16200 w 21600"/>
                <a:gd name="T5" fmla="*/ 21600 h 21600"/>
                <a:gd name="T6" fmla="*/ 21600 w 21600"/>
                <a:gd name="T7" fmla="*/ 1080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3375 w 21600"/>
                <a:gd name="T13" fmla="*/ G1 h 21600"/>
                <a:gd name="T14" fmla="*/ G6 w 21600"/>
                <a:gd name="T15" fmla="*/ G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6200" y="0"/>
                  </a:moveTo>
                  <a:lnTo>
                    <a:pt x="16200" y="5400"/>
                  </a:lnTo>
                  <a:lnTo>
                    <a:pt x="3375" y="5400"/>
                  </a:lnTo>
                  <a:lnTo>
                    <a:pt x="3375" y="16200"/>
                  </a:lnTo>
                  <a:lnTo>
                    <a:pt x="16200" y="16200"/>
                  </a:lnTo>
                  <a:lnTo>
                    <a:pt x="16200" y="21600"/>
                  </a:lnTo>
                  <a:lnTo>
                    <a:pt x="21600" y="10800"/>
                  </a:lnTo>
                  <a:close/>
                </a:path>
                <a:path w="21600" h="21600">
                  <a:moveTo>
                    <a:pt x="1350" y="5400"/>
                  </a:moveTo>
                  <a:lnTo>
                    <a:pt x="1350" y="16200"/>
                  </a:lnTo>
                  <a:lnTo>
                    <a:pt x="2700" y="16200"/>
                  </a:lnTo>
                  <a:lnTo>
                    <a:pt x="2700" y="5400"/>
                  </a:lnTo>
                  <a:close/>
                </a:path>
                <a:path w="21600" h="21600">
                  <a:moveTo>
                    <a:pt x="0" y="5400"/>
                  </a:moveTo>
                  <a:lnTo>
                    <a:pt x="0" y="16200"/>
                  </a:lnTo>
                  <a:lnTo>
                    <a:pt x="675" y="16200"/>
                  </a:lnTo>
                  <a:lnTo>
                    <a:pt x="675" y="540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CH"/>
            </a:p>
          </p:txBody>
        </p:sp>
        <p:sp>
          <p:nvSpPr>
            <p:cNvPr id="44039" name="Text Box 7"/>
            <p:cNvSpPr txBox="1">
              <a:spLocks noChangeArrowheads="1"/>
            </p:cNvSpPr>
            <p:nvPr/>
          </p:nvSpPr>
          <p:spPr bwMode="auto">
            <a:xfrm>
              <a:off x="96" y="2688"/>
              <a:ext cx="1920" cy="8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fr-CH" altLang="fr-FR"/>
                <a:t>Pour acheter des biens d'équipement il faut du</a:t>
              </a:r>
            </a:p>
            <a:p>
              <a:pPr algn="ctr"/>
              <a:r>
                <a:rPr lang="fr-CH" altLang="fr-FR" sz="3200" b="1"/>
                <a:t>c a s h</a:t>
              </a:r>
              <a:endParaRPr lang="fr-FR" altLang="fr-FR" sz="3200" b="1"/>
            </a:p>
          </p:txBody>
        </p:sp>
      </p:grpSp>
      <p:grpSp>
        <p:nvGrpSpPr>
          <p:cNvPr id="44040" name="Group 8"/>
          <p:cNvGrpSpPr>
            <a:grpSpLocks/>
          </p:cNvGrpSpPr>
          <p:nvPr/>
        </p:nvGrpSpPr>
        <p:grpSpPr bwMode="auto">
          <a:xfrm>
            <a:off x="3581400" y="228600"/>
            <a:ext cx="3048000" cy="2514600"/>
            <a:chOff x="2256" y="144"/>
            <a:chExt cx="1920" cy="1584"/>
          </a:xfrm>
        </p:grpSpPr>
        <p:pic>
          <p:nvPicPr>
            <p:cNvPr id="44041" name="Picture 9" descr="PE01542_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56" y="144"/>
              <a:ext cx="633" cy="9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4042" name="Line 10"/>
            <p:cNvSpPr>
              <a:spLocks noChangeShapeType="1"/>
            </p:cNvSpPr>
            <p:nvPr/>
          </p:nvSpPr>
          <p:spPr bwMode="auto">
            <a:xfrm flipH="1">
              <a:off x="2544" y="1104"/>
              <a:ext cx="0" cy="624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H"/>
            </a:p>
          </p:txBody>
        </p:sp>
        <p:sp>
          <p:nvSpPr>
            <p:cNvPr id="44043" name="Text Box 11"/>
            <p:cNvSpPr txBox="1">
              <a:spLocks noChangeArrowheads="1"/>
            </p:cNvSpPr>
            <p:nvPr/>
          </p:nvSpPr>
          <p:spPr bwMode="auto">
            <a:xfrm>
              <a:off x="2880" y="240"/>
              <a:ext cx="1296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fr-CH" altLang="fr-FR" sz="2000">
                  <a:latin typeface="Verdana Ref" pitchFamily="34" charset="0"/>
                </a:rPr>
                <a:t>Financement</a:t>
              </a:r>
            </a:p>
            <a:p>
              <a:pPr algn="ctr"/>
              <a:r>
                <a:rPr lang="fr-CH" altLang="fr-FR" sz="2000">
                  <a:latin typeface="Verdana Ref" pitchFamily="34" charset="0"/>
                </a:rPr>
                <a:t>par des tiers</a:t>
              </a:r>
              <a:endParaRPr lang="fr-FR" altLang="fr-FR" sz="2000">
                <a:latin typeface="Verdana Ref" pitchFamily="34" charset="0"/>
              </a:endParaRPr>
            </a:p>
          </p:txBody>
        </p:sp>
      </p:grpSp>
      <p:grpSp>
        <p:nvGrpSpPr>
          <p:cNvPr id="44044" name="Group 12"/>
          <p:cNvGrpSpPr>
            <a:grpSpLocks/>
          </p:cNvGrpSpPr>
          <p:nvPr/>
        </p:nvGrpSpPr>
        <p:grpSpPr bwMode="auto">
          <a:xfrm>
            <a:off x="4876800" y="914400"/>
            <a:ext cx="3935413" cy="2362200"/>
            <a:chOff x="3072" y="576"/>
            <a:chExt cx="2479" cy="1488"/>
          </a:xfrm>
        </p:grpSpPr>
        <p:sp>
          <p:nvSpPr>
            <p:cNvPr id="44045" name="Line 13"/>
            <p:cNvSpPr>
              <a:spLocks noChangeShapeType="1"/>
            </p:cNvSpPr>
            <p:nvPr/>
          </p:nvSpPr>
          <p:spPr bwMode="auto">
            <a:xfrm flipH="1">
              <a:off x="3072" y="1248"/>
              <a:ext cx="816" cy="816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H"/>
            </a:p>
          </p:txBody>
        </p:sp>
        <p:pic>
          <p:nvPicPr>
            <p:cNvPr id="44046" name="Picture 14" descr="PE01548_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32" y="576"/>
              <a:ext cx="1200" cy="91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4047" name="Text Box 15"/>
            <p:cNvSpPr txBox="1">
              <a:spLocks noChangeArrowheads="1"/>
            </p:cNvSpPr>
            <p:nvPr/>
          </p:nvSpPr>
          <p:spPr bwMode="auto">
            <a:xfrm>
              <a:off x="3792" y="1420"/>
              <a:ext cx="1759" cy="6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fr-CH" altLang="fr-FR" sz="2000">
                  <a:latin typeface="Verdana Ref" pitchFamily="34" charset="0"/>
                </a:rPr>
                <a:t>Financement par le (ou les) propriétaire(s)</a:t>
              </a:r>
              <a:endParaRPr lang="fr-FR" altLang="fr-FR" sz="2000">
                <a:latin typeface="Verdana Ref" pitchFamily="34" charset="0"/>
              </a:endParaRPr>
            </a:p>
          </p:txBody>
        </p:sp>
      </p:grpSp>
      <p:grpSp>
        <p:nvGrpSpPr>
          <p:cNvPr id="44048" name="Group 16"/>
          <p:cNvGrpSpPr>
            <a:grpSpLocks/>
          </p:cNvGrpSpPr>
          <p:nvPr/>
        </p:nvGrpSpPr>
        <p:grpSpPr bwMode="auto">
          <a:xfrm>
            <a:off x="4953000" y="3810000"/>
            <a:ext cx="3962400" cy="2514600"/>
            <a:chOff x="3120" y="2400"/>
            <a:chExt cx="2496" cy="1584"/>
          </a:xfrm>
        </p:grpSpPr>
        <p:sp>
          <p:nvSpPr>
            <p:cNvPr id="44049" name="Line 17"/>
            <p:cNvSpPr>
              <a:spLocks noChangeShapeType="1"/>
            </p:cNvSpPr>
            <p:nvPr/>
          </p:nvSpPr>
          <p:spPr bwMode="auto">
            <a:xfrm flipH="1" flipV="1">
              <a:off x="3120" y="2400"/>
              <a:ext cx="816" cy="816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H"/>
            </a:p>
          </p:txBody>
        </p:sp>
        <p:pic>
          <p:nvPicPr>
            <p:cNvPr id="44050" name="Picture 18" descr="PE01495_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28" y="2976"/>
              <a:ext cx="830" cy="100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4051" name="Text Box 19"/>
            <p:cNvSpPr txBox="1">
              <a:spLocks noChangeArrowheads="1"/>
            </p:cNvSpPr>
            <p:nvPr/>
          </p:nvSpPr>
          <p:spPr bwMode="auto">
            <a:xfrm>
              <a:off x="3648" y="2544"/>
              <a:ext cx="1968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fr-CH" altLang="fr-FR" sz="2000">
                  <a:latin typeface="Verdana Ref" pitchFamily="34" charset="0"/>
                </a:rPr>
                <a:t>Financement par </a:t>
              </a:r>
              <a:r>
                <a:rPr lang="fr-CH" altLang="fr-FR" sz="2000">
                  <a:solidFill>
                    <a:srgbClr val="FF0000"/>
                  </a:solidFill>
                  <a:latin typeface="Verdana Ref" pitchFamily="34" charset="0"/>
                </a:rPr>
                <a:t>le</a:t>
              </a:r>
              <a:r>
                <a:rPr lang="fr-CH" altLang="fr-FR" sz="2000">
                  <a:latin typeface="Verdana Ref" pitchFamily="34" charset="0"/>
                </a:rPr>
                <a:t> </a:t>
              </a:r>
              <a:r>
                <a:rPr lang="fr-CH" altLang="fr-FR" sz="2000">
                  <a:solidFill>
                    <a:srgbClr val="FF0000"/>
                  </a:solidFill>
                  <a:latin typeface="Verdana Ref" pitchFamily="34" charset="0"/>
                </a:rPr>
                <a:t>désinvestissement</a:t>
              </a:r>
              <a:endParaRPr lang="fr-FR" altLang="fr-FR" sz="2000">
                <a:solidFill>
                  <a:srgbClr val="FF0000"/>
                </a:solidFill>
                <a:latin typeface="Verdana Ref" pitchFamily="34" charset="0"/>
              </a:endParaRPr>
            </a:p>
          </p:txBody>
        </p:sp>
      </p:grpSp>
      <p:grpSp>
        <p:nvGrpSpPr>
          <p:cNvPr id="44052" name="Group 20"/>
          <p:cNvGrpSpPr>
            <a:grpSpLocks/>
          </p:cNvGrpSpPr>
          <p:nvPr/>
        </p:nvGrpSpPr>
        <p:grpSpPr bwMode="auto">
          <a:xfrm>
            <a:off x="3467100" y="4038600"/>
            <a:ext cx="3162300" cy="2682875"/>
            <a:chOff x="2184" y="2544"/>
            <a:chExt cx="1992" cy="1690"/>
          </a:xfrm>
        </p:grpSpPr>
        <p:sp>
          <p:nvSpPr>
            <p:cNvPr id="44053" name="Line 21"/>
            <p:cNvSpPr>
              <a:spLocks noChangeShapeType="1"/>
            </p:cNvSpPr>
            <p:nvPr/>
          </p:nvSpPr>
          <p:spPr bwMode="auto">
            <a:xfrm flipH="1" flipV="1">
              <a:off x="2544" y="2544"/>
              <a:ext cx="0" cy="624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H"/>
            </a:p>
          </p:txBody>
        </p:sp>
        <p:pic>
          <p:nvPicPr>
            <p:cNvPr id="44054" name="Picture 22" descr="PE01543_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84" y="3120"/>
              <a:ext cx="696" cy="105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4055" name="Text Box 23"/>
            <p:cNvSpPr txBox="1">
              <a:spLocks noChangeArrowheads="1"/>
            </p:cNvSpPr>
            <p:nvPr/>
          </p:nvSpPr>
          <p:spPr bwMode="auto">
            <a:xfrm>
              <a:off x="2736" y="3792"/>
              <a:ext cx="1440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fr-CH" altLang="fr-FR" sz="2000">
                  <a:latin typeface="Verdana Ref" pitchFamily="34" charset="0"/>
                </a:rPr>
                <a:t>Financement</a:t>
              </a:r>
            </a:p>
            <a:p>
              <a:pPr algn="ctr"/>
              <a:r>
                <a:rPr lang="fr-CH" altLang="fr-FR" sz="2000">
                  <a:latin typeface="Verdana Ref" pitchFamily="34" charset="0"/>
                </a:rPr>
                <a:t>par </a:t>
              </a:r>
              <a:r>
                <a:rPr lang="fr-CH" altLang="fr-FR" sz="2000">
                  <a:solidFill>
                    <a:srgbClr val="FF0000"/>
                  </a:solidFill>
                  <a:latin typeface="Verdana Ref" pitchFamily="34" charset="0"/>
                </a:rPr>
                <a:t>?</a:t>
              </a:r>
              <a:endParaRPr lang="fr-FR" altLang="fr-FR" sz="2000">
                <a:solidFill>
                  <a:srgbClr val="FF0000"/>
                </a:solidFill>
                <a:latin typeface="Verdana Ref" pitchFamily="34" charset="0"/>
              </a:endParaRPr>
            </a:p>
          </p:txBody>
        </p:sp>
      </p:grpSp>
      <p:sp>
        <p:nvSpPr>
          <p:cNvPr id="44056" name="WordArt 24"/>
          <p:cNvSpPr>
            <a:spLocks noChangeArrowheads="1" noChangeShapeType="1" noTextEdit="1"/>
          </p:cNvSpPr>
          <p:nvPr/>
        </p:nvSpPr>
        <p:spPr bwMode="auto">
          <a:xfrm>
            <a:off x="8763000" y="152400"/>
            <a:ext cx="228600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r-CH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 panose="020B0A04020102020204" pitchFamily="34" charset="0"/>
              </a:rPr>
              <a:t>1</a:t>
            </a:r>
          </a:p>
        </p:txBody>
      </p:sp>
      <p:sp>
        <p:nvSpPr>
          <p:cNvPr id="44057" name="AutoShape 25"/>
          <p:cNvSpPr>
            <a:spLocks noChangeArrowheads="1"/>
          </p:cNvSpPr>
          <p:nvPr/>
        </p:nvSpPr>
        <p:spPr bwMode="auto">
          <a:xfrm rot="10800000" flipH="1">
            <a:off x="5910263" y="6315075"/>
            <a:ext cx="781050" cy="428625"/>
          </a:xfrm>
          <a:prstGeom prst="leftArrow">
            <a:avLst>
              <a:gd name="adj1" fmla="val 50000"/>
              <a:gd name="adj2" fmla="val 45556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C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58" name="Picture 2" descr="BD06500_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682875"/>
            <a:ext cx="1768475" cy="1490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5059" name="Text Box 3"/>
          <p:cNvSpPr txBox="1">
            <a:spLocks noChangeArrowheads="1"/>
          </p:cNvSpPr>
          <p:nvPr/>
        </p:nvSpPr>
        <p:spPr bwMode="auto">
          <a:xfrm>
            <a:off x="304800" y="152400"/>
            <a:ext cx="27432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fr-CH" altLang="fr-FR" sz="3200" b="1"/>
              <a:t>Financement</a:t>
            </a:r>
          </a:p>
          <a:p>
            <a:pPr algn="ctr"/>
            <a:r>
              <a:rPr lang="fr-CH" altLang="fr-FR" sz="3200" b="1"/>
              <a:t>de l'entreprise</a:t>
            </a:r>
            <a:endParaRPr lang="fr-FR" altLang="fr-FR" sz="3200" b="1"/>
          </a:p>
        </p:txBody>
      </p:sp>
      <p:grpSp>
        <p:nvGrpSpPr>
          <p:cNvPr id="45060" name="Group 4"/>
          <p:cNvGrpSpPr>
            <a:grpSpLocks/>
          </p:cNvGrpSpPr>
          <p:nvPr/>
        </p:nvGrpSpPr>
        <p:grpSpPr bwMode="auto">
          <a:xfrm>
            <a:off x="152400" y="2943225"/>
            <a:ext cx="4324350" cy="2633663"/>
            <a:chOff x="96" y="1854"/>
            <a:chExt cx="2724" cy="1659"/>
          </a:xfrm>
        </p:grpSpPr>
        <p:pic>
          <p:nvPicPr>
            <p:cNvPr id="45061" name="Picture 5" descr="billet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08" y="1854"/>
              <a:ext cx="612" cy="6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5062" name="AutoShape 6"/>
            <p:cNvSpPr>
              <a:spLocks noChangeArrowheads="1"/>
            </p:cNvSpPr>
            <p:nvPr/>
          </p:nvSpPr>
          <p:spPr bwMode="auto">
            <a:xfrm flipH="1" flipV="1">
              <a:off x="1680" y="2064"/>
              <a:ext cx="480" cy="192"/>
            </a:xfrm>
            <a:custGeom>
              <a:avLst/>
              <a:gdLst>
                <a:gd name="G0" fmla="+- 16200 0 0"/>
                <a:gd name="G1" fmla="+- 5400 0 0"/>
                <a:gd name="G2" fmla="+- 21600 0 5400"/>
                <a:gd name="G3" fmla="+- 10800 0 5400"/>
                <a:gd name="G4" fmla="+- 21600 0 16200"/>
                <a:gd name="G5" fmla="*/ G4 G3 10800"/>
                <a:gd name="G6" fmla="+- 21600 0 G5"/>
                <a:gd name="T0" fmla="*/ 16200 w 21600"/>
                <a:gd name="T1" fmla="*/ 0 h 21600"/>
                <a:gd name="T2" fmla="*/ 0 w 21600"/>
                <a:gd name="T3" fmla="*/ 10800 h 21600"/>
                <a:gd name="T4" fmla="*/ 16200 w 21600"/>
                <a:gd name="T5" fmla="*/ 21600 h 21600"/>
                <a:gd name="T6" fmla="*/ 21600 w 21600"/>
                <a:gd name="T7" fmla="*/ 1080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3375 w 21600"/>
                <a:gd name="T13" fmla="*/ G1 h 21600"/>
                <a:gd name="T14" fmla="*/ G6 w 21600"/>
                <a:gd name="T15" fmla="*/ G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6200" y="0"/>
                  </a:moveTo>
                  <a:lnTo>
                    <a:pt x="16200" y="5400"/>
                  </a:lnTo>
                  <a:lnTo>
                    <a:pt x="3375" y="5400"/>
                  </a:lnTo>
                  <a:lnTo>
                    <a:pt x="3375" y="16200"/>
                  </a:lnTo>
                  <a:lnTo>
                    <a:pt x="16200" y="16200"/>
                  </a:lnTo>
                  <a:lnTo>
                    <a:pt x="16200" y="21600"/>
                  </a:lnTo>
                  <a:lnTo>
                    <a:pt x="21600" y="10800"/>
                  </a:lnTo>
                  <a:close/>
                </a:path>
                <a:path w="21600" h="21600">
                  <a:moveTo>
                    <a:pt x="1350" y="5400"/>
                  </a:moveTo>
                  <a:lnTo>
                    <a:pt x="1350" y="16200"/>
                  </a:lnTo>
                  <a:lnTo>
                    <a:pt x="2700" y="16200"/>
                  </a:lnTo>
                  <a:lnTo>
                    <a:pt x="2700" y="5400"/>
                  </a:lnTo>
                  <a:close/>
                </a:path>
                <a:path w="21600" h="21600">
                  <a:moveTo>
                    <a:pt x="0" y="5400"/>
                  </a:moveTo>
                  <a:lnTo>
                    <a:pt x="0" y="16200"/>
                  </a:lnTo>
                  <a:lnTo>
                    <a:pt x="675" y="16200"/>
                  </a:lnTo>
                  <a:lnTo>
                    <a:pt x="675" y="540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CH"/>
            </a:p>
          </p:txBody>
        </p:sp>
        <p:sp>
          <p:nvSpPr>
            <p:cNvPr id="45063" name="Text Box 7"/>
            <p:cNvSpPr txBox="1">
              <a:spLocks noChangeArrowheads="1"/>
            </p:cNvSpPr>
            <p:nvPr/>
          </p:nvSpPr>
          <p:spPr bwMode="auto">
            <a:xfrm>
              <a:off x="96" y="2688"/>
              <a:ext cx="1920" cy="8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fr-CH" altLang="fr-FR"/>
                <a:t>Pour acheter des biens d'équipement il faut du</a:t>
              </a:r>
            </a:p>
            <a:p>
              <a:pPr algn="ctr"/>
              <a:r>
                <a:rPr lang="fr-CH" altLang="fr-FR" sz="3200" b="1"/>
                <a:t>c a s h</a:t>
              </a:r>
              <a:endParaRPr lang="fr-FR" altLang="fr-FR" sz="3200" b="1"/>
            </a:p>
          </p:txBody>
        </p:sp>
      </p:grpSp>
      <p:grpSp>
        <p:nvGrpSpPr>
          <p:cNvPr id="45064" name="Group 8"/>
          <p:cNvGrpSpPr>
            <a:grpSpLocks/>
          </p:cNvGrpSpPr>
          <p:nvPr/>
        </p:nvGrpSpPr>
        <p:grpSpPr bwMode="auto">
          <a:xfrm>
            <a:off x="3581400" y="228600"/>
            <a:ext cx="3048000" cy="2514600"/>
            <a:chOff x="2256" y="144"/>
            <a:chExt cx="1920" cy="1584"/>
          </a:xfrm>
        </p:grpSpPr>
        <p:pic>
          <p:nvPicPr>
            <p:cNvPr id="45065" name="Picture 9" descr="PE01542_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56" y="144"/>
              <a:ext cx="633" cy="9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5066" name="Line 10"/>
            <p:cNvSpPr>
              <a:spLocks noChangeShapeType="1"/>
            </p:cNvSpPr>
            <p:nvPr/>
          </p:nvSpPr>
          <p:spPr bwMode="auto">
            <a:xfrm flipH="1">
              <a:off x="2544" y="1104"/>
              <a:ext cx="0" cy="624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H"/>
            </a:p>
          </p:txBody>
        </p:sp>
        <p:sp>
          <p:nvSpPr>
            <p:cNvPr id="45067" name="Text Box 11"/>
            <p:cNvSpPr txBox="1">
              <a:spLocks noChangeArrowheads="1"/>
            </p:cNvSpPr>
            <p:nvPr/>
          </p:nvSpPr>
          <p:spPr bwMode="auto">
            <a:xfrm>
              <a:off x="2880" y="240"/>
              <a:ext cx="1296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fr-CH" altLang="fr-FR" sz="2000">
                  <a:latin typeface="Verdana Ref" pitchFamily="34" charset="0"/>
                </a:rPr>
                <a:t>Financement</a:t>
              </a:r>
            </a:p>
            <a:p>
              <a:pPr algn="ctr"/>
              <a:r>
                <a:rPr lang="fr-CH" altLang="fr-FR" sz="2000">
                  <a:latin typeface="Verdana Ref" pitchFamily="34" charset="0"/>
                </a:rPr>
                <a:t>par des tiers</a:t>
              </a:r>
              <a:endParaRPr lang="fr-FR" altLang="fr-FR" sz="2000">
                <a:latin typeface="Verdana Ref" pitchFamily="34" charset="0"/>
              </a:endParaRPr>
            </a:p>
          </p:txBody>
        </p:sp>
      </p:grpSp>
      <p:grpSp>
        <p:nvGrpSpPr>
          <p:cNvPr id="45068" name="Group 12"/>
          <p:cNvGrpSpPr>
            <a:grpSpLocks/>
          </p:cNvGrpSpPr>
          <p:nvPr/>
        </p:nvGrpSpPr>
        <p:grpSpPr bwMode="auto">
          <a:xfrm>
            <a:off x="4876800" y="914400"/>
            <a:ext cx="3935413" cy="2362200"/>
            <a:chOff x="3072" y="576"/>
            <a:chExt cx="2479" cy="1488"/>
          </a:xfrm>
        </p:grpSpPr>
        <p:sp>
          <p:nvSpPr>
            <p:cNvPr id="45069" name="Line 13"/>
            <p:cNvSpPr>
              <a:spLocks noChangeShapeType="1"/>
            </p:cNvSpPr>
            <p:nvPr/>
          </p:nvSpPr>
          <p:spPr bwMode="auto">
            <a:xfrm flipH="1">
              <a:off x="3072" y="1248"/>
              <a:ext cx="816" cy="816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H"/>
            </a:p>
          </p:txBody>
        </p:sp>
        <p:pic>
          <p:nvPicPr>
            <p:cNvPr id="45070" name="Picture 14" descr="PE01548_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32" y="576"/>
              <a:ext cx="1200" cy="91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5071" name="Text Box 15"/>
            <p:cNvSpPr txBox="1">
              <a:spLocks noChangeArrowheads="1"/>
            </p:cNvSpPr>
            <p:nvPr/>
          </p:nvSpPr>
          <p:spPr bwMode="auto">
            <a:xfrm>
              <a:off x="3792" y="1420"/>
              <a:ext cx="1759" cy="6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fr-CH" altLang="fr-FR" sz="2000">
                  <a:latin typeface="Verdana Ref" pitchFamily="34" charset="0"/>
                </a:rPr>
                <a:t>Financement par le (ou les) propriétaire(s)</a:t>
              </a:r>
              <a:endParaRPr lang="fr-FR" altLang="fr-FR" sz="2000">
                <a:latin typeface="Verdana Ref" pitchFamily="34" charset="0"/>
              </a:endParaRPr>
            </a:p>
          </p:txBody>
        </p:sp>
      </p:grpSp>
      <p:grpSp>
        <p:nvGrpSpPr>
          <p:cNvPr id="45072" name="Group 16"/>
          <p:cNvGrpSpPr>
            <a:grpSpLocks/>
          </p:cNvGrpSpPr>
          <p:nvPr/>
        </p:nvGrpSpPr>
        <p:grpSpPr bwMode="auto">
          <a:xfrm>
            <a:off x="4953000" y="3810000"/>
            <a:ext cx="3962400" cy="2514600"/>
            <a:chOff x="3120" y="2400"/>
            <a:chExt cx="2496" cy="1584"/>
          </a:xfrm>
        </p:grpSpPr>
        <p:sp>
          <p:nvSpPr>
            <p:cNvPr id="45073" name="Line 17"/>
            <p:cNvSpPr>
              <a:spLocks noChangeShapeType="1"/>
            </p:cNvSpPr>
            <p:nvPr/>
          </p:nvSpPr>
          <p:spPr bwMode="auto">
            <a:xfrm flipH="1" flipV="1">
              <a:off x="3120" y="2400"/>
              <a:ext cx="816" cy="816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H"/>
            </a:p>
          </p:txBody>
        </p:sp>
        <p:pic>
          <p:nvPicPr>
            <p:cNvPr id="45074" name="Picture 18" descr="PE01495_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28" y="2976"/>
              <a:ext cx="830" cy="100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5075" name="Text Box 19"/>
            <p:cNvSpPr txBox="1">
              <a:spLocks noChangeArrowheads="1"/>
            </p:cNvSpPr>
            <p:nvPr/>
          </p:nvSpPr>
          <p:spPr bwMode="auto">
            <a:xfrm>
              <a:off x="3648" y="2544"/>
              <a:ext cx="1968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fr-CH" altLang="fr-FR" sz="2000">
                  <a:latin typeface="Verdana Ref" pitchFamily="34" charset="0"/>
                </a:rPr>
                <a:t>Financement par le désinvestissement</a:t>
              </a:r>
              <a:endParaRPr lang="fr-FR" altLang="fr-FR" sz="2000">
                <a:latin typeface="Verdana Ref" pitchFamily="34" charset="0"/>
              </a:endParaRPr>
            </a:p>
          </p:txBody>
        </p:sp>
      </p:grpSp>
      <p:grpSp>
        <p:nvGrpSpPr>
          <p:cNvPr id="45076" name="Group 20"/>
          <p:cNvGrpSpPr>
            <a:grpSpLocks/>
          </p:cNvGrpSpPr>
          <p:nvPr/>
        </p:nvGrpSpPr>
        <p:grpSpPr bwMode="auto">
          <a:xfrm>
            <a:off x="3467100" y="4038600"/>
            <a:ext cx="3162300" cy="2682875"/>
            <a:chOff x="2184" y="2544"/>
            <a:chExt cx="1992" cy="1690"/>
          </a:xfrm>
        </p:grpSpPr>
        <p:sp>
          <p:nvSpPr>
            <p:cNvPr id="45077" name="Line 21"/>
            <p:cNvSpPr>
              <a:spLocks noChangeShapeType="1"/>
            </p:cNvSpPr>
            <p:nvPr/>
          </p:nvSpPr>
          <p:spPr bwMode="auto">
            <a:xfrm flipH="1" flipV="1">
              <a:off x="2544" y="2544"/>
              <a:ext cx="0" cy="624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H"/>
            </a:p>
          </p:txBody>
        </p:sp>
        <p:pic>
          <p:nvPicPr>
            <p:cNvPr id="45078" name="Picture 22" descr="PE01543_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84" y="3120"/>
              <a:ext cx="696" cy="105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5079" name="Text Box 23"/>
            <p:cNvSpPr txBox="1">
              <a:spLocks noChangeArrowheads="1"/>
            </p:cNvSpPr>
            <p:nvPr/>
          </p:nvSpPr>
          <p:spPr bwMode="auto">
            <a:xfrm>
              <a:off x="2736" y="3792"/>
              <a:ext cx="1440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fr-CH" altLang="fr-FR" sz="2000">
                  <a:latin typeface="Verdana Ref" pitchFamily="34" charset="0"/>
                </a:rPr>
                <a:t>Financement</a:t>
              </a:r>
            </a:p>
            <a:p>
              <a:pPr algn="ctr"/>
              <a:r>
                <a:rPr lang="fr-CH" altLang="fr-FR" sz="2000">
                  <a:latin typeface="Verdana Ref" pitchFamily="34" charset="0"/>
                </a:rPr>
                <a:t>par </a:t>
              </a:r>
              <a:r>
                <a:rPr lang="fr-CH" altLang="fr-FR" sz="2000">
                  <a:solidFill>
                    <a:srgbClr val="FF0000"/>
                  </a:solidFill>
                  <a:latin typeface="Verdana Ref" pitchFamily="34" charset="0"/>
                </a:rPr>
                <a:t>le cash flow</a:t>
              </a:r>
              <a:endParaRPr lang="fr-FR" altLang="fr-FR" sz="2000">
                <a:solidFill>
                  <a:srgbClr val="FF0000"/>
                </a:solidFill>
                <a:latin typeface="Verdana Ref" pitchFamily="34" charset="0"/>
              </a:endParaRPr>
            </a:p>
          </p:txBody>
        </p:sp>
      </p:grpSp>
      <p:sp>
        <p:nvSpPr>
          <p:cNvPr id="45080" name="WordArt 24"/>
          <p:cNvSpPr>
            <a:spLocks noChangeArrowheads="1" noChangeShapeType="1" noTextEdit="1"/>
          </p:cNvSpPr>
          <p:nvPr/>
        </p:nvSpPr>
        <p:spPr bwMode="auto">
          <a:xfrm>
            <a:off x="8763000" y="152400"/>
            <a:ext cx="228600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r-CH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 panose="020B0A04020102020204" pitchFamily="34" charset="0"/>
              </a:rPr>
              <a:t>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602" name="Object 2"/>
          <p:cNvGraphicFramePr>
            <a:graphicFrameLocks noChangeAspect="1"/>
          </p:cNvGraphicFramePr>
          <p:nvPr/>
        </p:nvGraphicFramePr>
        <p:xfrm>
          <a:off x="1752600" y="757238"/>
          <a:ext cx="5638800" cy="5341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05" name="Feuille de calcul" r:id="rId3" imgW="8296148" imgH="7858316" progId="Excel.Sheet.8">
                  <p:embed/>
                </p:oleObj>
              </mc:Choice>
              <mc:Fallback>
                <p:oleObj name="Feuille de calcul" r:id="rId3" imgW="8296148" imgH="7858316" progId="Excel.Shee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757238"/>
                        <a:ext cx="5638800" cy="5341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03" name="WordArt 3"/>
          <p:cNvSpPr>
            <a:spLocks noChangeArrowheads="1" noChangeShapeType="1" noTextEdit="1"/>
          </p:cNvSpPr>
          <p:nvPr/>
        </p:nvSpPr>
        <p:spPr bwMode="auto">
          <a:xfrm>
            <a:off x="8763000" y="152400"/>
            <a:ext cx="228600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r-CH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 panose="020B0A04020102020204" pitchFamily="34" charset="0"/>
              </a:rPr>
              <a:t>2</a:t>
            </a:r>
          </a:p>
        </p:txBody>
      </p:sp>
      <p:sp>
        <p:nvSpPr>
          <p:cNvPr id="25604" name="AutoShape 4"/>
          <p:cNvSpPr>
            <a:spLocks noChangeArrowheads="1"/>
          </p:cNvSpPr>
          <p:nvPr/>
        </p:nvSpPr>
        <p:spPr bwMode="auto">
          <a:xfrm>
            <a:off x="1028700" y="1409700"/>
            <a:ext cx="1085850" cy="647700"/>
          </a:xfrm>
          <a:prstGeom prst="rightArrow">
            <a:avLst>
              <a:gd name="adj1" fmla="val 50000"/>
              <a:gd name="adj2" fmla="val 41912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fr-FR" altLang="fr-FR" b="1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650" name="Object 2"/>
          <p:cNvGraphicFramePr>
            <a:graphicFrameLocks noChangeAspect="1"/>
          </p:cNvGraphicFramePr>
          <p:nvPr/>
        </p:nvGraphicFramePr>
        <p:xfrm>
          <a:off x="1752600" y="758825"/>
          <a:ext cx="5638800" cy="5341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05" name="Feuille de calcul" r:id="rId3" imgW="8296148" imgH="7858316" progId="Excel.Sheet.8">
                  <p:embed/>
                </p:oleObj>
              </mc:Choice>
              <mc:Fallback>
                <p:oleObj name="Feuille de calcul" r:id="rId3" imgW="8296148" imgH="7858316" progId="Excel.Shee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758825"/>
                        <a:ext cx="5638800" cy="5341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51" name="WordArt 3"/>
          <p:cNvSpPr>
            <a:spLocks noChangeArrowheads="1" noChangeShapeType="1" noTextEdit="1"/>
          </p:cNvSpPr>
          <p:nvPr/>
        </p:nvSpPr>
        <p:spPr bwMode="auto">
          <a:xfrm>
            <a:off x="8763000" y="152400"/>
            <a:ext cx="228600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r-CH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 panose="020B0A04020102020204" pitchFamily="34" charset="0"/>
              </a:rPr>
              <a:t>2</a:t>
            </a:r>
          </a:p>
        </p:txBody>
      </p:sp>
      <p:sp>
        <p:nvSpPr>
          <p:cNvPr id="76804" name="AutoShape 4"/>
          <p:cNvSpPr>
            <a:spLocks noChangeArrowheads="1"/>
          </p:cNvSpPr>
          <p:nvPr/>
        </p:nvSpPr>
        <p:spPr bwMode="auto">
          <a:xfrm>
            <a:off x="1028700" y="3429000"/>
            <a:ext cx="1085850" cy="647700"/>
          </a:xfrm>
          <a:prstGeom prst="rightArrow">
            <a:avLst>
              <a:gd name="adj1" fmla="val 50000"/>
              <a:gd name="adj2" fmla="val 41912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fr-FR" altLang="fr-FR" b="1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1863725" y="2209800"/>
            <a:ext cx="5414963" cy="1433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CH" altLang="fr-FR" sz="8800">
                <a:solidFill>
                  <a:schemeClr val="accent2"/>
                </a:solidFill>
                <a:latin typeface="Verdana Ref" pitchFamily="34" charset="0"/>
              </a:rPr>
              <a:t>cash flow</a:t>
            </a:r>
            <a:endParaRPr lang="fr-FR" altLang="fr-FR" sz="8800">
              <a:solidFill>
                <a:schemeClr val="accent2"/>
              </a:solidFill>
              <a:latin typeface="Verdana Ref" pitchFamily="34" charset="0"/>
            </a:endParaRPr>
          </a:p>
        </p:txBody>
      </p:sp>
      <p:sp>
        <p:nvSpPr>
          <p:cNvPr id="31747" name="Text Box 3"/>
          <p:cNvSpPr txBox="1">
            <a:spLocks noChangeArrowheads="1"/>
          </p:cNvSpPr>
          <p:nvPr/>
        </p:nvSpPr>
        <p:spPr bwMode="auto">
          <a:xfrm>
            <a:off x="523875" y="4048125"/>
            <a:ext cx="80486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CH" altLang="fr-FR" sz="2800">
                <a:solidFill>
                  <a:schemeClr val="accent2"/>
                </a:solidFill>
              </a:rPr>
              <a:t>marge de liquidité réalisée à partir du chiffre d'affaires</a:t>
            </a:r>
            <a:endParaRPr lang="fr-FR" altLang="fr-FR" sz="2800">
              <a:solidFill>
                <a:schemeClr val="accent2"/>
              </a:solidFill>
            </a:endParaRP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7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6082" name="Object 2"/>
          <p:cNvGraphicFramePr>
            <a:graphicFrameLocks noChangeAspect="1"/>
          </p:cNvGraphicFramePr>
          <p:nvPr/>
        </p:nvGraphicFramePr>
        <p:xfrm>
          <a:off x="1752600" y="758825"/>
          <a:ext cx="5638800" cy="5341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085" name="Feuille de calcul" r:id="rId3" imgW="8296148" imgH="7858316" progId="Excel.Sheet.8">
                  <p:embed/>
                </p:oleObj>
              </mc:Choice>
              <mc:Fallback>
                <p:oleObj name="Feuille de calcul" r:id="rId3" imgW="8296148" imgH="7858316" progId="Excel.Shee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758825"/>
                        <a:ext cx="5638800" cy="5341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083" name="WordArt 3"/>
          <p:cNvSpPr>
            <a:spLocks noChangeArrowheads="1" noChangeShapeType="1" noTextEdit="1"/>
          </p:cNvSpPr>
          <p:nvPr/>
        </p:nvSpPr>
        <p:spPr bwMode="auto">
          <a:xfrm>
            <a:off x="8763000" y="152400"/>
            <a:ext cx="228600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r-CH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 panose="020B0A04020102020204" pitchFamily="34" charset="0"/>
              </a:rPr>
              <a:t>2</a:t>
            </a:r>
          </a:p>
        </p:txBody>
      </p:sp>
      <p:sp>
        <p:nvSpPr>
          <p:cNvPr id="46084" name="AutoShape 4"/>
          <p:cNvSpPr>
            <a:spLocks noChangeArrowheads="1"/>
          </p:cNvSpPr>
          <p:nvPr/>
        </p:nvSpPr>
        <p:spPr bwMode="auto">
          <a:xfrm>
            <a:off x="1116013" y="5445125"/>
            <a:ext cx="1085850" cy="647700"/>
          </a:xfrm>
          <a:prstGeom prst="rightArrow">
            <a:avLst>
              <a:gd name="adj1" fmla="val 50000"/>
              <a:gd name="adj2" fmla="val 41912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fr-FR" altLang="fr-FR" b="1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7106" name="Object 2"/>
          <p:cNvGraphicFramePr>
            <a:graphicFrameLocks noChangeAspect="1"/>
          </p:cNvGraphicFramePr>
          <p:nvPr/>
        </p:nvGraphicFramePr>
        <p:xfrm>
          <a:off x="1752600" y="758825"/>
          <a:ext cx="5638800" cy="5341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11" name="Feuille de calcul" r:id="rId3" imgW="8296593" imgH="7858760" progId="Excel.Sheet.8">
                  <p:embed/>
                </p:oleObj>
              </mc:Choice>
              <mc:Fallback>
                <p:oleObj name="Feuille de calcul" r:id="rId3" imgW="8296593" imgH="7858760" progId="Excel.Shee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758825"/>
                        <a:ext cx="5638800" cy="5341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107" name="WordArt 3"/>
          <p:cNvSpPr>
            <a:spLocks noChangeArrowheads="1" noChangeShapeType="1" noTextEdit="1"/>
          </p:cNvSpPr>
          <p:nvPr/>
        </p:nvSpPr>
        <p:spPr bwMode="auto">
          <a:xfrm>
            <a:off x="8763000" y="152400"/>
            <a:ext cx="228600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r-CH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 panose="020B0A04020102020204" pitchFamily="34" charset="0"/>
              </a:rPr>
              <a:t>2</a:t>
            </a:r>
          </a:p>
        </p:txBody>
      </p:sp>
      <p:sp>
        <p:nvSpPr>
          <p:cNvPr id="47108" name="AutoShape 4"/>
          <p:cNvSpPr>
            <a:spLocks noChangeArrowheads="1"/>
          </p:cNvSpPr>
          <p:nvPr/>
        </p:nvSpPr>
        <p:spPr bwMode="auto">
          <a:xfrm>
            <a:off x="600075" y="2038350"/>
            <a:ext cx="1085850" cy="647700"/>
          </a:xfrm>
          <a:prstGeom prst="rightArrow">
            <a:avLst>
              <a:gd name="adj1" fmla="val 50000"/>
              <a:gd name="adj2" fmla="val 41912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fr-FR" altLang="fr-FR" b="1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47110" name="AutoShape 6"/>
          <p:cNvSpPr>
            <a:spLocks noChangeArrowheads="1"/>
          </p:cNvSpPr>
          <p:nvPr/>
        </p:nvSpPr>
        <p:spPr bwMode="auto">
          <a:xfrm flipH="1">
            <a:off x="7469188" y="2020888"/>
            <a:ext cx="1085850" cy="647700"/>
          </a:xfrm>
          <a:prstGeom prst="rightArrow">
            <a:avLst>
              <a:gd name="adj1" fmla="val 50000"/>
              <a:gd name="adj2" fmla="val 41912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fr-FR" altLang="fr-FR" b="1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8130" name="Object 2"/>
          <p:cNvGraphicFramePr>
            <a:graphicFrameLocks noChangeAspect="1"/>
          </p:cNvGraphicFramePr>
          <p:nvPr/>
        </p:nvGraphicFramePr>
        <p:xfrm>
          <a:off x="1752600" y="758825"/>
          <a:ext cx="5638800" cy="5341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35" name="Feuille de calcul" r:id="rId3" imgW="8296593" imgH="7858760" progId="Excel.Sheet.8">
                  <p:embed/>
                </p:oleObj>
              </mc:Choice>
              <mc:Fallback>
                <p:oleObj name="Feuille de calcul" r:id="rId3" imgW="8296593" imgH="7858760" progId="Excel.Shee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758825"/>
                        <a:ext cx="5638800" cy="5341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131" name="WordArt 3"/>
          <p:cNvSpPr>
            <a:spLocks noChangeArrowheads="1" noChangeShapeType="1" noTextEdit="1"/>
          </p:cNvSpPr>
          <p:nvPr/>
        </p:nvSpPr>
        <p:spPr bwMode="auto">
          <a:xfrm>
            <a:off x="8763000" y="152400"/>
            <a:ext cx="228600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r-CH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 panose="020B0A04020102020204" pitchFamily="34" charset="0"/>
              </a:rPr>
              <a:t>2</a:t>
            </a:r>
          </a:p>
        </p:txBody>
      </p:sp>
      <p:sp>
        <p:nvSpPr>
          <p:cNvPr id="48133" name="AutoShape 5"/>
          <p:cNvSpPr>
            <a:spLocks noChangeArrowheads="1"/>
          </p:cNvSpPr>
          <p:nvPr/>
        </p:nvSpPr>
        <p:spPr bwMode="auto">
          <a:xfrm>
            <a:off x="611188" y="4508500"/>
            <a:ext cx="1085850" cy="647700"/>
          </a:xfrm>
          <a:prstGeom prst="rightArrow">
            <a:avLst>
              <a:gd name="adj1" fmla="val 50000"/>
              <a:gd name="adj2" fmla="val 41912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fr-FR" altLang="fr-FR" b="1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48134" name="AutoShape 6"/>
          <p:cNvSpPr>
            <a:spLocks noChangeArrowheads="1"/>
          </p:cNvSpPr>
          <p:nvPr/>
        </p:nvSpPr>
        <p:spPr bwMode="auto">
          <a:xfrm flipH="1">
            <a:off x="7480300" y="4491038"/>
            <a:ext cx="1085850" cy="647700"/>
          </a:xfrm>
          <a:prstGeom prst="rightArrow">
            <a:avLst>
              <a:gd name="adj1" fmla="val 50000"/>
              <a:gd name="adj2" fmla="val 41912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fr-FR" altLang="fr-FR" b="1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4994" name="Object 2"/>
          <p:cNvGraphicFramePr>
            <a:graphicFrameLocks noChangeAspect="1"/>
          </p:cNvGraphicFramePr>
          <p:nvPr/>
        </p:nvGraphicFramePr>
        <p:xfrm>
          <a:off x="1752600" y="758825"/>
          <a:ext cx="5638800" cy="5341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998" name="Feuille de calcul" r:id="rId3" imgW="8296348" imgH="7858150" progId="Excel.Sheet.8">
                  <p:embed/>
                </p:oleObj>
              </mc:Choice>
              <mc:Fallback>
                <p:oleObj name="Feuille de calcul" r:id="rId3" imgW="8296348" imgH="7858150" progId="Excel.Shee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758825"/>
                        <a:ext cx="5638800" cy="5341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995" name="WordArt 3"/>
          <p:cNvSpPr>
            <a:spLocks noChangeArrowheads="1" noChangeShapeType="1" noTextEdit="1"/>
          </p:cNvSpPr>
          <p:nvPr/>
        </p:nvSpPr>
        <p:spPr bwMode="auto">
          <a:xfrm>
            <a:off x="8763000" y="152400"/>
            <a:ext cx="228600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r-CH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 panose="020B0A04020102020204" pitchFamily="34" charset="0"/>
              </a:rPr>
              <a:t>2</a:t>
            </a:r>
          </a:p>
        </p:txBody>
      </p:sp>
      <p:sp>
        <p:nvSpPr>
          <p:cNvPr id="84996" name="AutoShape 4"/>
          <p:cNvSpPr>
            <a:spLocks noChangeArrowheads="1"/>
          </p:cNvSpPr>
          <p:nvPr/>
        </p:nvSpPr>
        <p:spPr bwMode="auto">
          <a:xfrm>
            <a:off x="611188" y="4508500"/>
            <a:ext cx="1085850" cy="647700"/>
          </a:xfrm>
          <a:prstGeom prst="rightArrow">
            <a:avLst>
              <a:gd name="adj1" fmla="val 50000"/>
              <a:gd name="adj2" fmla="val 41912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fr-FR" altLang="fr-FR" b="1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84997" name="AutoShape 5"/>
          <p:cNvSpPr>
            <a:spLocks noChangeArrowheads="1"/>
          </p:cNvSpPr>
          <p:nvPr/>
        </p:nvSpPr>
        <p:spPr bwMode="auto">
          <a:xfrm flipH="1">
            <a:off x="7480300" y="4491038"/>
            <a:ext cx="1085850" cy="647700"/>
          </a:xfrm>
          <a:prstGeom prst="rightArrow">
            <a:avLst>
              <a:gd name="adj1" fmla="val 50000"/>
              <a:gd name="adj2" fmla="val 41912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fr-FR" altLang="fr-FR" b="1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WordArt 3"/>
          <p:cNvSpPr>
            <a:spLocks noChangeArrowheads="1" noChangeShapeType="1" noTextEdit="1"/>
          </p:cNvSpPr>
          <p:nvPr/>
        </p:nvSpPr>
        <p:spPr bwMode="auto">
          <a:xfrm>
            <a:off x="8763000" y="152400"/>
            <a:ext cx="228600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r-CH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 panose="020B0A04020102020204" pitchFamily="34" charset="0"/>
              </a:rPr>
              <a:t>3</a:t>
            </a:r>
          </a:p>
        </p:txBody>
      </p:sp>
      <p:sp>
        <p:nvSpPr>
          <p:cNvPr id="32772" name="Text Box 4"/>
          <p:cNvSpPr txBox="1">
            <a:spLocks noChangeArrowheads="1"/>
          </p:cNvSpPr>
          <p:nvPr/>
        </p:nvSpPr>
        <p:spPr bwMode="auto">
          <a:xfrm>
            <a:off x="533400" y="990600"/>
            <a:ext cx="4953000" cy="374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9144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3716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8288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fr-CH" altLang="fr-FR" b="1"/>
              <a:t>Détermination du Cash flow :</a:t>
            </a:r>
          </a:p>
          <a:p>
            <a:pPr>
              <a:spcBef>
                <a:spcPct val="50000"/>
              </a:spcBef>
              <a:buFontTx/>
              <a:buAutoNum type="alphaLcParenR"/>
            </a:pPr>
            <a:r>
              <a:rPr lang="fr-CH" altLang="fr-FR"/>
              <a:t>Méthode soustractive</a:t>
            </a:r>
          </a:p>
          <a:p>
            <a:pPr>
              <a:spcBef>
                <a:spcPct val="50000"/>
              </a:spcBef>
              <a:buFontTx/>
              <a:buAutoNum type="alphaLcParenR"/>
            </a:pPr>
            <a:endParaRPr lang="fr-CH" altLang="fr-FR"/>
          </a:p>
          <a:p>
            <a:pPr>
              <a:spcBef>
                <a:spcPct val="50000"/>
              </a:spcBef>
              <a:buFontTx/>
              <a:buAutoNum type="alphaLcParenR"/>
            </a:pPr>
            <a:endParaRPr lang="fr-CH" altLang="fr-FR"/>
          </a:p>
          <a:p>
            <a:pPr>
              <a:spcBef>
                <a:spcPct val="50000"/>
              </a:spcBef>
              <a:buFontTx/>
              <a:buAutoNum type="alphaLcParenR"/>
            </a:pPr>
            <a:endParaRPr lang="fr-CH" altLang="fr-FR"/>
          </a:p>
          <a:p>
            <a:pPr>
              <a:spcBef>
                <a:spcPct val="50000"/>
              </a:spcBef>
              <a:buFontTx/>
              <a:buAutoNum type="alphaLcParenR"/>
            </a:pPr>
            <a:endParaRPr lang="fr-CH" altLang="fr-FR"/>
          </a:p>
          <a:p>
            <a:pPr>
              <a:spcBef>
                <a:spcPct val="50000"/>
              </a:spcBef>
              <a:buFontTx/>
              <a:buAutoNum type="alphaLcParenR"/>
            </a:pPr>
            <a:r>
              <a:rPr lang="fr-CH" altLang="fr-FR"/>
              <a:t>Méthode additive</a:t>
            </a:r>
            <a:endParaRPr lang="fr-FR" altLang="fr-FR"/>
          </a:p>
        </p:txBody>
      </p:sp>
      <p:sp>
        <p:nvSpPr>
          <p:cNvPr id="32773" name="Line 5"/>
          <p:cNvSpPr>
            <a:spLocks noChangeShapeType="1"/>
          </p:cNvSpPr>
          <p:nvPr/>
        </p:nvSpPr>
        <p:spPr bwMode="auto">
          <a:xfrm>
            <a:off x="5334000" y="1828800"/>
            <a:ext cx="2438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CH"/>
          </a:p>
        </p:txBody>
      </p:sp>
      <p:sp>
        <p:nvSpPr>
          <p:cNvPr id="32774" name="Line 6"/>
          <p:cNvSpPr>
            <a:spLocks noChangeShapeType="1"/>
          </p:cNvSpPr>
          <p:nvPr/>
        </p:nvSpPr>
        <p:spPr bwMode="auto">
          <a:xfrm>
            <a:off x="5334000" y="2286000"/>
            <a:ext cx="2438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CH"/>
          </a:p>
        </p:txBody>
      </p:sp>
      <p:sp>
        <p:nvSpPr>
          <p:cNvPr id="32776" name="Line 8"/>
          <p:cNvSpPr>
            <a:spLocks noChangeShapeType="1"/>
          </p:cNvSpPr>
          <p:nvPr/>
        </p:nvSpPr>
        <p:spPr bwMode="auto">
          <a:xfrm>
            <a:off x="5334000" y="4953000"/>
            <a:ext cx="2438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CH"/>
          </a:p>
        </p:txBody>
      </p:sp>
      <p:sp>
        <p:nvSpPr>
          <p:cNvPr id="32777" name="Line 9"/>
          <p:cNvSpPr>
            <a:spLocks noChangeShapeType="1"/>
          </p:cNvSpPr>
          <p:nvPr/>
        </p:nvSpPr>
        <p:spPr bwMode="auto">
          <a:xfrm>
            <a:off x="5334000" y="5410200"/>
            <a:ext cx="2438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CH"/>
          </a:p>
        </p:txBody>
      </p:sp>
      <p:sp>
        <p:nvSpPr>
          <p:cNvPr id="32779" name="Line 11"/>
          <p:cNvSpPr>
            <a:spLocks noChangeShapeType="1"/>
          </p:cNvSpPr>
          <p:nvPr/>
        </p:nvSpPr>
        <p:spPr bwMode="auto">
          <a:xfrm>
            <a:off x="5334000" y="4495800"/>
            <a:ext cx="2438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CH"/>
          </a:p>
        </p:txBody>
      </p:sp>
      <p:sp>
        <p:nvSpPr>
          <p:cNvPr id="32780" name="Line 12"/>
          <p:cNvSpPr>
            <a:spLocks noChangeShapeType="1"/>
          </p:cNvSpPr>
          <p:nvPr/>
        </p:nvSpPr>
        <p:spPr bwMode="auto">
          <a:xfrm>
            <a:off x="5181600" y="2514600"/>
            <a:ext cx="2819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CH"/>
          </a:p>
        </p:txBody>
      </p:sp>
      <p:sp>
        <p:nvSpPr>
          <p:cNvPr id="32781" name="Line 13"/>
          <p:cNvSpPr>
            <a:spLocks noChangeShapeType="1"/>
          </p:cNvSpPr>
          <p:nvPr/>
        </p:nvSpPr>
        <p:spPr bwMode="auto">
          <a:xfrm>
            <a:off x="5181600" y="5638800"/>
            <a:ext cx="2819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CH"/>
          </a:p>
        </p:txBody>
      </p:sp>
      <p:sp>
        <p:nvSpPr>
          <p:cNvPr id="32782" name="Line 14"/>
          <p:cNvSpPr>
            <a:spLocks noChangeShapeType="1"/>
          </p:cNvSpPr>
          <p:nvPr/>
        </p:nvSpPr>
        <p:spPr bwMode="auto">
          <a:xfrm>
            <a:off x="5181600" y="3124200"/>
            <a:ext cx="2819400" cy="0"/>
          </a:xfrm>
          <a:prstGeom prst="line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CH"/>
          </a:p>
        </p:txBody>
      </p:sp>
      <p:sp>
        <p:nvSpPr>
          <p:cNvPr id="32783" name="Line 15"/>
          <p:cNvSpPr>
            <a:spLocks noChangeShapeType="1"/>
          </p:cNvSpPr>
          <p:nvPr/>
        </p:nvSpPr>
        <p:spPr bwMode="auto">
          <a:xfrm>
            <a:off x="5181600" y="6248400"/>
            <a:ext cx="2819400" cy="0"/>
          </a:xfrm>
          <a:prstGeom prst="line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CH"/>
          </a:p>
        </p:txBody>
      </p:sp>
      <p:sp>
        <p:nvSpPr>
          <p:cNvPr id="32784" name="Text Box 16"/>
          <p:cNvSpPr txBox="1">
            <a:spLocks noChangeArrowheads="1"/>
          </p:cNvSpPr>
          <p:nvPr/>
        </p:nvSpPr>
        <p:spPr bwMode="auto">
          <a:xfrm>
            <a:off x="4876800" y="2590800"/>
            <a:ext cx="3276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CH" altLang="fr-FR">
                <a:latin typeface="Verdana Ref" pitchFamily="34" charset="0"/>
              </a:rPr>
              <a:t>=          Cash flow</a:t>
            </a:r>
            <a:endParaRPr lang="fr-FR" altLang="fr-FR">
              <a:latin typeface="Verdana Ref" pitchFamily="34" charset="0"/>
            </a:endParaRPr>
          </a:p>
        </p:txBody>
      </p:sp>
      <p:sp>
        <p:nvSpPr>
          <p:cNvPr id="32785" name="Text Box 17"/>
          <p:cNvSpPr txBox="1">
            <a:spLocks noChangeArrowheads="1"/>
          </p:cNvSpPr>
          <p:nvPr/>
        </p:nvSpPr>
        <p:spPr bwMode="auto">
          <a:xfrm>
            <a:off x="4876800" y="5715000"/>
            <a:ext cx="3276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CH" altLang="fr-FR">
                <a:latin typeface="Verdana Ref" pitchFamily="34" charset="0"/>
              </a:rPr>
              <a:t>=          Cash flow</a:t>
            </a:r>
            <a:endParaRPr lang="fr-FR" altLang="fr-FR">
              <a:latin typeface="Verdana Ref" pitchFamily="34" charset="0"/>
            </a:endParaRPr>
          </a:p>
        </p:txBody>
      </p:sp>
      <p:sp>
        <p:nvSpPr>
          <p:cNvPr id="32786" name="Line 18"/>
          <p:cNvSpPr>
            <a:spLocks noChangeShapeType="1"/>
          </p:cNvSpPr>
          <p:nvPr/>
        </p:nvSpPr>
        <p:spPr bwMode="auto">
          <a:xfrm>
            <a:off x="5137150" y="2133600"/>
            <a:ext cx="16986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CH"/>
          </a:p>
        </p:txBody>
      </p:sp>
      <p:sp>
        <p:nvSpPr>
          <p:cNvPr id="32787" name="Line 19"/>
          <p:cNvSpPr>
            <a:spLocks noChangeShapeType="1"/>
          </p:cNvSpPr>
          <p:nvPr/>
        </p:nvSpPr>
        <p:spPr bwMode="auto">
          <a:xfrm>
            <a:off x="5137150" y="5257800"/>
            <a:ext cx="16986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CH"/>
          </a:p>
        </p:txBody>
      </p:sp>
      <p:grpSp>
        <p:nvGrpSpPr>
          <p:cNvPr id="32791" name="Group 23"/>
          <p:cNvGrpSpPr>
            <a:grpSpLocks/>
          </p:cNvGrpSpPr>
          <p:nvPr/>
        </p:nvGrpSpPr>
        <p:grpSpPr bwMode="auto">
          <a:xfrm>
            <a:off x="5105400" y="4724400"/>
            <a:ext cx="169863" cy="169863"/>
            <a:chOff x="3236" y="2924"/>
            <a:chExt cx="107" cy="107"/>
          </a:xfrm>
        </p:grpSpPr>
        <p:sp>
          <p:nvSpPr>
            <p:cNvPr id="32792" name="Line 24"/>
            <p:cNvSpPr>
              <a:spLocks noChangeShapeType="1"/>
            </p:cNvSpPr>
            <p:nvPr/>
          </p:nvSpPr>
          <p:spPr bwMode="auto">
            <a:xfrm>
              <a:off x="3236" y="2976"/>
              <a:ext cx="10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H"/>
            </a:p>
          </p:txBody>
        </p:sp>
        <p:sp>
          <p:nvSpPr>
            <p:cNvPr id="32793" name="Line 25"/>
            <p:cNvSpPr>
              <a:spLocks noChangeShapeType="1"/>
            </p:cNvSpPr>
            <p:nvPr/>
          </p:nvSpPr>
          <p:spPr bwMode="auto">
            <a:xfrm rot="16200000" flipH="1">
              <a:off x="3237" y="2978"/>
              <a:ext cx="10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H"/>
            </a:p>
          </p:txBody>
        </p:sp>
      </p:grpSp>
      <p:sp>
        <p:nvSpPr>
          <p:cNvPr id="75778" name="AutoShape 2"/>
          <p:cNvSpPr>
            <a:spLocks noChangeArrowheads="1"/>
          </p:cNvSpPr>
          <p:nvPr/>
        </p:nvSpPr>
        <p:spPr bwMode="auto">
          <a:xfrm flipH="1">
            <a:off x="8039100" y="1671638"/>
            <a:ext cx="1085850" cy="647700"/>
          </a:xfrm>
          <a:prstGeom prst="rightArrow">
            <a:avLst>
              <a:gd name="adj1" fmla="val 50000"/>
              <a:gd name="adj2" fmla="val 41912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fr-FR" altLang="fr-FR" b="1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WordArt 2"/>
          <p:cNvSpPr>
            <a:spLocks noChangeArrowheads="1" noChangeShapeType="1" noTextEdit="1"/>
          </p:cNvSpPr>
          <p:nvPr/>
        </p:nvSpPr>
        <p:spPr bwMode="auto">
          <a:xfrm>
            <a:off x="8763000" y="152400"/>
            <a:ext cx="228600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r-CH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 panose="020B0A04020102020204" pitchFamily="34" charset="0"/>
              </a:rPr>
              <a:t>3</a:t>
            </a:r>
          </a:p>
        </p:txBody>
      </p:sp>
      <p:sp>
        <p:nvSpPr>
          <p:cNvPr id="33795" name="Text Box 3"/>
          <p:cNvSpPr txBox="1">
            <a:spLocks noChangeArrowheads="1"/>
          </p:cNvSpPr>
          <p:nvPr/>
        </p:nvSpPr>
        <p:spPr bwMode="auto">
          <a:xfrm>
            <a:off x="533400" y="990600"/>
            <a:ext cx="4953000" cy="374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9144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3716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8288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fr-CH" altLang="fr-FR" b="1"/>
              <a:t>Détermination du Cash flow :</a:t>
            </a:r>
          </a:p>
          <a:p>
            <a:pPr>
              <a:spcBef>
                <a:spcPct val="50000"/>
              </a:spcBef>
              <a:buFontTx/>
              <a:buAutoNum type="alphaLcParenR"/>
            </a:pPr>
            <a:r>
              <a:rPr lang="fr-CH" altLang="fr-FR"/>
              <a:t>Méthode soustractive</a:t>
            </a:r>
          </a:p>
          <a:p>
            <a:pPr>
              <a:spcBef>
                <a:spcPct val="50000"/>
              </a:spcBef>
              <a:buFontTx/>
              <a:buAutoNum type="alphaLcParenR"/>
            </a:pPr>
            <a:endParaRPr lang="fr-CH" altLang="fr-FR"/>
          </a:p>
          <a:p>
            <a:pPr>
              <a:spcBef>
                <a:spcPct val="50000"/>
              </a:spcBef>
              <a:buFontTx/>
              <a:buAutoNum type="alphaLcParenR"/>
            </a:pPr>
            <a:endParaRPr lang="fr-CH" altLang="fr-FR"/>
          </a:p>
          <a:p>
            <a:pPr>
              <a:spcBef>
                <a:spcPct val="50000"/>
              </a:spcBef>
              <a:buFontTx/>
              <a:buAutoNum type="alphaLcParenR"/>
            </a:pPr>
            <a:endParaRPr lang="fr-CH" altLang="fr-FR"/>
          </a:p>
          <a:p>
            <a:pPr>
              <a:spcBef>
                <a:spcPct val="50000"/>
              </a:spcBef>
              <a:buFontTx/>
              <a:buAutoNum type="alphaLcParenR"/>
            </a:pPr>
            <a:endParaRPr lang="fr-CH" altLang="fr-FR"/>
          </a:p>
          <a:p>
            <a:pPr>
              <a:spcBef>
                <a:spcPct val="50000"/>
              </a:spcBef>
              <a:buFontTx/>
              <a:buAutoNum type="alphaLcParenR"/>
            </a:pPr>
            <a:r>
              <a:rPr lang="fr-CH" altLang="fr-FR"/>
              <a:t>Méthode additive</a:t>
            </a:r>
            <a:endParaRPr lang="fr-FR" altLang="fr-FR"/>
          </a:p>
        </p:txBody>
      </p:sp>
      <p:sp>
        <p:nvSpPr>
          <p:cNvPr id="33796" name="Line 4"/>
          <p:cNvSpPr>
            <a:spLocks noChangeShapeType="1"/>
          </p:cNvSpPr>
          <p:nvPr/>
        </p:nvSpPr>
        <p:spPr bwMode="auto">
          <a:xfrm>
            <a:off x="5334000" y="1828800"/>
            <a:ext cx="2438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CH"/>
          </a:p>
        </p:txBody>
      </p:sp>
      <p:sp>
        <p:nvSpPr>
          <p:cNvPr id="33797" name="Line 5"/>
          <p:cNvSpPr>
            <a:spLocks noChangeShapeType="1"/>
          </p:cNvSpPr>
          <p:nvPr/>
        </p:nvSpPr>
        <p:spPr bwMode="auto">
          <a:xfrm>
            <a:off x="5334000" y="2286000"/>
            <a:ext cx="2438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CH"/>
          </a:p>
        </p:txBody>
      </p:sp>
      <p:sp>
        <p:nvSpPr>
          <p:cNvPr id="33798" name="Line 6"/>
          <p:cNvSpPr>
            <a:spLocks noChangeShapeType="1"/>
          </p:cNvSpPr>
          <p:nvPr/>
        </p:nvSpPr>
        <p:spPr bwMode="auto">
          <a:xfrm>
            <a:off x="5334000" y="4953000"/>
            <a:ext cx="2438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CH"/>
          </a:p>
        </p:txBody>
      </p:sp>
      <p:sp>
        <p:nvSpPr>
          <p:cNvPr id="33799" name="Line 7"/>
          <p:cNvSpPr>
            <a:spLocks noChangeShapeType="1"/>
          </p:cNvSpPr>
          <p:nvPr/>
        </p:nvSpPr>
        <p:spPr bwMode="auto">
          <a:xfrm>
            <a:off x="5334000" y="5410200"/>
            <a:ext cx="2438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CH"/>
          </a:p>
        </p:txBody>
      </p:sp>
      <p:sp>
        <p:nvSpPr>
          <p:cNvPr id="33800" name="Line 8"/>
          <p:cNvSpPr>
            <a:spLocks noChangeShapeType="1"/>
          </p:cNvSpPr>
          <p:nvPr/>
        </p:nvSpPr>
        <p:spPr bwMode="auto">
          <a:xfrm>
            <a:off x="5334000" y="4495800"/>
            <a:ext cx="2438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CH"/>
          </a:p>
        </p:txBody>
      </p:sp>
      <p:sp>
        <p:nvSpPr>
          <p:cNvPr id="33801" name="Line 9"/>
          <p:cNvSpPr>
            <a:spLocks noChangeShapeType="1"/>
          </p:cNvSpPr>
          <p:nvPr/>
        </p:nvSpPr>
        <p:spPr bwMode="auto">
          <a:xfrm>
            <a:off x="5181600" y="2514600"/>
            <a:ext cx="2819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CH"/>
          </a:p>
        </p:txBody>
      </p:sp>
      <p:sp>
        <p:nvSpPr>
          <p:cNvPr id="33802" name="Line 10"/>
          <p:cNvSpPr>
            <a:spLocks noChangeShapeType="1"/>
          </p:cNvSpPr>
          <p:nvPr/>
        </p:nvSpPr>
        <p:spPr bwMode="auto">
          <a:xfrm>
            <a:off x="5181600" y="5638800"/>
            <a:ext cx="2819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CH"/>
          </a:p>
        </p:txBody>
      </p:sp>
      <p:sp>
        <p:nvSpPr>
          <p:cNvPr id="33803" name="Line 11"/>
          <p:cNvSpPr>
            <a:spLocks noChangeShapeType="1"/>
          </p:cNvSpPr>
          <p:nvPr/>
        </p:nvSpPr>
        <p:spPr bwMode="auto">
          <a:xfrm>
            <a:off x="5181600" y="3124200"/>
            <a:ext cx="2819400" cy="0"/>
          </a:xfrm>
          <a:prstGeom prst="line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CH"/>
          </a:p>
        </p:txBody>
      </p:sp>
      <p:sp>
        <p:nvSpPr>
          <p:cNvPr id="33804" name="Line 12"/>
          <p:cNvSpPr>
            <a:spLocks noChangeShapeType="1"/>
          </p:cNvSpPr>
          <p:nvPr/>
        </p:nvSpPr>
        <p:spPr bwMode="auto">
          <a:xfrm>
            <a:off x="5181600" y="6248400"/>
            <a:ext cx="2819400" cy="0"/>
          </a:xfrm>
          <a:prstGeom prst="line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CH"/>
          </a:p>
        </p:txBody>
      </p:sp>
      <p:sp>
        <p:nvSpPr>
          <p:cNvPr id="33805" name="Text Box 13"/>
          <p:cNvSpPr txBox="1">
            <a:spLocks noChangeArrowheads="1"/>
          </p:cNvSpPr>
          <p:nvPr/>
        </p:nvSpPr>
        <p:spPr bwMode="auto">
          <a:xfrm>
            <a:off x="4876800" y="2590800"/>
            <a:ext cx="3276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CH" altLang="fr-FR">
                <a:latin typeface="Verdana Ref" pitchFamily="34" charset="0"/>
              </a:rPr>
              <a:t>=          Cash flow</a:t>
            </a:r>
            <a:endParaRPr lang="fr-FR" altLang="fr-FR">
              <a:latin typeface="Verdana Ref" pitchFamily="34" charset="0"/>
            </a:endParaRPr>
          </a:p>
        </p:txBody>
      </p:sp>
      <p:sp>
        <p:nvSpPr>
          <p:cNvPr id="33806" name="Text Box 14"/>
          <p:cNvSpPr txBox="1">
            <a:spLocks noChangeArrowheads="1"/>
          </p:cNvSpPr>
          <p:nvPr/>
        </p:nvSpPr>
        <p:spPr bwMode="auto">
          <a:xfrm>
            <a:off x="4876800" y="5715000"/>
            <a:ext cx="3276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CH" altLang="fr-FR">
                <a:latin typeface="Verdana Ref" pitchFamily="34" charset="0"/>
              </a:rPr>
              <a:t>=          Cash flow</a:t>
            </a:r>
            <a:endParaRPr lang="fr-FR" altLang="fr-FR">
              <a:latin typeface="Verdana Ref" pitchFamily="34" charset="0"/>
            </a:endParaRPr>
          </a:p>
        </p:txBody>
      </p:sp>
      <p:sp>
        <p:nvSpPr>
          <p:cNvPr id="33807" name="Line 15"/>
          <p:cNvSpPr>
            <a:spLocks noChangeShapeType="1"/>
          </p:cNvSpPr>
          <p:nvPr/>
        </p:nvSpPr>
        <p:spPr bwMode="auto">
          <a:xfrm>
            <a:off x="5137150" y="2133600"/>
            <a:ext cx="16986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CH"/>
          </a:p>
        </p:txBody>
      </p:sp>
      <p:sp>
        <p:nvSpPr>
          <p:cNvPr id="33808" name="Line 16"/>
          <p:cNvSpPr>
            <a:spLocks noChangeShapeType="1"/>
          </p:cNvSpPr>
          <p:nvPr/>
        </p:nvSpPr>
        <p:spPr bwMode="auto">
          <a:xfrm>
            <a:off x="5137150" y="5257800"/>
            <a:ext cx="16986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CH"/>
          </a:p>
        </p:txBody>
      </p:sp>
      <p:grpSp>
        <p:nvGrpSpPr>
          <p:cNvPr id="33809" name="Group 17"/>
          <p:cNvGrpSpPr>
            <a:grpSpLocks/>
          </p:cNvGrpSpPr>
          <p:nvPr/>
        </p:nvGrpSpPr>
        <p:grpSpPr bwMode="auto">
          <a:xfrm>
            <a:off x="5105400" y="4724400"/>
            <a:ext cx="169863" cy="169863"/>
            <a:chOff x="3236" y="2924"/>
            <a:chExt cx="107" cy="107"/>
          </a:xfrm>
        </p:grpSpPr>
        <p:sp>
          <p:nvSpPr>
            <p:cNvPr id="33810" name="Line 18"/>
            <p:cNvSpPr>
              <a:spLocks noChangeShapeType="1"/>
            </p:cNvSpPr>
            <p:nvPr/>
          </p:nvSpPr>
          <p:spPr bwMode="auto">
            <a:xfrm>
              <a:off x="3236" y="2976"/>
              <a:ext cx="10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H"/>
            </a:p>
          </p:txBody>
        </p:sp>
        <p:sp>
          <p:nvSpPr>
            <p:cNvPr id="33811" name="Line 19"/>
            <p:cNvSpPr>
              <a:spLocks noChangeShapeType="1"/>
            </p:cNvSpPr>
            <p:nvPr/>
          </p:nvSpPr>
          <p:spPr bwMode="auto">
            <a:xfrm rot="16200000" flipH="1">
              <a:off x="3237" y="2978"/>
              <a:ext cx="10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H"/>
            </a:p>
          </p:txBody>
        </p:sp>
      </p:grpSp>
      <p:sp>
        <p:nvSpPr>
          <p:cNvPr id="33812" name="Text Box 20"/>
          <p:cNvSpPr txBox="1">
            <a:spLocks noChangeArrowheads="1"/>
          </p:cNvSpPr>
          <p:nvPr/>
        </p:nvSpPr>
        <p:spPr bwMode="auto">
          <a:xfrm>
            <a:off x="5029200" y="1476375"/>
            <a:ext cx="2895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fr-CH" altLang="fr-FR" sz="2000">
                <a:solidFill>
                  <a:srgbClr val="FF0000"/>
                </a:solidFill>
                <a:latin typeface="Verdana Ref" pitchFamily="34" charset="0"/>
              </a:rPr>
              <a:t>Produits financiers</a:t>
            </a:r>
            <a:endParaRPr lang="fr-FR" altLang="fr-FR" sz="2000">
              <a:solidFill>
                <a:srgbClr val="FF0000"/>
              </a:solidFill>
              <a:latin typeface="Verdana Ref" pitchFamily="34" charset="0"/>
            </a:endParaRPr>
          </a:p>
        </p:txBody>
      </p:sp>
      <p:sp>
        <p:nvSpPr>
          <p:cNvPr id="33813" name="Text Box 21"/>
          <p:cNvSpPr txBox="1">
            <a:spLocks noChangeArrowheads="1"/>
          </p:cNvSpPr>
          <p:nvPr/>
        </p:nvSpPr>
        <p:spPr bwMode="auto">
          <a:xfrm>
            <a:off x="5057775" y="1914525"/>
            <a:ext cx="2895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fr-CH" altLang="fr-FR" sz="2000">
                <a:solidFill>
                  <a:srgbClr val="FF0000"/>
                </a:solidFill>
                <a:latin typeface="Verdana Ref" pitchFamily="34" charset="0"/>
              </a:rPr>
              <a:t>Charges financières</a:t>
            </a:r>
            <a:endParaRPr lang="fr-FR" altLang="fr-FR" sz="2000">
              <a:solidFill>
                <a:srgbClr val="FF0000"/>
              </a:solidFill>
              <a:latin typeface="Verdana Ref" pitchFamily="34" charset="0"/>
            </a:endParaRPr>
          </a:p>
        </p:txBody>
      </p:sp>
      <p:sp>
        <p:nvSpPr>
          <p:cNvPr id="33817" name="AutoShape 25"/>
          <p:cNvSpPr>
            <a:spLocks noChangeArrowheads="1"/>
          </p:cNvSpPr>
          <p:nvPr/>
        </p:nvSpPr>
        <p:spPr bwMode="auto">
          <a:xfrm flipH="1">
            <a:off x="8039100" y="4586288"/>
            <a:ext cx="1085850" cy="647700"/>
          </a:xfrm>
          <a:prstGeom prst="rightArrow">
            <a:avLst>
              <a:gd name="adj1" fmla="val 50000"/>
              <a:gd name="adj2" fmla="val 41912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fr-FR" altLang="fr-FR" b="1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WordArt 2"/>
          <p:cNvSpPr>
            <a:spLocks noChangeArrowheads="1" noChangeShapeType="1" noTextEdit="1"/>
          </p:cNvSpPr>
          <p:nvPr/>
        </p:nvSpPr>
        <p:spPr bwMode="auto">
          <a:xfrm>
            <a:off x="8763000" y="152400"/>
            <a:ext cx="228600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r-CH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 panose="020B0A04020102020204" pitchFamily="34" charset="0"/>
              </a:rPr>
              <a:t>3</a:t>
            </a:r>
          </a:p>
        </p:txBody>
      </p:sp>
      <p:sp>
        <p:nvSpPr>
          <p:cNvPr id="82947" name="Text Box 3"/>
          <p:cNvSpPr txBox="1">
            <a:spLocks noChangeArrowheads="1"/>
          </p:cNvSpPr>
          <p:nvPr/>
        </p:nvSpPr>
        <p:spPr bwMode="auto">
          <a:xfrm>
            <a:off x="533400" y="990600"/>
            <a:ext cx="4953000" cy="374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9144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3716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8288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fr-CH" altLang="fr-FR" b="1"/>
              <a:t>Détermination du Cash flow :</a:t>
            </a:r>
          </a:p>
          <a:p>
            <a:pPr>
              <a:spcBef>
                <a:spcPct val="50000"/>
              </a:spcBef>
              <a:buFontTx/>
              <a:buAutoNum type="alphaLcParenR"/>
            </a:pPr>
            <a:r>
              <a:rPr lang="fr-CH" altLang="fr-FR"/>
              <a:t>Méthode soustractive</a:t>
            </a:r>
          </a:p>
          <a:p>
            <a:pPr>
              <a:spcBef>
                <a:spcPct val="50000"/>
              </a:spcBef>
              <a:buFontTx/>
              <a:buAutoNum type="alphaLcParenR"/>
            </a:pPr>
            <a:endParaRPr lang="fr-CH" altLang="fr-FR"/>
          </a:p>
          <a:p>
            <a:pPr>
              <a:spcBef>
                <a:spcPct val="50000"/>
              </a:spcBef>
              <a:buFontTx/>
              <a:buAutoNum type="alphaLcParenR"/>
            </a:pPr>
            <a:endParaRPr lang="fr-CH" altLang="fr-FR"/>
          </a:p>
          <a:p>
            <a:pPr>
              <a:spcBef>
                <a:spcPct val="50000"/>
              </a:spcBef>
              <a:buFontTx/>
              <a:buAutoNum type="alphaLcParenR"/>
            </a:pPr>
            <a:endParaRPr lang="fr-CH" altLang="fr-FR"/>
          </a:p>
          <a:p>
            <a:pPr>
              <a:spcBef>
                <a:spcPct val="50000"/>
              </a:spcBef>
              <a:buFontTx/>
              <a:buAutoNum type="alphaLcParenR"/>
            </a:pPr>
            <a:endParaRPr lang="fr-CH" altLang="fr-FR"/>
          </a:p>
          <a:p>
            <a:pPr>
              <a:spcBef>
                <a:spcPct val="50000"/>
              </a:spcBef>
              <a:buFontTx/>
              <a:buAutoNum type="alphaLcParenR"/>
            </a:pPr>
            <a:r>
              <a:rPr lang="fr-CH" altLang="fr-FR"/>
              <a:t>Méthode additive</a:t>
            </a:r>
            <a:endParaRPr lang="fr-FR" altLang="fr-FR"/>
          </a:p>
        </p:txBody>
      </p:sp>
      <p:sp>
        <p:nvSpPr>
          <p:cNvPr id="82948" name="Line 4"/>
          <p:cNvSpPr>
            <a:spLocks noChangeShapeType="1"/>
          </p:cNvSpPr>
          <p:nvPr/>
        </p:nvSpPr>
        <p:spPr bwMode="auto">
          <a:xfrm>
            <a:off x="5334000" y="1828800"/>
            <a:ext cx="2438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CH"/>
          </a:p>
        </p:txBody>
      </p:sp>
      <p:sp>
        <p:nvSpPr>
          <p:cNvPr id="82949" name="Line 5"/>
          <p:cNvSpPr>
            <a:spLocks noChangeShapeType="1"/>
          </p:cNvSpPr>
          <p:nvPr/>
        </p:nvSpPr>
        <p:spPr bwMode="auto">
          <a:xfrm>
            <a:off x="5334000" y="2286000"/>
            <a:ext cx="2438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CH"/>
          </a:p>
        </p:txBody>
      </p:sp>
      <p:sp>
        <p:nvSpPr>
          <p:cNvPr id="82950" name="Line 6"/>
          <p:cNvSpPr>
            <a:spLocks noChangeShapeType="1"/>
          </p:cNvSpPr>
          <p:nvPr/>
        </p:nvSpPr>
        <p:spPr bwMode="auto">
          <a:xfrm>
            <a:off x="5334000" y="4953000"/>
            <a:ext cx="2438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CH"/>
          </a:p>
        </p:txBody>
      </p:sp>
      <p:sp>
        <p:nvSpPr>
          <p:cNvPr id="82951" name="Line 7"/>
          <p:cNvSpPr>
            <a:spLocks noChangeShapeType="1"/>
          </p:cNvSpPr>
          <p:nvPr/>
        </p:nvSpPr>
        <p:spPr bwMode="auto">
          <a:xfrm>
            <a:off x="5334000" y="5410200"/>
            <a:ext cx="2438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CH"/>
          </a:p>
        </p:txBody>
      </p:sp>
      <p:sp>
        <p:nvSpPr>
          <p:cNvPr id="82952" name="Line 8"/>
          <p:cNvSpPr>
            <a:spLocks noChangeShapeType="1"/>
          </p:cNvSpPr>
          <p:nvPr/>
        </p:nvSpPr>
        <p:spPr bwMode="auto">
          <a:xfrm>
            <a:off x="5334000" y="4495800"/>
            <a:ext cx="2438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CH"/>
          </a:p>
        </p:txBody>
      </p:sp>
      <p:sp>
        <p:nvSpPr>
          <p:cNvPr id="82953" name="Line 9"/>
          <p:cNvSpPr>
            <a:spLocks noChangeShapeType="1"/>
          </p:cNvSpPr>
          <p:nvPr/>
        </p:nvSpPr>
        <p:spPr bwMode="auto">
          <a:xfrm>
            <a:off x="5181600" y="2514600"/>
            <a:ext cx="2819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CH"/>
          </a:p>
        </p:txBody>
      </p:sp>
      <p:sp>
        <p:nvSpPr>
          <p:cNvPr id="82954" name="Line 10"/>
          <p:cNvSpPr>
            <a:spLocks noChangeShapeType="1"/>
          </p:cNvSpPr>
          <p:nvPr/>
        </p:nvSpPr>
        <p:spPr bwMode="auto">
          <a:xfrm>
            <a:off x="5181600" y="5638800"/>
            <a:ext cx="2819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CH"/>
          </a:p>
        </p:txBody>
      </p:sp>
      <p:sp>
        <p:nvSpPr>
          <p:cNvPr id="82955" name="Line 11"/>
          <p:cNvSpPr>
            <a:spLocks noChangeShapeType="1"/>
          </p:cNvSpPr>
          <p:nvPr/>
        </p:nvSpPr>
        <p:spPr bwMode="auto">
          <a:xfrm>
            <a:off x="5181600" y="3124200"/>
            <a:ext cx="2819400" cy="0"/>
          </a:xfrm>
          <a:prstGeom prst="line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CH"/>
          </a:p>
        </p:txBody>
      </p:sp>
      <p:sp>
        <p:nvSpPr>
          <p:cNvPr id="82956" name="Line 12"/>
          <p:cNvSpPr>
            <a:spLocks noChangeShapeType="1"/>
          </p:cNvSpPr>
          <p:nvPr/>
        </p:nvSpPr>
        <p:spPr bwMode="auto">
          <a:xfrm>
            <a:off x="5181600" y="6248400"/>
            <a:ext cx="2819400" cy="0"/>
          </a:xfrm>
          <a:prstGeom prst="line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CH"/>
          </a:p>
        </p:txBody>
      </p:sp>
      <p:sp>
        <p:nvSpPr>
          <p:cNvPr id="82957" name="Text Box 13"/>
          <p:cNvSpPr txBox="1">
            <a:spLocks noChangeArrowheads="1"/>
          </p:cNvSpPr>
          <p:nvPr/>
        </p:nvSpPr>
        <p:spPr bwMode="auto">
          <a:xfrm>
            <a:off x="4876800" y="2590800"/>
            <a:ext cx="3276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CH" altLang="fr-FR">
                <a:latin typeface="Verdana Ref" pitchFamily="34" charset="0"/>
              </a:rPr>
              <a:t>=          Cash flow</a:t>
            </a:r>
            <a:endParaRPr lang="fr-FR" altLang="fr-FR">
              <a:latin typeface="Verdana Ref" pitchFamily="34" charset="0"/>
            </a:endParaRPr>
          </a:p>
        </p:txBody>
      </p:sp>
      <p:sp>
        <p:nvSpPr>
          <p:cNvPr id="82958" name="Text Box 14"/>
          <p:cNvSpPr txBox="1">
            <a:spLocks noChangeArrowheads="1"/>
          </p:cNvSpPr>
          <p:nvPr/>
        </p:nvSpPr>
        <p:spPr bwMode="auto">
          <a:xfrm>
            <a:off x="4876800" y="5715000"/>
            <a:ext cx="3276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CH" altLang="fr-FR">
                <a:latin typeface="Verdana Ref" pitchFamily="34" charset="0"/>
              </a:rPr>
              <a:t>=          Cash flow</a:t>
            </a:r>
            <a:endParaRPr lang="fr-FR" altLang="fr-FR">
              <a:latin typeface="Verdana Ref" pitchFamily="34" charset="0"/>
            </a:endParaRPr>
          </a:p>
        </p:txBody>
      </p:sp>
      <p:sp>
        <p:nvSpPr>
          <p:cNvPr id="82959" name="Line 15"/>
          <p:cNvSpPr>
            <a:spLocks noChangeShapeType="1"/>
          </p:cNvSpPr>
          <p:nvPr/>
        </p:nvSpPr>
        <p:spPr bwMode="auto">
          <a:xfrm>
            <a:off x="5137150" y="2133600"/>
            <a:ext cx="16986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CH"/>
          </a:p>
        </p:txBody>
      </p:sp>
      <p:sp>
        <p:nvSpPr>
          <p:cNvPr id="82960" name="Line 16"/>
          <p:cNvSpPr>
            <a:spLocks noChangeShapeType="1"/>
          </p:cNvSpPr>
          <p:nvPr/>
        </p:nvSpPr>
        <p:spPr bwMode="auto">
          <a:xfrm>
            <a:off x="5137150" y="5257800"/>
            <a:ext cx="16986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CH"/>
          </a:p>
        </p:txBody>
      </p:sp>
      <p:grpSp>
        <p:nvGrpSpPr>
          <p:cNvPr id="82961" name="Group 17"/>
          <p:cNvGrpSpPr>
            <a:grpSpLocks/>
          </p:cNvGrpSpPr>
          <p:nvPr/>
        </p:nvGrpSpPr>
        <p:grpSpPr bwMode="auto">
          <a:xfrm>
            <a:off x="5105400" y="4724400"/>
            <a:ext cx="169863" cy="169863"/>
            <a:chOff x="3236" y="2924"/>
            <a:chExt cx="107" cy="107"/>
          </a:xfrm>
        </p:grpSpPr>
        <p:sp>
          <p:nvSpPr>
            <p:cNvPr id="82962" name="Line 18"/>
            <p:cNvSpPr>
              <a:spLocks noChangeShapeType="1"/>
            </p:cNvSpPr>
            <p:nvPr/>
          </p:nvSpPr>
          <p:spPr bwMode="auto">
            <a:xfrm>
              <a:off x="3236" y="2976"/>
              <a:ext cx="10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H"/>
            </a:p>
          </p:txBody>
        </p:sp>
        <p:sp>
          <p:nvSpPr>
            <p:cNvPr id="82963" name="Line 19"/>
            <p:cNvSpPr>
              <a:spLocks noChangeShapeType="1"/>
            </p:cNvSpPr>
            <p:nvPr/>
          </p:nvSpPr>
          <p:spPr bwMode="auto">
            <a:xfrm rot="16200000" flipH="1">
              <a:off x="3237" y="2978"/>
              <a:ext cx="10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H"/>
            </a:p>
          </p:txBody>
        </p:sp>
      </p:grpSp>
      <p:sp>
        <p:nvSpPr>
          <p:cNvPr id="82964" name="Text Box 20"/>
          <p:cNvSpPr txBox="1">
            <a:spLocks noChangeArrowheads="1"/>
          </p:cNvSpPr>
          <p:nvPr/>
        </p:nvSpPr>
        <p:spPr bwMode="auto">
          <a:xfrm>
            <a:off x="5029200" y="1476375"/>
            <a:ext cx="2895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fr-CH" altLang="fr-FR" sz="2000">
                <a:solidFill>
                  <a:srgbClr val="FF0000"/>
                </a:solidFill>
                <a:latin typeface="Verdana Ref" pitchFamily="34" charset="0"/>
              </a:rPr>
              <a:t>Produits financiers</a:t>
            </a:r>
            <a:endParaRPr lang="fr-FR" altLang="fr-FR" sz="2000">
              <a:solidFill>
                <a:srgbClr val="FF0000"/>
              </a:solidFill>
              <a:latin typeface="Verdana Ref" pitchFamily="34" charset="0"/>
            </a:endParaRPr>
          </a:p>
        </p:txBody>
      </p:sp>
      <p:sp>
        <p:nvSpPr>
          <p:cNvPr id="82965" name="Text Box 21"/>
          <p:cNvSpPr txBox="1">
            <a:spLocks noChangeArrowheads="1"/>
          </p:cNvSpPr>
          <p:nvPr/>
        </p:nvSpPr>
        <p:spPr bwMode="auto">
          <a:xfrm>
            <a:off x="5057775" y="1914525"/>
            <a:ext cx="2895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fr-CH" altLang="fr-FR" sz="2000">
                <a:solidFill>
                  <a:srgbClr val="FF0000"/>
                </a:solidFill>
                <a:latin typeface="Verdana Ref" pitchFamily="34" charset="0"/>
              </a:rPr>
              <a:t>Charges financières</a:t>
            </a:r>
            <a:endParaRPr lang="fr-FR" altLang="fr-FR" sz="2000">
              <a:solidFill>
                <a:srgbClr val="FF0000"/>
              </a:solidFill>
              <a:latin typeface="Verdana Ref" pitchFamily="34" charset="0"/>
            </a:endParaRPr>
          </a:p>
        </p:txBody>
      </p:sp>
      <p:sp>
        <p:nvSpPr>
          <p:cNvPr id="82966" name="Text Box 22"/>
          <p:cNvSpPr txBox="1">
            <a:spLocks noChangeArrowheads="1"/>
          </p:cNvSpPr>
          <p:nvPr/>
        </p:nvSpPr>
        <p:spPr bwMode="auto">
          <a:xfrm>
            <a:off x="5181600" y="4114800"/>
            <a:ext cx="2895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fr-CH" altLang="fr-FR" sz="2000">
                <a:solidFill>
                  <a:srgbClr val="FF0000"/>
                </a:solidFill>
                <a:latin typeface="Verdana Ref" pitchFamily="34" charset="0"/>
              </a:rPr>
              <a:t>Bénéfice net</a:t>
            </a:r>
            <a:endParaRPr lang="fr-FR" altLang="fr-FR" sz="2000">
              <a:solidFill>
                <a:srgbClr val="FF0000"/>
              </a:solidFill>
              <a:latin typeface="Verdana Ref" pitchFamily="34" charset="0"/>
            </a:endParaRPr>
          </a:p>
        </p:txBody>
      </p:sp>
      <p:sp>
        <p:nvSpPr>
          <p:cNvPr id="82967" name="Text Box 23"/>
          <p:cNvSpPr txBox="1">
            <a:spLocks noChangeArrowheads="1"/>
          </p:cNvSpPr>
          <p:nvPr/>
        </p:nvSpPr>
        <p:spPr bwMode="auto">
          <a:xfrm>
            <a:off x="5181600" y="4572000"/>
            <a:ext cx="2895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fr-CH" altLang="fr-FR" sz="2000">
                <a:solidFill>
                  <a:srgbClr val="FF0000"/>
                </a:solidFill>
                <a:latin typeface="Verdana Ref" pitchFamily="34" charset="0"/>
              </a:rPr>
              <a:t>Charges comptables</a:t>
            </a:r>
            <a:endParaRPr lang="fr-FR" altLang="fr-FR" sz="2000">
              <a:solidFill>
                <a:srgbClr val="FF0000"/>
              </a:solidFill>
              <a:latin typeface="Verdana Ref" pitchFamily="34" charset="0"/>
            </a:endParaRPr>
          </a:p>
        </p:txBody>
      </p:sp>
      <p:sp>
        <p:nvSpPr>
          <p:cNvPr id="82968" name="Text Box 24"/>
          <p:cNvSpPr txBox="1">
            <a:spLocks noChangeArrowheads="1"/>
          </p:cNvSpPr>
          <p:nvPr/>
        </p:nvSpPr>
        <p:spPr bwMode="auto">
          <a:xfrm>
            <a:off x="5181600" y="5029200"/>
            <a:ext cx="2895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fr-CH" altLang="fr-FR" sz="2000">
                <a:solidFill>
                  <a:srgbClr val="FF0000"/>
                </a:solidFill>
                <a:latin typeface="Verdana Ref" pitchFamily="34" charset="0"/>
              </a:rPr>
              <a:t>Produits comptables</a:t>
            </a:r>
            <a:endParaRPr lang="fr-FR" altLang="fr-FR" sz="2000">
              <a:solidFill>
                <a:srgbClr val="FF0000"/>
              </a:solidFill>
              <a:latin typeface="Verdana Ref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901" name="Picture 5" descr="cashflow_negativ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338" y="1928813"/>
            <a:ext cx="3457575" cy="2962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0903" name="Picture 7" descr="cashflow_flow_manageme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7338" y="1933575"/>
            <a:ext cx="3228975" cy="297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0904" name="Rectangle 8"/>
          <p:cNvSpPr>
            <a:spLocks noChangeArrowheads="1"/>
          </p:cNvSpPr>
          <p:nvPr/>
        </p:nvSpPr>
        <p:spPr bwMode="auto">
          <a:xfrm>
            <a:off x="350838" y="6434138"/>
            <a:ext cx="1755775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FR" altLang="fr-FR" sz="800">
                <a:solidFill>
                  <a:srgbClr val="99FFCC"/>
                </a:solidFill>
              </a:rPr>
              <a:t>Source : www.2-small-business.comes</a:t>
            </a:r>
          </a:p>
        </p:txBody>
      </p:sp>
      <p:sp>
        <p:nvSpPr>
          <p:cNvPr id="80905" name="Text Box 9"/>
          <p:cNvSpPr txBox="1">
            <a:spLocks noChangeArrowheads="1"/>
          </p:cNvSpPr>
          <p:nvPr/>
        </p:nvSpPr>
        <p:spPr bwMode="auto">
          <a:xfrm>
            <a:off x="542925" y="371475"/>
            <a:ext cx="68865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CH" altLang="fr-FR"/>
              <a:t>           Analyser et commenter ces deux images </a:t>
            </a:r>
            <a:endParaRPr lang="fr-FR" altLang="fr-FR"/>
          </a:p>
        </p:txBody>
      </p:sp>
      <p:sp>
        <p:nvSpPr>
          <p:cNvPr id="80906" name="AutoShape 10"/>
          <p:cNvSpPr>
            <a:spLocks noChangeArrowheads="1"/>
          </p:cNvSpPr>
          <p:nvPr/>
        </p:nvSpPr>
        <p:spPr bwMode="auto">
          <a:xfrm>
            <a:off x="257175" y="300038"/>
            <a:ext cx="1085850" cy="647700"/>
          </a:xfrm>
          <a:prstGeom prst="rightArrow">
            <a:avLst>
              <a:gd name="adj1" fmla="val 50000"/>
              <a:gd name="adj2" fmla="val 41912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fr-FR" altLang="fr-FR" b="1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914400" y="2133600"/>
            <a:ext cx="2286000" cy="4343400"/>
          </a:xfrm>
          <a:prstGeom prst="rect">
            <a:avLst/>
          </a:prstGeom>
          <a:solidFill>
            <a:srgbClr val="00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fr-CH" altLang="fr-FR" b="1">
                <a:solidFill>
                  <a:srgbClr val="66FFFF"/>
                </a:solidFill>
              </a:rPr>
              <a:t>?</a:t>
            </a:r>
            <a:endParaRPr lang="fr-FR" altLang="fr-FR" b="1">
              <a:solidFill>
                <a:srgbClr val="66FFFF"/>
              </a:solidFill>
            </a:endParaRPr>
          </a:p>
        </p:txBody>
      </p:sp>
      <p:grpSp>
        <p:nvGrpSpPr>
          <p:cNvPr id="29699" name="Group 3"/>
          <p:cNvGrpSpPr>
            <a:grpSpLocks/>
          </p:cNvGrpSpPr>
          <p:nvPr/>
        </p:nvGrpSpPr>
        <p:grpSpPr bwMode="auto">
          <a:xfrm>
            <a:off x="3429000" y="2133600"/>
            <a:ext cx="2286000" cy="4343400"/>
            <a:chOff x="2160" y="1344"/>
            <a:chExt cx="1440" cy="2736"/>
          </a:xfrm>
        </p:grpSpPr>
        <p:sp>
          <p:nvSpPr>
            <p:cNvPr id="29700" name="Rectangle 4"/>
            <p:cNvSpPr>
              <a:spLocks noChangeArrowheads="1"/>
            </p:cNvSpPr>
            <p:nvPr/>
          </p:nvSpPr>
          <p:spPr bwMode="auto">
            <a:xfrm>
              <a:off x="2160" y="3456"/>
              <a:ext cx="1440" cy="624"/>
            </a:xfrm>
            <a:prstGeom prst="rect">
              <a:avLst/>
            </a:prstGeom>
            <a:solidFill>
              <a:srgbClr val="0000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fr-CH" altLang="fr-FR" b="1">
                  <a:solidFill>
                    <a:srgbClr val="66FFFF"/>
                  </a:solidFill>
                </a:rPr>
                <a:t>?</a:t>
              </a:r>
              <a:endParaRPr lang="fr-FR" altLang="fr-FR" b="1">
                <a:solidFill>
                  <a:srgbClr val="66FFFF"/>
                </a:solidFill>
              </a:endParaRPr>
            </a:p>
          </p:txBody>
        </p:sp>
        <p:sp>
          <p:nvSpPr>
            <p:cNvPr id="29701" name="Rectangle 5"/>
            <p:cNvSpPr>
              <a:spLocks noChangeArrowheads="1"/>
            </p:cNvSpPr>
            <p:nvPr/>
          </p:nvSpPr>
          <p:spPr bwMode="auto">
            <a:xfrm>
              <a:off x="2160" y="2256"/>
              <a:ext cx="1440" cy="1152"/>
            </a:xfrm>
            <a:prstGeom prst="rect">
              <a:avLst/>
            </a:prstGeom>
            <a:solidFill>
              <a:srgbClr val="0000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fr-CH" altLang="fr-FR" b="1">
                  <a:solidFill>
                    <a:srgbClr val="66FFFF"/>
                  </a:solidFill>
                </a:rPr>
                <a:t>?</a:t>
              </a:r>
              <a:endParaRPr lang="fr-FR" altLang="fr-FR" b="1">
                <a:solidFill>
                  <a:srgbClr val="66FFFF"/>
                </a:solidFill>
              </a:endParaRPr>
            </a:p>
          </p:txBody>
        </p:sp>
        <p:sp>
          <p:nvSpPr>
            <p:cNvPr id="29702" name="Rectangle 6"/>
            <p:cNvSpPr>
              <a:spLocks noChangeArrowheads="1"/>
            </p:cNvSpPr>
            <p:nvPr/>
          </p:nvSpPr>
          <p:spPr bwMode="auto">
            <a:xfrm>
              <a:off x="2160" y="1344"/>
              <a:ext cx="1440" cy="864"/>
            </a:xfrm>
            <a:prstGeom prst="rect">
              <a:avLst/>
            </a:prstGeom>
            <a:solidFill>
              <a:srgbClr val="0000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fr-CH" altLang="fr-FR" b="1">
                  <a:solidFill>
                    <a:srgbClr val="66FFFF"/>
                  </a:solidFill>
                </a:rPr>
                <a:t>Attributions aux</a:t>
              </a:r>
            </a:p>
            <a:p>
              <a:pPr algn="ctr"/>
              <a:r>
                <a:rPr lang="fr-CH" altLang="fr-FR" b="1">
                  <a:solidFill>
                    <a:srgbClr val="66FFFF"/>
                  </a:solidFill>
                </a:rPr>
                <a:t>réserves</a:t>
              </a:r>
              <a:endParaRPr lang="fr-FR" altLang="fr-FR" b="1">
                <a:solidFill>
                  <a:srgbClr val="66FFFF"/>
                </a:solidFill>
              </a:endParaRPr>
            </a:p>
          </p:txBody>
        </p:sp>
      </p:grpSp>
      <p:sp>
        <p:nvSpPr>
          <p:cNvPr id="29703" name="Rectangle 7"/>
          <p:cNvSpPr>
            <a:spLocks noChangeArrowheads="1"/>
          </p:cNvSpPr>
          <p:nvPr/>
        </p:nvSpPr>
        <p:spPr bwMode="auto">
          <a:xfrm>
            <a:off x="3429000" y="685800"/>
            <a:ext cx="2286000" cy="1371600"/>
          </a:xfrm>
          <a:prstGeom prst="rect">
            <a:avLst/>
          </a:prstGeom>
          <a:solidFill>
            <a:srgbClr val="00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fr-CH" altLang="fr-FR" b="1">
                <a:solidFill>
                  <a:srgbClr val="00FF00"/>
                </a:solidFill>
              </a:rPr>
              <a:t>?</a:t>
            </a:r>
            <a:endParaRPr lang="fr-FR" altLang="fr-FR" b="1">
              <a:solidFill>
                <a:srgbClr val="00FF00"/>
              </a:solidFill>
            </a:endParaRPr>
          </a:p>
        </p:txBody>
      </p:sp>
      <p:sp>
        <p:nvSpPr>
          <p:cNvPr id="29704" name="Rectangle 8"/>
          <p:cNvSpPr>
            <a:spLocks noChangeArrowheads="1"/>
          </p:cNvSpPr>
          <p:nvPr/>
        </p:nvSpPr>
        <p:spPr bwMode="auto">
          <a:xfrm rot="-5400000">
            <a:off x="3544093" y="3085307"/>
            <a:ext cx="5789613" cy="990600"/>
          </a:xfrm>
          <a:prstGeom prst="rect">
            <a:avLst/>
          </a:prstGeom>
          <a:solidFill>
            <a:srgbClr val="8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fr-CH" altLang="fr-FR" sz="2800" b="1">
                <a:solidFill>
                  <a:srgbClr val="FFFFFF"/>
                </a:solidFill>
              </a:rPr>
              <a:t>?</a:t>
            </a:r>
            <a:endParaRPr lang="fr-FR" altLang="fr-FR" sz="2800" b="1">
              <a:solidFill>
                <a:srgbClr val="FFFFFF"/>
              </a:solidFill>
            </a:endParaRPr>
          </a:p>
        </p:txBody>
      </p:sp>
      <p:sp>
        <p:nvSpPr>
          <p:cNvPr id="29706" name="Text Box 10"/>
          <p:cNvSpPr txBox="1">
            <a:spLocks noChangeArrowheads="1"/>
          </p:cNvSpPr>
          <p:nvPr/>
        </p:nvSpPr>
        <p:spPr bwMode="auto">
          <a:xfrm>
            <a:off x="0" y="0"/>
            <a:ext cx="2743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CH" altLang="fr-FR" sz="3200" b="1"/>
              <a:t>Cash flow net</a:t>
            </a:r>
            <a:endParaRPr lang="fr-FR" altLang="fr-FR" sz="3200" b="1"/>
          </a:p>
        </p:txBody>
      </p:sp>
      <p:pic>
        <p:nvPicPr>
          <p:cNvPr id="29707" name="Picture 11" descr="BD04896_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8238" y="4724400"/>
            <a:ext cx="1785937" cy="1133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708" name="WordArt 12"/>
          <p:cNvSpPr>
            <a:spLocks noChangeArrowheads="1" noChangeShapeType="1" noTextEdit="1"/>
          </p:cNvSpPr>
          <p:nvPr/>
        </p:nvSpPr>
        <p:spPr bwMode="auto">
          <a:xfrm>
            <a:off x="8763000" y="152400"/>
            <a:ext cx="228600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r-CH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 panose="020B0A04020102020204" pitchFamily="34" charset="0"/>
              </a:rPr>
              <a:t>4</a:t>
            </a:r>
          </a:p>
        </p:txBody>
      </p:sp>
      <p:grpSp>
        <p:nvGrpSpPr>
          <p:cNvPr id="29712" name="Group 16"/>
          <p:cNvGrpSpPr>
            <a:grpSpLocks/>
          </p:cNvGrpSpPr>
          <p:nvPr/>
        </p:nvGrpSpPr>
        <p:grpSpPr bwMode="auto">
          <a:xfrm>
            <a:off x="7162800" y="685800"/>
            <a:ext cx="990600" cy="1981200"/>
            <a:chOff x="4512" y="432"/>
            <a:chExt cx="624" cy="1248"/>
          </a:xfrm>
        </p:grpSpPr>
        <p:sp>
          <p:nvSpPr>
            <p:cNvPr id="29709" name="Rectangle 13"/>
            <p:cNvSpPr>
              <a:spLocks noChangeArrowheads="1"/>
            </p:cNvSpPr>
            <p:nvPr/>
          </p:nvSpPr>
          <p:spPr bwMode="auto">
            <a:xfrm rot="-5400000">
              <a:off x="4296" y="648"/>
              <a:ext cx="1056" cy="624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fr-CH" altLang="fr-FR" sz="2800" b="1">
                  <a:solidFill>
                    <a:srgbClr val="FFFFFF"/>
                  </a:solidFill>
                </a:rPr>
                <a:t>Cash flow</a:t>
              </a:r>
            </a:p>
            <a:p>
              <a:pPr algn="ctr"/>
              <a:r>
                <a:rPr lang="fr-CH" altLang="fr-FR" sz="2800" b="1">
                  <a:solidFill>
                    <a:srgbClr val="FFFFFF"/>
                  </a:solidFill>
                </a:rPr>
                <a:t> ?</a:t>
              </a:r>
              <a:endParaRPr lang="fr-FR" altLang="fr-FR" sz="2800" b="1">
                <a:solidFill>
                  <a:srgbClr val="FFFFFF"/>
                </a:solidFill>
              </a:endParaRPr>
            </a:p>
          </p:txBody>
        </p:sp>
        <p:sp>
          <p:nvSpPr>
            <p:cNvPr id="29710" name="AutoShape 14"/>
            <p:cNvSpPr>
              <a:spLocks noChangeArrowheads="1"/>
            </p:cNvSpPr>
            <p:nvPr/>
          </p:nvSpPr>
          <p:spPr bwMode="auto">
            <a:xfrm>
              <a:off x="4512" y="1488"/>
              <a:ext cx="624" cy="192"/>
            </a:xfrm>
            <a:prstGeom prst="flowChartDocumen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CH"/>
            </a:p>
          </p:txBody>
        </p:sp>
        <p:sp>
          <p:nvSpPr>
            <p:cNvPr id="29711" name="Rectangle 15"/>
            <p:cNvSpPr>
              <a:spLocks noChangeArrowheads="1"/>
            </p:cNvSpPr>
            <p:nvPr/>
          </p:nvSpPr>
          <p:spPr bwMode="auto">
            <a:xfrm>
              <a:off x="4517" y="1440"/>
              <a:ext cx="614" cy="96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CH"/>
            </a:p>
          </p:txBody>
        </p:sp>
      </p:grpSp>
      <p:sp>
        <p:nvSpPr>
          <p:cNvPr id="30737" name="AutoShape 1041"/>
          <p:cNvSpPr>
            <a:spLocks noChangeArrowheads="1"/>
          </p:cNvSpPr>
          <p:nvPr/>
        </p:nvSpPr>
        <p:spPr bwMode="auto">
          <a:xfrm>
            <a:off x="2295525" y="4805363"/>
            <a:ext cx="1085850" cy="647700"/>
          </a:xfrm>
          <a:prstGeom prst="rightArrow">
            <a:avLst>
              <a:gd name="adj1" fmla="val 50000"/>
              <a:gd name="adj2" fmla="val 41912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fr-FR" altLang="fr-FR" b="1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ChangeArrowheads="1"/>
          </p:cNvSpPr>
          <p:nvPr/>
        </p:nvSpPr>
        <p:spPr bwMode="auto">
          <a:xfrm>
            <a:off x="914400" y="2133600"/>
            <a:ext cx="2286000" cy="4343400"/>
          </a:xfrm>
          <a:prstGeom prst="rect">
            <a:avLst/>
          </a:prstGeom>
          <a:solidFill>
            <a:srgbClr val="00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fr-CH" altLang="fr-FR" b="1">
                <a:solidFill>
                  <a:srgbClr val="66FFFF"/>
                </a:solidFill>
              </a:rPr>
              <a:t>?</a:t>
            </a:r>
            <a:endParaRPr lang="fr-FR" altLang="fr-FR" b="1">
              <a:solidFill>
                <a:srgbClr val="66FFFF"/>
              </a:solidFill>
            </a:endParaRPr>
          </a:p>
        </p:txBody>
      </p:sp>
      <p:grpSp>
        <p:nvGrpSpPr>
          <p:cNvPr id="55299" name="Group 3"/>
          <p:cNvGrpSpPr>
            <a:grpSpLocks/>
          </p:cNvGrpSpPr>
          <p:nvPr/>
        </p:nvGrpSpPr>
        <p:grpSpPr bwMode="auto">
          <a:xfrm>
            <a:off x="3429000" y="2133600"/>
            <a:ext cx="2286000" cy="4343400"/>
            <a:chOff x="2160" y="1344"/>
            <a:chExt cx="1440" cy="2736"/>
          </a:xfrm>
        </p:grpSpPr>
        <p:sp>
          <p:nvSpPr>
            <p:cNvPr id="55300" name="Rectangle 4"/>
            <p:cNvSpPr>
              <a:spLocks noChangeArrowheads="1"/>
            </p:cNvSpPr>
            <p:nvPr/>
          </p:nvSpPr>
          <p:spPr bwMode="auto">
            <a:xfrm>
              <a:off x="2160" y="3456"/>
              <a:ext cx="1440" cy="624"/>
            </a:xfrm>
            <a:prstGeom prst="rect">
              <a:avLst/>
            </a:prstGeom>
            <a:solidFill>
              <a:srgbClr val="0000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fr-CH" altLang="fr-FR" b="1">
                  <a:solidFill>
                    <a:srgbClr val="66FFFF"/>
                  </a:solidFill>
                </a:rPr>
                <a:t>Tantièmes</a:t>
              </a:r>
              <a:endParaRPr lang="fr-FR" altLang="fr-FR" b="1">
                <a:solidFill>
                  <a:srgbClr val="66FFFF"/>
                </a:solidFill>
              </a:endParaRPr>
            </a:p>
          </p:txBody>
        </p:sp>
        <p:sp>
          <p:nvSpPr>
            <p:cNvPr id="55301" name="Rectangle 5"/>
            <p:cNvSpPr>
              <a:spLocks noChangeArrowheads="1"/>
            </p:cNvSpPr>
            <p:nvPr/>
          </p:nvSpPr>
          <p:spPr bwMode="auto">
            <a:xfrm>
              <a:off x="2160" y="2256"/>
              <a:ext cx="1440" cy="1152"/>
            </a:xfrm>
            <a:prstGeom prst="rect">
              <a:avLst/>
            </a:prstGeom>
            <a:solidFill>
              <a:srgbClr val="0000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fr-CH" altLang="fr-FR" b="1">
                  <a:solidFill>
                    <a:srgbClr val="66FFFF"/>
                  </a:solidFill>
                </a:rPr>
                <a:t>Dividendes</a:t>
              </a:r>
              <a:endParaRPr lang="fr-FR" altLang="fr-FR" b="1">
                <a:solidFill>
                  <a:srgbClr val="66FFFF"/>
                </a:solidFill>
              </a:endParaRPr>
            </a:p>
          </p:txBody>
        </p:sp>
        <p:sp>
          <p:nvSpPr>
            <p:cNvPr id="55302" name="Rectangle 6"/>
            <p:cNvSpPr>
              <a:spLocks noChangeArrowheads="1"/>
            </p:cNvSpPr>
            <p:nvPr/>
          </p:nvSpPr>
          <p:spPr bwMode="auto">
            <a:xfrm>
              <a:off x="2160" y="1344"/>
              <a:ext cx="1440" cy="864"/>
            </a:xfrm>
            <a:prstGeom prst="rect">
              <a:avLst/>
            </a:prstGeom>
            <a:solidFill>
              <a:srgbClr val="0000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fr-CH" altLang="fr-FR" b="1">
                  <a:solidFill>
                    <a:srgbClr val="66FFFF"/>
                  </a:solidFill>
                </a:rPr>
                <a:t>Attributions aux</a:t>
              </a:r>
            </a:p>
            <a:p>
              <a:pPr algn="ctr"/>
              <a:r>
                <a:rPr lang="fr-CH" altLang="fr-FR" b="1">
                  <a:solidFill>
                    <a:srgbClr val="66FFFF"/>
                  </a:solidFill>
                </a:rPr>
                <a:t>réserves</a:t>
              </a:r>
              <a:endParaRPr lang="fr-FR" altLang="fr-FR" b="1">
                <a:solidFill>
                  <a:srgbClr val="66FFFF"/>
                </a:solidFill>
              </a:endParaRPr>
            </a:p>
          </p:txBody>
        </p:sp>
      </p:grpSp>
      <p:sp>
        <p:nvSpPr>
          <p:cNvPr id="55303" name="Rectangle 7"/>
          <p:cNvSpPr>
            <a:spLocks noChangeArrowheads="1"/>
          </p:cNvSpPr>
          <p:nvPr/>
        </p:nvSpPr>
        <p:spPr bwMode="auto">
          <a:xfrm>
            <a:off x="3429000" y="685800"/>
            <a:ext cx="2286000" cy="1371600"/>
          </a:xfrm>
          <a:prstGeom prst="rect">
            <a:avLst/>
          </a:prstGeom>
          <a:solidFill>
            <a:srgbClr val="00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fr-CH" altLang="fr-FR" b="1">
                <a:solidFill>
                  <a:srgbClr val="00FF00"/>
                </a:solidFill>
              </a:rPr>
              <a:t>?</a:t>
            </a:r>
            <a:endParaRPr lang="fr-FR" altLang="fr-FR" b="1">
              <a:solidFill>
                <a:srgbClr val="00FF00"/>
              </a:solidFill>
            </a:endParaRPr>
          </a:p>
        </p:txBody>
      </p:sp>
      <p:sp>
        <p:nvSpPr>
          <p:cNvPr id="55304" name="Rectangle 8"/>
          <p:cNvSpPr>
            <a:spLocks noChangeArrowheads="1"/>
          </p:cNvSpPr>
          <p:nvPr/>
        </p:nvSpPr>
        <p:spPr bwMode="auto">
          <a:xfrm rot="-5400000">
            <a:off x="3544093" y="3085307"/>
            <a:ext cx="5789613" cy="990600"/>
          </a:xfrm>
          <a:prstGeom prst="rect">
            <a:avLst/>
          </a:prstGeom>
          <a:solidFill>
            <a:srgbClr val="8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fr-CH" altLang="fr-FR" sz="2800" b="1">
                <a:solidFill>
                  <a:srgbClr val="FFFFFF"/>
                </a:solidFill>
              </a:rPr>
              <a:t>?</a:t>
            </a:r>
            <a:endParaRPr lang="fr-FR" altLang="fr-FR" sz="2800" b="1">
              <a:solidFill>
                <a:srgbClr val="FFFFFF"/>
              </a:solidFill>
            </a:endParaRPr>
          </a:p>
        </p:txBody>
      </p:sp>
      <p:sp>
        <p:nvSpPr>
          <p:cNvPr id="55305" name="Text Box 9"/>
          <p:cNvSpPr txBox="1">
            <a:spLocks noChangeArrowheads="1"/>
          </p:cNvSpPr>
          <p:nvPr/>
        </p:nvSpPr>
        <p:spPr bwMode="auto">
          <a:xfrm>
            <a:off x="0" y="0"/>
            <a:ext cx="2743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CH" altLang="fr-FR" sz="3200" b="1"/>
              <a:t>Cash flow net</a:t>
            </a:r>
            <a:endParaRPr lang="fr-FR" altLang="fr-FR" sz="3200" b="1"/>
          </a:p>
        </p:txBody>
      </p:sp>
      <p:pic>
        <p:nvPicPr>
          <p:cNvPr id="55306" name="Picture 10" descr="BD04896_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8238" y="4724400"/>
            <a:ext cx="1785937" cy="1133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5307" name="WordArt 11"/>
          <p:cNvSpPr>
            <a:spLocks noChangeArrowheads="1" noChangeShapeType="1" noTextEdit="1"/>
          </p:cNvSpPr>
          <p:nvPr/>
        </p:nvSpPr>
        <p:spPr bwMode="auto">
          <a:xfrm>
            <a:off x="8763000" y="152400"/>
            <a:ext cx="228600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r-CH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 panose="020B0A04020102020204" pitchFamily="34" charset="0"/>
              </a:rPr>
              <a:t>4</a:t>
            </a:r>
          </a:p>
        </p:txBody>
      </p:sp>
      <p:grpSp>
        <p:nvGrpSpPr>
          <p:cNvPr id="55308" name="Group 12"/>
          <p:cNvGrpSpPr>
            <a:grpSpLocks/>
          </p:cNvGrpSpPr>
          <p:nvPr/>
        </p:nvGrpSpPr>
        <p:grpSpPr bwMode="auto">
          <a:xfrm>
            <a:off x="7162800" y="685800"/>
            <a:ext cx="990600" cy="1981200"/>
            <a:chOff x="4512" y="432"/>
            <a:chExt cx="624" cy="1248"/>
          </a:xfrm>
        </p:grpSpPr>
        <p:sp>
          <p:nvSpPr>
            <p:cNvPr id="55309" name="Rectangle 13"/>
            <p:cNvSpPr>
              <a:spLocks noChangeArrowheads="1"/>
            </p:cNvSpPr>
            <p:nvPr/>
          </p:nvSpPr>
          <p:spPr bwMode="auto">
            <a:xfrm rot="-5400000">
              <a:off x="4296" y="648"/>
              <a:ext cx="1056" cy="624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fr-CH" altLang="fr-FR" sz="2800" b="1">
                  <a:solidFill>
                    <a:srgbClr val="FFFFFF"/>
                  </a:solidFill>
                </a:rPr>
                <a:t>Cash flow</a:t>
              </a:r>
            </a:p>
            <a:p>
              <a:pPr algn="ctr"/>
              <a:r>
                <a:rPr lang="fr-CH" altLang="fr-FR" sz="2800" b="1">
                  <a:solidFill>
                    <a:srgbClr val="FFFFFF"/>
                  </a:solidFill>
                </a:rPr>
                <a:t> ?</a:t>
              </a:r>
              <a:endParaRPr lang="fr-FR" altLang="fr-FR" sz="2800" b="1">
                <a:solidFill>
                  <a:srgbClr val="FFFFFF"/>
                </a:solidFill>
              </a:endParaRPr>
            </a:p>
          </p:txBody>
        </p:sp>
        <p:sp>
          <p:nvSpPr>
            <p:cNvPr id="55310" name="AutoShape 14"/>
            <p:cNvSpPr>
              <a:spLocks noChangeArrowheads="1"/>
            </p:cNvSpPr>
            <p:nvPr/>
          </p:nvSpPr>
          <p:spPr bwMode="auto">
            <a:xfrm>
              <a:off x="4512" y="1488"/>
              <a:ext cx="624" cy="192"/>
            </a:xfrm>
            <a:prstGeom prst="flowChartDocumen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CH"/>
            </a:p>
          </p:txBody>
        </p:sp>
        <p:sp>
          <p:nvSpPr>
            <p:cNvPr id="55311" name="Rectangle 15"/>
            <p:cNvSpPr>
              <a:spLocks noChangeArrowheads="1"/>
            </p:cNvSpPr>
            <p:nvPr/>
          </p:nvSpPr>
          <p:spPr bwMode="auto">
            <a:xfrm>
              <a:off x="4517" y="1440"/>
              <a:ext cx="614" cy="96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CH"/>
            </a:p>
          </p:txBody>
        </p:sp>
      </p:grpSp>
      <p:sp>
        <p:nvSpPr>
          <p:cNvPr id="55312" name="AutoShape 16"/>
          <p:cNvSpPr>
            <a:spLocks noChangeArrowheads="1"/>
          </p:cNvSpPr>
          <p:nvPr/>
        </p:nvSpPr>
        <p:spPr bwMode="auto">
          <a:xfrm>
            <a:off x="19050" y="3957638"/>
            <a:ext cx="1085850" cy="647700"/>
          </a:xfrm>
          <a:prstGeom prst="rightArrow">
            <a:avLst>
              <a:gd name="adj1" fmla="val 50000"/>
              <a:gd name="adj2" fmla="val 41912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fr-FR" altLang="fr-FR" b="1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1752600" y="758825"/>
          <a:ext cx="5638800" cy="5341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9" name="Feuille de calcul" r:id="rId3" imgW="8296593" imgH="7858760" progId="Excel.Sheet.8">
                  <p:embed/>
                </p:oleObj>
              </mc:Choice>
              <mc:Fallback>
                <p:oleObj name="Feuille de calcul" r:id="rId3" imgW="8296593" imgH="7858760" progId="Excel.Shee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758825"/>
                        <a:ext cx="5638800" cy="5341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1026"/>
          <p:cNvSpPr>
            <a:spLocks noChangeArrowheads="1"/>
          </p:cNvSpPr>
          <p:nvPr/>
        </p:nvSpPr>
        <p:spPr bwMode="auto">
          <a:xfrm>
            <a:off x="914400" y="2133600"/>
            <a:ext cx="2286000" cy="4343400"/>
          </a:xfrm>
          <a:prstGeom prst="rect">
            <a:avLst/>
          </a:prstGeom>
          <a:solidFill>
            <a:srgbClr val="00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fr-CH" altLang="fr-FR" b="1">
                <a:solidFill>
                  <a:srgbClr val="66FFFF"/>
                </a:solidFill>
              </a:rPr>
              <a:t>Bénéfice net</a:t>
            </a:r>
            <a:endParaRPr lang="fr-FR" altLang="fr-FR" b="1">
              <a:solidFill>
                <a:srgbClr val="66FFFF"/>
              </a:solidFill>
            </a:endParaRPr>
          </a:p>
        </p:txBody>
      </p:sp>
      <p:grpSp>
        <p:nvGrpSpPr>
          <p:cNvPr id="30723" name="Group 1027"/>
          <p:cNvGrpSpPr>
            <a:grpSpLocks/>
          </p:cNvGrpSpPr>
          <p:nvPr/>
        </p:nvGrpSpPr>
        <p:grpSpPr bwMode="auto">
          <a:xfrm>
            <a:off x="3429000" y="2133600"/>
            <a:ext cx="2286000" cy="4343400"/>
            <a:chOff x="2160" y="1344"/>
            <a:chExt cx="1440" cy="2736"/>
          </a:xfrm>
        </p:grpSpPr>
        <p:sp>
          <p:nvSpPr>
            <p:cNvPr id="30724" name="Rectangle 1028"/>
            <p:cNvSpPr>
              <a:spLocks noChangeArrowheads="1"/>
            </p:cNvSpPr>
            <p:nvPr/>
          </p:nvSpPr>
          <p:spPr bwMode="auto">
            <a:xfrm>
              <a:off x="2160" y="3456"/>
              <a:ext cx="1440" cy="624"/>
            </a:xfrm>
            <a:prstGeom prst="rect">
              <a:avLst/>
            </a:prstGeom>
            <a:solidFill>
              <a:srgbClr val="0000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fr-CH" altLang="fr-FR" b="1">
                  <a:solidFill>
                    <a:srgbClr val="66FFFF"/>
                  </a:solidFill>
                </a:rPr>
                <a:t>Tantièmes</a:t>
              </a:r>
              <a:endParaRPr lang="fr-FR" altLang="fr-FR" b="1">
                <a:solidFill>
                  <a:srgbClr val="66FFFF"/>
                </a:solidFill>
              </a:endParaRPr>
            </a:p>
          </p:txBody>
        </p:sp>
        <p:sp>
          <p:nvSpPr>
            <p:cNvPr id="30725" name="Rectangle 1029"/>
            <p:cNvSpPr>
              <a:spLocks noChangeArrowheads="1"/>
            </p:cNvSpPr>
            <p:nvPr/>
          </p:nvSpPr>
          <p:spPr bwMode="auto">
            <a:xfrm>
              <a:off x="2160" y="2256"/>
              <a:ext cx="1440" cy="1152"/>
            </a:xfrm>
            <a:prstGeom prst="rect">
              <a:avLst/>
            </a:prstGeom>
            <a:solidFill>
              <a:srgbClr val="0000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fr-CH" altLang="fr-FR" b="1">
                  <a:solidFill>
                    <a:srgbClr val="66FFFF"/>
                  </a:solidFill>
                </a:rPr>
                <a:t>Dividendes</a:t>
              </a:r>
              <a:endParaRPr lang="fr-FR" altLang="fr-FR" b="1">
                <a:solidFill>
                  <a:srgbClr val="66FFFF"/>
                </a:solidFill>
              </a:endParaRPr>
            </a:p>
          </p:txBody>
        </p:sp>
        <p:sp>
          <p:nvSpPr>
            <p:cNvPr id="30726" name="Rectangle 1030"/>
            <p:cNvSpPr>
              <a:spLocks noChangeArrowheads="1"/>
            </p:cNvSpPr>
            <p:nvPr/>
          </p:nvSpPr>
          <p:spPr bwMode="auto">
            <a:xfrm>
              <a:off x="2160" y="1344"/>
              <a:ext cx="1440" cy="864"/>
            </a:xfrm>
            <a:prstGeom prst="rect">
              <a:avLst/>
            </a:prstGeom>
            <a:solidFill>
              <a:srgbClr val="0000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fr-CH" altLang="fr-FR" b="1">
                  <a:solidFill>
                    <a:srgbClr val="66FFFF"/>
                  </a:solidFill>
                </a:rPr>
                <a:t>Attributions aux</a:t>
              </a:r>
            </a:p>
            <a:p>
              <a:pPr algn="ctr"/>
              <a:r>
                <a:rPr lang="fr-CH" altLang="fr-FR" b="1">
                  <a:solidFill>
                    <a:srgbClr val="66FFFF"/>
                  </a:solidFill>
                </a:rPr>
                <a:t>réserves</a:t>
              </a:r>
              <a:endParaRPr lang="fr-FR" altLang="fr-FR" b="1">
                <a:solidFill>
                  <a:srgbClr val="66FFFF"/>
                </a:solidFill>
              </a:endParaRPr>
            </a:p>
          </p:txBody>
        </p:sp>
      </p:grpSp>
      <p:sp>
        <p:nvSpPr>
          <p:cNvPr id="30727" name="Rectangle 1031"/>
          <p:cNvSpPr>
            <a:spLocks noChangeArrowheads="1"/>
          </p:cNvSpPr>
          <p:nvPr/>
        </p:nvSpPr>
        <p:spPr bwMode="auto">
          <a:xfrm>
            <a:off x="3429000" y="685800"/>
            <a:ext cx="2286000" cy="1371600"/>
          </a:xfrm>
          <a:prstGeom prst="rect">
            <a:avLst/>
          </a:prstGeom>
          <a:solidFill>
            <a:srgbClr val="00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fr-CH" altLang="fr-FR" b="1">
                <a:solidFill>
                  <a:srgbClr val="00FF00"/>
                </a:solidFill>
              </a:rPr>
              <a:t>?</a:t>
            </a:r>
            <a:endParaRPr lang="fr-FR" altLang="fr-FR" b="1">
              <a:solidFill>
                <a:srgbClr val="00FF00"/>
              </a:solidFill>
            </a:endParaRPr>
          </a:p>
        </p:txBody>
      </p:sp>
      <p:sp>
        <p:nvSpPr>
          <p:cNvPr id="30728" name="Rectangle 1032"/>
          <p:cNvSpPr>
            <a:spLocks noChangeArrowheads="1"/>
          </p:cNvSpPr>
          <p:nvPr/>
        </p:nvSpPr>
        <p:spPr bwMode="auto">
          <a:xfrm rot="-5400000">
            <a:off x="3544093" y="3085307"/>
            <a:ext cx="5789613" cy="990600"/>
          </a:xfrm>
          <a:prstGeom prst="rect">
            <a:avLst/>
          </a:prstGeom>
          <a:solidFill>
            <a:srgbClr val="8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fr-CH" altLang="fr-FR" sz="2800" b="1">
                <a:solidFill>
                  <a:srgbClr val="FFFFFF"/>
                </a:solidFill>
              </a:rPr>
              <a:t>?</a:t>
            </a:r>
            <a:endParaRPr lang="fr-FR" altLang="fr-FR" sz="2800" b="1">
              <a:solidFill>
                <a:srgbClr val="FFFFFF"/>
              </a:solidFill>
            </a:endParaRPr>
          </a:p>
        </p:txBody>
      </p:sp>
      <p:sp>
        <p:nvSpPr>
          <p:cNvPr id="30730" name="Text Box 1034"/>
          <p:cNvSpPr txBox="1">
            <a:spLocks noChangeArrowheads="1"/>
          </p:cNvSpPr>
          <p:nvPr/>
        </p:nvSpPr>
        <p:spPr bwMode="auto">
          <a:xfrm>
            <a:off x="0" y="0"/>
            <a:ext cx="2743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CH" altLang="fr-FR" sz="3200" b="1"/>
              <a:t>Cash flow net</a:t>
            </a:r>
            <a:endParaRPr lang="fr-FR" altLang="fr-FR" sz="3200" b="1"/>
          </a:p>
        </p:txBody>
      </p:sp>
      <p:pic>
        <p:nvPicPr>
          <p:cNvPr id="30731" name="Picture 1035" descr="BD04896_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8238" y="4724400"/>
            <a:ext cx="1785937" cy="1133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732" name="WordArt 1036"/>
          <p:cNvSpPr>
            <a:spLocks noChangeArrowheads="1" noChangeShapeType="1" noTextEdit="1"/>
          </p:cNvSpPr>
          <p:nvPr/>
        </p:nvSpPr>
        <p:spPr bwMode="auto">
          <a:xfrm>
            <a:off x="8763000" y="152400"/>
            <a:ext cx="228600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r-CH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 panose="020B0A04020102020204" pitchFamily="34" charset="0"/>
              </a:rPr>
              <a:t>4</a:t>
            </a:r>
          </a:p>
        </p:txBody>
      </p:sp>
      <p:grpSp>
        <p:nvGrpSpPr>
          <p:cNvPr id="30733" name="Group 1037"/>
          <p:cNvGrpSpPr>
            <a:grpSpLocks/>
          </p:cNvGrpSpPr>
          <p:nvPr/>
        </p:nvGrpSpPr>
        <p:grpSpPr bwMode="auto">
          <a:xfrm>
            <a:off x="7162800" y="685800"/>
            <a:ext cx="990600" cy="1981200"/>
            <a:chOff x="4512" y="432"/>
            <a:chExt cx="624" cy="1248"/>
          </a:xfrm>
        </p:grpSpPr>
        <p:sp>
          <p:nvSpPr>
            <p:cNvPr id="30734" name="Rectangle 1038"/>
            <p:cNvSpPr>
              <a:spLocks noChangeArrowheads="1"/>
            </p:cNvSpPr>
            <p:nvPr/>
          </p:nvSpPr>
          <p:spPr bwMode="auto">
            <a:xfrm rot="-5400000">
              <a:off x="4296" y="648"/>
              <a:ext cx="1056" cy="624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fr-CH" altLang="fr-FR" sz="2800" b="1">
                  <a:solidFill>
                    <a:srgbClr val="FFFFFF"/>
                  </a:solidFill>
                </a:rPr>
                <a:t>Cash flow</a:t>
              </a:r>
            </a:p>
            <a:p>
              <a:pPr algn="ctr"/>
              <a:r>
                <a:rPr lang="fr-CH" altLang="fr-FR" sz="2800" b="1">
                  <a:solidFill>
                    <a:srgbClr val="FFFFFF"/>
                  </a:solidFill>
                </a:rPr>
                <a:t> ?</a:t>
              </a:r>
              <a:endParaRPr lang="fr-FR" altLang="fr-FR" sz="2800" b="1">
                <a:solidFill>
                  <a:srgbClr val="FFFFFF"/>
                </a:solidFill>
              </a:endParaRPr>
            </a:p>
          </p:txBody>
        </p:sp>
        <p:sp>
          <p:nvSpPr>
            <p:cNvPr id="30735" name="AutoShape 1039"/>
            <p:cNvSpPr>
              <a:spLocks noChangeArrowheads="1"/>
            </p:cNvSpPr>
            <p:nvPr/>
          </p:nvSpPr>
          <p:spPr bwMode="auto">
            <a:xfrm>
              <a:off x="4512" y="1488"/>
              <a:ext cx="624" cy="192"/>
            </a:xfrm>
            <a:prstGeom prst="flowChartDocumen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CH"/>
            </a:p>
          </p:txBody>
        </p:sp>
        <p:sp>
          <p:nvSpPr>
            <p:cNvPr id="30736" name="Rectangle 1040"/>
            <p:cNvSpPr>
              <a:spLocks noChangeArrowheads="1"/>
            </p:cNvSpPr>
            <p:nvPr/>
          </p:nvSpPr>
          <p:spPr bwMode="auto">
            <a:xfrm>
              <a:off x="4517" y="1440"/>
              <a:ext cx="614" cy="96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CH"/>
            </a:p>
          </p:txBody>
        </p:sp>
      </p:grpSp>
      <p:sp>
        <p:nvSpPr>
          <p:cNvPr id="24580" name="AutoShape 4"/>
          <p:cNvSpPr>
            <a:spLocks noChangeArrowheads="1"/>
          </p:cNvSpPr>
          <p:nvPr/>
        </p:nvSpPr>
        <p:spPr bwMode="auto">
          <a:xfrm>
            <a:off x="2295525" y="1023938"/>
            <a:ext cx="1085850" cy="647700"/>
          </a:xfrm>
          <a:prstGeom prst="rightArrow">
            <a:avLst>
              <a:gd name="adj1" fmla="val 50000"/>
              <a:gd name="adj2" fmla="val 41912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fr-FR" altLang="fr-FR" b="1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ChangeArrowheads="1"/>
          </p:cNvSpPr>
          <p:nvPr/>
        </p:nvSpPr>
        <p:spPr bwMode="auto">
          <a:xfrm>
            <a:off x="914400" y="2133600"/>
            <a:ext cx="2286000" cy="4343400"/>
          </a:xfrm>
          <a:prstGeom prst="rect">
            <a:avLst/>
          </a:prstGeom>
          <a:solidFill>
            <a:srgbClr val="00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fr-CH" altLang="fr-FR" b="1">
                <a:solidFill>
                  <a:srgbClr val="66FFFF"/>
                </a:solidFill>
              </a:rPr>
              <a:t>Bénéfice net</a:t>
            </a:r>
            <a:endParaRPr lang="fr-FR" altLang="fr-FR" b="1">
              <a:solidFill>
                <a:srgbClr val="66FFFF"/>
              </a:solidFill>
            </a:endParaRPr>
          </a:p>
        </p:txBody>
      </p:sp>
      <p:grpSp>
        <p:nvGrpSpPr>
          <p:cNvPr id="51203" name="Group 3"/>
          <p:cNvGrpSpPr>
            <a:grpSpLocks/>
          </p:cNvGrpSpPr>
          <p:nvPr/>
        </p:nvGrpSpPr>
        <p:grpSpPr bwMode="auto">
          <a:xfrm>
            <a:off x="3429000" y="2133600"/>
            <a:ext cx="2286000" cy="4343400"/>
            <a:chOff x="2160" y="1344"/>
            <a:chExt cx="1440" cy="2736"/>
          </a:xfrm>
        </p:grpSpPr>
        <p:sp>
          <p:nvSpPr>
            <p:cNvPr id="51204" name="Rectangle 4"/>
            <p:cNvSpPr>
              <a:spLocks noChangeArrowheads="1"/>
            </p:cNvSpPr>
            <p:nvPr/>
          </p:nvSpPr>
          <p:spPr bwMode="auto">
            <a:xfrm>
              <a:off x="2160" y="3456"/>
              <a:ext cx="1440" cy="624"/>
            </a:xfrm>
            <a:prstGeom prst="rect">
              <a:avLst/>
            </a:prstGeom>
            <a:solidFill>
              <a:srgbClr val="0000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fr-CH" altLang="fr-FR" b="1">
                  <a:solidFill>
                    <a:srgbClr val="66FFFF"/>
                  </a:solidFill>
                </a:rPr>
                <a:t>Tantièmes</a:t>
              </a:r>
              <a:endParaRPr lang="fr-FR" altLang="fr-FR" b="1">
                <a:solidFill>
                  <a:srgbClr val="66FFFF"/>
                </a:solidFill>
              </a:endParaRPr>
            </a:p>
          </p:txBody>
        </p:sp>
        <p:sp>
          <p:nvSpPr>
            <p:cNvPr id="51205" name="Rectangle 5"/>
            <p:cNvSpPr>
              <a:spLocks noChangeArrowheads="1"/>
            </p:cNvSpPr>
            <p:nvPr/>
          </p:nvSpPr>
          <p:spPr bwMode="auto">
            <a:xfrm>
              <a:off x="2160" y="2256"/>
              <a:ext cx="1440" cy="1152"/>
            </a:xfrm>
            <a:prstGeom prst="rect">
              <a:avLst/>
            </a:prstGeom>
            <a:solidFill>
              <a:srgbClr val="0000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fr-CH" altLang="fr-FR" b="1">
                  <a:solidFill>
                    <a:srgbClr val="66FFFF"/>
                  </a:solidFill>
                </a:rPr>
                <a:t>Dividendes</a:t>
              </a:r>
              <a:endParaRPr lang="fr-FR" altLang="fr-FR" b="1">
                <a:solidFill>
                  <a:srgbClr val="66FFFF"/>
                </a:solidFill>
              </a:endParaRPr>
            </a:p>
          </p:txBody>
        </p:sp>
        <p:sp>
          <p:nvSpPr>
            <p:cNvPr id="51206" name="Rectangle 6"/>
            <p:cNvSpPr>
              <a:spLocks noChangeArrowheads="1"/>
            </p:cNvSpPr>
            <p:nvPr/>
          </p:nvSpPr>
          <p:spPr bwMode="auto">
            <a:xfrm>
              <a:off x="2160" y="1344"/>
              <a:ext cx="1440" cy="864"/>
            </a:xfrm>
            <a:prstGeom prst="rect">
              <a:avLst/>
            </a:prstGeom>
            <a:solidFill>
              <a:srgbClr val="0000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fr-CH" altLang="fr-FR" b="1">
                  <a:solidFill>
                    <a:srgbClr val="66FFFF"/>
                  </a:solidFill>
                </a:rPr>
                <a:t>Attributions aux</a:t>
              </a:r>
            </a:p>
            <a:p>
              <a:pPr algn="ctr"/>
              <a:r>
                <a:rPr lang="fr-CH" altLang="fr-FR" b="1">
                  <a:solidFill>
                    <a:srgbClr val="66FFFF"/>
                  </a:solidFill>
                </a:rPr>
                <a:t>réserves</a:t>
              </a:r>
              <a:endParaRPr lang="fr-FR" altLang="fr-FR" b="1">
                <a:solidFill>
                  <a:srgbClr val="66FFFF"/>
                </a:solidFill>
              </a:endParaRPr>
            </a:p>
          </p:txBody>
        </p:sp>
      </p:grpSp>
      <p:sp>
        <p:nvSpPr>
          <p:cNvPr id="51207" name="Rectangle 7"/>
          <p:cNvSpPr>
            <a:spLocks noChangeArrowheads="1"/>
          </p:cNvSpPr>
          <p:nvPr/>
        </p:nvSpPr>
        <p:spPr bwMode="auto">
          <a:xfrm>
            <a:off x="3429000" y="685800"/>
            <a:ext cx="2286000" cy="1371600"/>
          </a:xfrm>
          <a:prstGeom prst="rect">
            <a:avLst/>
          </a:prstGeom>
          <a:solidFill>
            <a:srgbClr val="00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fr-CH" altLang="fr-FR" b="1">
                <a:solidFill>
                  <a:srgbClr val="00FF00"/>
                </a:solidFill>
              </a:rPr>
              <a:t>Amortissements</a:t>
            </a:r>
          </a:p>
          <a:p>
            <a:pPr algn="ctr"/>
            <a:r>
              <a:rPr lang="fr-CH" altLang="fr-FR" b="1">
                <a:solidFill>
                  <a:srgbClr val="00FF00"/>
                </a:solidFill>
              </a:rPr>
              <a:t>et provisions</a:t>
            </a:r>
            <a:endParaRPr lang="fr-FR" altLang="fr-FR" b="1">
              <a:solidFill>
                <a:srgbClr val="00FF00"/>
              </a:solidFill>
            </a:endParaRPr>
          </a:p>
        </p:txBody>
      </p:sp>
      <p:sp>
        <p:nvSpPr>
          <p:cNvPr id="51208" name="Rectangle 8"/>
          <p:cNvSpPr>
            <a:spLocks noChangeArrowheads="1"/>
          </p:cNvSpPr>
          <p:nvPr/>
        </p:nvSpPr>
        <p:spPr bwMode="auto">
          <a:xfrm rot="-5400000">
            <a:off x="3544093" y="3085307"/>
            <a:ext cx="5789613" cy="990600"/>
          </a:xfrm>
          <a:prstGeom prst="rect">
            <a:avLst/>
          </a:prstGeom>
          <a:solidFill>
            <a:srgbClr val="8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fr-CH" altLang="fr-FR" sz="2800" b="1">
                <a:solidFill>
                  <a:srgbClr val="FFFFFF"/>
                </a:solidFill>
              </a:rPr>
              <a:t>?</a:t>
            </a:r>
            <a:endParaRPr lang="fr-FR" altLang="fr-FR" sz="2800" b="1">
              <a:solidFill>
                <a:srgbClr val="FFFFFF"/>
              </a:solidFill>
            </a:endParaRPr>
          </a:p>
        </p:txBody>
      </p:sp>
      <p:sp>
        <p:nvSpPr>
          <p:cNvPr id="51210" name="Text Box 10"/>
          <p:cNvSpPr txBox="1">
            <a:spLocks noChangeArrowheads="1"/>
          </p:cNvSpPr>
          <p:nvPr/>
        </p:nvSpPr>
        <p:spPr bwMode="auto">
          <a:xfrm>
            <a:off x="0" y="0"/>
            <a:ext cx="2743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CH" altLang="fr-FR" sz="3200" b="1"/>
              <a:t>Cash flow net</a:t>
            </a:r>
            <a:endParaRPr lang="fr-FR" altLang="fr-FR" sz="3200" b="1"/>
          </a:p>
        </p:txBody>
      </p:sp>
      <p:pic>
        <p:nvPicPr>
          <p:cNvPr id="51211" name="Picture 11" descr="BD04896_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8238" y="4724400"/>
            <a:ext cx="1785937" cy="1133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212" name="WordArt 12"/>
          <p:cNvSpPr>
            <a:spLocks noChangeArrowheads="1" noChangeShapeType="1" noTextEdit="1"/>
          </p:cNvSpPr>
          <p:nvPr/>
        </p:nvSpPr>
        <p:spPr bwMode="auto">
          <a:xfrm>
            <a:off x="8763000" y="152400"/>
            <a:ext cx="228600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r-CH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 panose="020B0A04020102020204" pitchFamily="34" charset="0"/>
              </a:rPr>
              <a:t>4</a:t>
            </a:r>
          </a:p>
        </p:txBody>
      </p:sp>
      <p:grpSp>
        <p:nvGrpSpPr>
          <p:cNvPr id="51213" name="Group 13"/>
          <p:cNvGrpSpPr>
            <a:grpSpLocks/>
          </p:cNvGrpSpPr>
          <p:nvPr/>
        </p:nvGrpSpPr>
        <p:grpSpPr bwMode="auto">
          <a:xfrm>
            <a:off x="7162800" y="685800"/>
            <a:ext cx="990600" cy="1981200"/>
            <a:chOff x="4512" y="432"/>
            <a:chExt cx="624" cy="1248"/>
          </a:xfrm>
        </p:grpSpPr>
        <p:sp>
          <p:nvSpPr>
            <p:cNvPr id="51214" name="Rectangle 14"/>
            <p:cNvSpPr>
              <a:spLocks noChangeArrowheads="1"/>
            </p:cNvSpPr>
            <p:nvPr/>
          </p:nvSpPr>
          <p:spPr bwMode="auto">
            <a:xfrm rot="-5400000">
              <a:off x="4296" y="648"/>
              <a:ext cx="1056" cy="624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fr-CH" altLang="fr-FR" sz="2800" b="1">
                  <a:solidFill>
                    <a:srgbClr val="FFFFFF"/>
                  </a:solidFill>
                </a:rPr>
                <a:t>Cash flow</a:t>
              </a:r>
            </a:p>
            <a:p>
              <a:pPr algn="ctr"/>
              <a:r>
                <a:rPr lang="fr-CH" altLang="fr-FR" sz="2800" b="1">
                  <a:solidFill>
                    <a:srgbClr val="FFFFFF"/>
                  </a:solidFill>
                </a:rPr>
                <a:t> ?</a:t>
              </a:r>
              <a:endParaRPr lang="fr-FR" altLang="fr-FR" sz="2800" b="1">
                <a:solidFill>
                  <a:srgbClr val="FFFFFF"/>
                </a:solidFill>
              </a:endParaRPr>
            </a:p>
          </p:txBody>
        </p:sp>
        <p:sp>
          <p:nvSpPr>
            <p:cNvPr id="51215" name="AutoShape 15"/>
            <p:cNvSpPr>
              <a:spLocks noChangeArrowheads="1"/>
            </p:cNvSpPr>
            <p:nvPr/>
          </p:nvSpPr>
          <p:spPr bwMode="auto">
            <a:xfrm>
              <a:off x="4512" y="1488"/>
              <a:ext cx="624" cy="192"/>
            </a:xfrm>
            <a:prstGeom prst="flowChartDocumen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CH"/>
            </a:p>
          </p:txBody>
        </p:sp>
        <p:sp>
          <p:nvSpPr>
            <p:cNvPr id="51216" name="Rectangle 16"/>
            <p:cNvSpPr>
              <a:spLocks noChangeArrowheads="1"/>
            </p:cNvSpPr>
            <p:nvPr/>
          </p:nvSpPr>
          <p:spPr bwMode="auto">
            <a:xfrm>
              <a:off x="4517" y="1440"/>
              <a:ext cx="614" cy="96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CH"/>
            </a:p>
          </p:txBody>
        </p:sp>
      </p:grpSp>
      <p:sp>
        <p:nvSpPr>
          <p:cNvPr id="51217" name="AutoShape 17"/>
          <p:cNvSpPr>
            <a:spLocks noChangeArrowheads="1"/>
          </p:cNvSpPr>
          <p:nvPr/>
        </p:nvSpPr>
        <p:spPr bwMode="auto">
          <a:xfrm flipH="1">
            <a:off x="6997700" y="3268663"/>
            <a:ext cx="1085850" cy="647700"/>
          </a:xfrm>
          <a:prstGeom prst="rightArrow">
            <a:avLst>
              <a:gd name="adj1" fmla="val 50000"/>
              <a:gd name="adj2" fmla="val 41912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fr-FR" altLang="fr-FR" b="1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ChangeArrowheads="1"/>
          </p:cNvSpPr>
          <p:nvPr/>
        </p:nvSpPr>
        <p:spPr bwMode="auto">
          <a:xfrm>
            <a:off x="914400" y="2133600"/>
            <a:ext cx="2286000" cy="4343400"/>
          </a:xfrm>
          <a:prstGeom prst="rect">
            <a:avLst/>
          </a:prstGeom>
          <a:solidFill>
            <a:srgbClr val="00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fr-CH" altLang="fr-FR" b="1">
                <a:solidFill>
                  <a:srgbClr val="66FFFF"/>
                </a:solidFill>
              </a:rPr>
              <a:t>Bénéfice net</a:t>
            </a:r>
            <a:endParaRPr lang="fr-FR" altLang="fr-FR" b="1">
              <a:solidFill>
                <a:srgbClr val="66FFFF"/>
              </a:solidFill>
            </a:endParaRPr>
          </a:p>
        </p:txBody>
      </p:sp>
      <p:grpSp>
        <p:nvGrpSpPr>
          <p:cNvPr id="52227" name="Group 3"/>
          <p:cNvGrpSpPr>
            <a:grpSpLocks/>
          </p:cNvGrpSpPr>
          <p:nvPr/>
        </p:nvGrpSpPr>
        <p:grpSpPr bwMode="auto">
          <a:xfrm>
            <a:off x="3429000" y="2133600"/>
            <a:ext cx="2286000" cy="4343400"/>
            <a:chOff x="2160" y="1344"/>
            <a:chExt cx="1440" cy="2736"/>
          </a:xfrm>
        </p:grpSpPr>
        <p:sp>
          <p:nvSpPr>
            <p:cNvPr id="52228" name="Rectangle 4"/>
            <p:cNvSpPr>
              <a:spLocks noChangeArrowheads="1"/>
            </p:cNvSpPr>
            <p:nvPr/>
          </p:nvSpPr>
          <p:spPr bwMode="auto">
            <a:xfrm>
              <a:off x="2160" y="3456"/>
              <a:ext cx="1440" cy="624"/>
            </a:xfrm>
            <a:prstGeom prst="rect">
              <a:avLst/>
            </a:prstGeom>
            <a:solidFill>
              <a:srgbClr val="0000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fr-CH" altLang="fr-FR" b="1">
                  <a:solidFill>
                    <a:srgbClr val="66FFFF"/>
                  </a:solidFill>
                </a:rPr>
                <a:t>Tantièmes</a:t>
              </a:r>
              <a:endParaRPr lang="fr-FR" altLang="fr-FR" b="1">
                <a:solidFill>
                  <a:srgbClr val="66FFFF"/>
                </a:solidFill>
              </a:endParaRPr>
            </a:p>
          </p:txBody>
        </p:sp>
        <p:sp>
          <p:nvSpPr>
            <p:cNvPr id="52229" name="Rectangle 5"/>
            <p:cNvSpPr>
              <a:spLocks noChangeArrowheads="1"/>
            </p:cNvSpPr>
            <p:nvPr/>
          </p:nvSpPr>
          <p:spPr bwMode="auto">
            <a:xfrm>
              <a:off x="2160" y="2256"/>
              <a:ext cx="1440" cy="1152"/>
            </a:xfrm>
            <a:prstGeom prst="rect">
              <a:avLst/>
            </a:prstGeom>
            <a:solidFill>
              <a:srgbClr val="0000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fr-CH" altLang="fr-FR" b="1">
                  <a:solidFill>
                    <a:srgbClr val="66FFFF"/>
                  </a:solidFill>
                </a:rPr>
                <a:t>Dividendes</a:t>
              </a:r>
              <a:endParaRPr lang="fr-FR" altLang="fr-FR" b="1">
                <a:solidFill>
                  <a:srgbClr val="66FFFF"/>
                </a:solidFill>
              </a:endParaRPr>
            </a:p>
          </p:txBody>
        </p:sp>
        <p:sp>
          <p:nvSpPr>
            <p:cNvPr id="52230" name="Rectangle 6"/>
            <p:cNvSpPr>
              <a:spLocks noChangeArrowheads="1"/>
            </p:cNvSpPr>
            <p:nvPr/>
          </p:nvSpPr>
          <p:spPr bwMode="auto">
            <a:xfrm>
              <a:off x="2160" y="1344"/>
              <a:ext cx="1440" cy="864"/>
            </a:xfrm>
            <a:prstGeom prst="rect">
              <a:avLst/>
            </a:prstGeom>
            <a:solidFill>
              <a:srgbClr val="0000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fr-CH" altLang="fr-FR" b="1">
                  <a:solidFill>
                    <a:srgbClr val="66FFFF"/>
                  </a:solidFill>
                </a:rPr>
                <a:t>Attributions aux</a:t>
              </a:r>
            </a:p>
            <a:p>
              <a:pPr algn="ctr"/>
              <a:r>
                <a:rPr lang="fr-CH" altLang="fr-FR" b="1">
                  <a:solidFill>
                    <a:srgbClr val="66FFFF"/>
                  </a:solidFill>
                </a:rPr>
                <a:t>réserves</a:t>
              </a:r>
              <a:endParaRPr lang="fr-FR" altLang="fr-FR" b="1">
                <a:solidFill>
                  <a:srgbClr val="66FFFF"/>
                </a:solidFill>
              </a:endParaRPr>
            </a:p>
          </p:txBody>
        </p:sp>
      </p:grpSp>
      <p:sp>
        <p:nvSpPr>
          <p:cNvPr id="52231" name="Rectangle 7"/>
          <p:cNvSpPr>
            <a:spLocks noChangeArrowheads="1"/>
          </p:cNvSpPr>
          <p:nvPr/>
        </p:nvSpPr>
        <p:spPr bwMode="auto">
          <a:xfrm>
            <a:off x="3429000" y="685800"/>
            <a:ext cx="2286000" cy="1371600"/>
          </a:xfrm>
          <a:prstGeom prst="rect">
            <a:avLst/>
          </a:prstGeom>
          <a:solidFill>
            <a:srgbClr val="00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fr-CH" altLang="fr-FR" b="1">
                <a:solidFill>
                  <a:srgbClr val="00FF00"/>
                </a:solidFill>
              </a:rPr>
              <a:t>Amortissements</a:t>
            </a:r>
          </a:p>
          <a:p>
            <a:pPr algn="ctr"/>
            <a:r>
              <a:rPr lang="fr-CH" altLang="fr-FR" b="1">
                <a:solidFill>
                  <a:srgbClr val="00FF00"/>
                </a:solidFill>
              </a:rPr>
              <a:t>et provisions</a:t>
            </a:r>
            <a:endParaRPr lang="fr-FR" altLang="fr-FR" b="1">
              <a:solidFill>
                <a:srgbClr val="00FF00"/>
              </a:solidFill>
            </a:endParaRPr>
          </a:p>
        </p:txBody>
      </p:sp>
      <p:sp>
        <p:nvSpPr>
          <p:cNvPr id="52232" name="Rectangle 8"/>
          <p:cNvSpPr>
            <a:spLocks noChangeArrowheads="1"/>
          </p:cNvSpPr>
          <p:nvPr/>
        </p:nvSpPr>
        <p:spPr bwMode="auto">
          <a:xfrm rot="-5400000">
            <a:off x="3544093" y="3085307"/>
            <a:ext cx="5789613" cy="990600"/>
          </a:xfrm>
          <a:prstGeom prst="rect">
            <a:avLst/>
          </a:prstGeom>
          <a:solidFill>
            <a:srgbClr val="8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fr-CH" altLang="fr-FR" sz="2800" b="1">
                <a:solidFill>
                  <a:srgbClr val="FFFFFF"/>
                </a:solidFill>
              </a:rPr>
              <a:t>Cash flow brut</a:t>
            </a:r>
            <a:endParaRPr lang="fr-FR" altLang="fr-FR" sz="2800" b="1">
              <a:solidFill>
                <a:srgbClr val="FFFFFF"/>
              </a:solidFill>
            </a:endParaRPr>
          </a:p>
        </p:txBody>
      </p:sp>
      <p:sp>
        <p:nvSpPr>
          <p:cNvPr id="52234" name="Text Box 10"/>
          <p:cNvSpPr txBox="1">
            <a:spLocks noChangeArrowheads="1"/>
          </p:cNvSpPr>
          <p:nvPr/>
        </p:nvSpPr>
        <p:spPr bwMode="auto">
          <a:xfrm>
            <a:off x="0" y="0"/>
            <a:ext cx="2743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CH" altLang="fr-FR" sz="3200" b="1"/>
              <a:t>Cash flow net</a:t>
            </a:r>
            <a:endParaRPr lang="fr-FR" altLang="fr-FR" sz="3200" b="1"/>
          </a:p>
        </p:txBody>
      </p:sp>
      <p:pic>
        <p:nvPicPr>
          <p:cNvPr id="52235" name="Picture 11" descr="BD04896_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8238" y="4724400"/>
            <a:ext cx="1785937" cy="1133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2236" name="WordArt 12"/>
          <p:cNvSpPr>
            <a:spLocks noChangeArrowheads="1" noChangeShapeType="1" noTextEdit="1"/>
          </p:cNvSpPr>
          <p:nvPr/>
        </p:nvSpPr>
        <p:spPr bwMode="auto">
          <a:xfrm>
            <a:off x="8763000" y="152400"/>
            <a:ext cx="228600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r-CH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 panose="020B0A04020102020204" pitchFamily="34" charset="0"/>
              </a:rPr>
              <a:t>4</a:t>
            </a:r>
          </a:p>
        </p:txBody>
      </p:sp>
      <p:grpSp>
        <p:nvGrpSpPr>
          <p:cNvPr id="52237" name="Group 13"/>
          <p:cNvGrpSpPr>
            <a:grpSpLocks/>
          </p:cNvGrpSpPr>
          <p:nvPr/>
        </p:nvGrpSpPr>
        <p:grpSpPr bwMode="auto">
          <a:xfrm>
            <a:off x="7162800" y="685800"/>
            <a:ext cx="990600" cy="1981200"/>
            <a:chOff x="4512" y="432"/>
            <a:chExt cx="624" cy="1248"/>
          </a:xfrm>
        </p:grpSpPr>
        <p:sp>
          <p:nvSpPr>
            <p:cNvPr id="52238" name="Rectangle 14"/>
            <p:cNvSpPr>
              <a:spLocks noChangeArrowheads="1"/>
            </p:cNvSpPr>
            <p:nvPr/>
          </p:nvSpPr>
          <p:spPr bwMode="auto">
            <a:xfrm rot="-5400000">
              <a:off x="4296" y="648"/>
              <a:ext cx="1056" cy="624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fr-CH" altLang="fr-FR" sz="2800" b="1">
                  <a:solidFill>
                    <a:srgbClr val="FFFFFF"/>
                  </a:solidFill>
                </a:rPr>
                <a:t>Cash flow</a:t>
              </a:r>
            </a:p>
            <a:p>
              <a:pPr algn="ctr"/>
              <a:r>
                <a:rPr lang="fr-CH" altLang="fr-FR" sz="2800" b="1">
                  <a:solidFill>
                    <a:srgbClr val="FFFFFF"/>
                  </a:solidFill>
                </a:rPr>
                <a:t> ?</a:t>
              </a:r>
              <a:endParaRPr lang="fr-FR" altLang="fr-FR" sz="2800" b="1">
                <a:solidFill>
                  <a:srgbClr val="FFFFFF"/>
                </a:solidFill>
              </a:endParaRPr>
            </a:p>
          </p:txBody>
        </p:sp>
        <p:sp>
          <p:nvSpPr>
            <p:cNvPr id="52239" name="AutoShape 15"/>
            <p:cNvSpPr>
              <a:spLocks noChangeArrowheads="1"/>
            </p:cNvSpPr>
            <p:nvPr/>
          </p:nvSpPr>
          <p:spPr bwMode="auto">
            <a:xfrm>
              <a:off x="4512" y="1488"/>
              <a:ext cx="624" cy="192"/>
            </a:xfrm>
            <a:prstGeom prst="flowChartDocumen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CH"/>
            </a:p>
          </p:txBody>
        </p:sp>
        <p:sp>
          <p:nvSpPr>
            <p:cNvPr id="52240" name="Rectangle 16"/>
            <p:cNvSpPr>
              <a:spLocks noChangeArrowheads="1"/>
            </p:cNvSpPr>
            <p:nvPr/>
          </p:nvSpPr>
          <p:spPr bwMode="auto">
            <a:xfrm>
              <a:off x="4517" y="1440"/>
              <a:ext cx="614" cy="96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CH"/>
            </a:p>
          </p:txBody>
        </p:sp>
      </p:grpSp>
      <p:sp>
        <p:nvSpPr>
          <p:cNvPr id="52241" name="AutoShape 17"/>
          <p:cNvSpPr>
            <a:spLocks noChangeArrowheads="1"/>
          </p:cNvSpPr>
          <p:nvPr/>
        </p:nvSpPr>
        <p:spPr bwMode="auto">
          <a:xfrm flipH="1">
            <a:off x="8074025" y="1154113"/>
            <a:ext cx="933450" cy="647700"/>
          </a:xfrm>
          <a:prstGeom prst="rightArrow">
            <a:avLst>
              <a:gd name="adj1" fmla="val 50000"/>
              <a:gd name="adj2" fmla="val 36029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fr-FR" altLang="fr-FR" b="1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ChangeArrowheads="1"/>
          </p:cNvSpPr>
          <p:nvPr/>
        </p:nvSpPr>
        <p:spPr bwMode="auto">
          <a:xfrm>
            <a:off x="914400" y="2133600"/>
            <a:ext cx="2286000" cy="4343400"/>
          </a:xfrm>
          <a:prstGeom prst="rect">
            <a:avLst/>
          </a:prstGeom>
          <a:solidFill>
            <a:srgbClr val="00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fr-CH" altLang="fr-FR" b="1">
                <a:solidFill>
                  <a:srgbClr val="66FFFF"/>
                </a:solidFill>
              </a:rPr>
              <a:t>Bénéfice net</a:t>
            </a:r>
            <a:endParaRPr lang="fr-FR" altLang="fr-FR" b="1">
              <a:solidFill>
                <a:srgbClr val="66FFFF"/>
              </a:solidFill>
            </a:endParaRPr>
          </a:p>
        </p:txBody>
      </p:sp>
      <p:grpSp>
        <p:nvGrpSpPr>
          <p:cNvPr id="53251" name="Group 3"/>
          <p:cNvGrpSpPr>
            <a:grpSpLocks/>
          </p:cNvGrpSpPr>
          <p:nvPr/>
        </p:nvGrpSpPr>
        <p:grpSpPr bwMode="auto">
          <a:xfrm>
            <a:off x="3429000" y="2133600"/>
            <a:ext cx="2286000" cy="4343400"/>
            <a:chOff x="2160" y="1344"/>
            <a:chExt cx="1440" cy="2736"/>
          </a:xfrm>
        </p:grpSpPr>
        <p:sp>
          <p:nvSpPr>
            <p:cNvPr id="53252" name="Rectangle 4"/>
            <p:cNvSpPr>
              <a:spLocks noChangeArrowheads="1"/>
            </p:cNvSpPr>
            <p:nvPr/>
          </p:nvSpPr>
          <p:spPr bwMode="auto">
            <a:xfrm>
              <a:off x="2160" y="3456"/>
              <a:ext cx="1440" cy="624"/>
            </a:xfrm>
            <a:prstGeom prst="rect">
              <a:avLst/>
            </a:prstGeom>
            <a:solidFill>
              <a:srgbClr val="0000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fr-CH" altLang="fr-FR" b="1">
                  <a:solidFill>
                    <a:srgbClr val="66FFFF"/>
                  </a:solidFill>
                </a:rPr>
                <a:t>Tantièmes</a:t>
              </a:r>
              <a:endParaRPr lang="fr-FR" altLang="fr-FR" b="1">
                <a:solidFill>
                  <a:srgbClr val="66FFFF"/>
                </a:solidFill>
              </a:endParaRPr>
            </a:p>
          </p:txBody>
        </p:sp>
        <p:sp>
          <p:nvSpPr>
            <p:cNvPr id="53253" name="Rectangle 5"/>
            <p:cNvSpPr>
              <a:spLocks noChangeArrowheads="1"/>
            </p:cNvSpPr>
            <p:nvPr/>
          </p:nvSpPr>
          <p:spPr bwMode="auto">
            <a:xfrm>
              <a:off x="2160" y="2256"/>
              <a:ext cx="1440" cy="1152"/>
            </a:xfrm>
            <a:prstGeom prst="rect">
              <a:avLst/>
            </a:prstGeom>
            <a:solidFill>
              <a:srgbClr val="0000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fr-CH" altLang="fr-FR" b="1">
                  <a:solidFill>
                    <a:srgbClr val="66FFFF"/>
                  </a:solidFill>
                </a:rPr>
                <a:t>Dividendes</a:t>
              </a:r>
              <a:endParaRPr lang="fr-FR" altLang="fr-FR" b="1">
                <a:solidFill>
                  <a:srgbClr val="66FFFF"/>
                </a:solidFill>
              </a:endParaRPr>
            </a:p>
          </p:txBody>
        </p:sp>
        <p:sp>
          <p:nvSpPr>
            <p:cNvPr id="53254" name="Rectangle 6"/>
            <p:cNvSpPr>
              <a:spLocks noChangeArrowheads="1"/>
            </p:cNvSpPr>
            <p:nvPr/>
          </p:nvSpPr>
          <p:spPr bwMode="auto">
            <a:xfrm>
              <a:off x="2160" y="1344"/>
              <a:ext cx="1440" cy="864"/>
            </a:xfrm>
            <a:prstGeom prst="rect">
              <a:avLst/>
            </a:prstGeom>
            <a:solidFill>
              <a:srgbClr val="0000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fr-CH" altLang="fr-FR" b="1">
                  <a:solidFill>
                    <a:srgbClr val="66FFFF"/>
                  </a:solidFill>
                </a:rPr>
                <a:t>Attributions aux</a:t>
              </a:r>
            </a:p>
            <a:p>
              <a:pPr algn="ctr"/>
              <a:r>
                <a:rPr lang="fr-CH" altLang="fr-FR" b="1">
                  <a:solidFill>
                    <a:srgbClr val="66FFFF"/>
                  </a:solidFill>
                </a:rPr>
                <a:t>réserves</a:t>
              </a:r>
              <a:endParaRPr lang="fr-FR" altLang="fr-FR" b="1">
                <a:solidFill>
                  <a:srgbClr val="66FFFF"/>
                </a:solidFill>
              </a:endParaRPr>
            </a:p>
          </p:txBody>
        </p:sp>
      </p:grpSp>
      <p:sp>
        <p:nvSpPr>
          <p:cNvPr id="53255" name="Rectangle 7"/>
          <p:cNvSpPr>
            <a:spLocks noChangeArrowheads="1"/>
          </p:cNvSpPr>
          <p:nvPr/>
        </p:nvSpPr>
        <p:spPr bwMode="auto">
          <a:xfrm>
            <a:off x="3429000" y="685800"/>
            <a:ext cx="2286000" cy="1371600"/>
          </a:xfrm>
          <a:prstGeom prst="rect">
            <a:avLst/>
          </a:prstGeom>
          <a:solidFill>
            <a:srgbClr val="00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fr-CH" altLang="fr-FR" b="1">
                <a:solidFill>
                  <a:srgbClr val="00FF00"/>
                </a:solidFill>
              </a:rPr>
              <a:t>Amortissements</a:t>
            </a:r>
          </a:p>
          <a:p>
            <a:pPr algn="ctr"/>
            <a:r>
              <a:rPr lang="fr-CH" altLang="fr-FR" b="1">
                <a:solidFill>
                  <a:srgbClr val="00FF00"/>
                </a:solidFill>
              </a:rPr>
              <a:t>et provisions</a:t>
            </a:r>
            <a:endParaRPr lang="fr-FR" altLang="fr-FR" b="1">
              <a:solidFill>
                <a:srgbClr val="00FF00"/>
              </a:solidFill>
            </a:endParaRPr>
          </a:p>
        </p:txBody>
      </p:sp>
      <p:sp>
        <p:nvSpPr>
          <p:cNvPr id="53256" name="Rectangle 8"/>
          <p:cNvSpPr>
            <a:spLocks noChangeArrowheads="1"/>
          </p:cNvSpPr>
          <p:nvPr/>
        </p:nvSpPr>
        <p:spPr bwMode="auto">
          <a:xfrm rot="-5400000">
            <a:off x="3544093" y="3085307"/>
            <a:ext cx="5789613" cy="990600"/>
          </a:xfrm>
          <a:prstGeom prst="rect">
            <a:avLst/>
          </a:prstGeom>
          <a:solidFill>
            <a:srgbClr val="8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fr-CH" altLang="fr-FR" sz="2800" b="1">
                <a:solidFill>
                  <a:srgbClr val="FFFFFF"/>
                </a:solidFill>
              </a:rPr>
              <a:t>Cash flow brut</a:t>
            </a:r>
            <a:endParaRPr lang="fr-FR" altLang="fr-FR" sz="2800" b="1">
              <a:solidFill>
                <a:srgbClr val="FFFFFF"/>
              </a:solidFill>
            </a:endParaRPr>
          </a:p>
        </p:txBody>
      </p:sp>
      <p:sp>
        <p:nvSpPr>
          <p:cNvPr id="53257" name="Rectangle 9"/>
          <p:cNvSpPr>
            <a:spLocks noChangeArrowheads="1"/>
          </p:cNvSpPr>
          <p:nvPr/>
        </p:nvSpPr>
        <p:spPr bwMode="auto">
          <a:xfrm rot="-5400000">
            <a:off x="6246812" y="1598613"/>
            <a:ext cx="2822575" cy="9906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fr-CH" altLang="fr-FR" sz="2800" b="1">
                <a:solidFill>
                  <a:srgbClr val="FFFFFF"/>
                </a:solidFill>
              </a:rPr>
              <a:t>Cash flow net</a:t>
            </a:r>
            <a:endParaRPr lang="fr-FR" altLang="fr-FR" sz="2800" b="1">
              <a:solidFill>
                <a:srgbClr val="FFFFFF"/>
              </a:solidFill>
            </a:endParaRPr>
          </a:p>
        </p:txBody>
      </p:sp>
      <p:sp>
        <p:nvSpPr>
          <p:cNvPr id="53258" name="Text Box 10"/>
          <p:cNvSpPr txBox="1">
            <a:spLocks noChangeArrowheads="1"/>
          </p:cNvSpPr>
          <p:nvPr/>
        </p:nvSpPr>
        <p:spPr bwMode="auto">
          <a:xfrm>
            <a:off x="0" y="0"/>
            <a:ext cx="2743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CH" altLang="fr-FR" sz="3200" b="1"/>
              <a:t>Cash flow net</a:t>
            </a:r>
            <a:endParaRPr lang="fr-FR" altLang="fr-FR" sz="3200" b="1"/>
          </a:p>
        </p:txBody>
      </p:sp>
      <p:pic>
        <p:nvPicPr>
          <p:cNvPr id="53259" name="Picture 11" descr="BD04896_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8238" y="4724400"/>
            <a:ext cx="1785937" cy="1133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3260" name="WordArt 12"/>
          <p:cNvSpPr>
            <a:spLocks noChangeArrowheads="1" noChangeShapeType="1" noTextEdit="1"/>
          </p:cNvSpPr>
          <p:nvPr/>
        </p:nvSpPr>
        <p:spPr bwMode="auto">
          <a:xfrm>
            <a:off x="8763000" y="152400"/>
            <a:ext cx="228600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r-CH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 panose="020B0A04020102020204" pitchFamily="34" charset="0"/>
              </a:rPr>
              <a:t>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1863725" y="2209800"/>
            <a:ext cx="5527675" cy="1433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fr-CH" altLang="fr-FR" sz="8800">
                <a:solidFill>
                  <a:schemeClr val="accent2"/>
                </a:solidFill>
                <a:latin typeface="Verdana Ref" pitchFamily="34" charset="0"/>
              </a:rPr>
              <a:t>F i n</a:t>
            </a:r>
            <a:endParaRPr lang="fr-FR" altLang="fr-FR" sz="8800">
              <a:solidFill>
                <a:schemeClr val="accent2"/>
              </a:solidFill>
              <a:latin typeface="Verdana Ref" pitchFamily="34" charset="0"/>
            </a:endParaRPr>
          </a:p>
        </p:txBody>
      </p:sp>
      <p:sp>
        <p:nvSpPr>
          <p:cNvPr id="74754" name="Text Box 2"/>
          <p:cNvSpPr txBox="1">
            <a:spLocks noChangeArrowheads="1"/>
          </p:cNvSpPr>
          <p:nvPr/>
        </p:nvSpPr>
        <p:spPr bwMode="auto">
          <a:xfrm>
            <a:off x="609600" y="6316663"/>
            <a:ext cx="6019800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CH" altLang="fr-FR" sz="800">
                <a:solidFill>
                  <a:schemeClr val="bg2"/>
                </a:solidFill>
              </a:rPr>
              <a:t>© Yvan Péguiron – HEP-Lausanne – mars 2005/oct. 2009</a:t>
            </a:r>
            <a:endParaRPr lang="fr-FR" altLang="fr-FR" sz="800">
              <a:solidFill>
                <a:schemeClr val="bg2"/>
              </a:solidFill>
            </a:endParaRP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4" name="Picture 2" descr="BD06500_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682875"/>
            <a:ext cx="1768475" cy="1490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8915" name="Text Box 3"/>
          <p:cNvSpPr txBox="1">
            <a:spLocks noChangeArrowheads="1"/>
          </p:cNvSpPr>
          <p:nvPr/>
        </p:nvSpPr>
        <p:spPr bwMode="auto">
          <a:xfrm>
            <a:off x="304800" y="152400"/>
            <a:ext cx="27432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fr-CH" altLang="fr-FR" sz="3200" b="1"/>
              <a:t>Financement</a:t>
            </a:r>
          </a:p>
          <a:p>
            <a:pPr algn="ctr"/>
            <a:r>
              <a:rPr lang="fr-CH" altLang="fr-FR" sz="3200" b="1"/>
              <a:t>de l'entreprise</a:t>
            </a:r>
            <a:endParaRPr lang="fr-FR" altLang="fr-FR" sz="3200" b="1"/>
          </a:p>
        </p:txBody>
      </p:sp>
      <p:grpSp>
        <p:nvGrpSpPr>
          <p:cNvPr id="38916" name="Group 4"/>
          <p:cNvGrpSpPr>
            <a:grpSpLocks/>
          </p:cNvGrpSpPr>
          <p:nvPr/>
        </p:nvGrpSpPr>
        <p:grpSpPr bwMode="auto">
          <a:xfrm>
            <a:off x="152400" y="2943225"/>
            <a:ext cx="4324350" cy="2633663"/>
            <a:chOff x="96" y="1854"/>
            <a:chExt cx="2724" cy="1659"/>
          </a:xfrm>
        </p:grpSpPr>
        <p:pic>
          <p:nvPicPr>
            <p:cNvPr id="38917" name="Picture 5" descr="billet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08" y="1854"/>
              <a:ext cx="612" cy="6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8918" name="AutoShape 6"/>
            <p:cNvSpPr>
              <a:spLocks noChangeArrowheads="1"/>
            </p:cNvSpPr>
            <p:nvPr/>
          </p:nvSpPr>
          <p:spPr bwMode="auto">
            <a:xfrm flipH="1" flipV="1">
              <a:off x="1680" y="2064"/>
              <a:ext cx="480" cy="192"/>
            </a:xfrm>
            <a:custGeom>
              <a:avLst/>
              <a:gdLst>
                <a:gd name="G0" fmla="+- 16200 0 0"/>
                <a:gd name="G1" fmla="+- 5400 0 0"/>
                <a:gd name="G2" fmla="+- 21600 0 5400"/>
                <a:gd name="G3" fmla="+- 10800 0 5400"/>
                <a:gd name="G4" fmla="+- 21600 0 16200"/>
                <a:gd name="G5" fmla="*/ G4 G3 10800"/>
                <a:gd name="G6" fmla="+- 21600 0 G5"/>
                <a:gd name="T0" fmla="*/ 16200 w 21600"/>
                <a:gd name="T1" fmla="*/ 0 h 21600"/>
                <a:gd name="T2" fmla="*/ 0 w 21600"/>
                <a:gd name="T3" fmla="*/ 10800 h 21600"/>
                <a:gd name="T4" fmla="*/ 16200 w 21600"/>
                <a:gd name="T5" fmla="*/ 21600 h 21600"/>
                <a:gd name="T6" fmla="*/ 21600 w 21600"/>
                <a:gd name="T7" fmla="*/ 1080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3375 w 21600"/>
                <a:gd name="T13" fmla="*/ G1 h 21600"/>
                <a:gd name="T14" fmla="*/ G6 w 21600"/>
                <a:gd name="T15" fmla="*/ G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6200" y="0"/>
                  </a:moveTo>
                  <a:lnTo>
                    <a:pt x="16200" y="5400"/>
                  </a:lnTo>
                  <a:lnTo>
                    <a:pt x="3375" y="5400"/>
                  </a:lnTo>
                  <a:lnTo>
                    <a:pt x="3375" y="16200"/>
                  </a:lnTo>
                  <a:lnTo>
                    <a:pt x="16200" y="16200"/>
                  </a:lnTo>
                  <a:lnTo>
                    <a:pt x="16200" y="21600"/>
                  </a:lnTo>
                  <a:lnTo>
                    <a:pt x="21600" y="10800"/>
                  </a:lnTo>
                  <a:close/>
                </a:path>
                <a:path w="21600" h="21600">
                  <a:moveTo>
                    <a:pt x="1350" y="5400"/>
                  </a:moveTo>
                  <a:lnTo>
                    <a:pt x="1350" y="16200"/>
                  </a:lnTo>
                  <a:lnTo>
                    <a:pt x="2700" y="16200"/>
                  </a:lnTo>
                  <a:lnTo>
                    <a:pt x="2700" y="5400"/>
                  </a:lnTo>
                  <a:close/>
                </a:path>
                <a:path w="21600" h="21600">
                  <a:moveTo>
                    <a:pt x="0" y="5400"/>
                  </a:moveTo>
                  <a:lnTo>
                    <a:pt x="0" y="16200"/>
                  </a:lnTo>
                  <a:lnTo>
                    <a:pt x="675" y="16200"/>
                  </a:lnTo>
                  <a:lnTo>
                    <a:pt x="675" y="540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CH"/>
            </a:p>
          </p:txBody>
        </p:sp>
        <p:sp>
          <p:nvSpPr>
            <p:cNvPr id="38919" name="Text Box 7"/>
            <p:cNvSpPr txBox="1">
              <a:spLocks noChangeArrowheads="1"/>
            </p:cNvSpPr>
            <p:nvPr/>
          </p:nvSpPr>
          <p:spPr bwMode="auto">
            <a:xfrm>
              <a:off x="96" y="2688"/>
              <a:ext cx="1920" cy="8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fr-CH" altLang="fr-FR"/>
                <a:t>Pour acheter des biens d'équipement il faut du</a:t>
              </a:r>
            </a:p>
            <a:p>
              <a:pPr algn="ctr"/>
              <a:r>
                <a:rPr lang="fr-CH" altLang="fr-FR" sz="3200" b="1"/>
                <a:t>c a s h</a:t>
              </a:r>
              <a:endParaRPr lang="fr-FR" altLang="fr-FR" sz="3200" b="1"/>
            </a:p>
          </p:txBody>
        </p:sp>
      </p:grpSp>
      <p:grpSp>
        <p:nvGrpSpPr>
          <p:cNvPr id="38920" name="Group 8"/>
          <p:cNvGrpSpPr>
            <a:grpSpLocks/>
          </p:cNvGrpSpPr>
          <p:nvPr/>
        </p:nvGrpSpPr>
        <p:grpSpPr bwMode="auto">
          <a:xfrm>
            <a:off x="3581400" y="228600"/>
            <a:ext cx="3048000" cy="2514600"/>
            <a:chOff x="2256" y="144"/>
            <a:chExt cx="1920" cy="1584"/>
          </a:xfrm>
        </p:grpSpPr>
        <p:pic>
          <p:nvPicPr>
            <p:cNvPr id="38921" name="Picture 9" descr="PE01542_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56" y="144"/>
              <a:ext cx="633" cy="9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8922" name="Line 10"/>
            <p:cNvSpPr>
              <a:spLocks noChangeShapeType="1"/>
            </p:cNvSpPr>
            <p:nvPr/>
          </p:nvSpPr>
          <p:spPr bwMode="auto">
            <a:xfrm flipH="1">
              <a:off x="2544" y="1104"/>
              <a:ext cx="0" cy="624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H"/>
            </a:p>
          </p:txBody>
        </p:sp>
        <p:sp>
          <p:nvSpPr>
            <p:cNvPr id="38923" name="Text Box 11"/>
            <p:cNvSpPr txBox="1">
              <a:spLocks noChangeArrowheads="1"/>
            </p:cNvSpPr>
            <p:nvPr/>
          </p:nvSpPr>
          <p:spPr bwMode="auto">
            <a:xfrm>
              <a:off x="2880" y="240"/>
              <a:ext cx="1296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fr-CH" altLang="fr-FR" sz="2000">
                  <a:latin typeface="Verdana Ref" pitchFamily="34" charset="0"/>
                </a:rPr>
                <a:t>Financement</a:t>
              </a:r>
            </a:p>
            <a:p>
              <a:r>
                <a:rPr lang="fr-CH" altLang="fr-FR" sz="2000">
                  <a:latin typeface="Verdana Ref" pitchFamily="34" charset="0"/>
                </a:rPr>
                <a:t> par        </a:t>
              </a:r>
              <a:endParaRPr lang="fr-FR" altLang="fr-FR" sz="2000">
                <a:latin typeface="Verdana Ref" pitchFamily="34" charset="0"/>
              </a:endParaRPr>
            </a:p>
          </p:txBody>
        </p:sp>
      </p:grpSp>
      <p:grpSp>
        <p:nvGrpSpPr>
          <p:cNvPr id="38924" name="Group 12"/>
          <p:cNvGrpSpPr>
            <a:grpSpLocks/>
          </p:cNvGrpSpPr>
          <p:nvPr/>
        </p:nvGrpSpPr>
        <p:grpSpPr bwMode="auto">
          <a:xfrm>
            <a:off x="4876800" y="914400"/>
            <a:ext cx="3935413" cy="2362200"/>
            <a:chOff x="3072" y="576"/>
            <a:chExt cx="2479" cy="1488"/>
          </a:xfrm>
        </p:grpSpPr>
        <p:sp>
          <p:nvSpPr>
            <p:cNvPr id="38925" name="Line 13"/>
            <p:cNvSpPr>
              <a:spLocks noChangeShapeType="1"/>
            </p:cNvSpPr>
            <p:nvPr/>
          </p:nvSpPr>
          <p:spPr bwMode="auto">
            <a:xfrm flipH="1">
              <a:off x="3072" y="1248"/>
              <a:ext cx="816" cy="816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H"/>
            </a:p>
          </p:txBody>
        </p:sp>
        <p:pic>
          <p:nvPicPr>
            <p:cNvPr id="38926" name="Picture 14" descr="PE01548_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32" y="576"/>
              <a:ext cx="1200" cy="91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8927" name="Text Box 15"/>
            <p:cNvSpPr txBox="1">
              <a:spLocks noChangeArrowheads="1"/>
            </p:cNvSpPr>
            <p:nvPr/>
          </p:nvSpPr>
          <p:spPr bwMode="auto">
            <a:xfrm>
              <a:off x="3792" y="1420"/>
              <a:ext cx="175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fr-CH" altLang="fr-FR" sz="2000">
                  <a:latin typeface="Verdana Ref" pitchFamily="34" charset="0"/>
                </a:rPr>
                <a:t>  Financement par  </a:t>
              </a:r>
              <a:endParaRPr lang="fr-FR" altLang="fr-FR" sz="2000">
                <a:latin typeface="Verdana Ref" pitchFamily="34" charset="0"/>
              </a:endParaRPr>
            </a:p>
          </p:txBody>
        </p:sp>
      </p:grpSp>
      <p:grpSp>
        <p:nvGrpSpPr>
          <p:cNvPr id="38928" name="Group 16"/>
          <p:cNvGrpSpPr>
            <a:grpSpLocks/>
          </p:cNvGrpSpPr>
          <p:nvPr/>
        </p:nvGrpSpPr>
        <p:grpSpPr bwMode="auto">
          <a:xfrm>
            <a:off x="4953000" y="3810000"/>
            <a:ext cx="3962400" cy="2514600"/>
            <a:chOff x="3120" y="2400"/>
            <a:chExt cx="2496" cy="1584"/>
          </a:xfrm>
        </p:grpSpPr>
        <p:sp>
          <p:nvSpPr>
            <p:cNvPr id="38929" name="Line 17"/>
            <p:cNvSpPr>
              <a:spLocks noChangeShapeType="1"/>
            </p:cNvSpPr>
            <p:nvPr/>
          </p:nvSpPr>
          <p:spPr bwMode="auto">
            <a:xfrm flipH="1" flipV="1">
              <a:off x="3120" y="2400"/>
              <a:ext cx="816" cy="816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H"/>
            </a:p>
          </p:txBody>
        </p:sp>
        <p:pic>
          <p:nvPicPr>
            <p:cNvPr id="38930" name="Picture 18" descr="PE01495_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28" y="2976"/>
              <a:ext cx="830" cy="100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8931" name="Text Box 19"/>
            <p:cNvSpPr txBox="1">
              <a:spLocks noChangeArrowheads="1"/>
            </p:cNvSpPr>
            <p:nvPr/>
          </p:nvSpPr>
          <p:spPr bwMode="auto">
            <a:xfrm>
              <a:off x="3648" y="2544"/>
              <a:ext cx="196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fr-CH" altLang="fr-FR" sz="2000">
                  <a:latin typeface="Verdana Ref" pitchFamily="34" charset="0"/>
                </a:rPr>
                <a:t>    Financement par</a:t>
              </a:r>
              <a:endParaRPr lang="fr-FR" altLang="fr-FR" sz="2000">
                <a:latin typeface="Verdana Ref" pitchFamily="34" charset="0"/>
              </a:endParaRPr>
            </a:p>
          </p:txBody>
        </p:sp>
      </p:grpSp>
      <p:grpSp>
        <p:nvGrpSpPr>
          <p:cNvPr id="38932" name="Group 20"/>
          <p:cNvGrpSpPr>
            <a:grpSpLocks/>
          </p:cNvGrpSpPr>
          <p:nvPr/>
        </p:nvGrpSpPr>
        <p:grpSpPr bwMode="auto">
          <a:xfrm>
            <a:off x="3467100" y="4038600"/>
            <a:ext cx="3162300" cy="2682875"/>
            <a:chOff x="2184" y="2544"/>
            <a:chExt cx="1992" cy="1690"/>
          </a:xfrm>
        </p:grpSpPr>
        <p:sp>
          <p:nvSpPr>
            <p:cNvPr id="38933" name="Line 21"/>
            <p:cNvSpPr>
              <a:spLocks noChangeShapeType="1"/>
            </p:cNvSpPr>
            <p:nvPr/>
          </p:nvSpPr>
          <p:spPr bwMode="auto">
            <a:xfrm flipH="1" flipV="1">
              <a:off x="2544" y="2544"/>
              <a:ext cx="0" cy="624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H"/>
            </a:p>
          </p:txBody>
        </p:sp>
        <p:pic>
          <p:nvPicPr>
            <p:cNvPr id="38934" name="Picture 22" descr="PE01543_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84" y="3120"/>
              <a:ext cx="696" cy="105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8935" name="Text Box 23"/>
            <p:cNvSpPr txBox="1">
              <a:spLocks noChangeArrowheads="1"/>
            </p:cNvSpPr>
            <p:nvPr/>
          </p:nvSpPr>
          <p:spPr bwMode="auto">
            <a:xfrm>
              <a:off x="2736" y="3792"/>
              <a:ext cx="1440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fr-CH" altLang="fr-FR" sz="2000">
                  <a:latin typeface="Verdana Ref" pitchFamily="34" charset="0"/>
                </a:rPr>
                <a:t>Financement</a:t>
              </a:r>
            </a:p>
            <a:p>
              <a:r>
                <a:rPr lang="fr-CH" altLang="fr-FR" sz="2000">
                  <a:latin typeface="Verdana Ref" pitchFamily="34" charset="0"/>
                </a:rPr>
                <a:t>   par  </a:t>
              </a:r>
              <a:endParaRPr lang="fr-FR" altLang="fr-FR" sz="2000">
                <a:latin typeface="Verdana Ref" pitchFamily="34" charset="0"/>
              </a:endParaRPr>
            </a:p>
          </p:txBody>
        </p:sp>
      </p:grpSp>
      <p:sp>
        <p:nvSpPr>
          <p:cNvPr id="38936" name="WordArt 24"/>
          <p:cNvSpPr>
            <a:spLocks noChangeArrowheads="1" noChangeShapeType="1" noTextEdit="1"/>
          </p:cNvSpPr>
          <p:nvPr/>
        </p:nvSpPr>
        <p:spPr bwMode="auto">
          <a:xfrm>
            <a:off x="8763000" y="152400"/>
            <a:ext cx="228600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r-CH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 panose="020B0A04020102020204" pitchFamily="34" charset="0"/>
              </a:rPr>
              <a:t>1</a:t>
            </a:r>
          </a:p>
        </p:txBody>
      </p:sp>
      <p:sp>
        <p:nvSpPr>
          <p:cNvPr id="38939" name="AutoShape 27">
            <a:hlinkClick r:id="rId8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82000" y="6553200"/>
            <a:ext cx="228600" cy="152400"/>
          </a:xfrm>
          <a:prstGeom prst="actionButtonForwardNext">
            <a:avLst/>
          </a:prstGeom>
          <a:solidFill>
            <a:srgbClr val="CBAAF2"/>
          </a:solidFill>
          <a:ln w="9525">
            <a:solidFill>
              <a:srgbClr val="DAAFF5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CH"/>
          </a:p>
        </p:txBody>
      </p:sp>
      <p:sp>
        <p:nvSpPr>
          <p:cNvPr id="38940" name="AutoShape 28">
            <a:hlinkClick r:id="rId9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077200" y="6553200"/>
            <a:ext cx="228600" cy="152400"/>
          </a:xfrm>
          <a:prstGeom prst="actionButtonBackPrevious">
            <a:avLst/>
          </a:prstGeom>
          <a:solidFill>
            <a:srgbClr val="CBAAF2"/>
          </a:solidFill>
          <a:ln w="9525">
            <a:solidFill>
              <a:srgbClr val="DAAFF5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CH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842" name="Object 2"/>
          <p:cNvGraphicFramePr>
            <a:graphicFrameLocks noChangeAspect="1"/>
          </p:cNvGraphicFramePr>
          <p:nvPr/>
        </p:nvGraphicFramePr>
        <p:xfrm>
          <a:off x="1752600" y="762000"/>
          <a:ext cx="5638800" cy="5341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46" name="Feuille de calcul" r:id="rId3" imgW="8296593" imgH="7858760" progId="Excel.Sheet.8">
                  <p:embed/>
                </p:oleObj>
              </mc:Choice>
              <mc:Fallback>
                <p:oleObj name="Feuille de calcul" r:id="rId3" imgW="8296593" imgH="7858760" progId="Excel.Shee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762000"/>
                        <a:ext cx="5638800" cy="5341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843" name="WordArt 3"/>
          <p:cNvSpPr>
            <a:spLocks noChangeArrowheads="1" noChangeShapeType="1" noTextEdit="1"/>
          </p:cNvSpPr>
          <p:nvPr/>
        </p:nvSpPr>
        <p:spPr bwMode="auto">
          <a:xfrm>
            <a:off x="8763000" y="152400"/>
            <a:ext cx="228600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r-CH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 panose="020B0A04020102020204" pitchFamily="34" charset="0"/>
              </a:rPr>
              <a:t>2</a:t>
            </a:r>
          </a:p>
        </p:txBody>
      </p:sp>
      <p:sp>
        <p:nvSpPr>
          <p:cNvPr id="35844" name="AutoShape 4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82000" y="6553200"/>
            <a:ext cx="228600" cy="152400"/>
          </a:xfrm>
          <a:prstGeom prst="actionButtonForwardNext">
            <a:avLst/>
          </a:prstGeom>
          <a:solidFill>
            <a:srgbClr val="CBAAF2"/>
          </a:solidFill>
          <a:ln w="9525">
            <a:solidFill>
              <a:srgbClr val="DAAFF5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CH"/>
          </a:p>
        </p:txBody>
      </p:sp>
      <p:sp>
        <p:nvSpPr>
          <p:cNvPr id="35845" name="AutoShape 5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077200" y="6553200"/>
            <a:ext cx="228600" cy="152400"/>
          </a:xfrm>
          <a:prstGeom prst="actionButtonBackPrevious">
            <a:avLst/>
          </a:prstGeom>
          <a:solidFill>
            <a:srgbClr val="CBAAF2"/>
          </a:solidFill>
          <a:ln w="9525">
            <a:solidFill>
              <a:srgbClr val="DAAFF5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CH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WordArt 2"/>
          <p:cNvSpPr>
            <a:spLocks noChangeArrowheads="1" noChangeShapeType="1" noTextEdit="1"/>
          </p:cNvSpPr>
          <p:nvPr/>
        </p:nvSpPr>
        <p:spPr bwMode="auto">
          <a:xfrm>
            <a:off x="8763000" y="152400"/>
            <a:ext cx="228600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r-CH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 panose="020B0A04020102020204" pitchFamily="34" charset="0"/>
              </a:rPr>
              <a:t>3</a:t>
            </a:r>
          </a:p>
        </p:txBody>
      </p:sp>
      <p:sp>
        <p:nvSpPr>
          <p:cNvPr id="36867" name="Text Box 3"/>
          <p:cNvSpPr txBox="1">
            <a:spLocks noChangeArrowheads="1"/>
          </p:cNvSpPr>
          <p:nvPr/>
        </p:nvSpPr>
        <p:spPr bwMode="auto">
          <a:xfrm>
            <a:off x="533400" y="990600"/>
            <a:ext cx="4953000" cy="374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9144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3716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8288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fr-CH" altLang="fr-FR" b="1"/>
              <a:t>Détermination du Cash flow :</a:t>
            </a:r>
          </a:p>
          <a:p>
            <a:pPr>
              <a:spcBef>
                <a:spcPct val="50000"/>
              </a:spcBef>
              <a:buFontTx/>
              <a:buAutoNum type="alphaLcParenR"/>
            </a:pPr>
            <a:r>
              <a:rPr lang="fr-CH" altLang="fr-FR"/>
              <a:t>Méthode soustractive</a:t>
            </a:r>
          </a:p>
          <a:p>
            <a:pPr>
              <a:spcBef>
                <a:spcPct val="50000"/>
              </a:spcBef>
              <a:buFontTx/>
              <a:buAutoNum type="alphaLcParenR"/>
            </a:pPr>
            <a:endParaRPr lang="fr-CH" altLang="fr-FR"/>
          </a:p>
          <a:p>
            <a:pPr>
              <a:spcBef>
                <a:spcPct val="50000"/>
              </a:spcBef>
              <a:buFontTx/>
              <a:buAutoNum type="alphaLcParenR"/>
            </a:pPr>
            <a:endParaRPr lang="fr-CH" altLang="fr-FR"/>
          </a:p>
          <a:p>
            <a:pPr>
              <a:spcBef>
                <a:spcPct val="50000"/>
              </a:spcBef>
              <a:buFontTx/>
              <a:buAutoNum type="alphaLcParenR"/>
            </a:pPr>
            <a:endParaRPr lang="fr-CH" altLang="fr-FR"/>
          </a:p>
          <a:p>
            <a:pPr>
              <a:spcBef>
                <a:spcPct val="50000"/>
              </a:spcBef>
              <a:buFontTx/>
              <a:buAutoNum type="alphaLcParenR"/>
            </a:pPr>
            <a:endParaRPr lang="fr-CH" altLang="fr-FR"/>
          </a:p>
          <a:p>
            <a:pPr>
              <a:spcBef>
                <a:spcPct val="50000"/>
              </a:spcBef>
              <a:buFontTx/>
              <a:buAutoNum type="alphaLcParenR"/>
            </a:pPr>
            <a:r>
              <a:rPr lang="fr-CH" altLang="fr-FR"/>
              <a:t>Méthode additive</a:t>
            </a:r>
            <a:endParaRPr lang="fr-FR" altLang="fr-FR"/>
          </a:p>
        </p:txBody>
      </p:sp>
      <p:sp>
        <p:nvSpPr>
          <p:cNvPr id="36868" name="Line 4"/>
          <p:cNvSpPr>
            <a:spLocks noChangeShapeType="1"/>
          </p:cNvSpPr>
          <p:nvPr/>
        </p:nvSpPr>
        <p:spPr bwMode="auto">
          <a:xfrm>
            <a:off x="5334000" y="1828800"/>
            <a:ext cx="2438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CH"/>
          </a:p>
        </p:txBody>
      </p:sp>
      <p:sp>
        <p:nvSpPr>
          <p:cNvPr id="36869" name="Line 5"/>
          <p:cNvSpPr>
            <a:spLocks noChangeShapeType="1"/>
          </p:cNvSpPr>
          <p:nvPr/>
        </p:nvSpPr>
        <p:spPr bwMode="auto">
          <a:xfrm>
            <a:off x="5334000" y="2286000"/>
            <a:ext cx="2438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CH"/>
          </a:p>
        </p:txBody>
      </p:sp>
      <p:sp>
        <p:nvSpPr>
          <p:cNvPr id="36870" name="Line 6"/>
          <p:cNvSpPr>
            <a:spLocks noChangeShapeType="1"/>
          </p:cNvSpPr>
          <p:nvPr/>
        </p:nvSpPr>
        <p:spPr bwMode="auto">
          <a:xfrm>
            <a:off x="5334000" y="4953000"/>
            <a:ext cx="2438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CH"/>
          </a:p>
        </p:txBody>
      </p:sp>
      <p:sp>
        <p:nvSpPr>
          <p:cNvPr id="36871" name="Line 7"/>
          <p:cNvSpPr>
            <a:spLocks noChangeShapeType="1"/>
          </p:cNvSpPr>
          <p:nvPr/>
        </p:nvSpPr>
        <p:spPr bwMode="auto">
          <a:xfrm>
            <a:off x="5334000" y="5410200"/>
            <a:ext cx="2438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CH"/>
          </a:p>
        </p:txBody>
      </p:sp>
      <p:sp>
        <p:nvSpPr>
          <p:cNvPr id="36872" name="Line 8"/>
          <p:cNvSpPr>
            <a:spLocks noChangeShapeType="1"/>
          </p:cNvSpPr>
          <p:nvPr/>
        </p:nvSpPr>
        <p:spPr bwMode="auto">
          <a:xfrm>
            <a:off x="5334000" y="4495800"/>
            <a:ext cx="2438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CH"/>
          </a:p>
        </p:txBody>
      </p:sp>
      <p:sp>
        <p:nvSpPr>
          <p:cNvPr id="36873" name="Line 9"/>
          <p:cNvSpPr>
            <a:spLocks noChangeShapeType="1"/>
          </p:cNvSpPr>
          <p:nvPr/>
        </p:nvSpPr>
        <p:spPr bwMode="auto">
          <a:xfrm>
            <a:off x="5181600" y="2514600"/>
            <a:ext cx="2819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CH"/>
          </a:p>
        </p:txBody>
      </p:sp>
      <p:sp>
        <p:nvSpPr>
          <p:cNvPr id="36874" name="Line 10"/>
          <p:cNvSpPr>
            <a:spLocks noChangeShapeType="1"/>
          </p:cNvSpPr>
          <p:nvPr/>
        </p:nvSpPr>
        <p:spPr bwMode="auto">
          <a:xfrm>
            <a:off x="5181600" y="5638800"/>
            <a:ext cx="2819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CH"/>
          </a:p>
        </p:txBody>
      </p:sp>
      <p:sp>
        <p:nvSpPr>
          <p:cNvPr id="36875" name="Line 11"/>
          <p:cNvSpPr>
            <a:spLocks noChangeShapeType="1"/>
          </p:cNvSpPr>
          <p:nvPr/>
        </p:nvSpPr>
        <p:spPr bwMode="auto">
          <a:xfrm>
            <a:off x="5181600" y="3124200"/>
            <a:ext cx="2819400" cy="0"/>
          </a:xfrm>
          <a:prstGeom prst="line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CH"/>
          </a:p>
        </p:txBody>
      </p:sp>
      <p:sp>
        <p:nvSpPr>
          <p:cNvPr id="36876" name="Line 12"/>
          <p:cNvSpPr>
            <a:spLocks noChangeShapeType="1"/>
          </p:cNvSpPr>
          <p:nvPr/>
        </p:nvSpPr>
        <p:spPr bwMode="auto">
          <a:xfrm>
            <a:off x="5181600" y="6248400"/>
            <a:ext cx="2819400" cy="0"/>
          </a:xfrm>
          <a:prstGeom prst="line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CH"/>
          </a:p>
        </p:txBody>
      </p:sp>
      <p:sp>
        <p:nvSpPr>
          <p:cNvPr id="36877" name="Text Box 13"/>
          <p:cNvSpPr txBox="1">
            <a:spLocks noChangeArrowheads="1"/>
          </p:cNvSpPr>
          <p:nvPr/>
        </p:nvSpPr>
        <p:spPr bwMode="auto">
          <a:xfrm>
            <a:off x="4876800" y="2590800"/>
            <a:ext cx="3276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CH" altLang="fr-FR">
                <a:latin typeface="Verdana Ref" pitchFamily="34" charset="0"/>
              </a:rPr>
              <a:t>=          Cash flow</a:t>
            </a:r>
            <a:endParaRPr lang="fr-FR" altLang="fr-FR">
              <a:latin typeface="Verdana Ref" pitchFamily="34" charset="0"/>
            </a:endParaRPr>
          </a:p>
        </p:txBody>
      </p:sp>
      <p:sp>
        <p:nvSpPr>
          <p:cNvPr id="36878" name="Text Box 14"/>
          <p:cNvSpPr txBox="1">
            <a:spLocks noChangeArrowheads="1"/>
          </p:cNvSpPr>
          <p:nvPr/>
        </p:nvSpPr>
        <p:spPr bwMode="auto">
          <a:xfrm>
            <a:off x="4876800" y="5715000"/>
            <a:ext cx="3276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CH" altLang="fr-FR">
                <a:latin typeface="Verdana Ref" pitchFamily="34" charset="0"/>
              </a:rPr>
              <a:t>=          Cash flow</a:t>
            </a:r>
            <a:endParaRPr lang="fr-FR" altLang="fr-FR">
              <a:latin typeface="Verdana Ref" pitchFamily="34" charset="0"/>
            </a:endParaRPr>
          </a:p>
        </p:txBody>
      </p:sp>
      <p:sp>
        <p:nvSpPr>
          <p:cNvPr id="36879" name="Line 15"/>
          <p:cNvSpPr>
            <a:spLocks noChangeShapeType="1"/>
          </p:cNvSpPr>
          <p:nvPr/>
        </p:nvSpPr>
        <p:spPr bwMode="auto">
          <a:xfrm>
            <a:off x="5137150" y="2133600"/>
            <a:ext cx="16986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CH"/>
          </a:p>
        </p:txBody>
      </p:sp>
      <p:sp>
        <p:nvSpPr>
          <p:cNvPr id="36880" name="Line 16"/>
          <p:cNvSpPr>
            <a:spLocks noChangeShapeType="1"/>
          </p:cNvSpPr>
          <p:nvPr/>
        </p:nvSpPr>
        <p:spPr bwMode="auto">
          <a:xfrm>
            <a:off x="5137150" y="5257800"/>
            <a:ext cx="16986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CH"/>
          </a:p>
        </p:txBody>
      </p:sp>
      <p:grpSp>
        <p:nvGrpSpPr>
          <p:cNvPr id="36881" name="Group 17"/>
          <p:cNvGrpSpPr>
            <a:grpSpLocks/>
          </p:cNvGrpSpPr>
          <p:nvPr/>
        </p:nvGrpSpPr>
        <p:grpSpPr bwMode="auto">
          <a:xfrm>
            <a:off x="5105400" y="4724400"/>
            <a:ext cx="169863" cy="169863"/>
            <a:chOff x="3236" y="2924"/>
            <a:chExt cx="107" cy="107"/>
          </a:xfrm>
        </p:grpSpPr>
        <p:sp>
          <p:nvSpPr>
            <p:cNvPr id="36882" name="Line 18"/>
            <p:cNvSpPr>
              <a:spLocks noChangeShapeType="1"/>
            </p:cNvSpPr>
            <p:nvPr/>
          </p:nvSpPr>
          <p:spPr bwMode="auto">
            <a:xfrm>
              <a:off x="3236" y="2976"/>
              <a:ext cx="10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H"/>
            </a:p>
          </p:txBody>
        </p:sp>
        <p:sp>
          <p:nvSpPr>
            <p:cNvPr id="36883" name="Line 19"/>
            <p:cNvSpPr>
              <a:spLocks noChangeShapeType="1"/>
            </p:cNvSpPr>
            <p:nvPr/>
          </p:nvSpPr>
          <p:spPr bwMode="auto">
            <a:xfrm rot="16200000" flipH="1">
              <a:off x="3237" y="2978"/>
              <a:ext cx="10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H"/>
            </a:p>
          </p:txBody>
        </p:sp>
      </p:grpSp>
      <p:sp>
        <p:nvSpPr>
          <p:cNvPr id="40966" name="AutoShape 1030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82000" y="6553200"/>
            <a:ext cx="228600" cy="152400"/>
          </a:xfrm>
          <a:prstGeom prst="actionButtonForwardNext">
            <a:avLst/>
          </a:prstGeom>
          <a:solidFill>
            <a:srgbClr val="CBAAF2"/>
          </a:solidFill>
          <a:ln w="9525">
            <a:solidFill>
              <a:srgbClr val="DAAFF5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CH"/>
          </a:p>
        </p:txBody>
      </p:sp>
      <p:sp>
        <p:nvSpPr>
          <p:cNvPr id="40967" name="AutoShape 1031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077200" y="6553200"/>
            <a:ext cx="228600" cy="152400"/>
          </a:xfrm>
          <a:prstGeom prst="actionButtonBackPrevious">
            <a:avLst/>
          </a:prstGeom>
          <a:solidFill>
            <a:srgbClr val="CBAAF2"/>
          </a:solidFill>
          <a:ln w="9525">
            <a:solidFill>
              <a:srgbClr val="DAAFF5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CH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914400" y="2133600"/>
            <a:ext cx="2286000" cy="43434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fr-FR" altLang="fr-FR" b="1">
              <a:solidFill>
                <a:srgbClr val="66FFFF"/>
              </a:solidFill>
            </a:endParaRPr>
          </a:p>
        </p:txBody>
      </p:sp>
      <p:grpSp>
        <p:nvGrpSpPr>
          <p:cNvPr id="37891" name="Group 3"/>
          <p:cNvGrpSpPr>
            <a:grpSpLocks/>
          </p:cNvGrpSpPr>
          <p:nvPr/>
        </p:nvGrpSpPr>
        <p:grpSpPr bwMode="auto">
          <a:xfrm>
            <a:off x="3429000" y="2133600"/>
            <a:ext cx="2286000" cy="4343400"/>
            <a:chOff x="2160" y="1344"/>
            <a:chExt cx="1440" cy="2736"/>
          </a:xfrm>
        </p:grpSpPr>
        <p:sp>
          <p:nvSpPr>
            <p:cNvPr id="37892" name="Rectangle 4"/>
            <p:cNvSpPr>
              <a:spLocks noChangeArrowheads="1"/>
            </p:cNvSpPr>
            <p:nvPr/>
          </p:nvSpPr>
          <p:spPr bwMode="auto">
            <a:xfrm>
              <a:off x="2160" y="3456"/>
              <a:ext cx="1440" cy="624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fr-FR" altLang="fr-FR" b="1">
                <a:solidFill>
                  <a:srgbClr val="66FFFF"/>
                </a:solidFill>
              </a:endParaRPr>
            </a:p>
          </p:txBody>
        </p:sp>
        <p:sp>
          <p:nvSpPr>
            <p:cNvPr id="37893" name="Rectangle 5"/>
            <p:cNvSpPr>
              <a:spLocks noChangeArrowheads="1"/>
            </p:cNvSpPr>
            <p:nvPr/>
          </p:nvSpPr>
          <p:spPr bwMode="auto">
            <a:xfrm>
              <a:off x="2160" y="2256"/>
              <a:ext cx="1440" cy="1152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fr-FR" altLang="fr-FR" b="1">
                <a:solidFill>
                  <a:srgbClr val="66FFFF"/>
                </a:solidFill>
              </a:endParaRPr>
            </a:p>
          </p:txBody>
        </p:sp>
        <p:sp>
          <p:nvSpPr>
            <p:cNvPr id="37894" name="Rectangle 6"/>
            <p:cNvSpPr>
              <a:spLocks noChangeArrowheads="1"/>
            </p:cNvSpPr>
            <p:nvPr/>
          </p:nvSpPr>
          <p:spPr bwMode="auto">
            <a:xfrm>
              <a:off x="2160" y="1344"/>
              <a:ext cx="1440" cy="864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fr-CH" altLang="fr-FR" b="1"/>
                <a:t>Attributions aux</a:t>
              </a:r>
            </a:p>
            <a:p>
              <a:pPr algn="ctr"/>
              <a:r>
                <a:rPr lang="fr-CH" altLang="fr-FR" b="1"/>
                <a:t>réserves</a:t>
              </a:r>
              <a:endParaRPr lang="fr-FR" altLang="fr-FR" b="1"/>
            </a:p>
          </p:txBody>
        </p:sp>
      </p:grpSp>
      <p:sp>
        <p:nvSpPr>
          <p:cNvPr id="37895" name="Rectangle 7"/>
          <p:cNvSpPr>
            <a:spLocks noChangeArrowheads="1"/>
          </p:cNvSpPr>
          <p:nvPr/>
        </p:nvSpPr>
        <p:spPr bwMode="auto">
          <a:xfrm>
            <a:off x="3429000" y="685800"/>
            <a:ext cx="2286000" cy="1371600"/>
          </a:xfrm>
          <a:prstGeom prst="rect">
            <a:avLst/>
          </a:prstGeom>
          <a:solidFill>
            <a:srgbClr val="CC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fr-FR" altLang="fr-FR" b="1">
              <a:solidFill>
                <a:srgbClr val="00FF00"/>
              </a:solidFill>
            </a:endParaRPr>
          </a:p>
        </p:txBody>
      </p:sp>
      <p:sp>
        <p:nvSpPr>
          <p:cNvPr id="37896" name="Rectangle 8"/>
          <p:cNvSpPr>
            <a:spLocks noChangeArrowheads="1"/>
          </p:cNvSpPr>
          <p:nvPr/>
        </p:nvSpPr>
        <p:spPr bwMode="auto">
          <a:xfrm rot="-5400000">
            <a:off x="3544093" y="3085307"/>
            <a:ext cx="5789613" cy="990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fr-CH" altLang="fr-FR" sz="2800" b="1">
                <a:solidFill>
                  <a:srgbClr val="FFFFFF"/>
                </a:solidFill>
              </a:rPr>
              <a:t>?</a:t>
            </a:r>
            <a:endParaRPr lang="fr-FR" altLang="fr-FR" sz="2800" b="1">
              <a:solidFill>
                <a:srgbClr val="FFFFFF"/>
              </a:solidFill>
            </a:endParaRPr>
          </a:p>
        </p:txBody>
      </p:sp>
      <p:sp>
        <p:nvSpPr>
          <p:cNvPr id="37898" name="Text Box 10"/>
          <p:cNvSpPr txBox="1">
            <a:spLocks noChangeArrowheads="1"/>
          </p:cNvSpPr>
          <p:nvPr/>
        </p:nvSpPr>
        <p:spPr bwMode="auto">
          <a:xfrm>
            <a:off x="0" y="0"/>
            <a:ext cx="2743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CH" altLang="fr-FR" sz="3200" b="1"/>
              <a:t>Cash flow net</a:t>
            </a:r>
            <a:endParaRPr lang="fr-FR" altLang="fr-FR" sz="3200" b="1"/>
          </a:p>
        </p:txBody>
      </p:sp>
      <p:pic>
        <p:nvPicPr>
          <p:cNvPr id="37899" name="Picture 11" descr="BD04896_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8238" y="4724400"/>
            <a:ext cx="1785937" cy="1133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900" name="WordArt 12"/>
          <p:cNvSpPr>
            <a:spLocks noChangeArrowheads="1" noChangeShapeType="1" noTextEdit="1"/>
          </p:cNvSpPr>
          <p:nvPr/>
        </p:nvSpPr>
        <p:spPr bwMode="auto">
          <a:xfrm>
            <a:off x="8763000" y="152400"/>
            <a:ext cx="228600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r-CH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 panose="020B0A04020102020204" pitchFamily="34" charset="0"/>
              </a:rPr>
              <a:t>4</a:t>
            </a:r>
          </a:p>
        </p:txBody>
      </p:sp>
      <p:sp>
        <p:nvSpPr>
          <p:cNvPr id="37901" name="Freeform 13"/>
          <p:cNvSpPr>
            <a:spLocks/>
          </p:cNvSpPr>
          <p:nvPr/>
        </p:nvSpPr>
        <p:spPr bwMode="auto">
          <a:xfrm>
            <a:off x="7162800" y="685800"/>
            <a:ext cx="990600" cy="1295400"/>
          </a:xfrm>
          <a:custGeom>
            <a:avLst/>
            <a:gdLst>
              <a:gd name="T0" fmla="*/ 0 w 624"/>
              <a:gd name="T1" fmla="*/ 1200 h 1200"/>
              <a:gd name="T2" fmla="*/ 0 w 624"/>
              <a:gd name="T3" fmla="*/ 0 h 1200"/>
              <a:gd name="T4" fmla="*/ 624 w 624"/>
              <a:gd name="T5" fmla="*/ 0 h 1200"/>
              <a:gd name="T6" fmla="*/ 624 w 624"/>
              <a:gd name="T7" fmla="*/ 816 h 1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624" h="1200">
                <a:moveTo>
                  <a:pt x="0" y="1200"/>
                </a:moveTo>
                <a:lnTo>
                  <a:pt x="0" y="0"/>
                </a:lnTo>
                <a:lnTo>
                  <a:pt x="624" y="0"/>
                </a:lnTo>
                <a:lnTo>
                  <a:pt x="624" y="816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CH"/>
          </a:p>
        </p:txBody>
      </p:sp>
      <p:sp>
        <p:nvSpPr>
          <p:cNvPr id="37903" name="AutoShape 1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382000" y="6553200"/>
            <a:ext cx="228600" cy="152400"/>
          </a:xfrm>
          <a:prstGeom prst="actionButtonForwardNext">
            <a:avLst/>
          </a:prstGeom>
          <a:solidFill>
            <a:srgbClr val="CBAAF2"/>
          </a:solidFill>
          <a:ln w="9525">
            <a:solidFill>
              <a:srgbClr val="DAAFF5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CH"/>
          </a:p>
        </p:txBody>
      </p:sp>
      <p:sp>
        <p:nvSpPr>
          <p:cNvPr id="37904" name="AutoShape 16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077200" y="6553200"/>
            <a:ext cx="228600" cy="152400"/>
          </a:xfrm>
          <a:prstGeom prst="actionButtonBackPrevious">
            <a:avLst/>
          </a:prstGeom>
          <a:solidFill>
            <a:srgbClr val="CBAAF2"/>
          </a:solidFill>
          <a:ln w="9525">
            <a:solidFill>
              <a:srgbClr val="DAAFF5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CH"/>
          </a:p>
        </p:txBody>
      </p:sp>
      <p:sp>
        <p:nvSpPr>
          <p:cNvPr id="37902" name="Rectangle 14"/>
          <p:cNvSpPr>
            <a:spLocks noChangeArrowheads="1"/>
          </p:cNvSpPr>
          <p:nvPr/>
        </p:nvSpPr>
        <p:spPr bwMode="auto">
          <a:xfrm rot="-5400000">
            <a:off x="6780212" y="1065213"/>
            <a:ext cx="1755775" cy="990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33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fr-CH" altLang="fr-FR" sz="2800" b="1"/>
              <a:t>Cash flow</a:t>
            </a:r>
          </a:p>
          <a:p>
            <a:pPr algn="ctr"/>
            <a:r>
              <a:rPr lang="fr-CH" altLang="fr-FR" sz="2800" b="1"/>
              <a:t> </a:t>
            </a:r>
            <a:endParaRPr lang="fr-FR" altLang="fr-FR" sz="2800" b="1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ChangeArrowheads="1"/>
          </p:cNvSpPr>
          <p:nvPr/>
        </p:nvSpPr>
        <p:spPr bwMode="auto">
          <a:xfrm>
            <a:off x="1863725" y="1143000"/>
            <a:ext cx="5414963" cy="1433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CH" altLang="fr-FR" sz="8800">
                <a:solidFill>
                  <a:schemeClr val="folHlink"/>
                </a:solidFill>
                <a:latin typeface="Verdana Ref" pitchFamily="34" charset="0"/>
              </a:rPr>
              <a:t>cash flow</a:t>
            </a:r>
            <a:endParaRPr lang="fr-FR" altLang="fr-FR" sz="8800">
              <a:solidFill>
                <a:schemeClr val="folHlink"/>
              </a:solidFill>
              <a:latin typeface="Verdana Ref" pitchFamily="34" charset="0"/>
            </a:endParaRPr>
          </a:p>
        </p:txBody>
      </p:sp>
      <p:sp>
        <p:nvSpPr>
          <p:cNvPr id="41987" name="Text Box 3"/>
          <p:cNvSpPr txBox="1">
            <a:spLocks noChangeArrowheads="1"/>
          </p:cNvSpPr>
          <p:nvPr/>
        </p:nvSpPr>
        <p:spPr bwMode="auto">
          <a:xfrm>
            <a:off x="4267200" y="3276600"/>
            <a:ext cx="3714750" cy="1827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anose="05000000000000000000" pitchFamily="2" charset="2"/>
              <a:buChar char="Ø"/>
            </a:pPr>
            <a:r>
              <a:rPr lang="fr-CH" altLang="fr-FR">
                <a:solidFill>
                  <a:schemeClr val="folHlink"/>
                </a:solidFill>
                <a:hlinkClick r:id="rId3" action="ppaction://hlinksldjump"/>
              </a:rPr>
              <a:t> Théorie</a:t>
            </a:r>
            <a:endParaRPr lang="fr-CH" altLang="fr-FR">
              <a:solidFill>
                <a:schemeClr val="folHlink"/>
              </a:solidFill>
            </a:endParaRPr>
          </a:p>
          <a:p>
            <a:pPr>
              <a:spcBef>
                <a:spcPct val="50000"/>
              </a:spcBef>
              <a:buFont typeface="Wingdings" panose="05000000000000000000" pitchFamily="2" charset="2"/>
              <a:buChar char="Ø"/>
            </a:pPr>
            <a:r>
              <a:rPr lang="fr-CH" altLang="fr-FR">
                <a:solidFill>
                  <a:schemeClr val="folHlink"/>
                </a:solidFill>
              </a:rPr>
              <a:t> </a:t>
            </a:r>
            <a:r>
              <a:rPr lang="fr-CH" altLang="fr-FR">
                <a:solidFill>
                  <a:schemeClr val="folHlink"/>
                </a:solidFill>
                <a:hlinkClick r:id="rId4" action="ppaction://hlinksldjump"/>
              </a:rPr>
              <a:t>Exercice</a:t>
            </a:r>
            <a:endParaRPr lang="fr-CH" altLang="fr-FR">
              <a:solidFill>
                <a:schemeClr val="folHlink"/>
              </a:solidFill>
            </a:endParaRPr>
          </a:p>
          <a:p>
            <a:pPr>
              <a:spcBef>
                <a:spcPct val="50000"/>
              </a:spcBef>
              <a:buFont typeface="Wingdings" panose="05000000000000000000" pitchFamily="2" charset="2"/>
              <a:buChar char="Ø"/>
            </a:pPr>
            <a:r>
              <a:rPr lang="fr-CH" altLang="fr-FR">
                <a:solidFill>
                  <a:schemeClr val="folHlink"/>
                </a:solidFill>
              </a:rPr>
              <a:t> </a:t>
            </a:r>
            <a:r>
              <a:rPr lang="fr-CH" altLang="fr-FR" sz="2000">
                <a:solidFill>
                  <a:schemeClr val="folHlink"/>
                </a:solidFill>
                <a:hlinkClick r:id="rId5" action="ppaction://hlinksldjump"/>
              </a:rPr>
              <a:t>Diapo élèves</a:t>
            </a:r>
            <a:r>
              <a:rPr lang="fr-CH" altLang="fr-FR" sz="2000">
                <a:solidFill>
                  <a:schemeClr val="folHlink"/>
                </a:solidFill>
              </a:rPr>
              <a:t> </a:t>
            </a:r>
            <a:r>
              <a:rPr lang="fr-CH" altLang="fr-FR" sz="1200">
                <a:solidFill>
                  <a:schemeClr val="folHlink"/>
                </a:solidFill>
              </a:rPr>
              <a:t>(à imprimer pour compléter)</a:t>
            </a:r>
            <a:endParaRPr lang="fr-FR" altLang="fr-FR" sz="1200">
              <a:solidFill>
                <a:schemeClr val="folHlink"/>
              </a:solidFill>
            </a:endParaRPr>
          </a:p>
          <a:p>
            <a:pPr>
              <a:spcBef>
                <a:spcPct val="50000"/>
              </a:spcBef>
              <a:buFont typeface="Wingdings" panose="05000000000000000000" pitchFamily="2" charset="2"/>
              <a:buNone/>
            </a:pPr>
            <a:endParaRPr lang="fr-CH" altLang="fr-FR" sz="1200">
              <a:solidFill>
                <a:schemeClr val="folHlink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blinds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1752600" y="758825"/>
          <a:ext cx="5638800" cy="5341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5" name="Feuille de calcul" r:id="rId3" imgW="8296593" imgH="7858760" progId="Excel.Sheet.8">
                  <p:embed/>
                </p:oleObj>
              </mc:Choice>
              <mc:Fallback>
                <p:oleObj name="Feuille de calcul" r:id="rId3" imgW="8296593" imgH="7858760" progId="Excel.Shee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758825"/>
                        <a:ext cx="5638800" cy="5341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3" name="AutoShape 5"/>
          <p:cNvSpPr>
            <a:spLocks noChangeArrowheads="1"/>
          </p:cNvSpPr>
          <p:nvPr/>
        </p:nvSpPr>
        <p:spPr bwMode="auto">
          <a:xfrm>
            <a:off x="457200" y="2438400"/>
            <a:ext cx="3200400" cy="2057400"/>
          </a:xfrm>
          <a:prstGeom prst="wedgeRoundRectCallout">
            <a:avLst>
              <a:gd name="adj1" fmla="val 63690"/>
              <a:gd name="adj2" fmla="val -88736"/>
              <a:gd name="adj3" fmla="val 16667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fr-CH" altLang="fr-FR" sz="2000" b="1"/>
              <a:t>P</a:t>
            </a:r>
            <a:r>
              <a:rPr lang="fr-CH" altLang="fr-FR" sz="2000"/>
              <a:t>rix de </a:t>
            </a:r>
            <a:r>
              <a:rPr lang="fr-CH" altLang="fr-FR" sz="2000" b="1"/>
              <a:t>R</a:t>
            </a:r>
            <a:r>
              <a:rPr lang="fr-CH" altLang="fr-FR" sz="2000"/>
              <a:t>evient d'</a:t>
            </a:r>
            <a:r>
              <a:rPr lang="fr-CH" altLang="fr-FR" sz="2000" b="1"/>
              <a:t>A</a:t>
            </a:r>
            <a:r>
              <a:rPr lang="fr-CH" altLang="fr-FR" sz="2000"/>
              <a:t>chat des </a:t>
            </a:r>
            <a:r>
              <a:rPr lang="fr-CH" altLang="fr-FR" sz="2000" b="1"/>
              <a:t>M</a:t>
            </a:r>
            <a:r>
              <a:rPr lang="fr-CH" altLang="fr-FR" sz="2000"/>
              <a:t>archandises </a:t>
            </a:r>
            <a:r>
              <a:rPr lang="fr-CH" altLang="fr-FR" sz="2000" b="1"/>
              <a:t>V</a:t>
            </a:r>
            <a:r>
              <a:rPr lang="fr-CH" altLang="fr-FR" sz="2000"/>
              <a:t>endues </a:t>
            </a:r>
          </a:p>
          <a:p>
            <a:pPr algn="ctr"/>
            <a:endParaRPr lang="fr-CH" altLang="fr-FR" sz="2000"/>
          </a:p>
          <a:p>
            <a:pPr algn="ctr"/>
            <a:r>
              <a:rPr lang="fr-CH" altLang="fr-FR" sz="2000"/>
              <a:t>= Tout ce que l'on à vendu mais au prix d'achat</a:t>
            </a:r>
            <a:endParaRPr lang="fr-FR" altLang="fr-FR" sz="2000"/>
          </a:p>
        </p:txBody>
      </p:sp>
      <p:sp>
        <p:nvSpPr>
          <p:cNvPr id="12294" name="AutoShape 6"/>
          <p:cNvSpPr>
            <a:spLocks noChangeArrowheads="1"/>
          </p:cNvSpPr>
          <p:nvPr/>
        </p:nvSpPr>
        <p:spPr bwMode="auto">
          <a:xfrm>
            <a:off x="5486400" y="2438400"/>
            <a:ext cx="3200400" cy="2057400"/>
          </a:xfrm>
          <a:prstGeom prst="wedgeRoundRectCallout">
            <a:avLst>
              <a:gd name="adj1" fmla="val -16667"/>
              <a:gd name="adj2" fmla="val -89199"/>
              <a:gd name="adj3" fmla="val 16667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fr-CH" altLang="fr-FR" sz="2000" b="1"/>
              <a:t>C</a:t>
            </a:r>
            <a:r>
              <a:rPr lang="fr-CH" altLang="fr-FR" sz="2000"/>
              <a:t>hiffre d'</a:t>
            </a:r>
            <a:r>
              <a:rPr lang="fr-CH" altLang="fr-FR" sz="2000" b="1"/>
              <a:t>A</a:t>
            </a:r>
            <a:r>
              <a:rPr lang="fr-CH" altLang="fr-FR" sz="2000"/>
              <a:t>ffaires </a:t>
            </a:r>
            <a:r>
              <a:rPr lang="fr-CH" altLang="fr-FR" sz="2000" b="1"/>
              <a:t>N</a:t>
            </a:r>
            <a:r>
              <a:rPr lang="fr-CH" altLang="fr-FR" sz="2000"/>
              <a:t>et </a:t>
            </a:r>
          </a:p>
          <a:p>
            <a:pPr algn="ctr"/>
            <a:endParaRPr lang="fr-CH" altLang="fr-FR" sz="2000"/>
          </a:p>
          <a:p>
            <a:pPr algn="ctr"/>
            <a:r>
              <a:rPr lang="fr-CH" altLang="fr-FR" sz="2000"/>
              <a:t>= Tout ce que l'on à vendu moins les retours et les déductions accordées aux clients</a:t>
            </a:r>
            <a:endParaRPr lang="fr-FR" altLang="fr-FR" sz="2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1752600" y="758825"/>
          <a:ext cx="5638800" cy="5341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7" name="Feuille de calcul" r:id="rId3" imgW="8296593" imgH="7858760" progId="Excel.Sheet.8">
                  <p:embed/>
                </p:oleObj>
              </mc:Choice>
              <mc:Fallback>
                <p:oleObj name="Feuille de calcul" r:id="rId3" imgW="8296593" imgH="7858760" progId="Excel.Shee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758825"/>
                        <a:ext cx="5638800" cy="5341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1752600" y="757238"/>
          <a:ext cx="5638800" cy="5341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Feuille de calcul" r:id="rId3" imgW="8296593" imgH="7858760" progId="Excel.Sheet.8">
                  <p:embed/>
                </p:oleObj>
              </mc:Choice>
              <mc:Fallback>
                <p:oleObj name="Feuille de calcul" r:id="rId3" imgW="8296593" imgH="7858760" progId="Excel.Sheet.8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757238"/>
                        <a:ext cx="5638800" cy="5341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1752600" y="758825"/>
          <a:ext cx="5638800" cy="5341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Feuille de calcul" r:id="rId3" imgW="8296593" imgH="7858760" progId="Excel.Sheet.8">
                  <p:embed/>
                </p:oleObj>
              </mc:Choice>
              <mc:Fallback>
                <p:oleObj name="Feuille de calcul" r:id="rId3" imgW="8296593" imgH="7858760" progId="Excel.Shee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758825"/>
                        <a:ext cx="5638800" cy="5341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1" name="AutoShape 5"/>
          <p:cNvSpPr>
            <a:spLocks noChangeArrowheads="1"/>
          </p:cNvSpPr>
          <p:nvPr/>
        </p:nvSpPr>
        <p:spPr bwMode="auto">
          <a:xfrm>
            <a:off x="4495800" y="3886200"/>
            <a:ext cx="4343400" cy="2057400"/>
          </a:xfrm>
          <a:prstGeom prst="wedgeRoundRectCallout">
            <a:avLst>
              <a:gd name="adj1" fmla="val -47370"/>
              <a:gd name="adj2" fmla="val -90125"/>
              <a:gd name="adj3" fmla="val 16667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fr-CH" altLang="fr-FR" sz="2000" b="1"/>
              <a:t>A</a:t>
            </a:r>
            <a:r>
              <a:rPr lang="fr-CH" altLang="fr-FR" sz="2000"/>
              <a:t>utres </a:t>
            </a:r>
            <a:r>
              <a:rPr lang="fr-CH" altLang="fr-FR" sz="2000" b="1"/>
              <a:t>C</a:t>
            </a:r>
            <a:r>
              <a:rPr lang="fr-CH" altLang="fr-FR" sz="2000"/>
              <a:t>harges d' </a:t>
            </a:r>
            <a:r>
              <a:rPr lang="fr-CH" altLang="fr-FR" sz="2000" b="1"/>
              <a:t>E</a:t>
            </a:r>
            <a:r>
              <a:rPr lang="fr-CH" altLang="fr-FR" sz="2000"/>
              <a:t>xploitation</a:t>
            </a:r>
          </a:p>
          <a:p>
            <a:pPr algn="ctr"/>
            <a:endParaRPr lang="fr-CH" altLang="fr-FR" sz="2000"/>
          </a:p>
          <a:p>
            <a:pPr algn="ctr"/>
            <a:r>
              <a:rPr lang="fr-CH" altLang="fr-FR" sz="2000"/>
              <a:t>Appelé aussi Frais Généraux</a:t>
            </a:r>
          </a:p>
          <a:p>
            <a:pPr algn="ctr"/>
            <a:endParaRPr lang="fr-CH" altLang="fr-FR" sz="2000"/>
          </a:p>
          <a:p>
            <a:pPr algn="ctr"/>
            <a:r>
              <a:rPr lang="fr-CH" altLang="fr-FR" sz="1800"/>
              <a:t>Loyer, Entretien, Frais divers, Assurances, Electricité, Publicité, etc.</a:t>
            </a:r>
            <a:endParaRPr lang="fr-FR" altLang="fr-FR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338" name="Object 2"/>
          <p:cNvGraphicFramePr>
            <a:graphicFrameLocks noChangeAspect="1"/>
          </p:cNvGraphicFramePr>
          <p:nvPr/>
        </p:nvGraphicFramePr>
        <p:xfrm>
          <a:off x="1752600" y="758825"/>
          <a:ext cx="5638800" cy="5341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39" name="Feuille de calcul" r:id="rId3" imgW="8296593" imgH="7858760" progId="Excel.Sheet.8">
                  <p:embed/>
                </p:oleObj>
              </mc:Choice>
              <mc:Fallback>
                <p:oleObj name="Feuille de calcul" r:id="rId3" imgW="8296593" imgH="7858760" progId="Excel.Shee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758825"/>
                        <a:ext cx="5638800" cy="5341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Modèle par défau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0000CC"/>
    </a:hlink>
    <a:folHlink>
      <a:srgbClr val="000099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808</TotalTime>
  <Words>825</Words>
  <Application>Microsoft Office PowerPoint</Application>
  <PresentationFormat>Affichage à l'écran (4:3)</PresentationFormat>
  <Paragraphs>330</Paragraphs>
  <Slides>49</Slides>
  <Notes>0</Notes>
  <HiddenSlides>4</HiddenSlides>
  <MMClips>0</MMClips>
  <ScaleCrop>false</ScaleCrop>
  <HeadingPairs>
    <vt:vector size="8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2</vt:i4>
      </vt:variant>
      <vt:variant>
        <vt:lpstr>Titres des diapositives</vt:lpstr>
      </vt:variant>
      <vt:variant>
        <vt:i4>49</vt:i4>
      </vt:variant>
    </vt:vector>
  </HeadingPairs>
  <TitlesOfParts>
    <vt:vector size="56" baseType="lpstr">
      <vt:lpstr>Times New Roman</vt:lpstr>
      <vt:lpstr>Verdana Ref</vt:lpstr>
      <vt:lpstr>Arial</vt:lpstr>
      <vt:lpstr>Wingdings</vt:lpstr>
      <vt:lpstr>Modèle par défaut</vt:lpstr>
      <vt:lpstr>Feuille de calcul Microsoft Excel</vt:lpstr>
      <vt:lpstr>Feuille de calcul Microsoft Office Excel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Infodidac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Péguiron</dc:creator>
  <cp:lastModifiedBy>Yvan Péguiron</cp:lastModifiedBy>
  <cp:revision>38</cp:revision>
  <dcterms:created xsi:type="dcterms:W3CDTF">2005-03-13T21:19:35Z</dcterms:created>
  <dcterms:modified xsi:type="dcterms:W3CDTF">2014-12-07T18:32:59Z</dcterms:modified>
</cp:coreProperties>
</file>