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65" r:id="rId2"/>
    <p:sldId id="280" r:id="rId3"/>
    <p:sldId id="270" r:id="rId4"/>
    <p:sldId id="268" r:id="rId5"/>
    <p:sldId id="271" r:id="rId6"/>
    <p:sldId id="272" r:id="rId7"/>
    <p:sldId id="273" r:id="rId8"/>
    <p:sldId id="274" r:id="rId9"/>
    <p:sldId id="275" r:id="rId10"/>
    <p:sldId id="276" r:id="rId11"/>
    <p:sldId id="282" r:id="rId12"/>
    <p:sldId id="281" r:id="rId13"/>
    <p:sldId id="277" r:id="rId1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1E1E"/>
    <a:srgbClr val="CCFFFF"/>
    <a:srgbClr val="99FFCC"/>
    <a:srgbClr val="3399FF"/>
    <a:srgbClr val="009900"/>
    <a:srgbClr val="FF0000"/>
    <a:srgbClr val="CC0000"/>
    <a:srgbClr val="FF00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76" d="100"/>
          <a:sy n="76" d="100"/>
        </p:scale>
        <p:origin x="102" y="108"/>
      </p:cViewPr>
      <p:guideLst>
        <p:guide orient="horz" pos="17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EAD4F-6144-4E28-BCF3-0001B53A5C9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1826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15A68-5FAA-44B8-B3A5-76A9EF705CE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1917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3CED9-9B9B-40E7-A458-9E07B3DF456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937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1465CB-891B-43D0-B871-578FE2D6094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56477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8094D-5756-41E8-A399-A37CB22B532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2025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14BC8-B7BC-482F-B8F5-473AE12EA7B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1451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FA00A-F3DC-4AD4-8CF4-0A50AD9EC35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0251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9F46A-D3F5-472F-9E32-D91A2E871EB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62343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6E8216-5D1F-4DEB-8698-1786359B5ED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897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82EE8-BE34-4F2D-93BC-E0D5B8A706A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68881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AEF87-A93F-4E38-B75A-3CA5BE1A1D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876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modifier les styles du texte du masque</a:t>
            </a:r>
          </a:p>
          <a:p>
            <a:pPr lvl="1"/>
            <a:r>
              <a:rPr lang="en-GB" altLang="fr-FR" smtClean="0"/>
              <a:t>Deuxième niveau</a:t>
            </a:r>
          </a:p>
          <a:p>
            <a:pPr lvl="2"/>
            <a:r>
              <a:rPr lang="en-GB" altLang="fr-FR" smtClean="0"/>
              <a:t>Troisième niveau</a:t>
            </a:r>
          </a:p>
          <a:p>
            <a:pPr lvl="3"/>
            <a:r>
              <a:rPr lang="en-GB" altLang="fr-FR" smtClean="0"/>
              <a:t>Quatrième niveau</a:t>
            </a:r>
          </a:p>
          <a:p>
            <a:pPr lvl="4"/>
            <a:r>
              <a:rPr lang="en-GB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B8E87D-2774-4E0E-A39C-39F0A01639E1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image" Target="../media/image3.wmf"/><Relationship Id="rId3" Type="http://schemas.openxmlformats.org/officeDocument/2006/relationships/tags" Target="../tags/tag4.xml"/><Relationship Id="rId21" Type="http://schemas.openxmlformats.org/officeDocument/2006/relationships/oleObject" Target="../embeddings/oleObject1.bin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oleObject" Target="../embeddings/oleObject3.bin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slideLayout" Target="../slideLayouts/slideLayout7.xml"/><Relationship Id="rId29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2.wmf"/><Relationship Id="rId32" Type="http://schemas.openxmlformats.org/officeDocument/2006/relationships/image" Target="../media/image6.wmf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oleObject" Target="../embeddings/oleObject2.bin"/><Relationship Id="rId28" Type="http://schemas.openxmlformats.org/officeDocument/2006/relationships/image" Target="../media/image4.wmf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oleObject" Target="../embeddings/oleObject6.bin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image" Target="../media/image1.wmf"/><Relationship Id="rId27" Type="http://schemas.openxmlformats.org/officeDocument/2006/relationships/oleObject" Target="../embeddings/oleObject4.bin"/><Relationship Id="rId30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tags" Target="../tags/tag37.xml"/><Relationship Id="rId26" Type="http://schemas.openxmlformats.org/officeDocument/2006/relationships/image" Target="../media/image3.wmf"/><Relationship Id="rId3" Type="http://schemas.openxmlformats.org/officeDocument/2006/relationships/tags" Target="../tags/tag22.xml"/><Relationship Id="rId21" Type="http://schemas.openxmlformats.org/officeDocument/2006/relationships/oleObject" Target="../embeddings/oleObject7.bin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tags" Target="../tags/tag36.xml"/><Relationship Id="rId25" Type="http://schemas.openxmlformats.org/officeDocument/2006/relationships/oleObject" Target="../embeddings/oleObject9.bin"/><Relationship Id="rId2" Type="http://schemas.openxmlformats.org/officeDocument/2006/relationships/tags" Target="../tags/tag21.xml"/><Relationship Id="rId16" Type="http://schemas.openxmlformats.org/officeDocument/2006/relationships/tags" Target="../tags/tag35.xml"/><Relationship Id="rId20" Type="http://schemas.openxmlformats.org/officeDocument/2006/relationships/slideLayout" Target="../slideLayouts/slideLayout7.xml"/><Relationship Id="rId29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2.wmf"/><Relationship Id="rId32" Type="http://schemas.openxmlformats.org/officeDocument/2006/relationships/image" Target="../media/image6.wmf"/><Relationship Id="rId5" Type="http://schemas.openxmlformats.org/officeDocument/2006/relationships/tags" Target="../tags/tag24.xml"/><Relationship Id="rId15" Type="http://schemas.openxmlformats.org/officeDocument/2006/relationships/tags" Target="../tags/tag34.xml"/><Relationship Id="rId23" Type="http://schemas.openxmlformats.org/officeDocument/2006/relationships/oleObject" Target="../embeddings/oleObject8.bin"/><Relationship Id="rId28" Type="http://schemas.openxmlformats.org/officeDocument/2006/relationships/image" Target="../media/image4.wmf"/><Relationship Id="rId10" Type="http://schemas.openxmlformats.org/officeDocument/2006/relationships/tags" Target="../tags/tag29.xml"/><Relationship Id="rId19" Type="http://schemas.openxmlformats.org/officeDocument/2006/relationships/tags" Target="../tags/tag38.xml"/><Relationship Id="rId31" Type="http://schemas.openxmlformats.org/officeDocument/2006/relationships/oleObject" Target="../embeddings/oleObject12.bin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Relationship Id="rId22" Type="http://schemas.openxmlformats.org/officeDocument/2006/relationships/image" Target="../media/image1.wmf"/><Relationship Id="rId27" Type="http://schemas.openxmlformats.org/officeDocument/2006/relationships/oleObject" Target="../embeddings/oleObject10.bin"/><Relationship Id="rId30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26" Type="http://schemas.openxmlformats.org/officeDocument/2006/relationships/image" Target="../media/image3.wmf"/><Relationship Id="rId3" Type="http://schemas.openxmlformats.org/officeDocument/2006/relationships/tags" Target="../tags/tag40.xml"/><Relationship Id="rId21" Type="http://schemas.openxmlformats.org/officeDocument/2006/relationships/oleObject" Target="../embeddings/oleObject13.bin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5" Type="http://schemas.openxmlformats.org/officeDocument/2006/relationships/oleObject" Target="../embeddings/oleObject15.bin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slideLayout" Target="../slideLayouts/slideLayout7.xml"/><Relationship Id="rId29" Type="http://schemas.openxmlformats.org/officeDocument/2006/relationships/oleObject" Target="../embeddings/oleObject17.bin"/><Relationship Id="rId1" Type="http://schemas.openxmlformats.org/officeDocument/2006/relationships/vmlDrawing" Target="../drawings/vmlDrawing3.v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image" Target="../media/image2.wmf"/><Relationship Id="rId32" Type="http://schemas.openxmlformats.org/officeDocument/2006/relationships/image" Target="../media/image6.wmf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23" Type="http://schemas.openxmlformats.org/officeDocument/2006/relationships/oleObject" Target="../embeddings/oleObject14.bin"/><Relationship Id="rId28" Type="http://schemas.openxmlformats.org/officeDocument/2006/relationships/image" Target="../media/image4.wmf"/><Relationship Id="rId10" Type="http://schemas.openxmlformats.org/officeDocument/2006/relationships/tags" Target="../tags/tag47.xml"/><Relationship Id="rId19" Type="http://schemas.openxmlformats.org/officeDocument/2006/relationships/tags" Target="../tags/tag56.xml"/><Relationship Id="rId31" Type="http://schemas.openxmlformats.org/officeDocument/2006/relationships/oleObject" Target="../embeddings/oleObject18.bin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Relationship Id="rId22" Type="http://schemas.openxmlformats.org/officeDocument/2006/relationships/image" Target="../media/image1.wmf"/><Relationship Id="rId27" Type="http://schemas.openxmlformats.org/officeDocument/2006/relationships/oleObject" Target="../embeddings/oleObject16.bin"/><Relationship Id="rId30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tags" Target="../tags/tag68.xml"/><Relationship Id="rId18" Type="http://schemas.openxmlformats.org/officeDocument/2006/relationships/tags" Target="../tags/tag73.xml"/><Relationship Id="rId26" Type="http://schemas.openxmlformats.org/officeDocument/2006/relationships/image" Target="../media/image3.wmf"/><Relationship Id="rId3" Type="http://schemas.openxmlformats.org/officeDocument/2006/relationships/tags" Target="../tags/tag58.xml"/><Relationship Id="rId21" Type="http://schemas.openxmlformats.org/officeDocument/2006/relationships/oleObject" Target="../embeddings/oleObject19.bin"/><Relationship Id="rId7" Type="http://schemas.openxmlformats.org/officeDocument/2006/relationships/tags" Target="../tags/tag62.xml"/><Relationship Id="rId12" Type="http://schemas.openxmlformats.org/officeDocument/2006/relationships/tags" Target="../tags/tag67.xml"/><Relationship Id="rId17" Type="http://schemas.openxmlformats.org/officeDocument/2006/relationships/tags" Target="../tags/tag72.xml"/><Relationship Id="rId25" Type="http://schemas.openxmlformats.org/officeDocument/2006/relationships/oleObject" Target="../embeddings/oleObject21.bin"/><Relationship Id="rId2" Type="http://schemas.openxmlformats.org/officeDocument/2006/relationships/tags" Target="../tags/tag57.xml"/><Relationship Id="rId16" Type="http://schemas.openxmlformats.org/officeDocument/2006/relationships/tags" Target="../tags/tag71.xml"/><Relationship Id="rId20" Type="http://schemas.openxmlformats.org/officeDocument/2006/relationships/slideLayout" Target="../slideLayouts/slideLayout7.xml"/><Relationship Id="rId29" Type="http://schemas.openxmlformats.org/officeDocument/2006/relationships/oleObject" Target="../embeddings/oleObject23.bin"/><Relationship Id="rId1" Type="http://schemas.openxmlformats.org/officeDocument/2006/relationships/vmlDrawing" Target="../drawings/vmlDrawing4.vml"/><Relationship Id="rId6" Type="http://schemas.openxmlformats.org/officeDocument/2006/relationships/tags" Target="../tags/tag61.xml"/><Relationship Id="rId11" Type="http://schemas.openxmlformats.org/officeDocument/2006/relationships/tags" Target="../tags/tag66.xml"/><Relationship Id="rId24" Type="http://schemas.openxmlformats.org/officeDocument/2006/relationships/image" Target="../media/image2.wmf"/><Relationship Id="rId32" Type="http://schemas.openxmlformats.org/officeDocument/2006/relationships/image" Target="../media/image6.wmf"/><Relationship Id="rId5" Type="http://schemas.openxmlformats.org/officeDocument/2006/relationships/tags" Target="../tags/tag60.xml"/><Relationship Id="rId15" Type="http://schemas.openxmlformats.org/officeDocument/2006/relationships/tags" Target="../tags/tag70.xml"/><Relationship Id="rId23" Type="http://schemas.openxmlformats.org/officeDocument/2006/relationships/oleObject" Target="../embeddings/oleObject20.bin"/><Relationship Id="rId28" Type="http://schemas.openxmlformats.org/officeDocument/2006/relationships/image" Target="../media/image4.wmf"/><Relationship Id="rId10" Type="http://schemas.openxmlformats.org/officeDocument/2006/relationships/tags" Target="../tags/tag65.xml"/><Relationship Id="rId19" Type="http://schemas.openxmlformats.org/officeDocument/2006/relationships/tags" Target="../tags/tag74.xml"/><Relationship Id="rId31" Type="http://schemas.openxmlformats.org/officeDocument/2006/relationships/oleObject" Target="../embeddings/oleObject24.bin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tags" Target="../tags/tag69.xml"/><Relationship Id="rId22" Type="http://schemas.openxmlformats.org/officeDocument/2006/relationships/image" Target="../media/image1.wmf"/><Relationship Id="rId27" Type="http://schemas.openxmlformats.org/officeDocument/2006/relationships/oleObject" Target="../embeddings/oleObject22.bin"/><Relationship Id="rId30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tags" Target="../tags/tag86.xml"/><Relationship Id="rId18" Type="http://schemas.openxmlformats.org/officeDocument/2006/relationships/tags" Target="../tags/tag91.xml"/><Relationship Id="rId26" Type="http://schemas.openxmlformats.org/officeDocument/2006/relationships/image" Target="../media/image3.wmf"/><Relationship Id="rId3" Type="http://schemas.openxmlformats.org/officeDocument/2006/relationships/tags" Target="../tags/tag76.xml"/><Relationship Id="rId21" Type="http://schemas.openxmlformats.org/officeDocument/2006/relationships/oleObject" Target="../embeddings/oleObject25.bin"/><Relationship Id="rId7" Type="http://schemas.openxmlformats.org/officeDocument/2006/relationships/tags" Target="../tags/tag80.xml"/><Relationship Id="rId12" Type="http://schemas.openxmlformats.org/officeDocument/2006/relationships/tags" Target="../tags/tag85.xml"/><Relationship Id="rId17" Type="http://schemas.openxmlformats.org/officeDocument/2006/relationships/tags" Target="../tags/tag90.xml"/><Relationship Id="rId25" Type="http://schemas.openxmlformats.org/officeDocument/2006/relationships/oleObject" Target="../embeddings/oleObject27.bin"/><Relationship Id="rId2" Type="http://schemas.openxmlformats.org/officeDocument/2006/relationships/tags" Target="../tags/tag75.xml"/><Relationship Id="rId16" Type="http://schemas.openxmlformats.org/officeDocument/2006/relationships/tags" Target="../tags/tag89.xml"/><Relationship Id="rId20" Type="http://schemas.openxmlformats.org/officeDocument/2006/relationships/slideLayout" Target="../slideLayouts/slideLayout7.xml"/><Relationship Id="rId29" Type="http://schemas.openxmlformats.org/officeDocument/2006/relationships/oleObject" Target="../embeddings/oleObject29.bin"/><Relationship Id="rId1" Type="http://schemas.openxmlformats.org/officeDocument/2006/relationships/vmlDrawing" Target="../drawings/vmlDrawing5.vml"/><Relationship Id="rId6" Type="http://schemas.openxmlformats.org/officeDocument/2006/relationships/tags" Target="../tags/tag79.xml"/><Relationship Id="rId11" Type="http://schemas.openxmlformats.org/officeDocument/2006/relationships/tags" Target="../tags/tag84.xml"/><Relationship Id="rId24" Type="http://schemas.openxmlformats.org/officeDocument/2006/relationships/image" Target="../media/image2.wmf"/><Relationship Id="rId32" Type="http://schemas.openxmlformats.org/officeDocument/2006/relationships/image" Target="../media/image6.wmf"/><Relationship Id="rId5" Type="http://schemas.openxmlformats.org/officeDocument/2006/relationships/tags" Target="../tags/tag78.xml"/><Relationship Id="rId15" Type="http://schemas.openxmlformats.org/officeDocument/2006/relationships/tags" Target="../tags/tag88.xml"/><Relationship Id="rId23" Type="http://schemas.openxmlformats.org/officeDocument/2006/relationships/oleObject" Target="../embeddings/oleObject26.bin"/><Relationship Id="rId28" Type="http://schemas.openxmlformats.org/officeDocument/2006/relationships/image" Target="../media/image4.wmf"/><Relationship Id="rId10" Type="http://schemas.openxmlformats.org/officeDocument/2006/relationships/tags" Target="../tags/tag83.xml"/><Relationship Id="rId19" Type="http://schemas.openxmlformats.org/officeDocument/2006/relationships/tags" Target="../tags/tag92.xml"/><Relationship Id="rId31" Type="http://schemas.openxmlformats.org/officeDocument/2006/relationships/oleObject" Target="../embeddings/oleObject30.bin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tags" Target="../tags/tag87.xml"/><Relationship Id="rId22" Type="http://schemas.openxmlformats.org/officeDocument/2006/relationships/image" Target="../media/image1.wmf"/><Relationship Id="rId27" Type="http://schemas.openxmlformats.org/officeDocument/2006/relationships/oleObject" Target="../embeddings/oleObject28.bin"/><Relationship Id="rId30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tags" Target="../tags/tag104.xml"/><Relationship Id="rId18" Type="http://schemas.openxmlformats.org/officeDocument/2006/relationships/tags" Target="../tags/tag109.xml"/><Relationship Id="rId26" Type="http://schemas.openxmlformats.org/officeDocument/2006/relationships/image" Target="../media/image3.wmf"/><Relationship Id="rId3" Type="http://schemas.openxmlformats.org/officeDocument/2006/relationships/tags" Target="../tags/tag94.xml"/><Relationship Id="rId21" Type="http://schemas.openxmlformats.org/officeDocument/2006/relationships/oleObject" Target="../embeddings/oleObject31.bin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17" Type="http://schemas.openxmlformats.org/officeDocument/2006/relationships/tags" Target="../tags/tag108.xml"/><Relationship Id="rId25" Type="http://schemas.openxmlformats.org/officeDocument/2006/relationships/oleObject" Target="../embeddings/oleObject33.bin"/><Relationship Id="rId2" Type="http://schemas.openxmlformats.org/officeDocument/2006/relationships/tags" Target="../tags/tag93.xml"/><Relationship Id="rId16" Type="http://schemas.openxmlformats.org/officeDocument/2006/relationships/tags" Target="../tags/tag107.xml"/><Relationship Id="rId20" Type="http://schemas.openxmlformats.org/officeDocument/2006/relationships/slideLayout" Target="../slideLayouts/slideLayout7.xml"/><Relationship Id="rId29" Type="http://schemas.openxmlformats.org/officeDocument/2006/relationships/oleObject" Target="../embeddings/oleObject35.bin"/><Relationship Id="rId1" Type="http://schemas.openxmlformats.org/officeDocument/2006/relationships/vmlDrawing" Target="../drawings/vmlDrawing6.v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24" Type="http://schemas.openxmlformats.org/officeDocument/2006/relationships/image" Target="../media/image2.wmf"/><Relationship Id="rId32" Type="http://schemas.openxmlformats.org/officeDocument/2006/relationships/image" Target="../media/image6.wmf"/><Relationship Id="rId5" Type="http://schemas.openxmlformats.org/officeDocument/2006/relationships/tags" Target="../tags/tag96.xml"/><Relationship Id="rId15" Type="http://schemas.openxmlformats.org/officeDocument/2006/relationships/tags" Target="../tags/tag106.xml"/><Relationship Id="rId23" Type="http://schemas.openxmlformats.org/officeDocument/2006/relationships/oleObject" Target="../embeddings/oleObject32.bin"/><Relationship Id="rId28" Type="http://schemas.openxmlformats.org/officeDocument/2006/relationships/image" Target="../media/image4.wmf"/><Relationship Id="rId10" Type="http://schemas.openxmlformats.org/officeDocument/2006/relationships/tags" Target="../tags/tag101.xml"/><Relationship Id="rId19" Type="http://schemas.openxmlformats.org/officeDocument/2006/relationships/tags" Target="../tags/tag110.xml"/><Relationship Id="rId31" Type="http://schemas.openxmlformats.org/officeDocument/2006/relationships/oleObject" Target="../embeddings/oleObject36.bin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tags" Target="../tags/tag105.xml"/><Relationship Id="rId22" Type="http://schemas.openxmlformats.org/officeDocument/2006/relationships/image" Target="../media/image1.wmf"/><Relationship Id="rId27" Type="http://schemas.openxmlformats.org/officeDocument/2006/relationships/oleObject" Target="../embeddings/oleObject34.bin"/><Relationship Id="rId30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>
            <p:custDataLst>
              <p:tags r:id="rId1"/>
            </p:custDataLst>
          </p:nvPr>
        </p:nvSpPr>
        <p:spPr bwMode="auto">
          <a:xfrm>
            <a:off x="827088" y="1196975"/>
            <a:ext cx="7416800" cy="40735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fr-CH" sz="8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Impact" panose="020B0806030902050204" pitchFamily="34" charset="0"/>
              </a:rPr>
              <a:t>L'analyse</a:t>
            </a:r>
          </a:p>
          <a:p>
            <a:pPr algn="ctr"/>
            <a:r>
              <a:rPr lang="fr-CH" sz="8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Impact" panose="020B0806030902050204" pitchFamily="34" charset="0"/>
              </a:rPr>
              <a:t>du Bilan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539750" y="6400800"/>
            <a:ext cx="806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000">
                <a:solidFill>
                  <a:schemeClr val="folHlink"/>
                </a:solidFill>
              </a:rPr>
              <a:t>© </a:t>
            </a:r>
            <a:r>
              <a:rPr lang="fr-CH" altLang="fr-FR" sz="1000">
                <a:solidFill>
                  <a:schemeClr val="folHlink"/>
                </a:solidFill>
              </a:rPr>
              <a:t>Yvan Péguiron – HEP Lausanne – novembre 2009</a:t>
            </a:r>
            <a:endParaRPr lang="fr-FR" altLang="fr-FR" sz="10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1295400" y="981075"/>
            <a:ext cx="65532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2800"/>
              <a:t>La comptabilité est l’élément central du système d’information des entreprises.</a:t>
            </a:r>
          </a:p>
          <a:p>
            <a:pPr algn="ctr"/>
            <a:endParaRPr lang="fr-FR" altLang="fr-FR" sz="2800"/>
          </a:p>
          <a:p>
            <a:pPr algn="ctr"/>
            <a:r>
              <a:rPr lang="fr-FR" altLang="fr-FR" sz="2800"/>
              <a:t>C’est notamment l’analyse des </a:t>
            </a:r>
            <a:r>
              <a:rPr lang="fr-FR" altLang="fr-FR" sz="2800" i="1"/>
              <a:t>comptes annuels </a:t>
            </a:r>
            <a:r>
              <a:rPr lang="fr-FR" altLang="fr-FR" sz="2800"/>
              <a:t>(bilan et compte d’exploitation) qui fournit à la direction de l’entreprise les informations sur lesquelles elle fondera sa politique en matière de patrimoine et d’investissements.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1403350" y="1125538"/>
            <a:ext cx="6264275" cy="446405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fr-CH" altLang="fr-FR" sz="2800"/>
              <a:t>L’analyse des diverses masses d’un Bilan ainsi que les comparaisons entre ses différentes parties permettent d’apprécier la situation économique d’une entreprise.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fr-CH" altLang="fr-FR" sz="2800"/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fr-CH" altLang="fr-FR" sz="2800"/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fr-CH" altLang="fr-FR" sz="2800"/>
              <a:t>On appelle « </a:t>
            </a:r>
            <a:r>
              <a:rPr lang="fr-CH" altLang="fr-FR" sz="2800" b="1">
                <a:solidFill>
                  <a:srgbClr val="CC0000"/>
                </a:solidFill>
              </a:rPr>
              <a:t>ratio</a:t>
            </a:r>
            <a:r>
              <a:rPr lang="fr-CH" altLang="fr-FR" sz="2800"/>
              <a:t> » le rapport entre deux parties de bilan.</a:t>
            </a:r>
            <a:endParaRPr lang="fr-FR" altLang="fr-F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42" name="Group 58"/>
          <p:cNvGrpSpPr>
            <a:grpSpLocks/>
          </p:cNvGrpSpPr>
          <p:nvPr/>
        </p:nvGrpSpPr>
        <p:grpSpPr bwMode="auto">
          <a:xfrm>
            <a:off x="107950" y="836613"/>
            <a:ext cx="3790950" cy="4352925"/>
            <a:chOff x="295" y="799"/>
            <a:chExt cx="2388" cy="2742"/>
          </a:xfrm>
        </p:grpSpPr>
        <p:sp>
          <p:nvSpPr>
            <p:cNvPr id="16395" name="Rectangle 1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9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397" name="Rectangle 1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401" name="Text Box 17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Actif</a:t>
              </a:r>
            </a:p>
          </p:txBody>
        </p:sp>
        <p:sp>
          <p:nvSpPr>
            <p:cNvPr id="16407" name="Line 23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302" y="2463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graphicFrame>
          <p:nvGraphicFramePr>
            <p:cNvPr id="16392" name="Object 8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 flipH="1">
            <a:off x="855" y="2738"/>
            <a:ext cx="574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0" name="Clip" r:id="rId21" imgW="4582440" imgH="3319920" progId="MS_ClipArt_Gallery.2">
                    <p:embed/>
                  </p:oleObj>
                </mc:Choice>
                <mc:Fallback>
                  <p:oleObj name="Clip" r:id="rId21" imgW="4582440" imgH="3319920" progId="MS_ClipArt_Gallery.2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855" y="2738"/>
                          <a:ext cx="574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8" name="Text Box 24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-5400000">
              <a:off x="-50" y="2802"/>
              <a:ext cx="95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000"/>
                <a:t>Immobilisés</a:t>
              </a:r>
              <a:endParaRPr lang="fr-FR" altLang="fr-FR"/>
            </a:p>
          </p:txBody>
        </p:sp>
        <p:graphicFrame>
          <p:nvGraphicFramePr>
            <p:cNvPr id="16387" name="Object 3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501" y="1947"/>
            <a:ext cx="461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1" name="Clip" r:id="rId23" imgW="3307320" imgH="3468960" progId="MS_ClipArt_Gallery.2">
                    <p:embed/>
                  </p:oleObj>
                </mc:Choice>
                <mc:Fallback>
                  <p:oleObj name="Clip" r:id="rId23" imgW="3307320" imgH="3468960" progId="MS_ClipArt_Gallery.2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1" y="1947"/>
                          <a:ext cx="461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89" name="Object 5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554" y="1378"/>
            <a:ext cx="413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2" name="Clip" r:id="rId25" imgW="14299560" imgH="16728840" progId="MS_ClipArt_Gallery.2">
                    <p:embed/>
                  </p:oleObj>
                </mc:Choice>
                <mc:Fallback>
                  <p:oleObj name="Clip" r:id="rId25" imgW="14299560" imgH="16728840" progId="MS_ClipArt_Gallery.2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4" y="1378"/>
                          <a:ext cx="413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9" name="Text Box 25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rot="5400000">
              <a:off x="1968" y="1752"/>
              <a:ext cx="117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étrangers</a:t>
              </a:r>
              <a:endParaRPr lang="fr-FR" altLang="fr-FR"/>
            </a:p>
          </p:txBody>
        </p:sp>
        <p:graphicFrame>
          <p:nvGraphicFramePr>
            <p:cNvPr id="16391" name="Object 7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969" y="1402"/>
            <a:ext cx="43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3" name="Clip" r:id="rId27" imgW="16934400" imgH="17525880" progId="MS_ClipArt_Gallery.2">
                    <p:embed/>
                  </p:oleObj>
                </mc:Choice>
                <mc:Fallback>
                  <p:oleObj name="Clip" r:id="rId27" imgW="16934400" imgH="1752588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" y="1402"/>
                          <a:ext cx="43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93" name="Object 9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976" y="1947"/>
            <a:ext cx="453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4" name="Clip" r:id="rId29" imgW="17803080" imgH="14767560" progId="MS_ClipArt_Gallery.2">
                    <p:embed/>
                  </p:oleObj>
                </mc:Choice>
                <mc:Fallback>
                  <p:oleObj name="Clip" r:id="rId29" imgW="17803080" imgH="1476756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6" y="1947"/>
                          <a:ext cx="453" cy="3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3" name="Text Box 2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 rot="-5400000">
              <a:off x="-203" y="1764"/>
              <a:ext cx="12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/>
                <a:t>Actifs circulants</a:t>
              </a:r>
              <a:endParaRPr lang="fr-FR" altLang="fr-FR"/>
            </a:p>
          </p:txBody>
        </p:sp>
        <p:graphicFrame>
          <p:nvGraphicFramePr>
            <p:cNvPr id="16388" name="Object 4"/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1537" y="2647"/>
            <a:ext cx="369" cy="5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5" name="Clip" r:id="rId31" imgW="937800" imgH="1390680" progId="MS_ClipArt_Gallery.2">
                    <p:embed/>
                  </p:oleObj>
                </mc:Choice>
                <mc:Fallback>
                  <p:oleObj name="Clip" r:id="rId31" imgW="937800" imgH="1390680" progId="MS_ClipArt_Gallery.2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7" y="2647"/>
                          <a:ext cx="369" cy="5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4" name="Text Box 30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rot="5400000">
              <a:off x="1984" y="2849"/>
              <a:ext cx="113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propres</a:t>
              </a:r>
              <a:endParaRPr lang="fr-FR" altLang="fr-FR"/>
            </a:p>
          </p:txBody>
        </p:sp>
        <p:sp>
          <p:nvSpPr>
            <p:cNvPr id="16415" name="Text Box 31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48" y="799"/>
              <a:ext cx="22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/>
                <a:t>Bilan </a:t>
              </a:r>
              <a:r>
                <a:rPr lang="fr-FR" altLang="fr-FR" sz="1800"/>
                <a:t>au ...</a:t>
              </a:r>
              <a:endParaRPr lang="fr-FR" altLang="fr-FR"/>
            </a:p>
          </p:txBody>
        </p:sp>
        <p:sp>
          <p:nvSpPr>
            <p:cNvPr id="16428" name="Rectangle 44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47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429" name="Rectangle 45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47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430" name="Text Box 46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48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Passif</a:t>
              </a:r>
            </a:p>
          </p:txBody>
        </p:sp>
      </p:grpSp>
      <p:sp>
        <p:nvSpPr>
          <p:cNvPr id="16438" name="Rectangle 54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  <a:p>
            <a:pPr algn="ctr"/>
            <a:r>
              <a:rPr lang="fr-CH" altLang="fr-FR" sz="3600">
                <a:solidFill>
                  <a:srgbClr val="CCFFFF"/>
                </a:solidFill>
              </a:rPr>
              <a:t>Analyse des passifs</a:t>
            </a:r>
          </a:p>
          <a:p>
            <a:pPr algn="ctr"/>
            <a:endParaRPr lang="fr-FR" altLang="fr-FR"/>
          </a:p>
        </p:txBody>
      </p:sp>
      <p:sp>
        <p:nvSpPr>
          <p:cNvPr id="16441" name="Text Box 57"/>
          <p:cNvSpPr txBox="1">
            <a:spLocks noChangeArrowheads="1"/>
          </p:cNvSpPr>
          <p:nvPr/>
        </p:nvSpPr>
        <p:spPr bwMode="auto">
          <a:xfrm>
            <a:off x="5651500" y="1196975"/>
            <a:ext cx="3384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Fonds propres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Fonds étrangers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6443" name="Line 59"/>
          <p:cNvSpPr>
            <a:spLocks noChangeShapeType="1"/>
          </p:cNvSpPr>
          <p:nvPr/>
        </p:nvSpPr>
        <p:spPr bwMode="auto">
          <a:xfrm flipH="1">
            <a:off x="3203575" y="2636838"/>
            <a:ext cx="0" cy="1655762"/>
          </a:xfrm>
          <a:prstGeom prst="line">
            <a:avLst/>
          </a:prstGeom>
          <a:noFill/>
          <a:ln w="127000">
            <a:solidFill>
              <a:srgbClr val="3399FF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44" name="Line 60"/>
          <p:cNvSpPr>
            <a:spLocks noChangeShapeType="1"/>
          </p:cNvSpPr>
          <p:nvPr/>
        </p:nvSpPr>
        <p:spPr bwMode="auto">
          <a:xfrm>
            <a:off x="6300788" y="1646238"/>
            <a:ext cx="1871662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47" name="Text Box 63"/>
          <p:cNvSpPr txBox="1">
            <a:spLocks noChangeArrowheads="1"/>
          </p:cNvSpPr>
          <p:nvPr/>
        </p:nvSpPr>
        <p:spPr bwMode="auto">
          <a:xfrm>
            <a:off x="3851275" y="1235075"/>
            <a:ext cx="18716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Ratio d’indépendance de l’entreprise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6448" name="Text Box 64"/>
          <p:cNvSpPr txBox="1">
            <a:spLocks noChangeArrowheads="1"/>
          </p:cNvSpPr>
          <p:nvPr/>
        </p:nvSpPr>
        <p:spPr bwMode="auto">
          <a:xfrm>
            <a:off x="5651500" y="3376613"/>
            <a:ext cx="3384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Fonds étrangers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Total du Passif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6449" name="Line 65"/>
          <p:cNvSpPr>
            <a:spLocks noChangeShapeType="1"/>
          </p:cNvSpPr>
          <p:nvPr/>
        </p:nvSpPr>
        <p:spPr bwMode="auto">
          <a:xfrm>
            <a:off x="6084888" y="3825875"/>
            <a:ext cx="2735262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50" name="Text Box 66"/>
          <p:cNvSpPr txBox="1">
            <a:spLocks noChangeArrowheads="1"/>
          </p:cNvSpPr>
          <p:nvPr/>
        </p:nvSpPr>
        <p:spPr bwMode="auto">
          <a:xfrm>
            <a:off x="3851275" y="3427413"/>
            <a:ext cx="18716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Ratio de financement étranger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6451" name="Text Box 67"/>
          <p:cNvSpPr txBox="1">
            <a:spLocks noChangeArrowheads="1"/>
          </p:cNvSpPr>
          <p:nvPr/>
        </p:nvSpPr>
        <p:spPr bwMode="auto">
          <a:xfrm>
            <a:off x="5651500" y="4745038"/>
            <a:ext cx="3384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Fonds propres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Total du Passif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6452" name="Line 68"/>
          <p:cNvSpPr>
            <a:spLocks noChangeShapeType="1"/>
          </p:cNvSpPr>
          <p:nvPr/>
        </p:nvSpPr>
        <p:spPr bwMode="auto">
          <a:xfrm>
            <a:off x="6084888" y="5194300"/>
            <a:ext cx="2735262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53" name="Text Box 69"/>
          <p:cNvSpPr txBox="1">
            <a:spLocks noChangeArrowheads="1"/>
          </p:cNvSpPr>
          <p:nvPr/>
        </p:nvSpPr>
        <p:spPr bwMode="auto">
          <a:xfrm>
            <a:off x="3995738" y="4795838"/>
            <a:ext cx="18002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Ratio de financement propre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6454" name="Text Box 70"/>
          <p:cNvSpPr txBox="1">
            <a:spLocks noChangeArrowheads="1"/>
          </p:cNvSpPr>
          <p:nvPr/>
        </p:nvSpPr>
        <p:spPr bwMode="auto">
          <a:xfrm>
            <a:off x="287338" y="5949950"/>
            <a:ext cx="8569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2000"/>
              <a:t>Les entreprises visent un ratio de capitaux propres entre 0.25 et 0.6</a:t>
            </a:r>
            <a:endParaRPr lang="fr-FR" altLang="fr-FR" sz="2000"/>
          </a:p>
        </p:txBody>
      </p:sp>
      <p:sp>
        <p:nvSpPr>
          <p:cNvPr id="16455" name="Text Box 71"/>
          <p:cNvSpPr txBox="1">
            <a:spLocks noChangeArrowheads="1"/>
          </p:cNvSpPr>
          <p:nvPr/>
        </p:nvSpPr>
        <p:spPr bwMode="auto">
          <a:xfrm>
            <a:off x="4067175" y="2149475"/>
            <a:ext cx="4752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000"/>
              <a:t>Pour que l’entreprise soit autonome, ce ratio doit être supérieur à 1.</a:t>
            </a:r>
            <a:endParaRPr lang="fr-FR" altLang="fr-F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107950" y="836613"/>
            <a:ext cx="3790950" cy="4352925"/>
            <a:chOff x="295" y="799"/>
            <a:chExt cx="2388" cy="2742"/>
          </a:xfrm>
        </p:grpSpPr>
        <p:sp>
          <p:nvSpPr>
            <p:cNvPr id="37891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9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7892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7893" name="Text Box 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Actif</a:t>
              </a:r>
            </a:p>
          </p:txBody>
        </p:sp>
        <p:sp>
          <p:nvSpPr>
            <p:cNvPr id="37894" name="Line 6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302" y="2463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graphicFrame>
          <p:nvGraphicFramePr>
            <p:cNvPr id="37895" name="Object 7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 flipH="1">
            <a:off x="855" y="2738"/>
            <a:ext cx="574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49" name="Clip" r:id="rId21" imgW="4582440" imgH="3319920" progId="MS_ClipArt_Gallery.2">
                    <p:embed/>
                  </p:oleObj>
                </mc:Choice>
                <mc:Fallback>
                  <p:oleObj name="Clip" r:id="rId21" imgW="4582440" imgH="331992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855" y="2738"/>
                          <a:ext cx="574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6" name="Text Box 8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-5400000">
              <a:off x="-50" y="2802"/>
              <a:ext cx="95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000"/>
                <a:t>Immobilisés</a:t>
              </a:r>
              <a:endParaRPr lang="fr-FR" altLang="fr-FR"/>
            </a:p>
          </p:txBody>
        </p:sp>
        <p:graphicFrame>
          <p:nvGraphicFramePr>
            <p:cNvPr id="37897" name="Object 9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501" y="1947"/>
            <a:ext cx="461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50" name="Clip" r:id="rId23" imgW="3307320" imgH="3468960" progId="MS_ClipArt_Gallery.2">
                    <p:embed/>
                  </p:oleObj>
                </mc:Choice>
                <mc:Fallback>
                  <p:oleObj name="Clip" r:id="rId23" imgW="3307320" imgH="346896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1" y="1947"/>
                          <a:ext cx="461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8" name="Object 10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554" y="1378"/>
            <a:ext cx="413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51" name="Clip" r:id="rId25" imgW="14299560" imgH="16728840" progId="MS_ClipArt_Gallery.2">
                    <p:embed/>
                  </p:oleObj>
                </mc:Choice>
                <mc:Fallback>
                  <p:oleObj name="Clip" r:id="rId25" imgW="14299560" imgH="16728840" progId="MS_ClipArt_Gallery.2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4" y="1378"/>
                          <a:ext cx="413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9" name="Text Box 1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rot="5400000">
              <a:off x="1968" y="1752"/>
              <a:ext cx="117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étrangers</a:t>
              </a:r>
              <a:endParaRPr lang="fr-FR" altLang="fr-FR"/>
            </a:p>
          </p:txBody>
        </p:sp>
        <p:graphicFrame>
          <p:nvGraphicFramePr>
            <p:cNvPr id="37900" name="Object 12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969" y="1402"/>
            <a:ext cx="43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52" name="Clip" r:id="rId27" imgW="16934400" imgH="17525880" progId="MS_ClipArt_Gallery.2">
                    <p:embed/>
                  </p:oleObj>
                </mc:Choice>
                <mc:Fallback>
                  <p:oleObj name="Clip" r:id="rId27" imgW="16934400" imgH="17525880" progId="MS_ClipArt_Gallery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" y="1402"/>
                          <a:ext cx="43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1" name="Object 13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976" y="1947"/>
            <a:ext cx="453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53" name="Clip" r:id="rId29" imgW="17803080" imgH="14767560" progId="MS_ClipArt_Gallery.2">
                    <p:embed/>
                  </p:oleObj>
                </mc:Choice>
                <mc:Fallback>
                  <p:oleObj name="Clip" r:id="rId29" imgW="17803080" imgH="14767560" progId="MS_ClipArt_Gallery.2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6" y="1947"/>
                          <a:ext cx="453" cy="3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2" name="Text 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 rot="-5400000">
              <a:off x="-203" y="1764"/>
              <a:ext cx="12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/>
                <a:t>Actifs circulants</a:t>
              </a:r>
              <a:endParaRPr lang="fr-FR" altLang="fr-FR"/>
            </a:p>
          </p:txBody>
        </p:sp>
        <p:graphicFrame>
          <p:nvGraphicFramePr>
            <p:cNvPr id="37903" name="Object 15"/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1537" y="2647"/>
            <a:ext cx="369" cy="5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54" name="Clip" r:id="rId31" imgW="937800" imgH="1390680" progId="MS_ClipArt_Gallery.2">
                    <p:embed/>
                  </p:oleObj>
                </mc:Choice>
                <mc:Fallback>
                  <p:oleObj name="Clip" r:id="rId31" imgW="937800" imgH="1390680" progId="MS_ClipArt_Gallery.2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7" y="2647"/>
                          <a:ext cx="369" cy="5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4" name="Text Box 1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rot="5400000">
              <a:off x="1984" y="2849"/>
              <a:ext cx="113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propres</a:t>
              </a:r>
              <a:endParaRPr lang="fr-FR" altLang="fr-FR"/>
            </a:p>
          </p:txBody>
        </p:sp>
        <p:sp>
          <p:nvSpPr>
            <p:cNvPr id="37905" name="Text Box 17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48" y="799"/>
              <a:ext cx="22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/>
                <a:t>Bilan </a:t>
              </a:r>
              <a:r>
                <a:rPr lang="fr-FR" altLang="fr-FR" sz="1800"/>
                <a:t>au ...</a:t>
              </a:r>
              <a:endParaRPr lang="fr-FR" altLang="fr-FR"/>
            </a:p>
          </p:txBody>
        </p:sp>
        <p:sp>
          <p:nvSpPr>
            <p:cNvPr id="37906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47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7907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47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7908" name="Text Box 20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48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Passif</a:t>
              </a:r>
            </a:p>
          </p:txBody>
        </p:sp>
      </p:grp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  <a:p>
            <a:pPr algn="ctr"/>
            <a:r>
              <a:rPr lang="fr-CH" altLang="fr-FR" sz="3600">
                <a:solidFill>
                  <a:srgbClr val="CCFFFF"/>
                </a:solidFill>
              </a:rPr>
              <a:t>Analyse de l’actif</a:t>
            </a:r>
          </a:p>
          <a:p>
            <a:pPr algn="ctr"/>
            <a:endParaRPr lang="fr-FR" altLang="fr-FR"/>
          </a:p>
        </p:txBody>
      </p:sp>
      <p:sp>
        <p:nvSpPr>
          <p:cNvPr id="37910" name="Text Box 22"/>
          <p:cNvSpPr txBox="1">
            <a:spLocks noChangeArrowheads="1"/>
          </p:cNvSpPr>
          <p:nvPr/>
        </p:nvSpPr>
        <p:spPr bwMode="auto">
          <a:xfrm>
            <a:off x="5759450" y="2784475"/>
            <a:ext cx="3384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Immobilisés  x  100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     Total actifs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 flipH="1">
            <a:off x="755650" y="2497138"/>
            <a:ext cx="0" cy="2011362"/>
          </a:xfrm>
          <a:prstGeom prst="line">
            <a:avLst/>
          </a:prstGeom>
          <a:noFill/>
          <a:ln w="127000">
            <a:solidFill>
              <a:srgbClr val="3399FF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7912" name="Line 24"/>
          <p:cNvSpPr>
            <a:spLocks noChangeShapeType="1"/>
          </p:cNvSpPr>
          <p:nvPr/>
        </p:nvSpPr>
        <p:spPr bwMode="auto">
          <a:xfrm>
            <a:off x="6408738" y="3233738"/>
            <a:ext cx="2447925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7913" name="Text Box 25"/>
          <p:cNvSpPr txBox="1">
            <a:spLocks noChangeArrowheads="1"/>
          </p:cNvSpPr>
          <p:nvPr/>
        </p:nvSpPr>
        <p:spPr bwMode="auto">
          <a:xfrm>
            <a:off x="3959225" y="2936875"/>
            <a:ext cx="18716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Degré d’immobilisation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7920" name="Text Box 32"/>
          <p:cNvSpPr txBox="1">
            <a:spLocks noChangeArrowheads="1"/>
          </p:cNvSpPr>
          <p:nvPr/>
        </p:nvSpPr>
        <p:spPr bwMode="auto">
          <a:xfrm>
            <a:off x="4211638" y="3789363"/>
            <a:ext cx="4464050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La proportion des immobilisations varie fortement d’une branche à l’autre.</a:t>
            </a:r>
          </a:p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Des taux de 70 à 90% sont  normaux dans l’hôtellerie ou l’aviation par exemple.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250825" y="5446713"/>
            <a:ext cx="82819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3538" indent="-363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7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2000"/>
              <a:t>Une forte proportion d’immobilisation :</a:t>
            </a:r>
          </a:p>
          <a:p>
            <a:pPr>
              <a:buFontTx/>
              <a:buChar char="•"/>
            </a:pPr>
            <a:r>
              <a:rPr lang="fr-CH" altLang="fr-FR" sz="2000"/>
              <a:t>entraîne des frais fixes importants (intérêts et amortissements)</a:t>
            </a:r>
          </a:p>
          <a:p>
            <a:pPr>
              <a:buFontTx/>
              <a:buChar char="•"/>
            </a:pPr>
            <a:r>
              <a:rPr lang="fr-CH" altLang="fr-FR" sz="2000"/>
              <a:t>rend l’entreprise peu flexible</a:t>
            </a:r>
            <a:endParaRPr lang="fr-FR" altLang="fr-FR" sz="2000"/>
          </a:p>
        </p:txBody>
      </p:sp>
      <p:sp>
        <p:nvSpPr>
          <p:cNvPr id="37922" name="Text Box 34"/>
          <p:cNvSpPr txBox="1">
            <a:spLocks noChangeArrowheads="1"/>
          </p:cNvSpPr>
          <p:nvPr/>
        </p:nvSpPr>
        <p:spPr bwMode="auto">
          <a:xfrm>
            <a:off x="5759450" y="1268413"/>
            <a:ext cx="3384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    Immobilisés 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     Circulants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7923" name="Line 35"/>
          <p:cNvSpPr>
            <a:spLocks noChangeShapeType="1"/>
          </p:cNvSpPr>
          <p:nvPr/>
        </p:nvSpPr>
        <p:spPr bwMode="auto">
          <a:xfrm>
            <a:off x="6408738" y="1717675"/>
            <a:ext cx="2447925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7924" name="Text Box 36"/>
          <p:cNvSpPr txBox="1">
            <a:spLocks noChangeArrowheads="1"/>
          </p:cNvSpPr>
          <p:nvPr/>
        </p:nvSpPr>
        <p:spPr bwMode="auto">
          <a:xfrm>
            <a:off x="3959225" y="1420813"/>
            <a:ext cx="18716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Ratio d’immobilisation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107950" y="836613"/>
            <a:ext cx="3790950" cy="4352925"/>
            <a:chOff x="295" y="799"/>
            <a:chExt cx="2388" cy="2742"/>
          </a:xfrm>
        </p:grpSpPr>
        <p:sp>
          <p:nvSpPr>
            <p:cNvPr id="38915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9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8916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8917" name="Text Box 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Actif</a:t>
              </a:r>
            </a:p>
          </p:txBody>
        </p:sp>
        <p:sp>
          <p:nvSpPr>
            <p:cNvPr id="38918" name="Line 6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302" y="2463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graphicFrame>
          <p:nvGraphicFramePr>
            <p:cNvPr id="38919" name="Object 7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 flipH="1">
            <a:off x="855" y="2738"/>
            <a:ext cx="574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82" name="Clip" r:id="rId21" imgW="4582440" imgH="3319920" progId="MS_ClipArt_Gallery.2">
                    <p:embed/>
                  </p:oleObj>
                </mc:Choice>
                <mc:Fallback>
                  <p:oleObj name="Clip" r:id="rId21" imgW="4582440" imgH="331992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855" y="2738"/>
                          <a:ext cx="574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0" name="Text Box 8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-5400000">
              <a:off x="-50" y="2802"/>
              <a:ext cx="95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000"/>
                <a:t>Immobilisés</a:t>
              </a:r>
              <a:endParaRPr lang="fr-FR" altLang="fr-FR"/>
            </a:p>
          </p:txBody>
        </p:sp>
        <p:graphicFrame>
          <p:nvGraphicFramePr>
            <p:cNvPr id="38921" name="Object 9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501" y="1947"/>
            <a:ext cx="461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83" name="Clip" r:id="rId23" imgW="3307320" imgH="3468960" progId="MS_ClipArt_Gallery.2">
                    <p:embed/>
                  </p:oleObj>
                </mc:Choice>
                <mc:Fallback>
                  <p:oleObj name="Clip" r:id="rId23" imgW="3307320" imgH="346896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1" y="1947"/>
                          <a:ext cx="461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2" name="Object 10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554" y="1378"/>
            <a:ext cx="413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84" name="Clip" r:id="rId25" imgW="14299560" imgH="16728840" progId="MS_ClipArt_Gallery.2">
                    <p:embed/>
                  </p:oleObj>
                </mc:Choice>
                <mc:Fallback>
                  <p:oleObj name="Clip" r:id="rId25" imgW="14299560" imgH="16728840" progId="MS_ClipArt_Gallery.2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4" y="1378"/>
                          <a:ext cx="413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3" name="Text Box 1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rot="5400000">
              <a:off x="1968" y="1752"/>
              <a:ext cx="117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étrangers</a:t>
              </a:r>
              <a:endParaRPr lang="fr-FR" altLang="fr-FR"/>
            </a:p>
          </p:txBody>
        </p:sp>
        <p:graphicFrame>
          <p:nvGraphicFramePr>
            <p:cNvPr id="38924" name="Object 12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969" y="1402"/>
            <a:ext cx="43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85" name="Clip" r:id="rId27" imgW="16934400" imgH="17525880" progId="MS_ClipArt_Gallery.2">
                    <p:embed/>
                  </p:oleObj>
                </mc:Choice>
                <mc:Fallback>
                  <p:oleObj name="Clip" r:id="rId27" imgW="16934400" imgH="17525880" progId="MS_ClipArt_Gallery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" y="1402"/>
                          <a:ext cx="43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5" name="Object 13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976" y="1947"/>
            <a:ext cx="453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86" name="Clip" r:id="rId29" imgW="17803080" imgH="14767560" progId="MS_ClipArt_Gallery.2">
                    <p:embed/>
                  </p:oleObj>
                </mc:Choice>
                <mc:Fallback>
                  <p:oleObj name="Clip" r:id="rId29" imgW="17803080" imgH="14767560" progId="MS_ClipArt_Gallery.2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6" y="1947"/>
                          <a:ext cx="453" cy="3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6" name="Text 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 rot="-5400000">
              <a:off x="-203" y="1764"/>
              <a:ext cx="12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/>
                <a:t>Actifs circulants</a:t>
              </a:r>
              <a:endParaRPr lang="fr-FR" altLang="fr-FR"/>
            </a:p>
          </p:txBody>
        </p:sp>
        <p:graphicFrame>
          <p:nvGraphicFramePr>
            <p:cNvPr id="38927" name="Object 15"/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1537" y="2647"/>
            <a:ext cx="369" cy="5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87" name="Clip" r:id="rId31" imgW="937800" imgH="1390680" progId="MS_ClipArt_Gallery.2">
                    <p:embed/>
                  </p:oleObj>
                </mc:Choice>
                <mc:Fallback>
                  <p:oleObj name="Clip" r:id="rId31" imgW="937800" imgH="1390680" progId="MS_ClipArt_Gallery.2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7" y="2647"/>
                          <a:ext cx="369" cy="5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8" name="Text Box 1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rot="5400000">
              <a:off x="1984" y="2849"/>
              <a:ext cx="113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propres</a:t>
              </a:r>
              <a:endParaRPr lang="fr-FR" altLang="fr-FR"/>
            </a:p>
          </p:txBody>
        </p:sp>
        <p:sp>
          <p:nvSpPr>
            <p:cNvPr id="38929" name="Text Box 17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48" y="799"/>
              <a:ext cx="22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/>
                <a:t>Bilan </a:t>
              </a:r>
              <a:r>
                <a:rPr lang="fr-FR" altLang="fr-FR" sz="1800"/>
                <a:t>au ...</a:t>
              </a:r>
              <a:endParaRPr lang="fr-FR" altLang="fr-FR"/>
            </a:p>
          </p:txBody>
        </p:sp>
        <p:sp>
          <p:nvSpPr>
            <p:cNvPr id="38930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47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8931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47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8932" name="Text Box 20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48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Passif</a:t>
              </a:r>
            </a:p>
          </p:txBody>
        </p:sp>
      </p:grpSp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  <a:p>
            <a:pPr algn="ctr"/>
            <a:r>
              <a:rPr lang="fr-CH" altLang="fr-FR" sz="3600">
                <a:solidFill>
                  <a:srgbClr val="CCFFFF"/>
                </a:solidFill>
              </a:rPr>
              <a:t>Relations Actif / Passif</a:t>
            </a:r>
          </a:p>
          <a:p>
            <a:pPr algn="ctr"/>
            <a:endParaRPr lang="fr-FR" altLang="fr-FR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 flipH="1">
            <a:off x="755650" y="2565400"/>
            <a:ext cx="2447925" cy="0"/>
          </a:xfrm>
          <a:prstGeom prst="line">
            <a:avLst/>
          </a:prstGeom>
          <a:noFill/>
          <a:ln w="127000">
            <a:solidFill>
              <a:srgbClr val="3399FF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8940" name="Text Box 28"/>
          <p:cNvSpPr txBox="1">
            <a:spLocks noChangeArrowheads="1"/>
          </p:cNvSpPr>
          <p:nvPr/>
        </p:nvSpPr>
        <p:spPr bwMode="auto">
          <a:xfrm>
            <a:off x="5759450" y="1144588"/>
            <a:ext cx="3384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    Liquidités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Dettes à court terme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8941" name="Line 29"/>
          <p:cNvSpPr>
            <a:spLocks noChangeShapeType="1"/>
          </p:cNvSpPr>
          <p:nvPr/>
        </p:nvSpPr>
        <p:spPr bwMode="auto">
          <a:xfrm>
            <a:off x="6156325" y="1577975"/>
            <a:ext cx="2736850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8942" name="Text Box 30"/>
          <p:cNvSpPr txBox="1">
            <a:spLocks noChangeArrowheads="1"/>
          </p:cNvSpPr>
          <p:nvPr/>
        </p:nvSpPr>
        <p:spPr bwMode="auto">
          <a:xfrm>
            <a:off x="3851275" y="1233488"/>
            <a:ext cx="2052638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Ratio de liquidité 1</a:t>
            </a:r>
          </a:p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(cash ratio)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8944" name="Text Box 32"/>
          <p:cNvSpPr txBox="1">
            <a:spLocks noChangeArrowheads="1"/>
          </p:cNvSpPr>
          <p:nvPr/>
        </p:nvSpPr>
        <p:spPr bwMode="auto">
          <a:xfrm>
            <a:off x="5759450" y="4818063"/>
            <a:ext cx="3384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Fonds étrangers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 Actifs circulants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8945" name="Line 33"/>
          <p:cNvSpPr>
            <a:spLocks noChangeShapeType="1"/>
          </p:cNvSpPr>
          <p:nvPr/>
        </p:nvSpPr>
        <p:spPr bwMode="auto">
          <a:xfrm>
            <a:off x="6332538" y="5267325"/>
            <a:ext cx="2447925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8946" name="Text Box 34"/>
          <p:cNvSpPr txBox="1">
            <a:spLocks noChangeArrowheads="1"/>
          </p:cNvSpPr>
          <p:nvPr/>
        </p:nvSpPr>
        <p:spPr bwMode="auto">
          <a:xfrm>
            <a:off x="3959225" y="5103813"/>
            <a:ext cx="1871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Ratio d’équilibre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8950" name="Text Box 38"/>
          <p:cNvSpPr txBox="1">
            <a:spLocks noChangeArrowheads="1"/>
          </p:cNvSpPr>
          <p:nvPr/>
        </p:nvSpPr>
        <p:spPr bwMode="auto">
          <a:xfrm>
            <a:off x="0" y="5949950"/>
            <a:ext cx="414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2000"/>
              <a:t>En règle générale, ces ratios devraient</a:t>
            </a:r>
          </a:p>
          <a:p>
            <a:r>
              <a:rPr lang="fr-CH" altLang="fr-FR" sz="2000"/>
              <a:t>se rapprocher des valeurs suivantes :</a:t>
            </a:r>
          </a:p>
        </p:txBody>
      </p:sp>
      <p:sp>
        <p:nvSpPr>
          <p:cNvPr id="38951" name="Text Box 39"/>
          <p:cNvSpPr txBox="1">
            <a:spLocks noChangeArrowheads="1"/>
          </p:cNvSpPr>
          <p:nvPr/>
        </p:nvSpPr>
        <p:spPr bwMode="auto">
          <a:xfrm>
            <a:off x="5759450" y="2420938"/>
            <a:ext cx="3384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Actifs circulants - stocks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Dettes à court terme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8952" name="Line 40"/>
          <p:cNvSpPr>
            <a:spLocks noChangeShapeType="1"/>
          </p:cNvSpPr>
          <p:nvPr/>
        </p:nvSpPr>
        <p:spPr bwMode="auto">
          <a:xfrm>
            <a:off x="6156325" y="2854325"/>
            <a:ext cx="2736850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8953" name="Text Box 41"/>
          <p:cNvSpPr txBox="1">
            <a:spLocks noChangeArrowheads="1"/>
          </p:cNvSpPr>
          <p:nvPr/>
        </p:nvSpPr>
        <p:spPr bwMode="auto">
          <a:xfrm>
            <a:off x="3851275" y="2509838"/>
            <a:ext cx="2052638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Ratio de liquidité 2</a:t>
            </a:r>
          </a:p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(quick ratio)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8954" name="Text Box 42"/>
          <p:cNvSpPr txBox="1">
            <a:spLocks noChangeArrowheads="1"/>
          </p:cNvSpPr>
          <p:nvPr/>
        </p:nvSpPr>
        <p:spPr bwMode="auto">
          <a:xfrm>
            <a:off x="5759450" y="3644900"/>
            <a:ext cx="3384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Actifs circulants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Dettes à court terme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8955" name="Line 43"/>
          <p:cNvSpPr>
            <a:spLocks noChangeShapeType="1"/>
          </p:cNvSpPr>
          <p:nvPr/>
        </p:nvSpPr>
        <p:spPr bwMode="auto">
          <a:xfrm>
            <a:off x="6156325" y="4078288"/>
            <a:ext cx="2736850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8956" name="Text Box 44"/>
          <p:cNvSpPr txBox="1">
            <a:spLocks noChangeArrowheads="1"/>
          </p:cNvSpPr>
          <p:nvPr/>
        </p:nvSpPr>
        <p:spPr bwMode="auto">
          <a:xfrm>
            <a:off x="3851275" y="3733800"/>
            <a:ext cx="2052638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Ratio de liquidité 3</a:t>
            </a:r>
          </a:p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(current ratio)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8957" name="Rectangle 45"/>
          <p:cNvSpPr>
            <a:spLocks noChangeArrowheads="1"/>
          </p:cNvSpPr>
          <p:nvPr/>
        </p:nvSpPr>
        <p:spPr bwMode="auto">
          <a:xfrm>
            <a:off x="4103688" y="5851525"/>
            <a:ext cx="493280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8288" indent="-2682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36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fr-CH" altLang="fr-FR" sz="2000" dirty="0"/>
              <a:t>ratio de liquidité 1 = </a:t>
            </a:r>
            <a:r>
              <a:rPr lang="fr-CH" altLang="fr-FR" sz="2000" dirty="0" smtClean="0"/>
              <a:t>entre 0.2 et 0.4 max.</a:t>
            </a:r>
            <a:endParaRPr lang="fr-CH" altLang="fr-FR" sz="2000" dirty="0"/>
          </a:p>
          <a:p>
            <a:pPr>
              <a:buFontTx/>
              <a:buChar char="•"/>
            </a:pPr>
            <a:r>
              <a:rPr lang="fr-CH" altLang="fr-FR" sz="2000" dirty="0"/>
              <a:t>ratio de liquidité 2 entre 1 et 1.5</a:t>
            </a:r>
          </a:p>
          <a:p>
            <a:pPr>
              <a:buFontTx/>
              <a:buChar char="•"/>
            </a:pPr>
            <a:r>
              <a:rPr lang="fr-CH" altLang="fr-FR" sz="2000" dirty="0"/>
              <a:t>ratio de liquidité 3 entre 1.5 et 2.</a:t>
            </a:r>
            <a:endParaRPr lang="fr-FR" alt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/>
          <p:cNvGrpSpPr>
            <a:grpSpLocks/>
          </p:cNvGrpSpPr>
          <p:nvPr/>
        </p:nvGrpSpPr>
        <p:grpSpPr bwMode="auto">
          <a:xfrm>
            <a:off x="107950" y="836613"/>
            <a:ext cx="3790950" cy="4352925"/>
            <a:chOff x="295" y="799"/>
            <a:chExt cx="2388" cy="2742"/>
          </a:xfrm>
        </p:grpSpPr>
        <p:sp>
          <p:nvSpPr>
            <p:cNvPr id="45059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9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5060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5061" name="Text Box 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Actif</a:t>
              </a:r>
            </a:p>
          </p:txBody>
        </p:sp>
        <p:sp>
          <p:nvSpPr>
            <p:cNvPr id="45062" name="Line 6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302" y="2463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graphicFrame>
          <p:nvGraphicFramePr>
            <p:cNvPr id="45063" name="Object 7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 flipH="1">
            <a:off x="855" y="2738"/>
            <a:ext cx="574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11" name="Clip" r:id="rId21" imgW="4582440" imgH="3319920" progId="MS_ClipArt_Gallery.2">
                    <p:embed/>
                  </p:oleObj>
                </mc:Choice>
                <mc:Fallback>
                  <p:oleObj name="Clip" r:id="rId21" imgW="4582440" imgH="331992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855" y="2738"/>
                          <a:ext cx="574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64" name="Text Box 8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-5400000">
              <a:off x="-50" y="2802"/>
              <a:ext cx="95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000"/>
                <a:t>Immobilisés</a:t>
              </a:r>
              <a:endParaRPr lang="fr-FR" altLang="fr-FR"/>
            </a:p>
          </p:txBody>
        </p:sp>
        <p:graphicFrame>
          <p:nvGraphicFramePr>
            <p:cNvPr id="45065" name="Object 9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501" y="1947"/>
            <a:ext cx="461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12" name="Clip" r:id="rId23" imgW="3307320" imgH="3468960" progId="MS_ClipArt_Gallery.2">
                    <p:embed/>
                  </p:oleObj>
                </mc:Choice>
                <mc:Fallback>
                  <p:oleObj name="Clip" r:id="rId23" imgW="3307320" imgH="346896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1" y="1947"/>
                          <a:ext cx="461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66" name="Object 10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554" y="1378"/>
            <a:ext cx="413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13" name="Clip" r:id="rId25" imgW="14299560" imgH="16728840" progId="MS_ClipArt_Gallery.2">
                    <p:embed/>
                  </p:oleObj>
                </mc:Choice>
                <mc:Fallback>
                  <p:oleObj name="Clip" r:id="rId25" imgW="14299560" imgH="16728840" progId="MS_ClipArt_Gallery.2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4" y="1378"/>
                          <a:ext cx="413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67" name="Text Box 1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rot="5400000">
              <a:off x="1968" y="1752"/>
              <a:ext cx="117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étrangers</a:t>
              </a:r>
              <a:endParaRPr lang="fr-FR" altLang="fr-FR"/>
            </a:p>
          </p:txBody>
        </p:sp>
        <p:graphicFrame>
          <p:nvGraphicFramePr>
            <p:cNvPr id="45068" name="Object 12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969" y="1402"/>
            <a:ext cx="43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14" name="Clip" r:id="rId27" imgW="16934400" imgH="17525880" progId="MS_ClipArt_Gallery.2">
                    <p:embed/>
                  </p:oleObj>
                </mc:Choice>
                <mc:Fallback>
                  <p:oleObj name="Clip" r:id="rId27" imgW="16934400" imgH="17525880" progId="MS_ClipArt_Gallery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" y="1402"/>
                          <a:ext cx="43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69" name="Object 13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976" y="1947"/>
            <a:ext cx="453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15" name="Clip" r:id="rId29" imgW="17803080" imgH="14767560" progId="MS_ClipArt_Gallery.2">
                    <p:embed/>
                  </p:oleObj>
                </mc:Choice>
                <mc:Fallback>
                  <p:oleObj name="Clip" r:id="rId29" imgW="17803080" imgH="14767560" progId="MS_ClipArt_Gallery.2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6" y="1947"/>
                          <a:ext cx="453" cy="3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70" name="Text 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 rot="-5400000">
              <a:off x="-203" y="1764"/>
              <a:ext cx="12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/>
                <a:t>Actifs circulants</a:t>
              </a:r>
              <a:endParaRPr lang="fr-FR" altLang="fr-FR"/>
            </a:p>
          </p:txBody>
        </p:sp>
        <p:graphicFrame>
          <p:nvGraphicFramePr>
            <p:cNvPr id="45071" name="Object 15"/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1537" y="2647"/>
            <a:ext cx="369" cy="5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16" name="Clip" r:id="rId31" imgW="937800" imgH="1390680" progId="MS_ClipArt_Gallery.2">
                    <p:embed/>
                  </p:oleObj>
                </mc:Choice>
                <mc:Fallback>
                  <p:oleObj name="Clip" r:id="rId31" imgW="937800" imgH="1390680" progId="MS_ClipArt_Gallery.2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7" y="2647"/>
                          <a:ext cx="369" cy="5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72" name="Text Box 1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rot="5400000">
              <a:off x="1984" y="2849"/>
              <a:ext cx="113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propres</a:t>
              </a:r>
              <a:endParaRPr lang="fr-FR" altLang="fr-FR"/>
            </a:p>
          </p:txBody>
        </p:sp>
        <p:sp>
          <p:nvSpPr>
            <p:cNvPr id="45073" name="Text Box 17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48" y="799"/>
              <a:ext cx="22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/>
                <a:t>Bilan </a:t>
              </a:r>
              <a:r>
                <a:rPr lang="fr-FR" altLang="fr-FR" sz="1800"/>
                <a:t>au ...</a:t>
              </a:r>
              <a:endParaRPr lang="fr-FR" altLang="fr-FR"/>
            </a:p>
          </p:txBody>
        </p:sp>
        <p:sp>
          <p:nvSpPr>
            <p:cNvPr id="45074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47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5075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47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5076" name="Text Box 20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48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Passif</a:t>
              </a:r>
            </a:p>
          </p:txBody>
        </p:sp>
      </p:grpSp>
      <p:sp>
        <p:nvSpPr>
          <p:cNvPr id="45077" name="Rectangle 21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  <a:p>
            <a:pPr algn="ctr"/>
            <a:r>
              <a:rPr lang="fr-CH" altLang="fr-FR" sz="3600">
                <a:solidFill>
                  <a:srgbClr val="CCFFFF"/>
                </a:solidFill>
              </a:rPr>
              <a:t>Relations Actif / Passif</a:t>
            </a:r>
          </a:p>
          <a:p>
            <a:pPr algn="ctr"/>
            <a:endParaRPr lang="fr-FR" altLang="fr-FR"/>
          </a:p>
        </p:txBody>
      </p:sp>
      <p:sp>
        <p:nvSpPr>
          <p:cNvPr id="45078" name="Line 22"/>
          <p:cNvSpPr>
            <a:spLocks noChangeShapeType="1"/>
          </p:cNvSpPr>
          <p:nvPr/>
        </p:nvSpPr>
        <p:spPr bwMode="auto">
          <a:xfrm flipH="1">
            <a:off x="827088" y="4724400"/>
            <a:ext cx="2447925" cy="0"/>
          </a:xfrm>
          <a:prstGeom prst="line">
            <a:avLst/>
          </a:prstGeom>
          <a:noFill/>
          <a:ln w="127000">
            <a:solidFill>
              <a:srgbClr val="3399FF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5082" name="Text Box 26"/>
          <p:cNvSpPr txBox="1">
            <a:spLocks noChangeArrowheads="1"/>
          </p:cNvSpPr>
          <p:nvPr/>
        </p:nvSpPr>
        <p:spPr bwMode="auto">
          <a:xfrm>
            <a:off x="5759450" y="4292600"/>
            <a:ext cx="3384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Fonds propres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  Immobilisés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5083" name="Line 27"/>
          <p:cNvSpPr>
            <a:spLocks noChangeShapeType="1"/>
          </p:cNvSpPr>
          <p:nvPr/>
        </p:nvSpPr>
        <p:spPr bwMode="auto">
          <a:xfrm flipV="1">
            <a:off x="6516688" y="4724400"/>
            <a:ext cx="1871662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5084" name="Text Box 28"/>
          <p:cNvSpPr txBox="1">
            <a:spLocks noChangeArrowheads="1"/>
          </p:cNvSpPr>
          <p:nvPr/>
        </p:nvSpPr>
        <p:spPr bwMode="auto">
          <a:xfrm>
            <a:off x="3959225" y="4464050"/>
            <a:ext cx="18716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 dirty="0">
                <a:solidFill>
                  <a:srgbClr val="CC0000"/>
                </a:solidFill>
                <a:latin typeface="Arial" panose="020B0604020202020204" pitchFamily="34" charset="0"/>
              </a:rPr>
              <a:t>Politique d’investissement</a:t>
            </a:r>
            <a:endParaRPr lang="fr-FR" altLang="fr-FR" sz="1600" b="1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5085" name="Text Box 29"/>
          <p:cNvSpPr txBox="1">
            <a:spLocks noChangeArrowheads="1"/>
          </p:cNvSpPr>
          <p:nvPr/>
        </p:nvSpPr>
        <p:spPr bwMode="auto">
          <a:xfrm>
            <a:off x="6659563" y="5661025"/>
            <a:ext cx="165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OK &gt; 0.8</a:t>
            </a:r>
            <a:endParaRPr lang="fr-FR" altLang="fr-FR"/>
          </a:p>
        </p:txBody>
      </p:sp>
      <p:sp>
        <p:nvSpPr>
          <p:cNvPr id="45086" name="Text Box 30"/>
          <p:cNvSpPr txBox="1">
            <a:spLocks noChangeArrowheads="1"/>
          </p:cNvSpPr>
          <p:nvPr/>
        </p:nvSpPr>
        <p:spPr bwMode="auto">
          <a:xfrm>
            <a:off x="4283075" y="1966913"/>
            <a:ext cx="433228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CH" altLang="fr-FR" b="1" u="sng"/>
              <a:t>Couverture des immobilisations</a:t>
            </a:r>
          </a:p>
          <a:p>
            <a:pPr algn="ctr"/>
            <a:endParaRPr lang="fr-CH" altLang="fr-FR"/>
          </a:p>
          <a:p>
            <a:pPr algn="ctr"/>
            <a:r>
              <a:rPr lang="fr-CH" altLang="fr-FR" sz="2000"/>
              <a:t>Ce ratio montre comment l’entreprise</a:t>
            </a:r>
          </a:p>
          <a:p>
            <a:pPr algn="ctr"/>
            <a:r>
              <a:rPr lang="fr-CH" altLang="fr-FR" sz="2000"/>
              <a:t>autofinance ses actifs immobilisés.</a:t>
            </a:r>
            <a:endParaRPr lang="fr-FR" altLang="fr-FR" sz="2000"/>
          </a:p>
        </p:txBody>
      </p:sp>
      <p:sp>
        <p:nvSpPr>
          <p:cNvPr id="2" name="ZoneTexte 1"/>
          <p:cNvSpPr txBox="1"/>
          <p:nvPr/>
        </p:nvSpPr>
        <p:spPr>
          <a:xfrm>
            <a:off x="3909121" y="4956695"/>
            <a:ext cx="208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b="1" dirty="0" smtClean="0">
                <a:solidFill>
                  <a:srgbClr val="D2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(Degré de couverture)</a:t>
            </a:r>
            <a:endParaRPr lang="fr-CH" sz="1400" b="1" dirty="0">
              <a:solidFill>
                <a:srgbClr val="D2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107950" y="836613"/>
            <a:ext cx="3790950" cy="4352925"/>
            <a:chOff x="295" y="799"/>
            <a:chExt cx="2388" cy="2742"/>
          </a:xfrm>
        </p:grpSpPr>
        <p:sp>
          <p:nvSpPr>
            <p:cNvPr id="46083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9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6084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6085" name="Text Box 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Actif</a:t>
              </a:r>
            </a:p>
          </p:txBody>
        </p:sp>
        <p:sp>
          <p:nvSpPr>
            <p:cNvPr id="46086" name="Line 6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302" y="2463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graphicFrame>
          <p:nvGraphicFramePr>
            <p:cNvPr id="46087" name="Object 7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 flipH="1">
            <a:off x="855" y="2738"/>
            <a:ext cx="574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33" name="Clip" r:id="rId21" imgW="4582440" imgH="3319920" progId="MS_ClipArt_Gallery.2">
                    <p:embed/>
                  </p:oleObj>
                </mc:Choice>
                <mc:Fallback>
                  <p:oleObj name="Clip" r:id="rId21" imgW="4582440" imgH="331992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855" y="2738"/>
                          <a:ext cx="574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88" name="Text Box 8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-5400000">
              <a:off x="-50" y="2802"/>
              <a:ext cx="95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000"/>
                <a:t>Immobilisés</a:t>
              </a:r>
              <a:endParaRPr lang="fr-FR" altLang="fr-FR"/>
            </a:p>
          </p:txBody>
        </p:sp>
        <p:graphicFrame>
          <p:nvGraphicFramePr>
            <p:cNvPr id="46089" name="Object 9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501" y="1947"/>
            <a:ext cx="461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34" name="Clip" r:id="rId23" imgW="3307320" imgH="3468960" progId="MS_ClipArt_Gallery.2">
                    <p:embed/>
                  </p:oleObj>
                </mc:Choice>
                <mc:Fallback>
                  <p:oleObj name="Clip" r:id="rId23" imgW="3307320" imgH="346896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1" y="1947"/>
                          <a:ext cx="461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90" name="Object 10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554" y="1378"/>
            <a:ext cx="413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35" name="Clip" r:id="rId25" imgW="14299560" imgH="16728840" progId="MS_ClipArt_Gallery.2">
                    <p:embed/>
                  </p:oleObj>
                </mc:Choice>
                <mc:Fallback>
                  <p:oleObj name="Clip" r:id="rId25" imgW="14299560" imgH="16728840" progId="MS_ClipArt_Gallery.2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4" y="1378"/>
                          <a:ext cx="413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91" name="Text Box 1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rot="5400000">
              <a:off x="1968" y="1752"/>
              <a:ext cx="117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étrangers</a:t>
              </a:r>
              <a:endParaRPr lang="fr-FR" altLang="fr-FR"/>
            </a:p>
          </p:txBody>
        </p:sp>
        <p:graphicFrame>
          <p:nvGraphicFramePr>
            <p:cNvPr id="46092" name="Object 12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969" y="1402"/>
            <a:ext cx="43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36" name="Clip" r:id="rId27" imgW="16934400" imgH="17525880" progId="MS_ClipArt_Gallery.2">
                    <p:embed/>
                  </p:oleObj>
                </mc:Choice>
                <mc:Fallback>
                  <p:oleObj name="Clip" r:id="rId27" imgW="16934400" imgH="17525880" progId="MS_ClipArt_Gallery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" y="1402"/>
                          <a:ext cx="43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93" name="Object 13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976" y="1947"/>
            <a:ext cx="453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37" name="Clip" r:id="rId29" imgW="17803080" imgH="14767560" progId="MS_ClipArt_Gallery.2">
                    <p:embed/>
                  </p:oleObj>
                </mc:Choice>
                <mc:Fallback>
                  <p:oleObj name="Clip" r:id="rId29" imgW="17803080" imgH="14767560" progId="MS_ClipArt_Gallery.2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6" y="1947"/>
                          <a:ext cx="453" cy="3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94" name="Text 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 rot="-5400000">
              <a:off x="-203" y="1764"/>
              <a:ext cx="12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/>
                <a:t>Actifs circulants</a:t>
              </a:r>
              <a:endParaRPr lang="fr-FR" altLang="fr-FR"/>
            </a:p>
          </p:txBody>
        </p:sp>
        <p:graphicFrame>
          <p:nvGraphicFramePr>
            <p:cNvPr id="46095" name="Object 15"/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1537" y="2647"/>
            <a:ext cx="369" cy="5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38" name="Clip" r:id="rId31" imgW="937800" imgH="1390680" progId="MS_ClipArt_Gallery.2">
                    <p:embed/>
                  </p:oleObj>
                </mc:Choice>
                <mc:Fallback>
                  <p:oleObj name="Clip" r:id="rId31" imgW="937800" imgH="1390680" progId="MS_ClipArt_Gallery.2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7" y="2647"/>
                          <a:ext cx="369" cy="5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96" name="Text Box 1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rot="5400000">
              <a:off x="1984" y="2849"/>
              <a:ext cx="113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propres</a:t>
              </a:r>
              <a:endParaRPr lang="fr-FR" altLang="fr-FR"/>
            </a:p>
          </p:txBody>
        </p:sp>
        <p:sp>
          <p:nvSpPr>
            <p:cNvPr id="46097" name="Text Box 17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48" y="799"/>
              <a:ext cx="22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/>
                <a:t>Bilan </a:t>
              </a:r>
              <a:r>
                <a:rPr lang="fr-FR" altLang="fr-FR" sz="1800"/>
                <a:t>au ...</a:t>
              </a:r>
              <a:endParaRPr lang="fr-FR" altLang="fr-FR"/>
            </a:p>
          </p:txBody>
        </p:sp>
        <p:sp>
          <p:nvSpPr>
            <p:cNvPr id="46098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47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6099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47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6100" name="Text Box 20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48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Passif</a:t>
              </a:r>
            </a:p>
          </p:txBody>
        </p:sp>
      </p:grpSp>
      <p:sp>
        <p:nvSpPr>
          <p:cNvPr id="46101" name="Rectangle 21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  <a:p>
            <a:pPr algn="ctr"/>
            <a:r>
              <a:rPr lang="fr-CH" altLang="fr-FR" sz="3600">
                <a:solidFill>
                  <a:srgbClr val="CCFFFF"/>
                </a:solidFill>
              </a:rPr>
              <a:t>Relations Actif / Passif</a:t>
            </a:r>
          </a:p>
          <a:p>
            <a:pPr algn="ctr"/>
            <a:endParaRPr lang="fr-FR" altLang="fr-FR"/>
          </a:p>
        </p:txBody>
      </p:sp>
      <p:sp>
        <p:nvSpPr>
          <p:cNvPr id="46102" name="Line 22"/>
          <p:cNvSpPr>
            <a:spLocks noChangeShapeType="1"/>
          </p:cNvSpPr>
          <p:nvPr/>
        </p:nvSpPr>
        <p:spPr bwMode="auto">
          <a:xfrm flipH="1">
            <a:off x="827088" y="3429000"/>
            <a:ext cx="2305050" cy="863600"/>
          </a:xfrm>
          <a:prstGeom prst="line">
            <a:avLst/>
          </a:prstGeom>
          <a:noFill/>
          <a:ln w="127000">
            <a:solidFill>
              <a:srgbClr val="3399FF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6103" name="Text Box 23"/>
          <p:cNvSpPr txBox="1">
            <a:spLocks noChangeArrowheads="1"/>
          </p:cNvSpPr>
          <p:nvPr/>
        </p:nvSpPr>
        <p:spPr bwMode="auto">
          <a:xfrm>
            <a:off x="5759450" y="3716338"/>
            <a:ext cx="3384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Fds propres +  long terme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 Actifs immobilisés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6104" name="Line 24"/>
          <p:cNvSpPr>
            <a:spLocks noChangeShapeType="1"/>
          </p:cNvSpPr>
          <p:nvPr/>
        </p:nvSpPr>
        <p:spPr bwMode="auto">
          <a:xfrm>
            <a:off x="6084888" y="4148138"/>
            <a:ext cx="2879725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6105" name="Text Box 25"/>
          <p:cNvSpPr txBox="1">
            <a:spLocks noChangeArrowheads="1"/>
          </p:cNvSpPr>
          <p:nvPr/>
        </p:nvSpPr>
        <p:spPr bwMode="auto">
          <a:xfrm>
            <a:off x="3959225" y="3763963"/>
            <a:ext cx="18716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Ratio de couverture des immobilisation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6106" name="Line 26"/>
          <p:cNvSpPr>
            <a:spLocks noChangeShapeType="1"/>
          </p:cNvSpPr>
          <p:nvPr/>
        </p:nvSpPr>
        <p:spPr bwMode="auto">
          <a:xfrm>
            <a:off x="2106613" y="2616200"/>
            <a:ext cx="12969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6107" name="Text Box 27"/>
          <p:cNvSpPr txBox="1">
            <a:spLocks noChangeArrowheads="1"/>
          </p:cNvSpPr>
          <p:nvPr/>
        </p:nvSpPr>
        <p:spPr bwMode="auto">
          <a:xfrm>
            <a:off x="3924300" y="1509713"/>
            <a:ext cx="52197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000" b="1" u="sng"/>
              <a:t>Couverture des immobilisations</a:t>
            </a:r>
          </a:p>
          <a:p>
            <a:pPr algn="ctr">
              <a:spcBef>
                <a:spcPct val="50000"/>
              </a:spcBef>
            </a:pPr>
            <a:r>
              <a:rPr lang="fr-CH" altLang="fr-FR" sz="2000"/>
              <a:t>Ce principe de financement est qualifié de </a:t>
            </a:r>
            <a:r>
              <a:rPr lang="fr-CH" altLang="fr-FR" sz="2000" b="1"/>
              <a:t>« Règle d’or du bilan »</a:t>
            </a:r>
            <a:r>
              <a:rPr lang="fr-CH" altLang="fr-FR" sz="2000"/>
              <a:t> </a:t>
            </a:r>
            <a:endParaRPr lang="fr-FR" altLang="fr-FR" sz="2000"/>
          </a:p>
        </p:txBody>
      </p:sp>
      <p:sp>
        <p:nvSpPr>
          <p:cNvPr id="46108" name="Text Box 28"/>
          <p:cNvSpPr txBox="1">
            <a:spLocks noChangeArrowheads="1"/>
          </p:cNvSpPr>
          <p:nvPr/>
        </p:nvSpPr>
        <p:spPr bwMode="auto">
          <a:xfrm>
            <a:off x="3059113" y="5589588"/>
            <a:ext cx="5832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/>
              <a:t>Ce ratio devrait toujours être supérieur à 1.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107950" y="836613"/>
            <a:ext cx="3790950" cy="4352925"/>
            <a:chOff x="295" y="799"/>
            <a:chExt cx="2388" cy="2742"/>
          </a:xfrm>
        </p:grpSpPr>
        <p:sp>
          <p:nvSpPr>
            <p:cNvPr id="47107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9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7108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7109" name="Text Box 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Actif</a:t>
              </a:r>
            </a:p>
          </p:txBody>
        </p:sp>
        <p:sp>
          <p:nvSpPr>
            <p:cNvPr id="47110" name="Line 6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302" y="2463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graphicFrame>
          <p:nvGraphicFramePr>
            <p:cNvPr id="47111" name="Object 7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 flipH="1">
            <a:off x="855" y="2738"/>
            <a:ext cx="574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59" name="Clip" r:id="rId21" imgW="4582440" imgH="3319920" progId="MS_ClipArt_Gallery.2">
                    <p:embed/>
                  </p:oleObj>
                </mc:Choice>
                <mc:Fallback>
                  <p:oleObj name="Clip" r:id="rId21" imgW="4582440" imgH="331992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855" y="2738"/>
                          <a:ext cx="574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2" name="Text Box 8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-5400000">
              <a:off x="-50" y="2802"/>
              <a:ext cx="95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000"/>
                <a:t>Immobilisés</a:t>
              </a:r>
              <a:endParaRPr lang="fr-FR" altLang="fr-FR"/>
            </a:p>
          </p:txBody>
        </p:sp>
        <p:graphicFrame>
          <p:nvGraphicFramePr>
            <p:cNvPr id="47113" name="Object 9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501" y="1947"/>
            <a:ext cx="461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60" name="Clip" r:id="rId23" imgW="3307320" imgH="3468960" progId="MS_ClipArt_Gallery.2">
                    <p:embed/>
                  </p:oleObj>
                </mc:Choice>
                <mc:Fallback>
                  <p:oleObj name="Clip" r:id="rId23" imgW="3307320" imgH="346896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1" y="1947"/>
                          <a:ext cx="461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114" name="Object 10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554" y="1378"/>
            <a:ext cx="413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61" name="Clip" r:id="rId25" imgW="14299560" imgH="16728840" progId="MS_ClipArt_Gallery.2">
                    <p:embed/>
                  </p:oleObj>
                </mc:Choice>
                <mc:Fallback>
                  <p:oleObj name="Clip" r:id="rId25" imgW="14299560" imgH="16728840" progId="MS_ClipArt_Gallery.2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4" y="1378"/>
                          <a:ext cx="413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5" name="Text Box 1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rot="5400000">
              <a:off x="1968" y="1752"/>
              <a:ext cx="117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étrangers</a:t>
              </a:r>
              <a:endParaRPr lang="fr-FR" altLang="fr-FR"/>
            </a:p>
          </p:txBody>
        </p:sp>
        <p:graphicFrame>
          <p:nvGraphicFramePr>
            <p:cNvPr id="47116" name="Object 12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969" y="1402"/>
            <a:ext cx="43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62" name="Clip" r:id="rId27" imgW="16934400" imgH="17525880" progId="MS_ClipArt_Gallery.2">
                    <p:embed/>
                  </p:oleObj>
                </mc:Choice>
                <mc:Fallback>
                  <p:oleObj name="Clip" r:id="rId27" imgW="16934400" imgH="17525880" progId="MS_ClipArt_Gallery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" y="1402"/>
                          <a:ext cx="43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117" name="Object 13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976" y="1947"/>
            <a:ext cx="453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63" name="Clip" r:id="rId29" imgW="17803080" imgH="14767560" progId="MS_ClipArt_Gallery.2">
                    <p:embed/>
                  </p:oleObj>
                </mc:Choice>
                <mc:Fallback>
                  <p:oleObj name="Clip" r:id="rId29" imgW="17803080" imgH="14767560" progId="MS_ClipArt_Gallery.2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6" y="1947"/>
                          <a:ext cx="453" cy="3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8" name="Text 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 rot="-5400000">
              <a:off x="-203" y="1764"/>
              <a:ext cx="12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/>
                <a:t>Actifs circulants</a:t>
              </a:r>
              <a:endParaRPr lang="fr-FR" altLang="fr-FR"/>
            </a:p>
          </p:txBody>
        </p:sp>
        <p:graphicFrame>
          <p:nvGraphicFramePr>
            <p:cNvPr id="47119" name="Object 15"/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1537" y="2647"/>
            <a:ext cx="369" cy="5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64" name="Clip" r:id="rId31" imgW="937800" imgH="1390680" progId="MS_ClipArt_Gallery.2">
                    <p:embed/>
                  </p:oleObj>
                </mc:Choice>
                <mc:Fallback>
                  <p:oleObj name="Clip" r:id="rId31" imgW="937800" imgH="1390680" progId="MS_ClipArt_Gallery.2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7" y="2647"/>
                          <a:ext cx="369" cy="5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20" name="Text Box 1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rot="5400000">
              <a:off x="1984" y="2849"/>
              <a:ext cx="113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000"/>
                <a:t>Fonds propres</a:t>
              </a:r>
              <a:endParaRPr lang="fr-FR" altLang="fr-FR"/>
            </a:p>
          </p:txBody>
        </p:sp>
        <p:sp>
          <p:nvSpPr>
            <p:cNvPr id="47121" name="Text Box 17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48" y="799"/>
              <a:ext cx="22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/>
                <a:t>Bilan </a:t>
              </a:r>
              <a:r>
                <a:rPr lang="fr-FR" altLang="fr-FR" sz="1800"/>
                <a:t>au ...</a:t>
              </a:r>
              <a:endParaRPr lang="fr-FR" altLang="fr-FR"/>
            </a:p>
          </p:txBody>
        </p:sp>
        <p:sp>
          <p:nvSpPr>
            <p:cNvPr id="47122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475" y="1321"/>
              <a:ext cx="1179" cy="214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7123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477" y="1056"/>
              <a:ext cx="1179" cy="2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7124" name="Text Box 20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482" y="103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b="1"/>
                <a:t>Passif</a:t>
              </a:r>
            </a:p>
          </p:txBody>
        </p:sp>
      </p:grp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  <a:p>
            <a:pPr algn="ctr"/>
            <a:r>
              <a:rPr lang="fr-CH" altLang="fr-FR" sz="3600">
                <a:solidFill>
                  <a:srgbClr val="CCFFFF"/>
                </a:solidFill>
              </a:rPr>
              <a:t>Analyse du résultat</a:t>
            </a:r>
          </a:p>
          <a:p>
            <a:pPr algn="ctr"/>
            <a:endParaRPr lang="fr-FR" altLang="fr-FR"/>
          </a:p>
        </p:txBody>
      </p:sp>
      <p:sp>
        <p:nvSpPr>
          <p:cNvPr id="47127" name="Text Box 23"/>
          <p:cNvSpPr txBox="1">
            <a:spLocks noChangeArrowheads="1"/>
          </p:cNvSpPr>
          <p:nvPr/>
        </p:nvSpPr>
        <p:spPr bwMode="auto">
          <a:xfrm>
            <a:off x="5759450" y="3716338"/>
            <a:ext cx="3384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Bénéfice net  x  100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  Fonds propres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7128" name="Line 24"/>
          <p:cNvSpPr>
            <a:spLocks noChangeShapeType="1"/>
          </p:cNvSpPr>
          <p:nvPr/>
        </p:nvSpPr>
        <p:spPr bwMode="auto">
          <a:xfrm flipV="1">
            <a:off x="6227763" y="4149725"/>
            <a:ext cx="2520950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7129" name="Text Box 25"/>
          <p:cNvSpPr txBox="1">
            <a:spLocks noChangeArrowheads="1"/>
          </p:cNvSpPr>
          <p:nvPr/>
        </p:nvSpPr>
        <p:spPr bwMode="auto">
          <a:xfrm>
            <a:off x="3959225" y="3763963"/>
            <a:ext cx="18716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Degré de rendement des fonds propres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7130" name="Line 26"/>
          <p:cNvSpPr>
            <a:spLocks noChangeShapeType="1"/>
          </p:cNvSpPr>
          <p:nvPr/>
        </p:nvSpPr>
        <p:spPr bwMode="auto">
          <a:xfrm>
            <a:off x="2106613" y="2616200"/>
            <a:ext cx="12969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7133" name="Rectangle 29"/>
          <p:cNvSpPr>
            <a:spLocks noChangeArrowheads="1"/>
          </p:cNvSpPr>
          <p:nvPr/>
        </p:nvSpPr>
        <p:spPr bwMode="auto">
          <a:xfrm>
            <a:off x="1370013" y="5610225"/>
            <a:ext cx="2160587" cy="9366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/>
              <a:t>Bénéfice net</a:t>
            </a:r>
            <a:endParaRPr lang="fr-FR" altLang="fr-FR"/>
          </a:p>
        </p:txBody>
      </p:sp>
      <p:sp>
        <p:nvSpPr>
          <p:cNvPr id="47126" name="Line 22"/>
          <p:cNvSpPr>
            <a:spLocks noChangeShapeType="1"/>
          </p:cNvSpPr>
          <p:nvPr/>
        </p:nvSpPr>
        <p:spPr bwMode="auto">
          <a:xfrm flipH="1">
            <a:off x="3276600" y="4365625"/>
            <a:ext cx="0" cy="1727200"/>
          </a:xfrm>
          <a:prstGeom prst="line">
            <a:avLst/>
          </a:prstGeom>
          <a:noFill/>
          <a:ln w="127000">
            <a:solidFill>
              <a:srgbClr val="3399FF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7134" name="Text Box 30"/>
          <p:cNvSpPr txBox="1">
            <a:spLocks noChangeArrowheads="1"/>
          </p:cNvSpPr>
          <p:nvPr/>
        </p:nvSpPr>
        <p:spPr bwMode="auto">
          <a:xfrm>
            <a:off x="4284663" y="1989138"/>
            <a:ext cx="44640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000"/>
              <a:t>Les propriétaires prennent plus de risques que les créanciers et s’attendent à un taux situé entre 8 et 12 %.</a:t>
            </a:r>
            <a:endParaRPr lang="fr-FR" altLang="fr-F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49" name="Rectangle 21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  <a:p>
            <a:pPr algn="ctr"/>
            <a:r>
              <a:rPr lang="fr-CH" altLang="fr-FR" sz="3600">
                <a:solidFill>
                  <a:srgbClr val="CCFFFF"/>
                </a:solidFill>
              </a:rPr>
              <a:t>Autre ratio important</a:t>
            </a:r>
          </a:p>
          <a:p>
            <a:pPr algn="ctr"/>
            <a:endParaRPr lang="fr-FR" altLang="fr-FR"/>
          </a:p>
        </p:txBody>
      </p:sp>
      <p:sp>
        <p:nvSpPr>
          <p:cNvPr id="48150" name="Text Box 22"/>
          <p:cNvSpPr txBox="1">
            <a:spLocks noChangeArrowheads="1"/>
          </p:cNvSpPr>
          <p:nvPr/>
        </p:nvSpPr>
        <p:spPr bwMode="auto">
          <a:xfrm>
            <a:off x="5759450" y="2781300"/>
            <a:ext cx="3384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Bénéfice net  x  100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=</a:t>
            </a:r>
          </a:p>
          <a:p>
            <a:r>
              <a:rPr lang="fr-CH" altLang="fr-FR" sz="1800" b="1">
                <a:solidFill>
                  <a:srgbClr val="CC0000"/>
                </a:solidFill>
                <a:latin typeface="Arial" panose="020B0604020202020204" pitchFamily="34" charset="0"/>
              </a:rPr>
              <a:t>           Chiffre d’affaires</a:t>
            </a:r>
            <a:endParaRPr lang="fr-FR" altLang="fr-FR" sz="1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8151" name="Line 23"/>
          <p:cNvSpPr>
            <a:spLocks noChangeShapeType="1"/>
          </p:cNvSpPr>
          <p:nvPr/>
        </p:nvSpPr>
        <p:spPr bwMode="auto">
          <a:xfrm flipV="1">
            <a:off x="6227763" y="3214688"/>
            <a:ext cx="2520950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8152" name="Text Box 24"/>
          <p:cNvSpPr txBox="1">
            <a:spLocks noChangeArrowheads="1"/>
          </p:cNvSpPr>
          <p:nvPr/>
        </p:nvSpPr>
        <p:spPr bwMode="auto">
          <a:xfrm>
            <a:off x="3959225" y="2930525"/>
            <a:ext cx="18716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600" b="1">
                <a:solidFill>
                  <a:srgbClr val="CC0000"/>
                </a:solidFill>
                <a:latin typeface="Arial" panose="020B0604020202020204" pitchFamily="34" charset="0"/>
              </a:rPr>
              <a:t>Marge de bénéfice net</a:t>
            </a:r>
            <a:endParaRPr lang="fr-FR" altLang="fr-FR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8154" name="Rectangle 26"/>
          <p:cNvSpPr>
            <a:spLocks noChangeArrowheads="1"/>
          </p:cNvSpPr>
          <p:nvPr/>
        </p:nvSpPr>
        <p:spPr bwMode="auto">
          <a:xfrm>
            <a:off x="1042988" y="3573463"/>
            <a:ext cx="2160587" cy="9366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/>
              <a:t>Bénéfice net</a:t>
            </a:r>
            <a:endParaRPr lang="fr-FR" altLang="fr-FR"/>
          </a:p>
        </p:txBody>
      </p:sp>
      <p:sp>
        <p:nvSpPr>
          <p:cNvPr id="48156" name="Text Box 28"/>
          <p:cNvSpPr txBox="1">
            <a:spLocks noChangeArrowheads="1"/>
          </p:cNvSpPr>
          <p:nvPr/>
        </p:nvSpPr>
        <p:spPr bwMode="auto">
          <a:xfrm>
            <a:off x="684213" y="5013325"/>
            <a:ext cx="81359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2000"/>
              <a:t>Le niveau de la marge de bénéfice dépend fortement de la branche.</a:t>
            </a:r>
          </a:p>
          <a:p>
            <a:pPr algn="r">
              <a:spcBef>
                <a:spcPct val="50000"/>
              </a:spcBef>
            </a:pPr>
            <a:r>
              <a:rPr lang="fr-CH" altLang="fr-FR" sz="2000"/>
              <a:t>Des valeurs entre 0,5 et 5% sont considérées comme normales.</a:t>
            </a:r>
            <a:endParaRPr lang="fr-FR" altLang="fr-FR" sz="2000"/>
          </a:p>
        </p:txBody>
      </p:sp>
      <p:sp>
        <p:nvSpPr>
          <p:cNvPr id="48157" name="Rectangle 29"/>
          <p:cNvSpPr>
            <a:spLocks noChangeArrowheads="1"/>
          </p:cNvSpPr>
          <p:nvPr/>
        </p:nvSpPr>
        <p:spPr bwMode="auto">
          <a:xfrm>
            <a:off x="468313" y="1484313"/>
            <a:ext cx="2735262" cy="15843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 sz="3200"/>
              <a:t>Chiffre</a:t>
            </a:r>
          </a:p>
          <a:p>
            <a:r>
              <a:rPr lang="fr-CH" altLang="fr-FR" sz="3200"/>
              <a:t>d’affaires</a:t>
            </a:r>
            <a:endParaRPr lang="fr-FR" altLang="fr-FR" sz="3200"/>
          </a:p>
        </p:txBody>
      </p:sp>
      <p:sp>
        <p:nvSpPr>
          <p:cNvPr id="48155" name="Line 27"/>
          <p:cNvSpPr>
            <a:spLocks noChangeShapeType="1"/>
          </p:cNvSpPr>
          <p:nvPr/>
        </p:nvSpPr>
        <p:spPr bwMode="auto">
          <a:xfrm flipH="1">
            <a:off x="2949575" y="2328863"/>
            <a:ext cx="0" cy="1727200"/>
          </a:xfrm>
          <a:prstGeom prst="line">
            <a:avLst/>
          </a:prstGeom>
          <a:noFill/>
          <a:ln w="127000">
            <a:solidFill>
              <a:srgbClr val="3399FF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795750"/>
              </p:ext>
            </p:extLst>
          </p:nvPr>
        </p:nvGraphicFramePr>
        <p:xfrm>
          <a:off x="305395" y="1796479"/>
          <a:ext cx="8533209" cy="436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0" name="Worksheet" r:id="rId3" imgW="9172634" imgH="4695840" progId="Excel.Sheet.12">
                  <p:embed/>
                </p:oleObj>
              </mc:Choice>
              <mc:Fallback>
                <p:oleObj name="Worksheet" r:id="rId3" imgW="9172634" imgH="46958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5395" y="1796479"/>
                        <a:ext cx="8533209" cy="4368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dirty="0"/>
          </a:p>
          <a:p>
            <a:pPr algn="ctr"/>
            <a:r>
              <a:rPr lang="fr-CH" altLang="fr-FR" sz="3600" dirty="0" smtClean="0">
                <a:solidFill>
                  <a:srgbClr val="CCFFFF"/>
                </a:solidFill>
              </a:rPr>
              <a:t>Structure du Bilan par type d’entreprise</a:t>
            </a:r>
            <a:endParaRPr lang="fr-CH" altLang="fr-FR" sz="3600" dirty="0">
              <a:solidFill>
                <a:srgbClr val="CCFFFF"/>
              </a:solidFill>
            </a:endParaRPr>
          </a:p>
          <a:p>
            <a:pPr algn="ctr"/>
            <a:endParaRPr lang="fr-FR" alt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15515" y="6525344"/>
            <a:ext cx="25922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800" dirty="0" smtClean="0">
                <a:latin typeface="Abadi MT Condensed" panose="020B0506030101010103" pitchFamily="34" charset="0"/>
              </a:rPr>
              <a:t>Chiffres 2004 </a:t>
            </a:r>
            <a:endParaRPr lang="fr-CH" sz="800" dirty="0">
              <a:latin typeface="Abadi MT Condensed" panose="020B05060301010101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8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Rati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333375"/>
            <a:ext cx="7634287" cy="604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169988" y="0"/>
            <a:ext cx="6804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/>
              <a:t>Valeur des ratios de différentes branches</a:t>
            </a:r>
            <a:endParaRPr lang="fr-FR" altLang="fr-FR"/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0" y="6524625"/>
            <a:ext cx="9144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>
                <a:solidFill>
                  <a:schemeClr val="folHlink"/>
                </a:solidFill>
              </a:rPr>
              <a:t>Copié de Leimgruber-Prochinig ch. 26                                                                                  Sources : Office fédéral pour la statistique, Résultats comptables d’entreprises suisses</a:t>
            </a:r>
            <a:endParaRPr lang="fr-FR" altLang="fr-FR" sz="10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WordArt 2"/>
          <p:cNvSpPr>
            <a:spLocks noChangeArrowheads="1" noChangeShapeType="1" noTextEdit="1"/>
          </p:cNvSpPr>
          <p:nvPr>
            <p:custDataLst>
              <p:tags r:id="rId1"/>
            </p:custDataLst>
          </p:nvPr>
        </p:nvSpPr>
        <p:spPr bwMode="auto">
          <a:xfrm>
            <a:off x="2987675" y="2420938"/>
            <a:ext cx="3095625" cy="22098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fr-CH" sz="8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Impact" panose="020B0806030902050204" pitchFamily="34" charset="0"/>
              </a:rPr>
              <a:t>F  i  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582</Words>
  <Application>Microsoft Office PowerPoint</Application>
  <PresentationFormat>Affichage à l'écran (4:3)</PresentationFormat>
  <Paragraphs>155</Paragraphs>
  <Slides>13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Abadi MT Condensed</vt:lpstr>
      <vt:lpstr>Arial</vt:lpstr>
      <vt:lpstr>Impact</vt:lpstr>
      <vt:lpstr>Times New Roman</vt:lpstr>
      <vt:lpstr>Modèle par défaut</vt:lpstr>
      <vt:lpstr>Clip</vt:lpstr>
      <vt:lpstr>Microsoft Excel Worksheet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Lausanne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Bilan</dc:title>
  <dc:creator>SPES</dc:creator>
  <cp:lastModifiedBy>Yvan Péguiron</cp:lastModifiedBy>
  <cp:revision>51</cp:revision>
  <dcterms:created xsi:type="dcterms:W3CDTF">1999-09-06T15:46:21Z</dcterms:created>
  <dcterms:modified xsi:type="dcterms:W3CDTF">2014-10-18T21:37:25Z</dcterms:modified>
</cp:coreProperties>
</file>