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1"/>
  </p:notesMasterIdLst>
  <p:sldIdLst>
    <p:sldId id="284" r:id="rId2"/>
    <p:sldId id="285" r:id="rId3"/>
    <p:sldId id="286" r:id="rId4"/>
    <p:sldId id="289" r:id="rId5"/>
    <p:sldId id="292" r:id="rId6"/>
    <p:sldId id="290" r:id="rId7"/>
    <p:sldId id="258" r:id="rId8"/>
    <p:sldId id="293" r:id="rId9"/>
    <p:sldId id="294" r:id="rId10"/>
    <p:sldId id="295" r:id="rId11"/>
    <p:sldId id="296" r:id="rId12"/>
    <p:sldId id="301" r:id="rId13"/>
    <p:sldId id="297" r:id="rId14"/>
    <p:sldId id="298" r:id="rId15"/>
    <p:sldId id="302" r:id="rId16"/>
    <p:sldId id="299" r:id="rId17"/>
    <p:sldId id="300" r:id="rId18"/>
    <p:sldId id="303" r:id="rId19"/>
    <p:sldId id="304" r:id="rId20"/>
  </p:sldIdLst>
  <p:sldSz cx="9144000" cy="6858000" type="screen4x3"/>
  <p:notesSz cx="6858000" cy="9737725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CC99"/>
    <a:srgbClr val="FFFF00"/>
    <a:srgbClr val="CC9900"/>
    <a:srgbClr val="66FF99"/>
    <a:srgbClr val="FFFF99"/>
    <a:srgbClr val="CCFF66"/>
    <a:srgbClr val="FFCC00"/>
    <a:srgbClr val="FF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howGuides="1">
      <p:cViewPr varScale="1">
        <p:scale>
          <a:sx n="66" d="100"/>
          <a:sy n="66" d="100"/>
        </p:scale>
        <p:origin x="468" y="72"/>
      </p:cViewPr>
      <p:guideLst>
        <p:guide orient="horz" pos="220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8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1"/>
            </a:lvl1pPr>
          </a:lstStyle>
          <a:p>
            <a:endParaRPr lang="fr-FR" altLang="fr-FR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8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1"/>
            </a:lvl1pPr>
          </a:lstStyle>
          <a:p>
            <a:endParaRPr lang="fr-FR" altLang="fr-FR"/>
          </a:p>
        </p:txBody>
      </p:sp>
      <p:sp>
        <p:nvSpPr>
          <p:cNvPr id="35844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995363" y="730250"/>
            <a:ext cx="4868862" cy="36512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58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625975"/>
            <a:ext cx="5029200" cy="438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358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250363"/>
            <a:ext cx="2971800" cy="487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1"/>
            </a:lvl1pPr>
          </a:lstStyle>
          <a:p>
            <a:endParaRPr lang="fr-FR" altLang="fr-FR"/>
          </a:p>
        </p:txBody>
      </p:sp>
      <p:sp>
        <p:nvSpPr>
          <p:cNvPr id="358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9250363"/>
            <a:ext cx="2971800" cy="487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1"/>
            </a:lvl1pPr>
          </a:lstStyle>
          <a:p>
            <a:fld id="{0E26A6B5-D481-445A-B0C9-6B0317F3FF9F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7062011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949C6C-C6B4-4EA6-AAE9-F58876063669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721972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9B75A0-5729-4BE7-B0DD-DFCE0C86B965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184606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3A7491-DD1D-4BD7-92DF-C63ABCC60C9D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1242888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6AE7D4-F06E-4760-9C57-823A243EAB8B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5961456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47C887-4C03-4C8D-B1E8-1D7299B11DB1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5582076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0F0638-8B21-4AA9-8A4E-6CFC816CEF0A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078081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3164FF-2407-4C38-B921-2A1426A07EAA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084260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12189F-5C0C-42E5-BC60-4B9053C84B1B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459989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H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142285-FA05-4559-A3EB-FC1DD1FBB955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719573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95437C-3E04-4CB2-9F3F-E95D3C99DAFE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69472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F33F02-5503-4A12-927E-56820CCAD4B4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97108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 style du titre du masque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endParaRPr lang="fr-FR" alt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endParaRPr lang="fr-FR" alt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fld id="{5A14BE15-126A-4F81-81B0-CDD9B3009C2F}" type="slidenum">
              <a:rPr lang="fr-FR" altLang="fr-FR"/>
              <a:pPr/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video" Target="file:///D:\Clipart\01340.jpg" TargetMode="External"/><Relationship Id="rId1" Type="http://schemas.openxmlformats.org/officeDocument/2006/relationships/video" Target="file:///D:\Clipart\1165.jpg" TargetMode="External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4" Type="http://schemas.openxmlformats.org/officeDocument/2006/relationships/image" Target="../media/image1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openxmlformats.org/officeDocument/2006/relationships/video" Target="file:///D:\Clipart\1289.jpg" TargetMode="Externa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7.png"/><Relationship Id="rId4" Type="http://schemas.openxmlformats.org/officeDocument/2006/relationships/image" Target="../media/image6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1.xml"/><Relationship Id="rId1" Type="http://schemas.openxmlformats.org/officeDocument/2006/relationships/video" Target="file:///D:\Clipart\1289.jpg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file:///D:\Clipart\1276.jpg" TargetMode="External"/><Relationship Id="rId1" Type="http://schemas.openxmlformats.org/officeDocument/2006/relationships/video" Target="file:///D:\Clipart\1277.jpg" TargetMode="Externa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6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file:///D:\Clipart\1277.jpg" TargetMode="External"/><Relationship Id="rId1" Type="http://schemas.openxmlformats.org/officeDocument/2006/relationships/video" Target="file:///D:\Clipart\1276.jpg" TargetMode="External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43" name="Rectangle 35"/>
          <p:cNvSpPr>
            <a:spLocks noChangeArrowheads="1"/>
          </p:cNvSpPr>
          <p:nvPr/>
        </p:nvSpPr>
        <p:spPr bwMode="auto">
          <a:xfrm>
            <a:off x="0" y="0"/>
            <a:ext cx="4572000" cy="6858000"/>
          </a:xfrm>
          <a:prstGeom prst="rect">
            <a:avLst/>
          </a:prstGeom>
          <a:solidFill>
            <a:srgbClr val="FF99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pic>
        <p:nvPicPr>
          <p:cNvPr id="43031" name="Picture 2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066800"/>
            <a:ext cx="2590800" cy="1776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3036" name="AutoShape 28"/>
          <p:cNvSpPr>
            <a:spLocks noChangeArrowheads="1"/>
          </p:cNvSpPr>
          <p:nvPr/>
        </p:nvSpPr>
        <p:spPr bwMode="auto">
          <a:xfrm>
            <a:off x="3962400" y="0"/>
            <a:ext cx="4419600" cy="2133600"/>
          </a:xfrm>
          <a:prstGeom prst="wedgeEllipseCallout">
            <a:avLst>
              <a:gd name="adj1" fmla="val -76042"/>
              <a:gd name="adj2" fmla="val 28944"/>
            </a:avLst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FR" altLang="fr-FR" b="1"/>
              <a:t>Il ne faut pas confondre</a:t>
            </a:r>
          </a:p>
          <a:p>
            <a:pPr algn="ctr"/>
            <a:r>
              <a:rPr lang="fr-FR" altLang="fr-FR" b="1"/>
              <a:t> « sources - emplois »</a:t>
            </a:r>
          </a:p>
          <a:p>
            <a:pPr algn="ctr"/>
            <a:r>
              <a:rPr lang="fr-FR" altLang="fr-FR" b="1"/>
              <a:t>et</a:t>
            </a:r>
          </a:p>
          <a:p>
            <a:pPr algn="ctr"/>
            <a:r>
              <a:rPr lang="fr-FR" altLang="fr-FR" b="1"/>
              <a:t>« origine - destination »</a:t>
            </a:r>
          </a:p>
        </p:txBody>
      </p:sp>
      <p:grpSp>
        <p:nvGrpSpPr>
          <p:cNvPr id="43040" name="Group 32"/>
          <p:cNvGrpSpPr>
            <a:grpSpLocks/>
          </p:cNvGrpSpPr>
          <p:nvPr/>
        </p:nvGrpSpPr>
        <p:grpSpPr bwMode="auto">
          <a:xfrm>
            <a:off x="1600200" y="2667000"/>
            <a:ext cx="6858000" cy="4038600"/>
            <a:chOff x="1008" y="1680"/>
            <a:chExt cx="4320" cy="2544"/>
          </a:xfrm>
        </p:grpSpPr>
        <p:pic>
          <p:nvPicPr>
            <p:cNvPr id="43017" name="01340.jpg">
              <a:hlinkClick r:id="" action="ppaction://media"/>
            </p:cNvPr>
            <p:cNvPicPr>
              <a:picLocks noRot="1" noChangeAspect="1" noChangeArrowheads="1"/>
            </p:cNvPicPr>
            <p:nvPr>
              <a:videoFile r:link="rId2"/>
            </p:nvPr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8" y="1680"/>
              <a:ext cx="1656" cy="21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3039" name="WordArt 31" descr="Marbre blanc"/>
            <p:cNvSpPr>
              <a:spLocks noChangeArrowheads="1" noChangeShapeType="1" noTextEdit="1"/>
            </p:cNvSpPr>
            <p:nvPr/>
          </p:nvSpPr>
          <p:spPr bwMode="auto">
            <a:xfrm>
              <a:off x="1200" y="3840"/>
              <a:ext cx="4128" cy="384"/>
            </a:xfrm>
            <a:prstGeom prst="rect">
              <a:avLst/>
            </a:prstGeom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  <a:scene3d>
                <a:camera prst="legacyObliqueRight"/>
                <a:lightRig rig="legacyHarsh3" dir="t"/>
              </a:scene3d>
              <a:sp3d extrusionH="100000" prstMaterial="legacyMatte">
                <a:extrusionClr>
                  <a:srgbClr val="663300"/>
                </a:extrusionClr>
                <a:contourClr>
                  <a:srgbClr val="FFCC99"/>
                </a:contourClr>
              </a:sp3d>
            </a:bodyPr>
            <a:lstStyle/>
            <a:p>
              <a:pPr algn="ctr"/>
              <a:r>
                <a:rPr lang="fr-CH" sz="1400" kern="10">
                  <a:ln w="9525">
                    <a:round/>
                    <a:headEnd/>
                    <a:tailEnd/>
                  </a:ln>
                  <a:blipFill dpi="0" rotWithShape="0">
                    <a:blip r:embed="rId6"/>
                    <a:srcRect/>
                    <a:tile tx="0" ty="0" sx="100000" sy="100000" flip="none" algn="tl"/>
                  </a:blipFill>
                  <a:latin typeface="Arial Black" panose="020B0A04020102020204" pitchFamily="34" charset="0"/>
                </a:rPr>
                <a:t>Nature    Mouvement</a:t>
              </a:r>
            </a:p>
          </p:txBody>
        </p:sp>
      </p:grpSp>
      <p:grpSp>
        <p:nvGrpSpPr>
          <p:cNvPr id="43042" name="Group 34"/>
          <p:cNvGrpSpPr>
            <a:grpSpLocks/>
          </p:cNvGrpSpPr>
          <p:nvPr/>
        </p:nvGrpSpPr>
        <p:grpSpPr bwMode="auto">
          <a:xfrm>
            <a:off x="4572000" y="3505200"/>
            <a:ext cx="4114800" cy="2501900"/>
            <a:chOff x="2880" y="2208"/>
            <a:chExt cx="2592" cy="1576"/>
          </a:xfrm>
        </p:grpSpPr>
        <p:pic>
          <p:nvPicPr>
            <p:cNvPr id="43038" name="1165.jpg">
              <a:hlinkClick r:id="" action="ppaction://media"/>
            </p:cNvPr>
            <p:cNvPicPr>
              <a:picLocks noRot="1" noChangeAspect="1" noChangeArrowheads="1"/>
            </p:cNvPicPr>
            <p:nvPr>
              <a:videoFile r:link="rId1"/>
            </p:nvPr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0" y="2496"/>
              <a:ext cx="2592" cy="12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3041" name="Rectangle 33"/>
            <p:cNvSpPr>
              <a:spLocks noChangeArrowheads="1"/>
            </p:cNvSpPr>
            <p:nvPr/>
          </p:nvSpPr>
          <p:spPr bwMode="auto">
            <a:xfrm>
              <a:off x="3984" y="2208"/>
              <a:ext cx="28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430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430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762000"/>
            <a:ext cx="3048000" cy="2266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231" name="AutoShape 199"/>
          <p:cNvSpPr>
            <a:spLocks noChangeArrowheads="1"/>
          </p:cNvSpPr>
          <p:nvPr/>
        </p:nvSpPr>
        <p:spPr bwMode="auto">
          <a:xfrm>
            <a:off x="2895600" y="228600"/>
            <a:ext cx="4114800" cy="533400"/>
          </a:xfrm>
          <a:prstGeom prst="wedgeRoundRectCallout">
            <a:avLst>
              <a:gd name="adj1" fmla="val -76157"/>
              <a:gd name="adj2" fmla="val 149403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FR" altLang="fr-FR" b="1"/>
              <a:t>Nature des comptes</a:t>
            </a:r>
          </a:p>
        </p:txBody>
      </p:sp>
      <p:grpSp>
        <p:nvGrpSpPr>
          <p:cNvPr id="44246" name="Group 214"/>
          <p:cNvGrpSpPr>
            <a:grpSpLocks/>
          </p:cNvGrpSpPr>
          <p:nvPr/>
        </p:nvGrpSpPr>
        <p:grpSpPr bwMode="auto">
          <a:xfrm>
            <a:off x="4191000" y="1371600"/>
            <a:ext cx="4667250" cy="1954213"/>
            <a:chOff x="2640" y="864"/>
            <a:chExt cx="2940" cy="1231"/>
          </a:xfrm>
        </p:grpSpPr>
        <p:sp>
          <p:nvSpPr>
            <p:cNvPr id="44234" name="Text Box 202"/>
            <p:cNvSpPr txBox="1">
              <a:spLocks noChangeArrowheads="1"/>
            </p:cNvSpPr>
            <p:nvPr/>
          </p:nvSpPr>
          <p:spPr bwMode="auto">
            <a:xfrm>
              <a:off x="2640" y="1248"/>
              <a:ext cx="1073" cy="7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marL="292100" indent="-2921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5715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fr-FR" altLang="fr-FR" b="1">
                  <a:latin typeface="Times" panose="02020603050405020304" pitchFamily="18" charset="0"/>
                </a:rPr>
                <a:t>1. </a:t>
              </a:r>
              <a:r>
                <a:rPr lang="fr-FR" altLang="fr-FR" b="1" u="sng">
                  <a:latin typeface="Times" panose="02020603050405020304" pitchFamily="18" charset="0"/>
                </a:rPr>
                <a:t>Sources</a:t>
              </a:r>
              <a:r>
                <a:rPr lang="fr-FR" altLang="fr-FR" b="1">
                  <a:latin typeface="Times" panose="02020603050405020304" pitchFamily="18" charset="0"/>
                </a:rPr>
                <a:t> des capitaux </a:t>
              </a:r>
            </a:p>
          </p:txBody>
        </p:sp>
        <p:pic>
          <p:nvPicPr>
            <p:cNvPr id="44244" name="1289.jpg">
              <a:hlinkClick r:id="" action="ppaction://media"/>
            </p:cNvPr>
            <p:cNvPicPr>
              <a:picLocks noRot="1" noChangeAspect="1" noChangeArrowheads="1"/>
            </p:cNvPicPr>
            <p:nvPr>
              <a:videoFile r:link="rId2"/>
            </p:nvPr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44" y="864"/>
              <a:ext cx="1836" cy="12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4248" name="Group 216"/>
          <p:cNvGrpSpPr>
            <a:grpSpLocks/>
          </p:cNvGrpSpPr>
          <p:nvPr/>
        </p:nvGrpSpPr>
        <p:grpSpPr bwMode="auto">
          <a:xfrm>
            <a:off x="304800" y="3886200"/>
            <a:ext cx="4724400" cy="1939925"/>
            <a:chOff x="192" y="2448"/>
            <a:chExt cx="2976" cy="1222"/>
          </a:xfrm>
        </p:grpSpPr>
        <p:sp>
          <p:nvSpPr>
            <p:cNvPr id="44235" name="Text Box 203"/>
            <p:cNvSpPr txBox="1">
              <a:spLocks noChangeArrowheads="1"/>
            </p:cNvSpPr>
            <p:nvPr/>
          </p:nvSpPr>
          <p:spPr bwMode="auto">
            <a:xfrm>
              <a:off x="2064" y="2736"/>
              <a:ext cx="1104" cy="7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marL="292100" indent="-2921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482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fr-FR" altLang="fr-FR" b="1">
                  <a:latin typeface="Times" panose="02020603050405020304" pitchFamily="18" charset="0"/>
                </a:rPr>
                <a:t>2. </a:t>
              </a:r>
              <a:r>
                <a:rPr lang="fr-FR" altLang="fr-FR" b="1" u="sng">
                  <a:latin typeface="Times" panose="02020603050405020304" pitchFamily="18" charset="0"/>
                </a:rPr>
                <a:t>Emplois</a:t>
              </a:r>
              <a:r>
                <a:rPr lang="fr-FR" altLang="fr-FR" b="1">
                  <a:latin typeface="Times" panose="02020603050405020304" pitchFamily="18" charset="0"/>
                </a:rPr>
                <a:t> des capitaux</a:t>
              </a:r>
            </a:p>
          </p:txBody>
        </p:sp>
        <p:graphicFrame>
          <p:nvGraphicFramePr>
            <p:cNvPr id="44245" name="Object 213"/>
            <p:cNvGraphicFramePr>
              <a:graphicFrameLocks noChangeAspect="1"/>
            </p:cNvGraphicFramePr>
            <p:nvPr/>
          </p:nvGraphicFramePr>
          <p:xfrm>
            <a:off x="192" y="2448"/>
            <a:ext cx="1824" cy="122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4251" name="Clip" r:id="rId6" imgW="1904762" imgH="1276190" progId="MS_ClipArt_Gallery.2">
                    <p:embed/>
                  </p:oleObj>
                </mc:Choice>
                <mc:Fallback>
                  <p:oleObj name="Clip" r:id="rId6" imgW="1904762" imgH="1276190" progId="MS_ClipArt_Gallery.2">
                    <p:embed/>
                    <p:pic>
                      <p:nvPicPr>
                        <p:cNvPr id="0" name="Object 2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2" y="2448"/>
                          <a:ext cx="1824" cy="122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4249" name="Text Box 217"/>
          <p:cNvSpPr txBox="1">
            <a:spLocks noChangeArrowheads="1"/>
          </p:cNvSpPr>
          <p:nvPr/>
        </p:nvSpPr>
        <p:spPr bwMode="auto">
          <a:xfrm>
            <a:off x="5943600" y="990600"/>
            <a:ext cx="2895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altLang="fr-FR" sz="1800" b="1"/>
              <a:t>D'où viennent les sous ?</a:t>
            </a:r>
            <a:endParaRPr lang="fr-FR" altLang="fr-FR" sz="1800" b="1"/>
          </a:p>
        </p:txBody>
      </p:sp>
      <p:sp>
        <p:nvSpPr>
          <p:cNvPr id="44250" name="Text Box 218"/>
          <p:cNvSpPr txBox="1">
            <a:spLocks noChangeArrowheads="1"/>
          </p:cNvSpPr>
          <p:nvPr/>
        </p:nvSpPr>
        <p:spPr bwMode="auto">
          <a:xfrm>
            <a:off x="304800" y="3505200"/>
            <a:ext cx="2895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altLang="fr-FR" sz="1800" b="1"/>
              <a:t>A quoi sont-ils utilisés ?</a:t>
            </a:r>
            <a:endParaRPr lang="fr-FR" altLang="fr-FR" sz="18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381000" y="685800"/>
            <a:ext cx="50292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381000" indent="-381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fr-FR" altLang="fr-FR" sz="3200" b="1">
                <a:solidFill>
                  <a:schemeClr val="bg1"/>
                </a:solidFill>
                <a:latin typeface="Times" panose="02020603050405020304" pitchFamily="18" charset="0"/>
              </a:rPr>
              <a:t>1. Les sources de capitaux sont de deux types :</a:t>
            </a:r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381000" y="4275138"/>
            <a:ext cx="70104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381000" indent="-381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 typeface="Wingdings 3" panose="05040102010807070707" pitchFamily="18" charset="2"/>
              <a:buChar char="u"/>
            </a:pPr>
            <a:r>
              <a:rPr lang="fr-FR" altLang="fr-FR" b="1">
                <a:latin typeface="Times" panose="02020603050405020304" pitchFamily="18" charset="0"/>
              </a:rPr>
              <a:t>Les sources de capitaux internes; ces capitaux  produits par l’entreprise sont appelés </a:t>
            </a:r>
            <a:r>
              <a:rPr lang="fr-FR" altLang="fr-FR" b="1" u="sng">
                <a:latin typeface="Times" panose="02020603050405020304" pitchFamily="18" charset="0"/>
              </a:rPr>
              <a:t>Produits</a:t>
            </a:r>
            <a:r>
              <a:rPr lang="fr-FR" altLang="fr-FR" b="1">
                <a:latin typeface="Times" panose="02020603050405020304" pitchFamily="18" charset="0"/>
              </a:rPr>
              <a:t>.</a:t>
            </a:r>
          </a:p>
        </p:txBody>
      </p:sp>
      <p:sp>
        <p:nvSpPr>
          <p:cNvPr id="45063" name="Text Box 7"/>
          <p:cNvSpPr txBox="1">
            <a:spLocks noChangeArrowheads="1"/>
          </p:cNvSpPr>
          <p:nvPr/>
        </p:nvSpPr>
        <p:spPr bwMode="auto">
          <a:xfrm>
            <a:off x="381000" y="2422525"/>
            <a:ext cx="6477000" cy="173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381000" indent="-381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 typeface="Wingdings 3" panose="05040102010807070707" pitchFamily="18" charset="2"/>
              <a:buChar char="u"/>
            </a:pPr>
            <a:r>
              <a:rPr lang="fr-FR" altLang="fr-FR" b="1">
                <a:latin typeface="Times" panose="02020603050405020304" pitchFamily="18" charset="0"/>
              </a:rPr>
              <a:t>Les sources de capitaux externes à l’entreprise; ces capitaux venus d’ailleurs sont appelés </a:t>
            </a:r>
            <a:r>
              <a:rPr lang="fr-FR" altLang="fr-FR" b="1" u="sng">
                <a:latin typeface="Times" panose="02020603050405020304" pitchFamily="18" charset="0"/>
              </a:rPr>
              <a:t>Passifs</a:t>
            </a:r>
            <a:r>
              <a:rPr lang="fr-FR" altLang="fr-FR" b="1">
                <a:latin typeface="Times" panose="02020603050405020304" pitchFamily="18" charset="0"/>
              </a:rPr>
              <a:t>.</a:t>
            </a:r>
            <a:r>
              <a:rPr lang="fr-CH" altLang="fr-FR" b="1">
                <a:latin typeface="Times" panose="02020603050405020304" pitchFamily="18" charset="0"/>
              </a:rPr>
              <a:t> </a:t>
            </a:r>
            <a:endParaRPr lang="fr-FR" altLang="fr-FR" b="1">
              <a:latin typeface="Times" panose="02020603050405020304" pitchFamily="18" charset="0"/>
            </a:endParaRPr>
          </a:p>
          <a:p>
            <a:pPr algn="ctr">
              <a:spcBef>
                <a:spcPct val="50000"/>
              </a:spcBef>
            </a:pPr>
            <a:endParaRPr lang="fr-FR" altLang="fr-FR" b="1">
              <a:latin typeface="Times" panose="02020603050405020304" pitchFamily="18" charset="0"/>
            </a:endParaRPr>
          </a:p>
        </p:txBody>
      </p:sp>
      <p:grpSp>
        <p:nvGrpSpPr>
          <p:cNvPr id="45068" name="Group 12"/>
          <p:cNvGrpSpPr>
            <a:grpSpLocks/>
          </p:cNvGrpSpPr>
          <p:nvPr/>
        </p:nvGrpSpPr>
        <p:grpSpPr bwMode="auto">
          <a:xfrm>
            <a:off x="2551113" y="5919788"/>
            <a:ext cx="5746750" cy="633412"/>
            <a:chOff x="1607" y="3729"/>
            <a:chExt cx="3620" cy="399"/>
          </a:xfrm>
        </p:grpSpPr>
        <p:sp>
          <p:nvSpPr>
            <p:cNvPr id="45064" name="Text Box 8"/>
            <p:cNvSpPr txBox="1">
              <a:spLocks noChangeArrowheads="1"/>
            </p:cNvSpPr>
            <p:nvPr/>
          </p:nvSpPr>
          <p:spPr bwMode="auto">
            <a:xfrm>
              <a:off x="1607" y="3729"/>
              <a:ext cx="3620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altLang="fr-FR" sz="2000" b="1">
                  <a:solidFill>
                    <a:schemeClr val="bg1"/>
                  </a:solidFill>
                  <a:latin typeface="Arial" panose="020B0604020202020204" pitchFamily="34" charset="0"/>
                </a:rPr>
                <a:t>Les comptes de sources fonctionnent    </a:t>
              </a:r>
              <a:r>
                <a:rPr lang="fr-FR" altLang="fr-FR" sz="3200" b="1">
                  <a:solidFill>
                    <a:schemeClr val="bg1"/>
                  </a:solidFill>
                  <a:latin typeface="Arial" panose="020B0604020202020204" pitchFamily="34" charset="0"/>
                </a:rPr>
                <a:t>-   +</a:t>
              </a:r>
              <a:endParaRPr lang="fr-FR" altLang="fr-FR" sz="4000">
                <a:solidFill>
                  <a:schemeClr val="bg1"/>
                </a:solidFill>
              </a:endParaRPr>
            </a:p>
          </p:txBody>
        </p:sp>
        <p:grpSp>
          <p:nvGrpSpPr>
            <p:cNvPr id="45067" name="Group 11"/>
            <p:cNvGrpSpPr>
              <a:grpSpLocks/>
            </p:cNvGrpSpPr>
            <p:nvPr/>
          </p:nvGrpSpPr>
          <p:grpSpPr bwMode="auto">
            <a:xfrm>
              <a:off x="4752" y="3792"/>
              <a:ext cx="384" cy="336"/>
              <a:chOff x="4896" y="3120"/>
              <a:chExt cx="384" cy="336"/>
            </a:xfrm>
          </p:grpSpPr>
          <p:sp>
            <p:nvSpPr>
              <p:cNvPr id="45065" name="Line 9"/>
              <p:cNvSpPr>
                <a:spLocks noChangeShapeType="1"/>
              </p:cNvSpPr>
              <p:nvPr/>
            </p:nvSpPr>
            <p:spPr bwMode="auto">
              <a:xfrm>
                <a:off x="5088" y="3120"/>
                <a:ext cx="0" cy="33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  <p:sp>
            <p:nvSpPr>
              <p:cNvPr id="45066" name="Line 10"/>
              <p:cNvSpPr>
                <a:spLocks noChangeShapeType="1"/>
              </p:cNvSpPr>
              <p:nvPr/>
            </p:nvSpPr>
            <p:spPr bwMode="auto">
              <a:xfrm>
                <a:off x="4896" y="3120"/>
                <a:ext cx="384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</p:grpSp>
      </p:grpSp>
      <p:grpSp>
        <p:nvGrpSpPr>
          <p:cNvPr id="45074" name="Group 18"/>
          <p:cNvGrpSpPr>
            <a:grpSpLocks/>
          </p:cNvGrpSpPr>
          <p:nvPr/>
        </p:nvGrpSpPr>
        <p:grpSpPr bwMode="auto">
          <a:xfrm>
            <a:off x="5410200" y="304800"/>
            <a:ext cx="3429000" cy="2092325"/>
            <a:chOff x="3408" y="192"/>
            <a:chExt cx="2160" cy="1318"/>
          </a:xfrm>
        </p:grpSpPr>
        <p:sp>
          <p:nvSpPr>
            <p:cNvPr id="45073" name="Rectangle 17"/>
            <p:cNvSpPr>
              <a:spLocks noChangeArrowheads="1"/>
            </p:cNvSpPr>
            <p:nvPr/>
          </p:nvSpPr>
          <p:spPr bwMode="auto">
            <a:xfrm>
              <a:off x="3408" y="720"/>
              <a:ext cx="336" cy="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pic>
          <p:nvPicPr>
            <p:cNvPr id="45071" name="1289.jpg">
              <a:hlinkClick r:id="" action="ppaction://media"/>
            </p:cNvPr>
            <p:cNvPicPr>
              <a:picLocks noRot="1" noChangeAspect="1" noChangeArrowheads="1"/>
            </p:cNvPicPr>
            <p:nvPr>
              <a:videoFile r:link="rId1"/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0" y="192"/>
              <a:ext cx="1968" cy="13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1" grpId="0" autoUpdateAnimBg="0"/>
      <p:bldP spid="45063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Text Box 3"/>
          <p:cNvSpPr txBox="1">
            <a:spLocks noChangeArrowheads="1"/>
          </p:cNvSpPr>
          <p:nvPr/>
        </p:nvSpPr>
        <p:spPr bwMode="auto">
          <a:xfrm>
            <a:off x="304800" y="203200"/>
            <a:ext cx="5486400" cy="155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381000" indent="-381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fr-FR" altLang="fr-FR" sz="3200" b="1">
                <a:solidFill>
                  <a:schemeClr val="bg1"/>
                </a:solidFill>
                <a:latin typeface="Times" panose="02020603050405020304" pitchFamily="18" charset="0"/>
              </a:rPr>
              <a:t>2. Il y a deux façons d’employer les capitaux à disposition de l’entreprise :</a:t>
            </a:r>
          </a:p>
        </p:txBody>
      </p:sp>
      <p:sp>
        <p:nvSpPr>
          <p:cNvPr id="48132" name="Text Box 4"/>
          <p:cNvSpPr txBox="1">
            <a:spLocks noChangeArrowheads="1"/>
          </p:cNvSpPr>
          <p:nvPr/>
        </p:nvSpPr>
        <p:spPr bwMode="auto">
          <a:xfrm>
            <a:off x="381000" y="4267200"/>
            <a:ext cx="7010400" cy="1127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381000" indent="-381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 typeface="Wingdings 3" panose="05040102010807070707" pitchFamily="18" charset="2"/>
              <a:buChar char="u"/>
            </a:pPr>
            <a:r>
              <a:rPr lang="fr-FR" altLang="fr-FR" b="1">
                <a:latin typeface="Times" panose="02020603050405020304" pitchFamily="18" charset="0"/>
              </a:rPr>
              <a:t>Les utiliser en opérations de dépenses; ces emplois consommés sont alors appelés </a:t>
            </a:r>
            <a:r>
              <a:rPr lang="fr-FR" altLang="fr-FR" b="1" u="sng">
                <a:latin typeface="Times" panose="02020603050405020304" pitchFamily="18" charset="0"/>
              </a:rPr>
              <a:t>Charges</a:t>
            </a:r>
            <a:r>
              <a:rPr lang="fr-FR" altLang="fr-FR" b="1">
                <a:latin typeface="Times" panose="02020603050405020304" pitchFamily="18" charset="0"/>
              </a:rPr>
              <a:t>.</a:t>
            </a:r>
            <a:r>
              <a:rPr lang="fr-CH" altLang="fr-FR" b="1">
                <a:latin typeface="Times" panose="02020603050405020304" pitchFamily="18" charset="0"/>
              </a:rPr>
              <a:t> </a:t>
            </a:r>
            <a:r>
              <a:rPr lang="fr-CH" altLang="fr-FR" sz="2000" b="1">
                <a:solidFill>
                  <a:srgbClr val="FFFF99"/>
                </a:solidFill>
                <a:latin typeface="Times" panose="02020603050405020304" pitchFamily="18" charset="0"/>
              </a:rPr>
              <a:t>(Location de la chaise-longue)</a:t>
            </a:r>
            <a:endParaRPr lang="fr-FR" altLang="fr-FR" sz="2000" b="1">
              <a:solidFill>
                <a:srgbClr val="FFFF99"/>
              </a:solidFill>
              <a:latin typeface="Times" panose="02020603050405020304" pitchFamily="18" charset="0"/>
            </a:endParaRPr>
          </a:p>
        </p:txBody>
      </p:sp>
      <p:sp>
        <p:nvSpPr>
          <p:cNvPr id="48133" name="Text Box 5"/>
          <p:cNvSpPr txBox="1">
            <a:spLocks noChangeArrowheads="1"/>
          </p:cNvSpPr>
          <p:nvPr/>
        </p:nvSpPr>
        <p:spPr bwMode="auto">
          <a:xfrm>
            <a:off x="381000" y="2695575"/>
            <a:ext cx="64770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381000" indent="-381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 typeface="Wingdings 3" panose="05040102010807070707" pitchFamily="18" charset="2"/>
              <a:buChar char="u"/>
            </a:pPr>
            <a:r>
              <a:rPr lang="fr-FR" altLang="fr-FR" b="1">
                <a:latin typeface="Times" panose="02020603050405020304" pitchFamily="18" charset="0"/>
              </a:rPr>
              <a:t>Les utiliser pour augmenter le patrimoine de l’entreprise; ces emplois non-consommés sont appelés </a:t>
            </a:r>
            <a:r>
              <a:rPr lang="fr-FR" altLang="fr-FR" b="1" u="sng">
                <a:latin typeface="Times" panose="02020603050405020304" pitchFamily="18" charset="0"/>
              </a:rPr>
              <a:t>Actifs</a:t>
            </a:r>
            <a:r>
              <a:rPr lang="fr-FR" altLang="fr-FR" b="1">
                <a:latin typeface="Times" panose="02020603050405020304" pitchFamily="18" charset="0"/>
              </a:rPr>
              <a:t>.</a:t>
            </a:r>
            <a:r>
              <a:rPr lang="fr-CH" altLang="fr-FR" b="1">
                <a:latin typeface="Times" panose="02020603050405020304" pitchFamily="18" charset="0"/>
              </a:rPr>
              <a:t> </a:t>
            </a:r>
            <a:r>
              <a:rPr lang="fr-CH" altLang="fr-FR" sz="2000" b="1">
                <a:solidFill>
                  <a:srgbClr val="FFFF99"/>
                </a:solidFill>
                <a:latin typeface="Times" panose="02020603050405020304" pitchFamily="18" charset="0"/>
              </a:rPr>
              <a:t>(Achat de la chaise-longue)</a:t>
            </a:r>
            <a:endParaRPr lang="fr-FR" altLang="fr-FR" sz="2000" b="1">
              <a:solidFill>
                <a:srgbClr val="FFFF99"/>
              </a:solidFill>
              <a:latin typeface="Times" panose="02020603050405020304" pitchFamily="18" charset="0"/>
            </a:endParaRPr>
          </a:p>
        </p:txBody>
      </p:sp>
      <p:grpSp>
        <p:nvGrpSpPr>
          <p:cNvPr id="48139" name="Group 11"/>
          <p:cNvGrpSpPr>
            <a:grpSpLocks/>
          </p:cNvGrpSpPr>
          <p:nvPr/>
        </p:nvGrpSpPr>
        <p:grpSpPr bwMode="auto">
          <a:xfrm>
            <a:off x="2592388" y="5919788"/>
            <a:ext cx="5659437" cy="633412"/>
            <a:chOff x="1633" y="3729"/>
            <a:chExt cx="3565" cy="399"/>
          </a:xfrm>
        </p:grpSpPr>
        <p:sp>
          <p:nvSpPr>
            <p:cNvPr id="48135" name="Text Box 7"/>
            <p:cNvSpPr txBox="1">
              <a:spLocks noChangeArrowheads="1"/>
            </p:cNvSpPr>
            <p:nvPr/>
          </p:nvSpPr>
          <p:spPr bwMode="auto">
            <a:xfrm>
              <a:off x="1633" y="3729"/>
              <a:ext cx="3565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altLang="fr-FR" sz="2000" b="1">
                  <a:solidFill>
                    <a:schemeClr val="bg1"/>
                  </a:solidFill>
                  <a:latin typeface="Arial" panose="020B0604020202020204" pitchFamily="34" charset="0"/>
                </a:rPr>
                <a:t>Les comptes d’emplois fonctionnent     </a:t>
              </a:r>
              <a:r>
                <a:rPr lang="fr-FR" altLang="fr-FR" sz="3200" b="1">
                  <a:solidFill>
                    <a:schemeClr val="bg1"/>
                  </a:solidFill>
                  <a:latin typeface="Arial" panose="020B0604020202020204" pitchFamily="34" charset="0"/>
                </a:rPr>
                <a:t>+   -</a:t>
              </a:r>
              <a:endParaRPr lang="fr-FR" altLang="fr-FR" sz="4000">
                <a:solidFill>
                  <a:schemeClr val="bg1"/>
                </a:solidFill>
              </a:endParaRPr>
            </a:p>
          </p:txBody>
        </p:sp>
        <p:grpSp>
          <p:nvGrpSpPr>
            <p:cNvPr id="48136" name="Group 8"/>
            <p:cNvGrpSpPr>
              <a:grpSpLocks/>
            </p:cNvGrpSpPr>
            <p:nvPr/>
          </p:nvGrpSpPr>
          <p:grpSpPr bwMode="auto">
            <a:xfrm>
              <a:off x="4752" y="3792"/>
              <a:ext cx="384" cy="336"/>
              <a:chOff x="4896" y="3120"/>
              <a:chExt cx="384" cy="336"/>
            </a:xfrm>
          </p:grpSpPr>
          <p:sp>
            <p:nvSpPr>
              <p:cNvPr id="48137" name="Line 9"/>
              <p:cNvSpPr>
                <a:spLocks noChangeShapeType="1"/>
              </p:cNvSpPr>
              <p:nvPr/>
            </p:nvSpPr>
            <p:spPr bwMode="auto">
              <a:xfrm>
                <a:off x="5088" y="3120"/>
                <a:ext cx="0" cy="33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  <p:sp>
            <p:nvSpPr>
              <p:cNvPr id="48138" name="Line 10"/>
              <p:cNvSpPr>
                <a:spLocks noChangeShapeType="1"/>
              </p:cNvSpPr>
              <p:nvPr/>
            </p:nvSpPr>
            <p:spPr bwMode="auto">
              <a:xfrm>
                <a:off x="4896" y="3120"/>
                <a:ext cx="384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</p:grpSp>
      </p:grpSp>
      <p:grpSp>
        <p:nvGrpSpPr>
          <p:cNvPr id="48143" name="Group 15"/>
          <p:cNvGrpSpPr>
            <a:grpSpLocks/>
          </p:cNvGrpSpPr>
          <p:nvPr/>
        </p:nvGrpSpPr>
        <p:grpSpPr bwMode="auto">
          <a:xfrm>
            <a:off x="5486400" y="304800"/>
            <a:ext cx="3352800" cy="2093913"/>
            <a:chOff x="3456" y="192"/>
            <a:chExt cx="2112" cy="1319"/>
          </a:xfrm>
        </p:grpSpPr>
        <p:sp>
          <p:nvSpPr>
            <p:cNvPr id="48142" name="Rectangle 14"/>
            <p:cNvSpPr>
              <a:spLocks noChangeArrowheads="1"/>
            </p:cNvSpPr>
            <p:nvPr/>
          </p:nvSpPr>
          <p:spPr bwMode="auto">
            <a:xfrm>
              <a:off x="3456" y="912"/>
              <a:ext cx="288" cy="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graphicFrame>
          <p:nvGraphicFramePr>
            <p:cNvPr id="48141" name="Object 13"/>
            <p:cNvGraphicFramePr>
              <a:graphicFrameLocks noChangeAspect="1"/>
            </p:cNvGraphicFramePr>
            <p:nvPr/>
          </p:nvGraphicFramePr>
          <p:xfrm>
            <a:off x="3600" y="192"/>
            <a:ext cx="1968" cy="131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9632" name="Clip" r:id="rId3" imgW="1904762" imgH="1276190" progId="MS_ClipArt_Gallery.2">
                    <p:embed/>
                  </p:oleObj>
                </mc:Choice>
                <mc:Fallback>
                  <p:oleObj name="Clip" r:id="rId3" imgW="1904762" imgH="1276190" progId="MS_ClipArt_Gallery.2">
                    <p:embed/>
                    <p:pic>
                      <p:nvPicPr>
                        <p:cNvPr id="0" name="Object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00" y="192"/>
                          <a:ext cx="1968" cy="131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2" grpId="0" autoUpdateAnimBg="0"/>
      <p:bldP spid="48133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762000"/>
            <a:ext cx="3048000" cy="2266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03" name="AutoShape 3"/>
          <p:cNvSpPr>
            <a:spLocks noChangeArrowheads="1"/>
          </p:cNvSpPr>
          <p:nvPr/>
        </p:nvSpPr>
        <p:spPr bwMode="auto">
          <a:xfrm>
            <a:off x="2743200" y="228600"/>
            <a:ext cx="4267200" cy="838200"/>
          </a:xfrm>
          <a:prstGeom prst="wedgeRoundRectCallout">
            <a:avLst>
              <a:gd name="adj1" fmla="val -71653"/>
              <a:gd name="adj2" fmla="val 76894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FR" altLang="fr-FR" b="1"/>
              <a:t>Mouvements entre les comptes</a:t>
            </a:r>
          </a:p>
          <a:p>
            <a:pPr algn="ctr"/>
            <a:r>
              <a:rPr lang="fr-FR" altLang="fr-FR" b="1"/>
              <a:t>(Flux)</a:t>
            </a:r>
          </a:p>
        </p:txBody>
      </p:sp>
      <p:grpSp>
        <p:nvGrpSpPr>
          <p:cNvPr id="51210" name="Group 10"/>
          <p:cNvGrpSpPr>
            <a:grpSpLocks/>
          </p:cNvGrpSpPr>
          <p:nvPr/>
        </p:nvGrpSpPr>
        <p:grpSpPr bwMode="auto">
          <a:xfrm>
            <a:off x="4800600" y="1295400"/>
            <a:ext cx="3590925" cy="2628900"/>
            <a:chOff x="3024" y="816"/>
            <a:chExt cx="2262" cy="1656"/>
          </a:xfrm>
        </p:grpSpPr>
        <p:sp>
          <p:nvSpPr>
            <p:cNvPr id="51206" name="Text Box 6"/>
            <p:cNvSpPr txBox="1">
              <a:spLocks noChangeArrowheads="1"/>
            </p:cNvSpPr>
            <p:nvPr/>
          </p:nvSpPr>
          <p:spPr bwMode="auto">
            <a:xfrm>
              <a:off x="3024" y="1277"/>
              <a:ext cx="1073" cy="7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altLang="fr-FR" b="1" u="sng"/>
                <a:t>Origine</a:t>
              </a:r>
              <a:r>
                <a:rPr lang="fr-FR" altLang="fr-FR" b="1"/>
                <a:t> (départ) du flux</a:t>
              </a:r>
            </a:p>
          </p:txBody>
        </p:sp>
        <p:pic>
          <p:nvPicPr>
            <p:cNvPr id="51208" name="1276.jpg">
              <a:hlinkClick r:id="" action="ppaction://media"/>
            </p:cNvPr>
            <p:cNvPicPr>
              <a:picLocks noRot="1" noChangeAspect="1" noChangeArrowheads="1"/>
            </p:cNvPicPr>
            <p:nvPr>
              <a:videoFile r:link="rId2"/>
            </p:nvPr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76" y="816"/>
              <a:ext cx="1110" cy="16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1211" name="Group 11"/>
          <p:cNvGrpSpPr>
            <a:grpSpLocks/>
          </p:cNvGrpSpPr>
          <p:nvPr/>
        </p:nvGrpSpPr>
        <p:grpSpPr bwMode="auto">
          <a:xfrm>
            <a:off x="1295400" y="3733800"/>
            <a:ext cx="3940175" cy="2628900"/>
            <a:chOff x="816" y="2352"/>
            <a:chExt cx="2482" cy="1656"/>
          </a:xfrm>
        </p:grpSpPr>
        <p:sp>
          <p:nvSpPr>
            <p:cNvPr id="51207" name="Text Box 7"/>
            <p:cNvSpPr txBox="1">
              <a:spLocks noChangeArrowheads="1"/>
            </p:cNvSpPr>
            <p:nvPr/>
          </p:nvSpPr>
          <p:spPr bwMode="auto">
            <a:xfrm>
              <a:off x="1920" y="2765"/>
              <a:ext cx="1378" cy="7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altLang="fr-FR" b="1" u="sng"/>
                <a:t>Destination</a:t>
              </a:r>
              <a:r>
                <a:rPr lang="fr-FR" altLang="fr-FR" b="1"/>
                <a:t> (arrivée) du flux</a:t>
              </a:r>
            </a:p>
          </p:txBody>
        </p:sp>
        <p:pic>
          <p:nvPicPr>
            <p:cNvPr id="51209" name="1277.jpg">
              <a:hlinkClick r:id="" action="ppaction://media"/>
            </p:cNvPr>
            <p:cNvPicPr>
              <a:picLocks noRot="1" noChangeAspect="1" noChangeArrowheads="1"/>
            </p:cNvPicPr>
            <p:nvPr>
              <a:videoFile r:link="rId1"/>
            </p:nvPr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" y="2352"/>
              <a:ext cx="1110" cy="16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1212" name="Line 12"/>
          <p:cNvSpPr>
            <a:spLocks noChangeShapeType="1"/>
          </p:cNvSpPr>
          <p:nvPr/>
        </p:nvSpPr>
        <p:spPr bwMode="auto">
          <a:xfrm flipH="1">
            <a:off x="6248400" y="4343400"/>
            <a:ext cx="1447800" cy="0"/>
          </a:xfrm>
          <a:prstGeom prst="line">
            <a:avLst/>
          </a:prstGeom>
          <a:noFill/>
          <a:ln w="101600">
            <a:solidFill>
              <a:srgbClr val="006666"/>
            </a:solidFill>
            <a:round/>
            <a:headEnd type="oval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51213" name="Line 13"/>
          <p:cNvSpPr>
            <a:spLocks noChangeShapeType="1"/>
          </p:cNvSpPr>
          <p:nvPr/>
        </p:nvSpPr>
        <p:spPr bwMode="auto">
          <a:xfrm flipH="1">
            <a:off x="3352800" y="5867400"/>
            <a:ext cx="1447800" cy="0"/>
          </a:xfrm>
          <a:prstGeom prst="line">
            <a:avLst/>
          </a:prstGeom>
          <a:noFill/>
          <a:ln w="101600">
            <a:solidFill>
              <a:srgbClr val="26170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51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51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12" grpId="0" animBg="1"/>
      <p:bldP spid="512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 Box 2"/>
          <p:cNvSpPr txBox="1">
            <a:spLocks noChangeArrowheads="1"/>
          </p:cNvSpPr>
          <p:nvPr/>
        </p:nvSpPr>
        <p:spPr bwMode="auto">
          <a:xfrm>
            <a:off x="228600" y="76200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fr-FR" altLang="fr-FR" sz="3600">
                <a:solidFill>
                  <a:srgbClr val="006666"/>
                </a:solidFill>
                <a:latin typeface="Times" panose="02020603050405020304" pitchFamily="18" charset="0"/>
              </a:rPr>
              <a:t>Chaque flux a une origine ...</a:t>
            </a:r>
            <a:endParaRPr lang="fr-FR" altLang="fr-FR" sz="3600">
              <a:latin typeface="Times" panose="02020603050405020304" pitchFamily="18" charset="0"/>
            </a:endParaRPr>
          </a:p>
        </p:txBody>
      </p:sp>
      <p:sp>
        <p:nvSpPr>
          <p:cNvPr id="49164" name="Text Box 12"/>
          <p:cNvSpPr txBox="1">
            <a:spLocks noChangeArrowheads="1"/>
          </p:cNvSpPr>
          <p:nvPr/>
        </p:nvSpPr>
        <p:spPr bwMode="auto">
          <a:xfrm>
            <a:off x="3200400" y="4114800"/>
            <a:ext cx="4114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fr-FR" altLang="fr-FR" sz="3600">
                <a:solidFill>
                  <a:srgbClr val="261704"/>
                </a:solidFill>
                <a:latin typeface="Times" panose="02020603050405020304" pitchFamily="18" charset="0"/>
              </a:rPr>
              <a:t>... et une destination</a:t>
            </a:r>
            <a:endParaRPr lang="fr-FR" altLang="fr-FR" sz="3600">
              <a:latin typeface="Times" panose="02020603050405020304" pitchFamily="18" charset="0"/>
            </a:endParaRPr>
          </a:p>
        </p:txBody>
      </p:sp>
      <p:sp>
        <p:nvSpPr>
          <p:cNvPr id="49165" name="Text Box 13"/>
          <p:cNvSpPr txBox="1">
            <a:spLocks noChangeArrowheads="1"/>
          </p:cNvSpPr>
          <p:nvPr/>
        </p:nvSpPr>
        <p:spPr bwMode="auto">
          <a:xfrm>
            <a:off x="457200" y="1327150"/>
            <a:ext cx="5029200" cy="1370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b="1"/>
              <a:t>L’origine sera enregistrée à la </a:t>
            </a:r>
            <a:r>
              <a:rPr lang="fr-FR" altLang="fr-FR" b="1" u="sng"/>
              <a:t>droite</a:t>
            </a:r>
            <a:r>
              <a:rPr lang="fr-FR" altLang="fr-FR" b="1"/>
              <a:t> du compte d’origine; </a:t>
            </a:r>
          </a:p>
          <a:p>
            <a:pPr>
              <a:spcBef>
                <a:spcPct val="50000"/>
              </a:spcBef>
            </a:pPr>
            <a:r>
              <a:rPr lang="fr-FR" altLang="fr-FR" b="1"/>
              <a:t>                  partie appelée :      </a:t>
            </a:r>
          </a:p>
        </p:txBody>
      </p:sp>
      <p:sp>
        <p:nvSpPr>
          <p:cNvPr id="49166" name="Text Box 14"/>
          <p:cNvSpPr txBox="1">
            <a:spLocks noChangeArrowheads="1"/>
          </p:cNvSpPr>
          <p:nvPr/>
        </p:nvSpPr>
        <p:spPr bwMode="auto">
          <a:xfrm>
            <a:off x="3505200" y="4946650"/>
            <a:ext cx="5029200" cy="1370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b="1"/>
              <a:t>La destination sera enregistrée à la </a:t>
            </a:r>
            <a:r>
              <a:rPr lang="fr-FR" altLang="fr-FR" b="1" u="sng"/>
              <a:t>gauche</a:t>
            </a:r>
            <a:r>
              <a:rPr lang="fr-FR" altLang="fr-FR" b="1"/>
              <a:t> du compte de destination;</a:t>
            </a:r>
          </a:p>
          <a:p>
            <a:pPr>
              <a:spcBef>
                <a:spcPct val="50000"/>
              </a:spcBef>
            </a:pPr>
            <a:r>
              <a:rPr lang="fr-FR" altLang="fr-FR" b="1"/>
              <a:t>                         partie appelée :</a:t>
            </a:r>
          </a:p>
        </p:txBody>
      </p:sp>
      <p:sp>
        <p:nvSpPr>
          <p:cNvPr id="49168" name="AutoShape 16"/>
          <p:cNvSpPr>
            <a:spLocks noChangeArrowheads="1"/>
          </p:cNvSpPr>
          <p:nvPr/>
        </p:nvSpPr>
        <p:spPr bwMode="auto">
          <a:xfrm>
            <a:off x="7620000" y="5562600"/>
            <a:ext cx="1219200" cy="1066800"/>
          </a:xfrm>
          <a:prstGeom prst="star16">
            <a:avLst>
              <a:gd name="adj" fmla="val 37500"/>
            </a:avLst>
          </a:prstGeom>
          <a:solidFill>
            <a:srgbClr val="FFFF00"/>
          </a:solidFill>
          <a:ln w="9525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FR" altLang="fr-FR" sz="2000" b="1">
                <a:latin typeface="Arial" panose="020B0604020202020204" pitchFamily="34" charset="0"/>
              </a:rPr>
              <a:t>Débit</a:t>
            </a:r>
            <a:endParaRPr lang="fr-FR" altLang="fr-FR">
              <a:latin typeface="Times New Roman" panose="02020603050405020304" pitchFamily="18" charset="0"/>
            </a:endParaRPr>
          </a:p>
        </p:txBody>
      </p:sp>
      <p:sp>
        <p:nvSpPr>
          <p:cNvPr id="49169" name="AutoShape 17"/>
          <p:cNvSpPr>
            <a:spLocks noChangeArrowheads="1"/>
          </p:cNvSpPr>
          <p:nvPr/>
        </p:nvSpPr>
        <p:spPr bwMode="auto">
          <a:xfrm>
            <a:off x="4038600" y="1981200"/>
            <a:ext cx="1219200" cy="1066800"/>
          </a:xfrm>
          <a:prstGeom prst="star16">
            <a:avLst>
              <a:gd name="adj" fmla="val 37500"/>
            </a:avLst>
          </a:prstGeom>
          <a:solidFill>
            <a:srgbClr val="FFFF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FR" altLang="fr-FR" sz="2000" b="1">
                <a:latin typeface="Arial" panose="020B0604020202020204" pitchFamily="34" charset="0"/>
              </a:rPr>
              <a:t>Crédit</a:t>
            </a:r>
            <a:endParaRPr lang="fr-FR" altLang="fr-FR">
              <a:latin typeface="Times New Roman" panose="02020603050405020304" pitchFamily="18" charset="0"/>
            </a:endParaRPr>
          </a:p>
        </p:txBody>
      </p:sp>
      <p:grpSp>
        <p:nvGrpSpPr>
          <p:cNvPr id="49172" name="Group 20"/>
          <p:cNvGrpSpPr>
            <a:grpSpLocks/>
          </p:cNvGrpSpPr>
          <p:nvPr/>
        </p:nvGrpSpPr>
        <p:grpSpPr bwMode="auto">
          <a:xfrm>
            <a:off x="457200" y="3657600"/>
            <a:ext cx="2524125" cy="2628900"/>
            <a:chOff x="288" y="2304"/>
            <a:chExt cx="1590" cy="1656"/>
          </a:xfrm>
        </p:grpSpPr>
        <p:pic>
          <p:nvPicPr>
            <p:cNvPr id="49163" name="1277.jpg">
              <a:hlinkClick r:id="" action="ppaction://media"/>
            </p:cNvPr>
            <p:cNvPicPr>
              <a:picLocks noRot="1" noChangeAspect="1" noChangeArrowheads="1"/>
            </p:cNvPicPr>
            <p:nvPr>
              <a:videoFile r:link="rId2"/>
            </p:nvPr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8" y="2304"/>
              <a:ext cx="1110" cy="16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9170" name="Rectangle 18"/>
            <p:cNvSpPr>
              <a:spLocks noChangeArrowheads="1"/>
            </p:cNvSpPr>
            <p:nvPr/>
          </p:nvSpPr>
          <p:spPr bwMode="auto">
            <a:xfrm>
              <a:off x="288" y="2928"/>
              <a:ext cx="288" cy="5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</p:grpSp>
      <p:grpSp>
        <p:nvGrpSpPr>
          <p:cNvPr id="49173" name="Group 21"/>
          <p:cNvGrpSpPr>
            <a:grpSpLocks/>
          </p:cNvGrpSpPr>
          <p:nvPr/>
        </p:nvGrpSpPr>
        <p:grpSpPr bwMode="auto">
          <a:xfrm>
            <a:off x="6096000" y="304800"/>
            <a:ext cx="2590800" cy="2628900"/>
            <a:chOff x="3840" y="192"/>
            <a:chExt cx="1632" cy="1656"/>
          </a:xfrm>
        </p:grpSpPr>
        <p:pic>
          <p:nvPicPr>
            <p:cNvPr id="49158" name="1276.jpg">
              <a:hlinkClick r:id="" action="ppaction://media"/>
            </p:cNvPr>
            <p:cNvPicPr>
              <a:picLocks noRot="1" noChangeAspect="1" noChangeArrowheads="1"/>
            </p:cNvPicPr>
            <p:nvPr>
              <a:videoFile r:link="rId1"/>
            </p:nvPr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40" y="192"/>
              <a:ext cx="1110" cy="16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9171" name="Rectangle 19"/>
            <p:cNvSpPr>
              <a:spLocks noChangeArrowheads="1"/>
            </p:cNvSpPr>
            <p:nvPr/>
          </p:nvSpPr>
          <p:spPr bwMode="auto">
            <a:xfrm>
              <a:off x="5184" y="912"/>
              <a:ext cx="288" cy="5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9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49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64" grpId="0" autoUpdateAnimBg="0"/>
      <p:bldP spid="49165" grpId="0" autoUpdateAnimBg="0"/>
      <p:bldP spid="49166" grpId="0" autoUpdateAnimBg="0"/>
      <p:bldP spid="49168" grpId="0" animBg="1" autoUpdateAnimBg="0"/>
      <p:bldP spid="49169" grpId="0" animBg="1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609600" y="533400"/>
            <a:ext cx="8001000" cy="57912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4099" name="Line 3"/>
          <p:cNvSpPr>
            <a:spLocks noChangeShapeType="1"/>
          </p:cNvSpPr>
          <p:nvPr/>
        </p:nvSpPr>
        <p:spPr bwMode="auto">
          <a:xfrm>
            <a:off x="4572000" y="0"/>
            <a:ext cx="0" cy="68580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4100" name="Line 4"/>
          <p:cNvSpPr>
            <a:spLocks noChangeShapeType="1"/>
          </p:cNvSpPr>
          <p:nvPr/>
        </p:nvSpPr>
        <p:spPr bwMode="auto">
          <a:xfrm>
            <a:off x="0" y="3429000"/>
            <a:ext cx="91440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grpSp>
        <p:nvGrpSpPr>
          <p:cNvPr id="4143" name="Group 47"/>
          <p:cNvGrpSpPr>
            <a:grpSpLocks/>
          </p:cNvGrpSpPr>
          <p:nvPr/>
        </p:nvGrpSpPr>
        <p:grpSpPr bwMode="auto">
          <a:xfrm>
            <a:off x="0" y="0"/>
            <a:ext cx="4419600" cy="6246813"/>
            <a:chOff x="0" y="0"/>
            <a:chExt cx="2784" cy="3935"/>
          </a:xfrm>
        </p:grpSpPr>
        <p:sp>
          <p:nvSpPr>
            <p:cNvPr id="4101" name="Text Box 5"/>
            <p:cNvSpPr txBox="1">
              <a:spLocks noChangeArrowheads="1"/>
            </p:cNvSpPr>
            <p:nvPr/>
          </p:nvSpPr>
          <p:spPr bwMode="auto">
            <a:xfrm>
              <a:off x="384" y="0"/>
              <a:ext cx="240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altLang="fr-FR" sz="2800" b="1">
                  <a:latin typeface="Times New Roman" panose="02020603050405020304" pitchFamily="18" charset="0"/>
                </a:rPr>
                <a:t>Emplois</a:t>
              </a:r>
            </a:p>
          </p:txBody>
        </p:sp>
        <p:sp>
          <p:nvSpPr>
            <p:cNvPr id="4103" name="Text Box 7"/>
            <p:cNvSpPr txBox="1">
              <a:spLocks noChangeArrowheads="1"/>
            </p:cNvSpPr>
            <p:nvPr/>
          </p:nvSpPr>
          <p:spPr bwMode="auto">
            <a:xfrm rot="-5400000">
              <a:off x="-653" y="1035"/>
              <a:ext cx="163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altLang="fr-FR" sz="2800" b="1">
                  <a:latin typeface="Times New Roman" panose="02020603050405020304" pitchFamily="18" charset="0"/>
                </a:rPr>
                <a:t>non consommés</a:t>
              </a:r>
              <a:endParaRPr lang="fr-FR" altLang="fr-FR">
                <a:latin typeface="Times New Roman" panose="02020603050405020304" pitchFamily="18" charset="0"/>
              </a:endParaRPr>
            </a:p>
          </p:txBody>
        </p:sp>
        <p:sp>
          <p:nvSpPr>
            <p:cNvPr id="4104" name="Text Box 8"/>
            <p:cNvSpPr txBox="1">
              <a:spLocks noChangeArrowheads="1"/>
            </p:cNvSpPr>
            <p:nvPr/>
          </p:nvSpPr>
          <p:spPr bwMode="auto">
            <a:xfrm rot="-5400000">
              <a:off x="-677" y="2931"/>
              <a:ext cx="168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altLang="fr-FR" sz="2800" b="1">
                  <a:latin typeface="Times New Roman" panose="02020603050405020304" pitchFamily="18" charset="0"/>
                </a:rPr>
                <a:t>consommés</a:t>
              </a:r>
            </a:p>
          </p:txBody>
        </p:sp>
      </p:grpSp>
      <p:grpSp>
        <p:nvGrpSpPr>
          <p:cNvPr id="4144" name="Group 48"/>
          <p:cNvGrpSpPr>
            <a:grpSpLocks/>
          </p:cNvGrpSpPr>
          <p:nvPr/>
        </p:nvGrpSpPr>
        <p:grpSpPr bwMode="auto">
          <a:xfrm>
            <a:off x="4572000" y="0"/>
            <a:ext cx="4570413" cy="6170613"/>
            <a:chOff x="2880" y="0"/>
            <a:chExt cx="2879" cy="3887"/>
          </a:xfrm>
        </p:grpSpPr>
        <p:sp>
          <p:nvSpPr>
            <p:cNvPr id="4102" name="Text Box 6"/>
            <p:cNvSpPr txBox="1">
              <a:spLocks noChangeArrowheads="1"/>
            </p:cNvSpPr>
            <p:nvPr/>
          </p:nvSpPr>
          <p:spPr bwMode="auto">
            <a:xfrm>
              <a:off x="2880" y="0"/>
              <a:ext cx="254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fr-FR" altLang="fr-FR" sz="2800" b="1">
                  <a:latin typeface="Times New Roman" panose="02020603050405020304" pitchFamily="18" charset="0"/>
                </a:rPr>
                <a:t>Sources</a:t>
              </a:r>
              <a:endParaRPr lang="fr-FR" altLang="fr-FR">
                <a:latin typeface="Times New Roman" panose="02020603050405020304" pitchFamily="18" charset="0"/>
              </a:endParaRPr>
            </a:p>
          </p:txBody>
        </p:sp>
        <p:sp>
          <p:nvSpPr>
            <p:cNvPr id="4105" name="Text Box 9"/>
            <p:cNvSpPr txBox="1">
              <a:spLocks noChangeArrowheads="1"/>
            </p:cNvSpPr>
            <p:nvPr/>
          </p:nvSpPr>
          <p:spPr bwMode="auto">
            <a:xfrm rot="5400000">
              <a:off x="4780" y="1035"/>
              <a:ext cx="163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altLang="fr-FR" sz="2800" b="1">
                  <a:latin typeface="Times New Roman" panose="02020603050405020304" pitchFamily="18" charset="0"/>
                </a:rPr>
                <a:t>Externes</a:t>
              </a:r>
              <a:endParaRPr lang="fr-FR" altLang="fr-FR">
                <a:latin typeface="Times New Roman" panose="02020603050405020304" pitchFamily="18" charset="0"/>
              </a:endParaRPr>
            </a:p>
          </p:txBody>
        </p:sp>
        <p:sp>
          <p:nvSpPr>
            <p:cNvPr id="4106" name="Text Box 10"/>
            <p:cNvSpPr txBox="1">
              <a:spLocks noChangeArrowheads="1"/>
            </p:cNvSpPr>
            <p:nvPr/>
          </p:nvSpPr>
          <p:spPr bwMode="auto">
            <a:xfrm rot="5400000">
              <a:off x="4780" y="2907"/>
              <a:ext cx="163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altLang="fr-FR" sz="2800" b="1">
                  <a:latin typeface="Times New Roman" panose="02020603050405020304" pitchFamily="18" charset="0"/>
                </a:rPr>
                <a:t>Internes</a:t>
              </a:r>
              <a:endParaRPr lang="fr-FR" altLang="fr-FR">
                <a:latin typeface="Times New Roman" panose="02020603050405020304" pitchFamily="18" charset="0"/>
              </a:endParaRPr>
            </a:p>
          </p:txBody>
        </p:sp>
      </p:grpSp>
      <p:sp>
        <p:nvSpPr>
          <p:cNvPr id="4107" name="AutoShape 11"/>
          <p:cNvSpPr>
            <a:spLocks noChangeArrowheads="1"/>
          </p:cNvSpPr>
          <p:nvPr/>
        </p:nvSpPr>
        <p:spPr bwMode="auto">
          <a:xfrm>
            <a:off x="5334000" y="609600"/>
            <a:ext cx="2514600" cy="2286000"/>
          </a:xfrm>
          <a:prstGeom prst="triangle">
            <a:avLst>
              <a:gd name="adj" fmla="val 50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4108" name="AutoShape 12"/>
          <p:cNvSpPr>
            <a:spLocks noChangeArrowheads="1"/>
          </p:cNvSpPr>
          <p:nvPr/>
        </p:nvSpPr>
        <p:spPr bwMode="auto">
          <a:xfrm>
            <a:off x="5459413" y="3546475"/>
            <a:ext cx="2286000" cy="2209800"/>
          </a:xfrm>
          <a:prstGeom prst="smileyFace">
            <a:avLst>
              <a:gd name="adj" fmla="val 4653"/>
            </a:avLst>
          </a:prstGeom>
          <a:solidFill>
            <a:srgbClr val="FF505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4109" name="AutoShape 13"/>
          <p:cNvSpPr>
            <a:spLocks noChangeArrowheads="1"/>
          </p:cNvSpPr>
          <p:nvPr/>
        </p:nvSpPr>
        <p:spPr bwMode="auto">
          <a:xfrm>
            <a:off x="1446213" y="3544888"/>
            <a:ext cx="2286000" cy="2209800"/>
          </a:xfrm>
          <a:prstGeom prst="smileyFace">
            <a:avLst>
              <a:gd name="adj" fmla="val -4653"/>
            </a:avLst>
          </a:prstGeom>
          <a:solidFill>
            <a:srgbClr val="66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grpSp>
        <p:nvGrpSpPr>
          <p:cNvPr id="4137" name="Group 41"/>
          <p:cNvGrpSpPr>
            <a:grpSpLocks/>
          </p:cNvGrpSpPr>
          <p:nvPr/>
        </p:nvGrpSpPr>
        <p:grpSpPr bwMode="auto">
          <a:xfrm>
            <a:off x="685800" y="1485900"/>
            <a:ext cx="3749675" cy="684213"/>
            <a:chOff x="432" y="936"/>
            <a:chExt cx="2362" cy="431"/>
          </a:xfrm>
        </p:grpSpPr>
        <p:sp>
          <p:nvSpPr>
            <p:cNvPr id="4110" name="WordArt 14"/>
            <p:cNvSpPr>
              <a:spLocks noChangeArrowheads="1" noChangeShapeType="1" noTextEdit="1"/>
            </p:cNvSpPr>
            <p:nvPr/>
          </p:nvSpPr>
          <p:spPr bwMode="auto">
            <a:xfrm>
              <a:off x="432" y="936"/>
              <a:ext cx="396" cy="431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fr-CH" sz="4800" b="1" kern="10">
                  <a:ln w="19050">
                    <a:solidFill>
                      <a:srgbClr val="99CCFF"/>
                    </a:solidFill>
                    <a:round/>
                    <a:headEnd/>
                    <a:tailEnd/>
                  </a:ln>
                  <a:solidFill>
                    <a:srgbClr val="008000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Impact" panose="020B0806030902050204" pitchFamily="34" charset="0"/>
                </a:rPr>
                <a:t>+</a:t>
              </a:r>
            </a:p>
          </p:txBody>
        </p:sp>
        <p:sp>
          <p:nvSpPr>
            <p:cNvPr id="4111" name="WordArt 15"/>
            <p:cNvSpPr>
              <a:spLocks noChangeArrowheads="1" noChangeShapeType="1" noTextEdit="1"/>
            </p:cNvSpPr>
            <p:nvPr/>
          </p:nvSpPr>
          <p:spPr bwMode="auto">
            <a:xfrm>
              <a:off x="2400" y="1104"/>
              <a:ext cx="394" cy="11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fr-CH" sz="5400" b="1" kern="10">
                  <a:ln w="19050">
                    <a:solidFill>
                      <a:srgbClr val="99CCFF"/>
                    </a:solidFill>
                    <a:round/>
                    <a:headEnd/>
                    <a:tailEnd/>
                  </a:ln>
                  <a:solidFill>
                    <a:srgbClr val="008000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Impact" panose="020B0806030902050204" pitchFamily="34" charset="0"/>
                </a:rPr>
                <a:t>-</a:t>
              </a:r>
            </a:p>
          </p:txBody>
        </p:sp>
      </p:grpSp>
      <p:grpSp>
        <p:nvGrpSpPr>
          <p:cNvPr id="4140" name="Group 44"/>
          <p:cNvGrpSpPr>
            <a:grpSpLocks/>
          </p:cNvGrpSpPr>
          <p:nvPr/>
        </p:nvGrpSpPr>
        <p:grpSpPr bwMode="auto">
          <a:xfrm>
            <a:off x="684213" y="4344988"/>
            <a:ext cx="3749675" cy="684212"/>
            <a:chOff x="431" y="2737"/>
            <a:chExt cx="2362" cy="431"/>
          </a:xfrm>
        </p:grpSpPr>
        <p:sp>
          <p:nvSpPr>
            <p:cNvPr id="4112" name="WordArt 16"/>
            <p:cNvSpPr>
              <a:spLocks noChangeArrowheads="1" noChangeShapeType="1" noTextEdit="1"/>
            </p:cNvSpPr>
            <p:nvPr/>
          </p:nvSpPr>
          <p:spPr bwMode="auto">
            <a:xfrm>
              <a:off x="431" y="2737"/>
              <a:ext cx="396" cy="431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fr-CH" sz="4800" b="1" kern="10">
                  <a:ln w="19050">
                    <a:solidFill>
                      <a:srgbClr val="99CCFF"/>
                    </a:solidFill>
                    <a:round/>
                    <a:headEnd/>
                    <a:tailEnd/>
                  </a:ln>
                  <a:solidFill>
                    <a:srgbClr val="66FF99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Impact" panose="020B0806030902050204" pitchFamily="34" charset="0"/>
                </a:rPr>
                <a:t>+</a:t>
              </a:r>
            </a:p>
          </p:txBody>
        </p:sp>
        <p:sp>
          <p:nvSpPr>
            <p:cNvPr id="4113" name="WordArt 17"/>
            <p:cNvSpPr>
              <a:spLocks noChangeArrowheads="1" noChangeShapeType="1" noTextEdit="1"/>
            </p:cNvSpPr>
            <p:nvPr/>
          </p:nvSpPr>
          <p:spPr bwMode="auto">
            <a:xfrm>
              <a:off x="2399" y="2898"/>
              <a:ext cx="394" cy="11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fr-CH" sz="5400" b="1" kern="10">
                  <a:ln w="19050">
                    <a:solidFill>
                      <a:srgbClr val="99CCFF"/>
                    </a:solidFill>
                    <a:round/>
                    <a:headEnd/>
                    <a:tailEnd/>
                  </a:ln>
                  <a:solidFill>
                    <a:srgbClr val="66FF99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Impact" panose="020B0806030902050204" pitchFamily="34" charset="0"/>
                </a:rPr>
                <a:t>-</a:t>
              </a:r>
            </a:p>
          </p:txBody>
        </p:sp>
      </p:grpSp>
      <p:grpSp>
        <p:nvGrpSpPr>
          <p:cNvPr id="4138" name="Group 42"/>
          <p:cNvGrpSpPr>
            <a:grpSpLocks/>
          </p:cNvGrpSpPr>
          <p:nvPr/>
        </p:nvGrpSpPr>
        <p:grpSpPr bwMode="auto">
          <a:xfrm>
            <a:off x="4800600" y="1447800"/>
            <a:ext cx="3524250" cy="736600"/>
            <a:chOff x="3024" y="912"/>
            <a:chExt cx="2220" cy="464"/>
          </a:xfrm>
        </p:grpSpPr>
        <p:sp>
          <p:nvSpPr>
            <p:cNvPr id="4114" name="WordArt 18"/>
            <p:cNvSpPr>
              <a:spLocks noChangeArrowheads="1" noChangeShapeType="1" noTextEdit="1"/>
            </p:cNvSpPr>
            <p:nvPr/>
          </p:nvSpPr>
          <p:spPr bwMode="auto">
            <a:xfrm>
              <a:off x="3024" y="1104"/>
              <a:ext cx="394" cy="11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fr-CH" sz="5400" b="1" kern="10">
                  <a:ln w="19050">
                    <a:solidFill>
                      <a:srgbClr val="99CCFF"/>
                    </a:solidFill>
                    <a:round/>
                    <a:headEnd/>
                    <a:tailEnd/>
                  </a:ln>
                  <a:solidFill>
                    <a:srgbClr val="FF0000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Impact" panose="020B0806030902050204" pitchFamily="34" charset="0"/>
                </a:rPr>
                <a:t>-</a:t>
              </a:r>
            </a:p>
          </p:txBody>
        </p:sp>
        <p:sp>
          <p:nvSpPr>
            <p:cNvPr id="4115" name="WordArt 19"/>
            <p:cNvSpPr>
              <a:spLocks noChangeArrowheads="1" noChangeShapeType="1" noTextEdit="1"/>
            </p:cNvSpPr>
            <p:nvPr/>
          </p:nvSpPr>
          <p:spPr bwMode="auto">
            <a:xfrm>
              <a:off x="4848" y="912"/>
              <a:ext cx="396" cy="46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fr-CH" sz="4800" b="1" kern="10">
                  <a:ln w="19050">
                    <a:solidFill>
                      <a:srgbClr val="99CCFF"/>
                    </a:solidFill>
                    <a:round/>
                    <a:headEnd/>
                    <a:tailEnd/>
                  </a:ln>
                  <a:solidFill>
                    <a:srgbClr val="FF0000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Impact" panose="020B0806030902050204" pitchFamily="34" charset="0"/>
                </a:rPr>
                <a:t>+</a:t>
              </a:r>
            </a:p>
          </p:txBody>
        </p:sp>
      </p:grpSp>
      <p:grpSp>
        <p:nvGrpSpPr>
          <p:cNvPr id="4141" name="Group 45"/>
          <p:cNvGrpSpPr>
            <a:grpSpLocks/>
          </p:cNvGrpSpPr>
          <p:nvPr/>
        </p:nvGrpSpPr>
        <p:grpSpPr bwMode="auto">
          <a:xfrm>
            <a:off x="4722813" y="4308475"/>
            <a:ext cx="3814762" cy="684213"/>
            <a:chOff x="2975" y="2714"/>
            <a:chExt cx="2403" cy="431"/>
          </a:xfrm>
        </p:grpSpPr>
        <p:sp>
          <p:nvSpPr>
            <p:cNvPr id="4116" name="WordArt 20"/>
            <p:cNvSpPr>
              <a:spLocks noChangeArrowheads="1" noChangeShapeType="1" noTextEdit="1"/>
            </p:cNvSpPr>
            <p:nvPr/>
          </p:nvSpPr>
          <p:spPr bwMode="auto">
            <a:xfrm>
              <a:off x="2975" y="2898"/>
              <a:ext cx="394" cy="11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fr-CH" sz="5400" b="1" kern="10">
                  <a:ln w="19050">
                    <a:solidFill>
                      <a:srgbClr val="99CCFF"/>
                    </a:solidFill>
                    <a:round/>
                    <a:headEnd/>
                    <a:tailEnd/>
                  </a:ln>
                  <a:solidFill>
                    <a:srgbClr val="FF5050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Impact" panose="020B0806030902050204" pitchFamily="34" charset="0"/>
                </a:rPr>
                <a:t>-</a:t>
              </a:r>
            </a:p>
          </p:txBody>
        </p:sp>
        <p:sp>
          <p:nvSpPr>
            <p:cNvPr id="4117" name="WordArt 21"/>
            <p:cNvSpPr>
              <a:spLocks noChangeArrowheads="1" noChangeShapeType="1" noTextEdit="1"/>
            </p:cNvSpPr>
            <p:nvPr/>
          </p:nvSpPr>
          <p:spPr bwMode="auto">
            <a:xfrm>
              <a:off x="4982" y="2714"/>
              <a:ext cx="396" cy="431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fr-CH" sz="4800" b="1" kern="10">
                  <a:ln w="19050">
                    <a:solidFill>
                      <a:srgbClr val="99CCFF"/>
                    </a:solidFill>
                    <a:round/>
                    <a:headEnd/>
                    <a:tailEnd/>
                  </a:ln>
                  <a:solidFill>
                    <a:srgbClr val="FF5050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Impact" panose="020B0806030902050204" pitchFamily="34" charset="0"/>
                </a:rPr>
                <a:t>+</a:t>
              </a:r>
            </a:p>
          </p:txBody>
        </p:sp>
      </p:grpSp>
      <p:sp>
        <p:nvSpPr>
          <p:cNvPr id="4118" name="Line 22"/>
          <p:cNvSpPr>
            <a:spLocks noChangeShapeType="1"/>
          </p:cNvSpPr>
          <p:nvPr/>
        </p:nvSpPr>
        <p:spPr bwMode="auto">
          <a:xfrm flipH="1">
            <a:off x="6584950" y="546100"/>
            <a:ext cx="3175" cy="2347913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4119" name="Rectangle 23"/>
          <p:cNvSpPr>
            <a:spLocks noChangeArrowheads="1"/>
          </p:cNvSpPr>
          <p:nvPr/>
        </p:nvSpPr>
        <p:spPr bwMode="auto">
          <a:xfrm>
            <a:off x="1447800" y="762000"/>
            <a:ext cx="2286000" cy="2057400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4120" name="Line 24"/>
          <p:cNvSpPr>
            <a:spLocks noChangeShapeType="1"/>
          </p:cNvSpPr>
          <p:nvPr/>
        </p:nvSpPr>
        <p:spPr bwMode="auto">
          <a:xfrm>
            <a:off x="2590800" y="533400"/>
            <a:ext cx="0" cy="2286000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4121" name="Line 25"/>
          <p:cNvSpPr>
            <a:spLocks noChangeShapeType="1"/>
          </p:cNvSpPr>
          <p:nvPr/>
        </p:nvSpPr>
        <p:spPr bwMode="auto">
          <a:xfrm>
            <a:off x="2590800" y="3429000"/>
            <a:ext cx="0" cy="2362200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4122" name="Line 26"/>
          <p:cNvSpPr>
            <a:spLocks noChangeShapeType="1"/>
          </p:cNvSpPr>
          <p:nvPr/>
        </p:nvSpPr>
        <p:spPr bwMode="auto">
          <a:xfrm flipH="1">
            <a:off x="6596063" y="3413125"/>
            <a:ext cx="0" cy="2324100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grpSp>
        <p:nvGrpSpPr>
          <p:cNvPr id="4150" name="Group 54"/>
          <p:cNvGrpSpPr>
            <a:grpSpLocks/>
          </p:cNvGrpSpPr>
          <p:nvPr/>
        </p:nvGrpSpPr>
        <p:grpSpPr bwMode="auto">
          <a:xfrm>
            <a:off x="838200" y="2946400"/>
            <a:ext cx="7543800" cy="3287713"/>
            <a:chOff x="528" y="1856"/>
            <a:chExt cx="4752" cy="2071"/>
          </a:xfrm>
        </p:grpSpPr>
        <p:sp>
          <p:nvSpPr>
            <p:cNvPr id="4123" name="Text Box 27"/>
            <p:cNvSpPr txBox="1">
              <a:spLocks noChangeArrowheads="1"/>
            </p:cNvSpPr>
            <p:nvPr/>
          </p:nvSpPr>
          <p:spPr bwMode="auto">
            <a:xfrm>
              <a:off x="528" y="1856"/>
              <a:ext cx="220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altLang="fr-FR" sz="1800" b="1">
                  <a:latin typeface="Arial" panose="020B0604020202020204" pitchFamily="34" charset="0"/>
                </a:rPr>
                <a:t>J ’ai ...; ils me doivent ...</a:t>
              </a:r>
            </a:p>
          </p:txBody>
        </p:sp>
        <p:sp>
          <p:nvSpPr>
            <p:cNvPr id="4124" name="Text Box 28"/>
            <p:cNvSpPr txBox="1">
              <a:spLocks noChangeArrowheads="1"/>
            </p:cNvSpPr>
            <p:nvPr/>
          </p:nvSpPr>
          <p:spPr bwMode="auto">
            <a:xfrm>
              <a:off x="3072" y="1872"/>
              <a:ext cx="220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altLang="fr-FR" sz="1800" b="1">
                  <a:latin typeface="Arial" panose="020B0604020202020204" pitchFamily="34" charset="0"/>
                </a:rPr>
                <a:t>Je dois ...</a:t>
              </a:r>
            </a:p>
          </p:txBody>
        </p:sp>
        <p:sp>
          <p:nvSpPr>
            <p:cNvPr id="4125" name="Text Box 29"/>
            <p:cNvSpPr txBox="1">
              <a:spLocks noChangeArrowheads="1"/>
            </p:cNvSpPr>
            <p:nvPr/>
          </p:nvSpPr>
          <p:spPr bwMode="auto">
            <a:xfrm>
              <a:off x="528" y="3696"/>
              <a:ext cx="220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altLang="fr-FR" sz="1800" b="1">
                  <a:latin typeface="Arial" panose="020B0604020202020204" pitchFamily="34" charset="0"/>
                </a:rPr>
                <a:t>J’utilise, je perds...</a:t>
              </a:r>
            </a:p>
          </p:txBody>
        </p:sp>
        <p:sp>
          <p:nvSpPr>
            <p:cNvPr id="4126" name="Text Box 30"/>
            <p:cNvSpPr txBox="1">
              <a:spLocks noChangeArrowheads="1"/>
            </p:cNvSpPr>
            <p:nvPr/>
          </p:nvSpPr>
          <p:spPr bwMode="auto">
            <a:xfrm>
              <a:off x="3072" y="3696"/>
              <a:ext cx="220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altLang="fr-FR" sz="1800" b="1">
                  <a:latin typeface="Arial" panose="020B0604020202020204" pitchFamily="34" charset="0"/>
                </a:rPr>
                <a:t>Je produis, je gagne...</a:t>
              </a:r>
            </a:p>
          </p:txBody>
        </p:sp>
      </p:grpSp>
      <p:grpSp>
        <p:nvGrpSpPr>
          <p:cNvPr id="4142" name="Group 46"/>
          <p:cNvGrpSpPr>
            <a:grpSpLocks/>
          </p:cNvGrpSpPr>
          <p:nvPr/>
        </p:nvGrpSpPr>
        <p:grpSpPr bwMode="auto">
          <a:xfrm>
            <a:off x="0" y="5791200"/>
            <a:ext cx="9144000" cy="1066800"/>
            <a:chOff x="0" y="3648"/>
            <a:chExt cx="5760" cy="672"/>
          </a:xfrm>
        </p:grpSpPr>
        <p:sp>
          <p:nvSpPr>
            <p:cNvPr id="4127" name="AutoShape 31"/>
            <p:cNvSpPr>
              <a:spLocks noChangeArrowheads="1"/>
            </p:cNvSpPr>
            <p:nvPr/>
          </p:nvSpPr>
          <p:spPr bwMode="auto">
            <a:xfrm>
              <a:off x="0" y="3648"/>
              <a:ext cx="768" cy="672"/>
            </a:xfrm>
            <a:prstGeom prst="star16">
              <a:avLst>
                <a:gd name="adj" fmla="val 37500"/>
              </a:avLst>
            </a:prstGeom>
            <a:solidFill>
              <a:srgbClr val="FFFF00"/>
            </a:solidFill>
            <a:ln w="9525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FR" altLang="fr-FR" sz="1800">
                  <a:latin typeface="Times New Roman" panose="02020603050405020304" pitchFamily="18" charset="0"/>
                </a:rPr>
                <a:t>Destination</a:t>
              </a:r>
              <a:endParaRPr lang="fr-FR" altLang="fr-FR">
                <a:latin typeface="Times New Roman" panose="02020603050405020304" pitchFamily="18" charset="0"/>
              </a:endParaRPr>
            </a:p>
          </p:txBody>
        </p:sp>
        <p:sp>
          <p:nvSpPr>
            <p:cNvPr id="4128" name="AutoShape 32"/>
            <p:cNvSpPr>
              <a:spLocks noChangeArrowheads="1"/>
            </p:cNvSpPr>
            <p:nvPr/>
          </p:nvSpPr>
          <p:spPr bwMode="auto">
            <a:xfrm>
              <a:off x="4992" y="3648"/>
              <a:ext cx="768" cy="672"/>
            </a:xfrm>
            <a:prstGeom prst="star16">
              <a:avLst>
                <a:gd name="adj" fmla="val 37500"/>
              </a:avLst>
            </a:prstGeom>
            <a:solidFill>
              <a:srgbClr val="FFFF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FR" altLang="fr-FR" sz="2000">
                  <a:latin typeface="Times New Roman" panose="02020603050405020304" pitchFamily="18" charset="0"/>
                </a:rPr>
                <a:t>Origine</a:t>
              </a:r>
              <a:endParaRPr lang="fr-FR" altLang="fr-FR">
                <a:latin typeface="Times New Roman" panose="02020603050405020304" pitchFamily="18" charset="0"/>
              </a:endParaRPr>
            </a:p>
          </p:txBody>
        </p:sp>
      </p:grpSp>
      <p:sp>
        <p:nvSpPr>
          <p:cNvPr id="4129" name="Text Box 33"/>
          <p:cNvSpPr txBox="1">
            <a:spLocks noChangeArrowheads="1"/>
          </p:cNvSpPr>
          <p:nvPr/>
        </p:nvSpPr>
        <p:spPr bwMode="auto">
          <a:xfrm>
            <a:off x="725488" y="642938"/>
            <a:ext cx="304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1800" b="1">
                <a:latin typeface="Times New Roman" panose="02020603050405020304" pitchFamily="18" charset="0"/>
              </a:rPr>
              <a:t>1</a:t>
            </a:r>
            <a:endParaRPr lang="fr-FR" altLang="fr-FR">
              <a:latin typeface="Times New Roman" panose="02020603050405020304" pitchFamily="18" charset="0"/>
            </a:endParaRPr>
          </a:p>
        </p:txBody>
      </p:sp>
      <p:sp>
        <p:nvSpPr>
          <p:cNvPr id="4130" name="Text Box 34"/>
          <p:cNvSpPr txBox="1">
            <a:spLocks noChangeArrowheads="1"/>
          </p:cNvSpPr>
          <p:nvPr/>
        </p:nvSpPr>
        <p:spPr bwMode="auto">
          <a:xfrm>
            <a:off x="4113213" y="652463"/>
            <a:ext cx="304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1800" b="1">
                <a:latin typeface="Times New Roman" panose="02020603050405020304" pitchFamily="18" charset="0"/>
              </a:rPr>
              <a:t>2</a:t>
            </a:r>
            <a:endParaRPr lang="fr-FR" altLang="fr-FR">
              <a:latin typeface="Times New Roman" panose="02020603050405020304" pitchFamily="18" charset="0"/>
            </a:endParaRPr>
          </a:p>
        </p:txBody>
      </p:sp>
      <p:sp>
        <p:nvSpPr>
          <p:cNvPr id="4131" name="Text Box 35"/>
          <p:cNvSpPr txBox="1">
            <a:spLocks noChangeArrowheads="1"/>
          </p:cNvSpPr>
          <p:nvPr/>
        </p:nvSpPr>
        <p:spPr bwMode="auto">
          <a:xfrm>
            <a:off x="4148138" y="35591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1800" b="1">
                <a:latin typeface="Times New Roman" panose="02020603050405020304" pitchFamily="18" charset="0"/>
              </a:rPr>
              <a:t>4</a:t>
            </a:r>
            <a:endParaRPr lang="fr-FR" altLang="fr-FR">
              <a:latin typeface="Times New Roman" panose="02020603050405020304" pitchFamily="18" charset="0"/>
            </a:endParaRPr>
          </a:p>
        </p:txBody>
      </p:sp>
      <p:sp>
        <p:nvSpPr>
          <p:cNvPr id="4132" name="Text Box 36"/>
          <p:cNvSpPr txBox="1">
            <a:spLocks noChangeArrowheads="1"/>
          </p:cNvSpPr>
          <p:nvPr/>
        </p:nvSpPr>
        <p:spPr bwMode="auto">
          <a:xfrm>
            <a:off x="698500" y="3554413"/>
            <a:ext cx="304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1800" b="1">
                <a:latin typeface="Times New Roman" panose="02020603050405020304" pitchFamily="18" charset="0"/>
              </a:rPr>
              <a:t>3</a:t>
            </a:r>
            <a:endParaRPr lang="fr-FR" altLang="fr-FR">
              <a:latin typeface="Times New Roman" panose="02020603050405020304" pitchFamily="18" charset="0"/>
            </a:endParaRPr>
          </a:p>
        </p:txBody>
      </p:sp>
      <p:sp>
        <p:nvSpPr>
          <p:cNvPr id="4133" name="Text Box 37"/>
          <p:cNvSpPr txBox="1">
            <a:spLocks noChangeArrowheads="1"/>
          </p:cNvSpPr>
          <p:nvPr/>
        </p:nvSpPr>
        <p:spPr bwMode="auto">
          <a:xfrm>
            <a:off x="4714875" y="652463"/>
            <a:ext cx="304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1800" b="1">
                <a:latin typeface="Times New Roman" panose="02020603050405020304" pitchFamily="18" charset="0"/>
              </a:rPr>
              <a:t>5</a:t>
            </a:r>
            <a:endParaRPr lang="fr-FR" altLang="fr-FR">
              <a:latin typeface="Times New Roman" panose="02020603050405020304" pitchFamily="18" charset="0"/>
            </a:endParaRPr>
          </a:p>
        </p:txBody>
      </p:sp>
      <p:sp>
        <p:nvSpPr>
          <p:cNvPr id="4134" name="Text Box 38"/>
          <p:cNvSpPr txBox="1">
            <a:spLocks noChangeArrowheads="1"/>
          </p:cNvSpPr>
          <p:nvPr/>
        </p:nvSpPr>
        <p:spPr bwMode="auto">
          <a:xfrm>
            <a:off x="8205788" y="6508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1800" b="1">
                <a:latin typeface="Times New Roman" panose="02020603050405020304" pitchFamily="18" charset="0"/>
              </a:rPr>
              <a:t>6</a:t>
            </a:r>
            <a:endParaRPr lang="fr-FR" altLang="fr-FR">
              <a:latin typeface="Times New Roman" panose="02020603050405020304" pitchFamily="18" charset="0"/>
            </a:endParaRPr>
          </a:p>
        </p:txBody>
      </p:sp>
      <p:sp>
        <p:nvSpPr>
          <p:cNvPr id="4135" name="Text Box 39"/>
          <p:cNvSpPr txBox="1">
            <a:spLocks noChangeArrowheads="1"/>
          </p:cNvSpPr>
          <p:nvPr/>
        </p:nvSpPr>
        <p:spPr bwMode="auto">
          <a:xfrm>
            <a:off x="8201025" y="3554413"/>
            <a:ext cx="304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1800" b="1">
                <a:latin typeface="Times New Roman" panose="02020603050405020304" pitchFamily="18" charset="0"/>
              </a:rPr>
              <a:t>8</a:t>
            </a:r>
            <a:endParaRPr lang="fr-FR" altLang="fr-FR">
              <a:latin typeface="Times New Roman" panose="02020603050405020304" pitchFamily="18" charset="0"/>
            </a:endParaRPr>
          </a:p>
        </p:txBody>
      </p:sp>
      <p:sp>
        <p:nvSpPr>
          <p:cNvPr id="4136" name="Text Box 40"/>
          <p:cNvSpPr txBox="1">
            <a:spLocks noChangeArrowheads="1"/>
          </p:cNvSpPr>
          <p:nvPr/>
        </p:nvSpPr>
        <p:spPr bwMode="auto">
          <a:xfrm>
            <a:off x="4687888" y="3549650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1800" b="1">
                <a:latin typeface="Times New Roman" panose="02020603050405020304" pitchFamily="18" charset="0"/>
              </a:rPr>
              <a:t>7</a:t>
            </a:r>
            <a:endParaRPr lang="fr-FR" altLang="fr-FR">
              <a:latin typeface="Times New Roman" panose="02020603050405020304" pitchFamily="18" charset="0"/>
            </a:endParaRPr>
          </a:p>
        </p:txBody>
      </p:sp>
      <p:grpSp>
        <p:nvGrpSpPr>
          <p:cNvPr id="4147" name="Group 51"/>
          <p:cNvGrpSpPr>
            <a:grpSpLocks/>
          </p:cNvGrpSpPr>
          <p:nvPr/>
        </p:nvGrpSpPr>
        <p:grpSpPr bwMode="auto">
          <a:xfrm>
            <a:off x="0" y="5791200"/>
            <a:ext cx="9144000" cy="1066800"/>
            <a:chOff x="0" y="3648"/>
            <a:chExt cx="5760" cy="672"/>
          </a:xfrm>
        </p:grpSpPr>
        <p:sp>
          <p:nvSpPr>
            <p:cNvPr id="4148" name="AutoShape 52"/>
            <p:cNvSpPr>
              <a:spLocks noChangeArrowheads="1"/>
            </p:cNvSpPr>
            <p:nvPr/>
          </p:nvSpPr>
          <p:spPr bwMode="auto">
            <a:xfrm>
              <a:off x="0" y="3648"/>
              <a:ext cx="768" cy="672"/>
            </a:xfrm>
            <a:prstGeom prst="star16">
              <a:avLst>
                <a:gd name="adj" fmla="val 37500"/>
              </a:avLst>
            </a:prstGeom>
            <a:solidFill>
              <a:srgbClr val="FFFF00"/>
            </a:solidFill>
            <a:ln w="9525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FR" altLang="fr-FR" sz="1800">
                  <a:latin typeface="Times New Roman" panose="02020603050405020304" pitchFamily="18" charset="0"/>
                </a:rPr>
                <a:t>Débit</a:t>
              </a:r>
              <a:endParaRPr lang="fr-FR" altLang="fr-FR">
                <a:latin typeface="Times New Roman" panose="02020603050405020304" pitchFamily="18" charset="0"/>
              </a:endParaRPr>
            </a:p>
          </p:txBody>
        </p:sp>
        <p:sp>
          <p:nvSpPr>
            <p:cNvPr id="4149" name="AutoShape 53"/>
            <p:cNvSpPr>
              <a:spLocks noChangeArrowheads="1"/>
            </p:cNvSpPr>
            <p:nvPr/>
          </p:nvSpPr>
          <p:spPr bwMode="auto">
            <a:xfrm>
              <a:off x="4992" y="3648"/>
              <a:ext cx="768" cy="672"/>
            </a:xfrm>
            <a:prstGeom prst="star16">
              <a:avLst>
                <a:gd name="adj" fmla="val 37500"/>
              </a:avLst>
            </a:prstGeom>
            <a:solidFill>
              <a:srgbClr val="FFFF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FR" altLang="fr-FR" sz="2000">
                  <a:latin typeface="Times New Roman" panose="02020603050405020304" pitchFamily="18" charset="0"/>
                </a:rPr>
                <a:t>Crédit</a:t>
              </a:r>
              <a:endParaRPr lang="fr-FR" altLang="fr-FR">
                <a:latin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7" grpId="0" animBg="1"/>
      <p:bldP spid="4108" grpId="0" animBg="1"/>
      <p:bldP spid="4109" grpId="0" animBg="1"/>
      <p:bldP spid="41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ChangeArrowheads="1"/>
          </p:cNvSpPr>
          <p:nvPr/>
        </p:nvSpPr>
        <p:spPr bwMode="auto">
          <a:xfrm>
            <a:off x="609600" y="533400"/>
            <a:ext cx="8001000" cy="57912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57347" name="Line 3"/>
          <p:cNvSpPr>
            <a:spLocks noChangeShapeType="1"/>
          </p:cNvSpPr>
          <p:nvPr/>
        </p:nvSpPr>
        <p:spPr bwMode="auto">
          <a:xfrm>
            <a:off x="4572000" y="0"/>
            <a:ext cx="0" cy="68580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57348" name="Line 4"/>
          <p:cNvSpPr>
            <a:spLocks noChangeShapeType="1"/>
          </p:cNvSpPr>
          <p:nvPr/>
        </p:nvSpPr>
        <p:spPr bwMode="auto">
          <a:xfrm>
            <a:off x="0" y="3429000"/>
            <a:ext cx="91440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grpSp>
        <p:nvGrpSpPr>
          <p:cNvPr id="57349" name="Group 5"/>
          <p:cNvGrpSpPr>
            <a:grpSpLocks/>
          </p:cNvGrpSpPr>
          <p:nvPr/>
        </p:nvGrpSpPr>
        <p:grpSpPr bwMode="auto">
          <a:xfrm>
            <a:off x="0" y="0"/>
            <a:ext cx="4419600" cy="6246813"/>
            <a:chOff x="0" y="0"/>
            <a:chExt cx="2784" cy="3935"/>
          </a:xfrm>
        </p:grpSpPr>
        <p:sp>
          <p:nvSpPr>
            <p:cNvPr id="57350" name="Text Box 6"/>
            <p:cNvSpPr txBox="1">
              <a:spLocks noChangeArrowheads="1"/>
            </p:cNvSpPr>
            <p:nvPr/>
          </p:nvSpPr>
          <p:spPr bwMode="auto">
            <a:xfrm>
              <a:off x="384" y="0"/>
              <a:ext cx="240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altLang="fr-FR" sz="2800" b="1">
                  <a:latin typeface="Times New Roman" panose="02020603050405020304" pitchFamily="18" charset="0"/>
                </a:rPr>
                <a:t>Emplois</a:t>
              </a:r>
            </a:p>
          </p:txBody>
        </p:sp>
        <p:sp>
          <p:nvSpPr>
            <p:cNvPr id="57351" name="Text Box 7"/>
            <p:cNvSpPr txBox="1">
              <a:spLocks noChangeArrowheads="1"/>
            </p:cNvSpPr>
            <p:nvPr/>
          </p:nvSpPr>
          <p:spPr bwMode="auto">
            <a:xfrm rot="-5400000">
              <a:off x="-653" y="1035"/>
              <a:ext cx="163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altLang="fr-FR" sz="2800" b="1">
                  <a:latin typeface="Times New Roman" panose="02020603050405020304" pitchFamily="18" charset="0"/>
                </a:rPr>
                <a:t>non consommés</a:t>
              </a:r>
              <a:endParaRPr lang="fr-FR" altLang="fr-FR">
                <a:latin typeface="Times New Roman" panose="02020603050405020304" pitchFamily="18" charset="0"/>
              </a:endParaRPr>
            </a:p>
          </p:txBody>
        </p:sp>
        <p:sp>
          <p:nvSpPr>
            <p:cNvPr id="57352" name="Text Box 8"/>
            <p:cNvSpPr txBox="1">
              <a:spLocks noChangeArrowheads="1"/>
            </p:cNvSpPr>
            <p:nvPr/>
          </p:nvSpPr>
          <p:spPr bwMode="auto">
            <a:xfrm rot="-5400000">
              <a:off x="-677" y="2931"/>
              <a:ext cx="168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altLang="fr-FR" sz="2800" b="1">
                  <a:latin typeface="Times New Roman" panose="02020603050405020304" pitchFamily="18" charset="0"/>
                </a:rPr>
                <a:t>consommés</a:t>
              </a:r>
            </a:p>
          </p:txBody>
        </p:sp>
      </p:grpSp>
      <p:grpSp>
        <p:nvGrpSpPr>
          <p:cNvPr id="57353" name="Group 9"/>
          <p:cNvGrpSpPr>
            <a:grpSpLocks/>
          </p:cNvGrpSpPr>
          <p:nvPr/>
        </p:nvGrpSpPr>
        <p:grpSpPr bwMode="auto">
          <a:xfrm>
            <a:off x="4572000" y="0"/>
            <a:ext cx="4570413" cy="6170613"/>
            <a:chOff x="2880" y="0"/>
            <a:chExt cx="2879" cy="3887"/>
          </a:xfrm>
        </p:grpSpPr>
        <p:sp>
          <p:nvSpPr>
            <p:cNvPr id="57354" name="Text Box 10"/>
            <p:cNvSpPr txBox="1">
              <a:spLocks noChangeArrowheads="1"/>
            </p:cNvSpPr>
            <p:nvPr/>
          </p:nvSpPr>
          <p:spPr bwMode="auto">
            <a:xfrm>
              <a:off x="2880" y="0"/>
              <a:ext cx="254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fr-FR" altLang="fr-FR" sz="2800" b="1">
                  <a:latin typeface="Times New Roman" panose="02020603050405020304" pitchFamily="18" charset="0"/>
                </a:rPr>
                <a:t>Sources</a:t>
              </a:r>
              <a:endParaRPr lang="fr-FR" altLang="fr-FR">
                <a:latin typeface="Times New Roman" panose="02020603050405020304" pitchFamily="18" charset="0"/>
              </a:endParaRPr>
            </a:p>
          </p:txBody>
        </p:sp>
        <p:sp>
          <p:nvSpPr>
            <p:cNvPr id="57355" name="Text Box 11"/>
            <p:cNvSpPr txBox="1">
              <a:spLocks noChangeArrowheads="1"/>
            </p:cNvSpPr>
            <p:nvPr/>
          </p:nvSpPr>
          <p:spPr bwMode="auto">
            <a:xfrm rot="5400000">
              <a:off x="4780" y="1035"/>
              <a:ext cx="163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altLang="fr-FR" sz="2800" b="1">
                  <a:latin typeface="Times New Roman" panose="02020603050405020304" pitchFamily="18" charset="0"/>
                </a:rPr>
                <a:t>Externes</a:t>
              </a:r>
              <a:endParaRPr lang="fr-FR" altLang="fr-FR">
                <a:latin typeface="Times New Roman" panose="02020603050405020304" pitchFamily="18" charset="0"/>
              </a:endParaRPr>
            </a:p>
          </p:txBody>
        </p:sp>
        <p:sp>
          <p:nvSpPr>
            <p:cNvPr id="57356" name="Text Box 12"/>
            <p:cNvSpPr txBox="1">
              <a:spLocks noChangeArrowheads="1"/>
            </p:cNvSpPr>
            <p:nvPr/>
          </p:nvSpPr>
          <p:spPr bwMode="auto">
            <a:xfrm rot="5400000">
              <a:off x="4780" y="2907"/>
              <a:ext cx="163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altLang="fr-FR" sz="2800" b="1">
                  <a:latin typeface="Times New Roman" panose="02020603050405020304" pitchFamily="18" charset="0"/>
                </a:rPr>
                <a:t>Internes</a:t>
              </a:r>
              <a:endParaRPr lang="fr-FR" altLang="fr-FR">
                <a:latin typeface="Times New Roman" panose="02020603050405020304" pitchFamily="18" charset="0"/>
              </a:endParaRPr>
            </a:p>
          </p:txBody>
        </p:sp>
      </p:grpSp>
      <p:sp>
        <p:nvSpPr>
          <p:cNvPr id="57357" name="AutoShape 13"/>
          <p:cNvSpPr>
            <a:spLocks noChangeArrowheads="1"/>
          </p:cNvSpPr>
          <p:nvPr/>
        </p:nvSpPr>
        <p:spPr bwMode="auto">
          <a:xfrm>
            <a:off x="5334000" y="609600"/>
            <a:ext cx="2514600" cy="2286000"/>
          </a:xfrm>
          <a:prstGeom prst="triangle">
            <a:avLst>
              <a:gd name="adj" fmla="val 50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grpSp>
        <p:nvGrpSpPr>
          <p:cNvPr id="57358" name="Group 14"/>
          <p:cNvGrpSpPr>
            <a:grpSpLocks/>
          </p:cNvGrpSpPr>
          <p:nvPr/>
        </p:nvGrpSpPr>
        <p:grpSpPr bwMode="auto">
          <a:xfrm>
            <a:off x="685800" y="1485900"/>
            <a:ext cx="3749675" cy="684213"/>
            <a:chOff x="432" y="936"/>
            <a:chExt cx="2362" cy="431"/>
          </a:xfrm>
        </p:grpSpPr>
        <p:sp>
          <p:nvSpPr>
            <p:cNvPr id="57359" name="WordArt 15"/>
            <p:cNvSpPr>
              <a:spLocks noChangeArrowheads="1" noChangeShapeType="1" noTextEdit="1"/>
            </p:cNvSpPr>
            <p:nvPr/>
          </p:nvSpPr>
          <p:spPr bwMode="auto">
            <a:xfrm>
              <a:off x="432" y="936"/>
              <a:ext cx="396" cy="431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fr-CH" sz="4800" b="1" kern="10">
                  <a:ln w="19050">
                    <a:solidFill>
                      <a:srgbClr val="99CCFF"/>
                    </a:solidFill>
                    <a:round/>
                    <a:headEnd/>
                    <a:tailEnd/>
                  </a:ln>
                  <a:solidFill>
                    <a:srgbClr val="008000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Impact" panose="020B0806030902050204" pitchFamily="34" charset="0"/>
                </a:rPr>
                <a:t>+</a:t>
              </a:r>
            </a:p>
          </p:txBody>
        </p:sp>
        <p:sp>
          <p:nvSpPr>
            <p:cNvPr id="57360" name="WordArt 16"/>
            <p:cNvSpPr>
              <a:spLocks noChangeArrowheads="1" noChangeShapeType="1" noTextEdit="1"/>
            </p:cNvSpPr>
            <p:nvPr/>
          </p:nvSpPr>
          <p:spPr bwMode="auto">
            <a:xfrm>
              <a:off x="2400" y="1104"/>
              <a:ext cx="394" cy="11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fr-CH" sz="5400" b="1" kern="10">
                  <a:ln w="19050">
                    <a:solidFill>
                      <a:srgbClr val="99CCFF"/>
                    </a:solidFill>
                    <a:round/>
                    <a:headEnd/>
                    <a:tailEnd/>
                  </a:ln>
                  <a:solidFill>
                    <a:srgbClr val="008000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Impact" panose="020B0806030902050204" pitchFamily="34" charset="0"/>
                </a:rPr>
                <a:t>-</a:t>
              </a:r>
            </a:p>
          </p:txBody>
        </p:sp>
      </p:grpSp>
      <p:grpSp>
        <p:nvGrpSpPr>
          <p:cNvPr id="57361" name="Group 17"/>
          <p:cNvGrpSpPr>
            <a:grpSpLocks/>
          </p:cNvGrpSpPr>
          <p:nvPr/>
        </p:nvGrpSpPr>
        <p:grpSpPr bwMode="auto">
          <a:xfrm>
            <a:off x="684213" y="4344988"/>
            <a:ext cx="3749675" cy="684212"/>
            <a:chOff x="431" y="2737"/>
            <a:chExt cx="2362" cy="431"/>
          </a:xfrm>
        </p:grpSpPr>
        <p:sp>
          <p:nvSpPr>
            <p:cNvPr id="57362" name="WordArt 18"/>
            <p:cNvSpPr>
              <a:spLocks noChangeArrowheads="1" noChangeShapeType="1" noTextEdit="1"/>
            </p:cNvSpPr>
            <p:nvPr/>
          </p:nvSpPr>
          <p:spPr bwMode="auto">
            <a:xfrm>
              <a:off x="431" y="2737"/>
              <a:ext cx="396" cy="431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fr-CH" sz="4800" b="1" kern="10">
                  <a:ln w="19050">
                    <a:solidFill>
                      <a:srgbClr val="99CCFF"/>
                    </a:solidFill>
                    <a:round/>
                    <a:headEnd/>
                    <a:tailEnd/>
                  </a:ln>
                  <a:solidFill>
                    <a:srgbClr val="66FF99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Impact" panose="020B0806030902050204" pitchFamily="34" charset="0"/>
                </a:rPr>
                <a:t>+</a:t>
              </a:r>
            </a:p>
          </p:txBody>
        </p:sp>
        <p:sp>
          <p:nvSpPr>
            <p:cNvPr id="57363" name="WordArt 19"/>
            <p:cNvSpPr>
              <a:spLocks noChangeArrowheads="1" noChangeShapeType="1" noTextEdit="1"/>
            </p:cNvSpPr>
            <p:nvPr/>
          </p:nvSpPr>
          <p:spPr bwMode="auto">
            <a:xfrm>
              <a:off x="2399" y="2898"/>
              <a:ext cx="394" cy="11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fr-CH" sz="5400" b="1" kern="10">
                  <a:ln w="19050">
                    <a:solidFill>
                      <a:srgbClr val="99CCFF"/>
                    </a:solidFill>
                    <a:round/>
                    <a:headEnd/>
                    <a:tailEnd/>
                  </a:ln>
                  <a:solidFill>
                    <a:srgbClr val="66FF99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Impact" panose="020B0806030902050204" pitchFamily="34" charset="0"/>
                </a:rPr>
                <a:t>-</a:t>
              </a:r>
            </a:p>
          </p:txBody>
        </p:sp>
      </p:grpSp>
      <p:grpSp>
        <p:nvGrpSpPr>
          <p:cNvPr id="57364" name="Group 20"/>
          <p:cNvGrpSpPr>
            <a:grpSpLocks/>
          </p:cNvGrpSpPr>
          <p:nvPr/>
        </p:nvGrpSpPr>
        <p:grpSpPr bwMode="auto">
          <a:xfrm>
            <a:off x="4800600" y="1447800"/>
            <a:ext cx="3524250" cy="736600"/>
            <a:chOff x="3024" y="912"/>
            <a:chExt cx="2220" cy="464"/>
          </a:xfrm>
        </p:grpSpPr>
        <p:sp>
          <p:nvSpPr>
            <p:cNvPr id="57365" name="WordArt 21"/>
            <p:cNvSpPr>
              <a:spLocks noChangeArrowheads="1" noChangeShapeType="1" noTextEdit="1"/>
            </p:cNvSpPr>
            <p:nvPr/>
          </p:nvSpPr>
          <p:spPr bwMode="auto">
            <a:xfrm>
              <a:off x="3024" y="1104"/>
              <a:ext cx="394" cy="11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fr-CH" sz="5400" b="1" kern="10">
                  <a:ln w="19050">
                    <a:solidFill>
                      <a:srgbClr val="99CCFF"/>
                    </a:solidFill>
                    <a:round/>
                    <a:headEnd/>
                    <a:tailEnd/>
                  </a:ln>
                  <a:solidFill>
                    <a:srgbClr val="FF0000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Impact" panose="020B0806030902050204" pitchFamily="34" charset="0"/>
                </a:rPr>
                <a:t>-</a:t>
              </a:r>
            </a:p>
          </p:txBody>
        </p:sp>
        <p:sp>
          <p:nvSpPr>
            <p:cNvPr id="57366" name="WordArt 22"/>
            <p:cNvSpPr>
              <a:spLocks noChangeArrowheads="1" noChangeShapeType="1" noTextEdit="1"/>
            </p:cNvSpPr>
            <p:nvPr/>
          </p:nvSpPr>
          <p:spPr bwMode="auto">
            <a:xfrm>
              <a:off x="4848" y="912"/>
              <a:ext cx="396" cy="46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fr-CH" sz="4800" b="1" kern="10">
                  <a:ln w="19050">
                    <a:solidFill>
                      <a:srgbClr val="99CCFF"/>
                    </a:solidFill>
                    <a:round/>
                    <a:headEnd/>
                    <a:tailEnd/>
                  </a:ln>
                  <a:solidFill>
                    <a:srgbClr val="FF0000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Impact" panose="020B0806030902050204" pitchFamily="34" charset="0"/>
                </a:rPr>
                <a:t>+</a:t>
              </a:r>
            </a:p>
          </p:txBody>
        </p:sp>
      </p:grpSp>
      <p:grpSp>
        <p:nvGrpSpPr>
          <p:cNvPr id="57367" name="Group 23"/>
          <p:cNvGrpSpPr>
            <a:grpSpLocks/>
          </p:cNvGrpSpPr>
          <p:nvPr/>
        </p:nvGrpSpPr>
        <p:grpSpPr bwMode="auto">
          <a:xfrm>
            <a:off x="4722813" y="4308475"/>
            <a:ext cx="3814762" cy="684213"/>
            <a:chOff x="2975" y="2714"/>
            <a:chExt cx="2403" cy="431"/>
          </a:xfrm>
        </p:grpSpPr>
        <p:sp>
          <p:nvSpPr>
            <p:cNvPr id="57368" name="WordArt 24"/>
            <p:cNvSpPr>
              <a:spLocks noChangeArrowheads="1" noChangeShapeType="1" noTextEdit="1"/>
            </p:cNvSpPr>
            <p:nvPr/>
          </p:nvSpPr>
          <p:spPr bwMode="auto">
            <a:xfrm>
              <a:off x="2975" y="2898"/>
              <a:ext cx="394" cy="11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fr-CH" sz="5400" b="1" kern="10">
                  <a:ln w="19050">
                    <a:solidFill>
                      <a:srgbClr val="99CCFF"/>
                    </a:solidFill>
                    <a:round/>
                    <a:headEnd/>
                    <a:tailEnd/>
                  </a:ln>
                  <a:solidFill>
                    <a:srgbClr val="FF5050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Impact" panose="020B0806030902050204" pitchFamily="34" charset="0"/>
                </a:rPr>
                <a:t>-</a:t>
              </a:r>
            </a:p>
          </p:txBody>
        </p:sp>
        <p:sp>
          <p:nvSpPr>
            <p:cNvPr id="57369" name="WordArt 25"/>
            <p:cNvSpPr>
              <a:spLocks noChangeArrowheads="1" noChangeShapeType="1" noTextEdit="1"/>
            </p:cNvSpPr>
            <p:nvPr/>
          </p:nvSpPr>
          <p:spPr bwMode="auto">
            <a:xfrm>
              <a:off x="4982" y="2714"/>
              <a:ext cx="396" cy="431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fr-CH" sz="4800" b="1" kern="10">
                  <a:ln w="19050">
                    <a:solidFill>
                      <a:srgbClr val="99CCFF"/>
                    </a:solidFill>
                    <a:round/>
                    <a:headEnd/>
                    <a:tailEnd/>
                  </a:ln>
                  <a:solidFill>
                    <a:srgbClr val="FF5050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Impact" panose="020B0806030902050204" pitchFamily="34" charset="0"/>
                </a:rPr>
                <a:t>+</a:t>
              </a:r>
            </a:p>
          </p:txBody>
        </p:sp>
      </p:grpSp>
      <p:sp>
        <p:nvSpPr>
          <p:cNvPr id="57370" name="Line 26"/>
          <p:cNvSpPr>
            <a:spLocks noChangeShapeType="1"/>
          </p:cNvSpPr>
          <p:nvPr/>
        </p:nvSpPr>
        <p:spPr bwMode="auto">
          <a:xfrm flipH="1">
            <a:off x="6584950" y="546100"/>
            <a:ext cx="3175" cy="2347913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57371" name="Rectangle 27"/>
          <p:cNvSpPr>
            <a:spLocks noChangeArrowheads="1"/>
          </p:cNvSpPr>
          <p:nvPr/>
        </p:nvSpPr>
        <p:spPr bwMode="auto">
          <a:xfrm>
            <a:off x="1447800" y="762000"/>
            <a:ext cx="2286000" cy="2057400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57372" name="Line 28"/>
          <p:cNvSpPr>
            <a:spLocks noChangeShapeType="1"/>
          </p:cNvSpPr>
          <p:nvPr/>
        </p:nvSpPr>
        <p:spPr bwMode="auto">
          <a:xfrm>
            <a:off x="2590800" y="533400"/>
            <a:ext cx="0" cy="2286000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57373" name="Line 29"/>
          <p:cNvSpPr>
            <a:spLocks noChangeShapeType="1"/>
          </p:cNvSpPr>
          <p:nvPr/>
        </p:nvSpPr>
        <p:spPr bwMode="auto">
          <a:xfrm>
            <a:off x="2590800" y="3429000"/>
            <a:ext cx="0" cy="2362200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57374" name="Line 30"/>
          <p:cNvSpPr>
            <a:spLocks noChangeShapeType="1"/>
          </p:cNvSpPr>
          <p:nvPr/>
        </p:nvSpPr>
        <p:spPr bwMode="auto">
          <a:xfrm flipH="1">
            <a:off x="6596063" y="3413125"/>
            <a:ext cx="0" cy="2324100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57375" name="Text Box 31"/>
          <p:cNvSpPr txBox="1">
            <a:spLocks noChangeArrowheads="1"/>
          </p:cNvSpPr>
          <p:nvPr/>
        </p:nvSpPr>
        <p:spPr bwMode="auto">
          <a:xfrm>
            <a:off x="838200" y="2946400"/>
            <a:ext cx="3505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1800" b="1">
                <a:latin typeface="Arial" panose="020B0604020202020204" pitchFamily="34" charset="0"/>
              </a:rPr>
              <a:t>J ’ai ...; ils me doivent ...</a:t>
            </a:r>
          </a:p>
        </p:txBody>
      </p:sp>
      <p:sp>
        <p:nvSpPr>
          <p:cNvPr id="57376" name="Text Box 32"/>
          <p:cNvSpPr txBox="1">
            <a:spLocks noChangeArrowheads="1"/>
          </p:cNvSpPr>
          <p:nvPr/>
        </p:nvSpPr>
        <p:spPr bwMode="auto">
          <a:xfrm>
            <a:off x="4876800" y="2971800"/>
            <a:ext cx="3505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1800" b="1">
                <a:latin typeface="Arial" panose="020B0604020202020204" pitchFamily="34" charset="0"/>
              </a:rPr>
              <a:t>Je dois ...</a:t>
            </a:r>
          </a:p>
        </p:txBody>
      </p:sp>
      <p:sp>
        <p:nvSpPr>
          <p:cNvPr id="57377" name="Text Box 33"/>
          <p:cNvSpPr txBox="1">
            <a:spLocks noChangeArrowheads="1"/>
          </p:cNvSpPr>
          <p:nvPr/>
        </p:nvSpPr>
        <p:spPr bwMode="auto">
          <a:xfrm>
            <a:off x="838200" y="5867400"/>
            <a:ext cx="3505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1800" b="1">
                <a:latin typeface="Arial" panose="020B0604020202020204" pitchFamily="34" charset="0"/>
              </a:rPr>
              <a:t>J’utilise, je perds...</a:t>
            </a:r>
          </a:p>
        </p:txBody>
      </p:sp>
      <p:sp>
        <p:nvSpPr>
          <p:cNvPr id="57378" name="Text Box 34"/>
          <p:cNvSpPr txBox="1">
            <a:spLocks noChangeArrowheads="1"/>
          </p:cNvSpPr>
          <p:nvPr/>
        </p:nvSpPr>
        <p:spPr bwMode="auto">
          <a:xfrm>
            <a:off x="4876800" y="5867400"/>
            <a:ext cx="3505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1800" b="1">
                <a:latin typeface="Arial" panose="020B0604020202020204" pitchFamily="34" charset="0"/>
              </a:rPr>
              <a:t>Je produis, je gagne...</a:t>
            </a:r>
          </a:p>
        </p:txBody>
      </p:sp>
      <p:sp>
        <p:nvSpPr>
          <p:cNvPr id="57379" name="AutoShape 35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3276600" y="6553200"/>
            <a:ext cx="1143000" cy="304800"/>
          </a:xfrm>
          <a:prstGeom prst="actionButtonHome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57380" name="AutoShape 36">
            <a:hlinkClick r:id="" action="ppaction://hlinkshowjump?jump=lastslide" highlightClick="1"/>
          </p:cNvPr>
          <p:cNvSpPr>
            <a:spLocks noChangeArrowheads="1"/>
          </p:cNvSpPr>
          <p:nvPr/>
        </p:nvSpPr>
        <p:spPr bwMode="auto">
          <a:xfrm>
            <a:off x="4724400" y="6553200"/>
            <a:ext cx="1143000" cy="304800"/>
          </a:xfrm>
          <a:prstGeom prst="actionButtonEnd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57381" name="Text Box 37"/>
          <p:cNvSpPr txBox="1">
            <a:spLocks noChangeArrowheads="1"/>
          </p:cNvSpPr>
          <p:nvPr/>
        </p:nvSpPr>
        <p:spPr bwMode="auto">
          <a:xfrm>
            <a:off x="1524000" y="1905000"/>
            <a:ext cx="21336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altLang="fr-FR" sz="5400" b="1">
                <a:solidFill>
                  <a:schemeClr val="bg1"/>
                </a:solidFill>
              </a:rPr>
              <a:t>Actif</a:t>
            </a:r>
          </a:p>
        </p:txBody>
      </p:sp>
      <p:sp>
        <p:nvSpPr>
          <p:cNvPr id="57382" name="Text Box 38"/>
          <p:cNvSpPr txBox="1">
            <a:spLocks noChangeArrowheads="1"/>
          </p:cNvSpPr>
          <p:nvPr/>
        </p:nvSpPr>
        <p:spPr bwMode="auto">
          <a:xfrm>
            <a:off x="5562600" y="1981200"/>
            <a:ext cx="2057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altLang="fr-FR" sz="5400" b="1">
                <a:solidFill>
                  <a:schemeClr val="bg1"/>
                </a:solidFill>
              </a:rPr>
              <a:t>Passif</a:t>
            </a:r>
          </a:p>
        </p:txBody>
      </p:sp>
      <p:sp>
        <p:nvSpPr>
          <p:cNvPr id="57383" name="Oval 39"/>
          <p:cNvSpPr>
            <a:spLocks noChangeArrowheads="1"/>
          </p:cNvSpPr>
          <p:nvPr/>
        </p:nvSpPr>
        <p:spPr bwMode="auto">
          <a:xfrm>
            <a:off x="1447800" y="3556000"/>
            <a:ext cx="2286000" cy="2235200"/>
          </a:xfrm>
          <a:prstGeom prst="ellipse">
            <a:avLst/>
          </a:prstGeom>
          <a:solidFill>
            <a:srgbClr val="66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57384" name="Text Box 40"/>
          <p:cNvSpPr txBox="1">
            <a:spLocks noChangeArrowheads="1"/>
          </p:cNvSpPr>
          <p:nvPr/>
        </p:nvSpPr>
        <p:spPr bwMode="auto">
          <a:xfrm>
            <a:off x="1143000" y="4191000"/>
            <a:ext cx="28956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altLang="fr-FR" sz="4800" b="1">
                <a:solidFill>
                  <a:srgbClr val="003300"/>
                </a:solidFill>
              </a:rPr>
              <a:t>Charges</a:t>
            </a:r>
          </a:p>
        </p:txBody>
      </p:sp>
      <p:sp>
        <p:nvSpPr>
          <p:cNvPr id="57385" name="Oval 41"/>
          <p:cNvSpPr>
            <a:spLocks noChangeArrowheads="1"/>
          </p:cNvSpPr>
          <p:nvPr/>
        </p:nvSpPr>
        <p:spPr bwMode="auto">
          <a:xfrm>
            <a:off x="5448300" y="3543300"/>
            <a:ext cx="2286000" cy="2235200"/>
          </a:xfrm>
          <a:prstGeom prst="ellipse">
            <a:avLst/>
          </a:prstGeom>
          <a:solidFill>
            <a:srgbClr val="FF505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57386" name="Text Box 42"/>
          <p:cNvSpPr txBox="1">
            <a:spLocks noChangeArrowheads="1"/>
          </p:cNvSpPr>
          <p:nvPr/>
        </p:nvSpPr>
        <p:spPr bwMode="auto">
          <a:xfrm>
            <a:off x="5334000" y="4191000"/>
            <a:ext cx="25908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altLang="fr-FR" sz="4800" b="1">
                <a:solidFill>
                  <a:srgbClr val="990000"/>
                </a:solidFill>
              </a:rPr>
              <a:t>Produits</a:t>
            </a:r>
          </a:p>
        </p:txBody>
      </p:sp>
      <p:sp>
        <p:nvSpPr>
          <p:cNvPr id="57387" name="Line 43"/>
          <p:cNvSpPr>
            <a:spLocks noChangeShapeType="1"/>
          </p:cNvSpPr>
          <p:nvPr/>
        </p:nvSpPr>
        <p:spPr bwMode="auto">
          <a:xfrm>
            <a:off x="2590800" y="3505200"/>
            <a:ext cx="0" cy="2286000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57388" name="Line 44"/>
          <p:cNvSpPr>
            <a:spLocks noChangeShapeType="1"/>
          </p:cNvSpPr>
          <p:nvPr/>
        </p:nvSpPr>
        <p:spPr bwMode="auto">
          <a:xfrm flipH="1">
            <a:off x="6584950" y="3505200"/>
            <a:ext cx="3175" cy="2347913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ChangeArrowheads="1"/>
          </p:cNvSpPr>
          <p:nvPr/>
        </p:nvSpPr>
        <p:spPr bwMode="auto">
          <a:xfrm>
            <a:off x="609600" y="533400"/>
            <a:ext cx="8001000" cy="57912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58371" name="Line 3"/>
          <p:cNvSpPr>
            <a:spLocks noChangeShapeType="1"/>
          </p:cNvSpPr>
          <p:nvPr/>
        </p:nvSpPr>
        <p:spPr bwMode="auto">
          <a:xfrm>
            <a:off x="4572000" y="0"/>
            <a:ext cx="0" cy="68580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58372" name="Line 4"/>
          <p:cNvSpPr>
            <a:spLocks noChangeShapeType="1"/>
          </p:cNvSpPr>
          <p:nvPr/>
        </p:nvSpPr>
        <p:spPr bwMode="auto">
          <a:xfrm>
            <a:off x="0" y="3429000"/>
            <a:ext cx="91440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grpSp>
        <p:nvGrpSpPr>
          <p:cNvPr id="58373" name="Group 5"/>
          <p:cNvGrpSpPr>
            <a:grpSpLocks/>
          </p:cNvGrpSpPr>
          <p:nvPr/>
        </p:nvGrpSpPr>
        <p:grpSpPr bwMode="auto">
          <a:xfrm>
            <a:off x="0" y="0"/>
            <a:ext cx="4419600" cy="6246813"/>
            <a:chOff x="0" y="0"/>
            <a:chExt cx="2784" cy="3935"/>
          </a:xfrm>
        </p:grpSpPr>
        <p:sp>
          <p:nvSpPr>
            <p:cNvPr id="58374" name="Text Box 6"/>
            <p:cNvSpPr txBox="1">
              <a:spLocks noChangeArrowheads="1"/>
            </p:cNvSpPr>
            <p:nvPr/>
          </p:nvSpPr>
          <p:spPr bwMode="auto">
            <a:xfrm>
              <a:off x="384" y="0"/>
              <a:ext cx="240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altLang="fr-FR" sz="2800" b="1">
                  <a:latin typeface="Times New Roman" panose="02020603050405020304" pitchFamily="18" charset="0"/>
                </a:rPr>
                <a:t>Emplois</a:t>
              </a:r>
            </a:p>
          </p:txBody>
        </p:sp>
        <p:sp>
          <p:nvSpPr>
            <p:cNvPr id="58375" name="Text Box 7"/>
            <p:cNvSpPr txBox="1">
              <a:spLocks noChangeArrowheads="1"/>
            </p:cNvSpPr>
            <p:nvPr/>
          </p:nvSpPr>
          <p:spPr bwMode="auto">
            <a:xfrm rot="-5400000">
              <a:off x="-653" y="1035"/>
              <a:ext cx="163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altLang="fr-FR" sz="2800" b="1">
                  <a:latin typeface="Times New Roman" panose="02020603050405020304" pitchFamily="18" charset="0"/>
                </a:rPr>
                <a:t>non consommés</a:t>
              </a:r>
              <a:endParaRPr lang="fr-FR" altLang="fr-FR">
                <a:latin typeface="Times New Roman" panose="02020603050405020304" pitchFamily="18" charset="0"/>
              </a:endParaRPr>
            </a:p>
          </p:txBody>
        </p:sp>
        <p:sp>
          <p:nvSpPr>
            <p:cNvPr id="58376" name="Text Box 8"/>
            <p:cNvSpPr txBox="1">
              <a:spLocks noChangeArrowheads="1"/>
            </p:cNvSpPr>
            <p:nvPr/>
          </p:nvSpPr>
          <p:spPr bwMode="auto">
            <a:xfrm rot="-5400000">
              <a:off x="-677" y="2931"/>
              <a:ext cx="168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altLang="fr-FR" sz="2800" b="1">
                  <a:latin typeface="Times New Roman" panose="02020603050405020304" pitchFamily="18" charset="0"/>
                </a:rPr>
                <a:t>consommés</a:t>
              </a:r>
            </a:p>
          </p:txBody>
        </p:sp>
      </p:grpSp>
      <p:grpSp>
        <p:nvGrpSpPr>
          <p:cNvPr id="58377" name="Group 9"/>
          <p:cNvGrpSpPr>
            <a:grpSpLocks/>
          </p:cNvGrpSpPr>
          <p:nvPr/>
        </p:nvGrpSpPr>
        <p:grpSpPr bwMode="auto">
          <a:xfrm>
            <a:off x="4572000" y="0"/>
            <a:ext cx="4570413" cy="6170613"/>
            <a:chOff x="2880" y="0"/>
            <a:chExt cx="2879" cy="3887"/>
          </a:xfrm>
        </p:grpSpPr>
        <p:sp>
          <p:nvSpPr>
            <p:cNvPr id="58378" name="Text Box 10"/>
            <p:cNvSpPr txBox="1">
              <a:spLocks noChangeArrowheads="1"/>
            </p:cNvSpPr>
            <p:nvPr/>
          </p:nvSpPr>
          <p:spPr bwMode="auto">
            <a:xfrm>
              <a:off x="2880" y="0"/>
              <a:ext cx="254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fr-FR" altLang="fr-FR" sz="2800" b="1">
                  <a:latin typeface="Times New Roman" panose="02020603050405020304" pitchFamily="18" charset="0"/>
                </a:rPr>
                <a:t>Sources</a:t>
              </a:r>
              <a:endParaRPr lang="fr-FR" altLang="fr-FR">
                <a:latin typeface="Times New Roman" panose="02020603050405020304" pitchFamily="18" charset="0"/>
              </a:endParaRPr>
            </a:p>
          </p:txBody>
        </p:sp>
        <p:sp>
          <p:nvSpPr>
            <p:cNvPr id="58379" name="Text Box 11"/>
            <p:cNvSpPr txBox="1">
              <a:spLocks noChangeArrowheads="1"/>
            </p:cNvSpPr>
            <p:nvPr/>
          </p:nvSpPr>
          <p:spPr bwMode="auto">
            <a:xfrm rot="5400000">
              <a:off x="4780" y="1035"/>
              <a:ext cx="163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altLang="fr-FR" sz="2800" b="1">
                  <a:latin typeface="Times New Roman" panose="02020603050405020304" pitchFamily="18" charset="0"/>
                </a:rPr>
                <a:t>Externes</a:t>
              </a:r>
              <a:endParaRPr lang="fr-FR" altLang="fr-FR">
                <a:latin typeface="Times New Roman" panose="02020603050405020304" pitchFamily="18" charset="0"/>
              </a:endParaRPr>
            </a:p>
          </p:txBody>
        </p:sp>
        <p:sp>
          <p:nvSpPr>
            <p:cNvPr id="58380" name="Text Box 12"/>
            <p:cNvSpPr txBox="1">
              <a:spLocks noChangeArrowheads="1"/>
            </p:cNvSpPr>
            <p:nvPr/>
          </p:nvSpPr>
          <p:spPr bwMode="auto">
            <a:xfrm rot="5400000">
              <a:off x="4780" y="2907"/>
              <a:ext cx="163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altLang="fr-FR" sz="2800" b="1">
                  <a:latin typeface="Times New Roman" panose="02020603050405020304" pitchFamily="18" charset="0"/>
                </a:rPr>
                <a:t>Internes</a:t>
              </a:r>
              <a:endParaRPr lang="fr-FR" altLang="fr-FR">
                <a:latin typeface="Times New Roman" panose="02020603050405020304" pitchFamily="18" charset="0"/>
              </a:endParaRPr>
            </a:p>
          </p:txBody>
        </p:sp>
      </p:grpSp>
      <p:sp>
        <p:nvSpPr>
          <p:cNvPr id="58381" name="AutoShape 13"/>
          <p:cNvSpPr>
            <a:spLocks noChangeArrowheads="1"/>
          </p:cNvSpPr>
          <p:nvPr/>
        </p:nvSpPr>
        <p:spPr bwMode="auto">
          <a:xfrm>
            <a:off x="5334000" y="609600"/>
            <a:ext cx="2514600" cy="2286000"/>
          </a:xfrm>
          <a:prstGeom prst="triangle">
            <a:avLst>
              <a:gd name="adj" fmla="val 50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58382" name="AutoShape 14"/>
          <p:cNvSpPr>
            <a:spLocks noChangeArrowheads="1"/>
          </p:cNvSpPr>
          <p:nvPr/>
        </p:nvSpPr>
        <p:spPr bwMode="auto">
          <a:xfrm>
            <a:off x="5459413" y="3546475"/>
            <a:ext cx="2286000" cy="2209800"/>
          </a:xfrm>
          <a:prstGeom prst="smileyFace">
            <a:avLst>
              <a:gd name="adj" fmla="val 4653"/>
            </a:avLst>
          </a:prstGeom>
          <a:solidFill>
            <a:srgbClr val="FF505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58383" name="AutoShape 15"/>
          <p:cNvSpPr>
            <a:spLocks noChangeArrowheads="1"/>
          </p:cNvSpPr>
          <p:nvPr/>
        </p:nvSpPr>
        <p:spPr bwMode="auto">
          <a:xfrm>
            <a:off x="1446213" y="3544888"/>
            <a:ext cx="2286000" cy="2209800"/>
          </a:xfrm>
          <a:prstGeom prst="smileyFace">
            <a:avLst>
              <a:gd name="adj" fmla="val -4653"/>
            </a:avLst>
          </a:prstGeom>
          <a:solidFill>
            <a:srgbClr val="66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grpSp>
        <p:nvGrpSpPr>
          <p:cNvPr id="58384" name="Group 16"/>
          <p:cNvGrpSpPr>
            <a:grpSpLocks/>
          </p:cNvGrpSpPr>
          <p:nvPr/>
        </p:nvGrpSpPr>
        <p:grpSpPr bwMode="auto">
          <a:xfrm>
            <a:off x="685800" y="1485900"/>
            <a:ext cx="3749675" cy="684213"/>
            <a:chOff x="432" y="936"/>
            <a:chExt cx="2362" cy="431"/>
          </a:xfrm>
        </p:grpSpPr>
        <p:sp>
          <p:nvSpPr>
            <p:cNvPr id="58385" name="WordArt 17"/>
            <p:cNvSpPr>
              <a:spLocks noChangeArrowheads="1" noChangeShapeType="1" noTextEdit="1"/>
            </p:cNvSpPr>
            <p:nvPr/>
          </p:nvSpPr>
          <p:spPr bwMode="auto">
            <a:xfrm>
              <a:off x="432" y="936"/>
              <a:ext cx="396" cy="431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fr-CH" sz="4800" b="1" kern="10">
                  <a:ln w="19050">
                    <a:solidFill>
                      <a:srgbClr val="99CCFF"/>
                    </a:solidFill>
                    <a:round/>
                    <a:headEnd/>
                    <a:tailEnd/>
                  </a:ln>
                  <a:solidFill>
                    <a:srgbClr val="008000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Impact" panose="020B0806030902050204" pitchFamily="34" charset="0"/>
                </a:rPr>
                <a:t>+</a:t>
              </a:r>
            </a:p>
          </p:txBody>
        </p:sp>
        <p:sp>
          <p:nvSpPr>
            <p:cNvPr id="58386" name="WordArt 18"/>
            <p:cNvSpPr>
              <a:spLocks noChangeArrowheads="1" noChangeShapeType="1" noTextEdit="1"/>
            </p:cNvSpPr>
            <p:nvPr/>
          </p:nvSpPr>
          <p:spPr bwMode="auto">
            <a:xfrm>
              <a:off x="2400" y="1104"/>
              <a:ext cx="394" cy="11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fr-CH" sz="5400" b="1" kern="10">
                  <a:ln w="19050">
                    <a:solidFill>
                      <a:srgbClr val="99CCFF"/>
                    </a:solidFill>
                    <a:round/>
                    <a:headEnd/>
                    <a:tailEnd/>
                  </a:ln>
                  <a:solidFill>
                    <a:srgbClr val="008000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Impact" panose="020B0806030902050204" pitchFamily="34" charset="0"/>
                </a:rPr>
                <a:t>-</a:t>
              </a:r>
            </a:p>
          </p:txBody>
        </p:sp>
      </p:grpSp>
      <p:grpSp>
        <p:nvGrpSpPr>
          <p:cNvPr id="58387" name="Group 19"/>
          <p:cNvGrpSpPr>
            <a:grpSpLocks/>
          </p:cNvGrpSpPr>
          <p:nvPr/>
        </p:nvGrpSpPr>
        <p:grpSpPr bwMode="auto">
          <a:xfrm>
            <a:off x="684213" y="4344988"/>
            <a:ext cx="3749675" cy="684212"/>
            <a:chOff x="431" y="2737"/>
            <a:chExt cx="2362" cy="431"/>
          </a:xfrm>
        </p:grpSpPr>
        <p:sp>
          <p:nvSpPr>
            <p:cNvPr id="58388" name="WordArt 20"/>
            <p:cNvSpPr>
              <a:spLocks noChangeArrowheads="1" noChangeShapeType="1" noTextEdit="1"/>
            </p:cNvSpPr>
            <p:nvPr/>
          </p:nvSpPr>
          <p:spPr bwMode="auto">
            <a:xfrm>
              <a:off x="431" y="2737"/>
              <a:ext cx="396" cy="431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fr-CH" sz="4800" b="1" kern="10">
                  <a:ln w="19050">
                    <a:solidFill>
                      <a:srgbClr val="99CCFF"/>
                    </a:solidFill>
                    <a:round/>
                    <a:headEnd/>
                    <a:tailEnd/>
                  </a:ln>
                  <a:solidFill>
                    <a:srgbClr val="66FF99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Impact" panose="020B0806030902050204" pitchFamily="34" charset="0"/>
                </a:rPr>
                <a:t>+</a:t>
              </a:r>
            </a:p>
          </p:txBody>
        </p:sp>
        <p:sp>
          <p:nvSpPr>
            <p:cNvPr id="58389" name="WordArt 21"/>
            <p:cNvSpPr>
              <a:spLocks noChangeArrowheads="1" noChangeShapeType="1" noTextEdit="1"/>
            </p:cNvSpPr>
            <p:nvPr/>
          </p:nvSpPr>
          <p:spPr bwMode="auto">
            <a:xfrm>
              <a:off x="2399" y="2898"/>
              <a:ext cx="394" cy="11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fr-CH" sz="5400" b="1" kern="10">
                  <a:ln w="19050">
                    <a:solidFill>
                      <a:srgbClr val="99CCFF"/>
                    </a:solidFill>
                    <a:round/>
                    <a:headEnd/>
                    <a:tailEnd/>
                  </a:ln>
                  <a:solidFill>
                    <a:srgbClr val="66FF99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Impact" panose="020B0806030902050204" pitchFamily="34" charset="0"/>
                </a:rPr>
                <a:t>-</a:t>
              </a:r>
            </a:p>
          </p:txBody>
        </p:sp>
      </p:grpSp>
      <p:grpSp>
        <p:nvGrpSpPr>
          <p:cNvPr id="58390" name="Group 22"/>
          <p:cNvGrpSpPr>
            <a:grpSpLocks/>
          </p:cNvGrpSpPr>
          <p:nvPr/>
        </p:nvGrpSpPr>
        <p:grpSpPr bwMode="auto">
          <a:xfrm>
            <a:off x="4800600" y="1447800"/>
            <a:ext cx="3524250" cy="736600"/>
            <a:chOff x="3024" y="912"/>
            <a:chExt cx="2220" cy="464"/>
          </a:xfrm>
        </p:grpSpPr>
        <p:sp>
          <p:nvSpPr>
            <p:cNvPr id="58391" name="WordArt 23"/>
            <p:cNvSpPr>
              <a:spLocks noChangeArrowheads="1" noChangeShapeType="1" noTextEdit="1"/>
            </p:cNvSpPr>
            <p:nvPr/>
          </p:nvSpPr>
          <p:spPr bwMode="auto">
            <a:xfrm>
              <a:off x="3024" y="1104"/>
              <a:ext cx="394" cy="11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fr-CH" sz="5400" b="1" kern="10">
                  <a:ln w="19050">
                    <a:solidFill>
                      <a:srgbClr val="99CCFF"/>
                    </a:solidFill>
                    <a:round/>
                    <a:headEnd/>
                    <a:tailEnd/>
                  </a:ln>
                  <a:solidFill>
                    <a:srgbClr val="FF0000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Impact" panose="020B0806030902050204" pitchFamily="34" charset="0"/>
                </a:rPr>
                <a:t>-</a:t>
              </a:r>
            </a:p>
          </p:txBody>
        </p:sp>
        <p:sp>
          <p:nvSpPr>
            <p:cNvPr id="58392" name="WordArt 24"/>
            <p:cNvSpPr>
              <a:spLocks noChangeArrowheads="1" noChangeShapeType="1" noTextEdit="1"/>
            </p:cNvSpPr>
            <p:nvPr/>
          </p:nvSpPr>
          <p:spPr bwMode="auto">
            <a:xfrm>
              <a:off x="4848" y="912"/>
              <a:ext cx="396" cy="46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fr-CH" sz="4800" b="1" kern="10">
                  <a:ln w="19050">
                    <a:solidFill>
                      <a:srgbClr val="99CCFF"/>
                    </a:solidFill>
                    <a:round/>
                    <a:headEnd/>
                    <a:tailEnd/>
                  </a:ln>
                  <a:solidFill>
                    <a:srgbClr val="FF0000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Impact" panose="020B0806030902050204" pitchFamily="34" charset="0"/>
                </a:rPr>
                <a:t>+</a:t>
              </a:r>
            </a:p>
          </p:txBody>
        </p:sp>
      </p:grpSp>
      <p:grpSp>
        <p:nvGrpSpPr>
          <p:cNvPr id="58393" name="Group 25"/>
          <p:cNvGrpSpPr>
            <a:grpSpLocks/>
          </p:cNvGrpSpPr>
          <p:nvPr/>
        </p:nvGrpSpPr>
        <p:grpSpPr bwMode="auto">
          <a:xfrm>
            <a:off x="4722813" y="4308475"/>
            <a:ext cx="3814762" cy="684213"/>
            <a:chOff x="2975" y="2714"/>
            <a:chExt cx="2403" cy="431"/>
          </a:xfrm>
        </p:grpSpPr>
        <p:sp>
          <p:nvSpPr>
            <p:cNvPr id="58394" name="WordArt 26"/>
            <p:cNvSpPr>
              <a:spLocks noChangeArrowheads="1" noChangeShapeType="1" noTextEdit="1"/>
            </p:cNvSpPr>
            <p:nvPr/>
          </p:nvSpPr>
          <p:spPr bwMode="auto">
            <a:xfrm>
              <a:off x="2975" y="2898"/>
              <a:ext cx="394" cy="11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fr-CH" sz="5400" b="1" kern="10">
                  <a:ln w="19050">
                    <a:solidFill>
                      <a:srgbClr val="99CCFF"/>
                    </a:solidFill>
                    <a:round/>
                    <a:headEnd/>
                    <a:tailEnd/>
                  </a:ln>
                  <a:solidFill>
                    <a:srgbClr val="FF5050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Impact" panose="020B0806030902050204" pitchFamily="34" charset="0"/>
                </a:rPr>
                <a:t>-</a:t>
              </a:r>
            </a:p>
          </p:txBody>
        </p:sp>
        <p:sp>
          <p:nvSpPr>
            <p:cNvPr id="58395" name="WordArt 27"/>
            <p:cNvSpPr>
              <a:spLocks noChangeArrowheads="1" noChangeShapeType="1" noTextEdit="1"/>
            </p:cNvSpPr>
            <p:nvPr/>
          </p:nvSpPr>
          <p:spPr bwMode="auto">
            <a:xfrm>
              <a:off x="4982" y="2714"/>
              <a:ext cx="396" cy="431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fr-CH" sz="4800" b="1" kern="10">
                  <a:ln w="19050">
                    <a:solidFill>
                      <a:srgbClr val="99CCFF"/>
                    </a:solidFill>
                    <a:round/>
                    <a:headEnd/>
                    <a:tailEnd/>
                  </a:ln>
                  <a:solidFill>
                    <a:srgbClr val="FF5050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Impact" panose="020B0806030902050204" pitchFamily="34" charset="0"/>
                </a:rPr>
                <a:t>+</a:t>
              </a:r>
            </a:p>
          </p:txBody>
        </p:sp>
      </p:grpSp>
      <p:sp>
        <p:nvSpPr>
          <p:cNvPr id="58396" name="Line 28"/>
          <p:cNvSpPr>
            <a:spLocks noChangeShapeType="1"/>
          </p:cNvSpPr>
          <p:nvPr/>
        </p:nvSpPr>
        <p:spPr bwMode="auto">
          <a:xfrm flipH="1">
            <a:off x="6584950" y="546100"/>
            <a:ext cx="3175" cy="2347913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58397" name="Rectangle 29"/>
          <p:cNvSpPr>
            <a:spLocks noChangeArrowheads="1"/>
          </p:cNvSpPr>
          <p:nvPr/>
        </p:nvSpPr>
        <p:spPr bwMode="auto">
          <a:xfrm>
            <a:off x="1447800" y="762000"/>
            <a:ext cx="2286000" cy="2057400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58398" name="Line 30"/>
          <p:cNvSpPr>
            <a:spLocks noChangeShapeType="1"/>
          </p:cNvSpPr>
          <p:nvPr/>
        </p:nvSpPr>
        <p:spPr bwMode="auto">
          <a:xfrm>
            <a:off x="2590800" y="533400"/>
            <a:ext cx="0" cy="2286000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58399" name="Line 31"/>
          <p:cNvSpPr>
            <a:spLocks noChangeShapeType="1"/>
          </p:cNvSpPr>
          <p:nvPr/>
        </p:nvSpPr>
        <p:spPr bwMode="auto">
          <a:xfrm>
            <a:off x="2590800" y="3429000"/>
            <a:ext cx="0" cy="2362200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58400" name="Line 32"/>
          <p:cNvSpPr>
            <a:spLocks noChangeShapeType="1"/>
          </p:cNvSpPr>
          <p:nvPr/>
        </p:nvSpPr>
        <p:spPr bwMode="auto">
          <a:xfrm flipH="1">
            <a:off x="6596063" y="3413125"/>
            <a:ext cx="0" cy="2324100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58401" name="Text Box 33"/>
          <p:cNvSpPr txBox="1">
            <a:spLocks noChangeArrowheads="1"/>
          </p:cNvSpPr>
          <p:nvPr/>
        </p:nvSpPr>
        <p:spPr bwMode="auto">
          <a:xfrm>
            <a:off x="838200" y="2946400"/>
            <a:ext cx="3505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1800" b="1">
                <a:latin typeface="Arial" panose="020B0604020202020204" pitchFamily="34" charset="0"/>
              </a:rPr>
              <a:t>J ’ai ...; ils me doivent ...</a:t>
            </a:r>
          </a:p>
        </p:txBody>
      </p:sp>
      <p:sp>
        <p:nvSpPr>
          <p:cNvPr id="58402" name="Text Box 34"/>
          <p:cNvSpPr txBox="1">
            <a:spLocks noChangeArrowheads="1"/>
          </p:cNvSpPr>
          <p:nvPr/>
        </p:nvSpPr>
        <p:spPr bwMode="auto">
          <a:xfrm>
            <a:off x="4876800" y="2971800"/>
            <a:ext cx="3505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1800" b="1">
                <a:latin typeface="Arial" panose="020B0604020202020204" pitchFamily="34" charset="0"/>
              </a:rPr>
              <a:t>Je dois ...</a:t>
            </a:r>
          </a:p>
        </p:txBody>
      </p:sp>
      <p:sp>
        <p:nvSpPr>
          <p:cNvPr id="58403" name="Text Box 35"/>
          <p:cNvSpPr txBox="1">
            <a:spLocks noChangeArrowheads="1"/>
          </p:cNvSpPr>
          <p:nvPr/>
        </p:nvSpPr>
        <p:spPr bwMode="auto">
          <a:xfrm>
            <a:off x="838200" y="5867400"/>
            <a:ext cx="3505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1800" b="1">
                <a:latin typeface="Arial" panose="020B0604020202020204" pitchFamily="34" charset="0"/>
              </a:rPr>
              <a:t>J’utilise, je perds...</a:t>
            </a:r>
          </a:p>
        </p:txBody>
      </p:sp>
      <p:sp>
        <p:nvSpPr>
          <p:cNvPr id="58404" name="Text Box 36"/>
          <p:cNvSpPr txBox="1">
            <a:spLocks noChangeArrowheads="1"/>
          </p:cNvSpPr>
          <p:nvPr/>
        </p:nvSpPr>
        <p:spPr bwMode="auto">
          <a:xfrm>
            <a:off x="4876800" y="5867400"/>
            <a:ext cx="3505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1800" b="1">
                <a:latin typeface="Arial" panose="020B0604020202020204" pitchFamily="34" charset="0"/>
              </a:rPr>
              <a:t>Je produis, je gagne...</a:t>
            </a:r>
          </a:p>
        </p:txBody>
      </p:sp>
      <p:sp>
        <p:nvSpPr>
          <p:cNvPr id="58405" name="Text Box 37"/>
          <p:cNvSpPr txBox="1">
            <a:spLocks noChangeArrowheads="1"/>
          </p:cNvSpPr>
          <p:nvPr/>
        </p:nvSpPr>
        <p:spPr bwMode="auto">
          <a:xfrm>
            <a:off x="725488" y="642938"/>
            <a:ext cx="304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1800" b="1">
                <a:latin typeface="Times New Roman" panose="02020603050405020304" pitchFamily="18" charset="0"/>
              </a:rPr>
              <a:t>1</a:t>
            </a:r>
            <a:endParaRPr lang="fr-FR" altLang="fr-FR">
              <a:latin typeface="Times New Roman" panose="02020603050405020304" pitchFamily="18" charset="0"/>
            </a:endParaRPr>
          </a:p>
        </p:txBody>
      </p:sp>
      <p:sp>
        <p:nvSpPr>
          <p:cNvPr id="58406" name="Text Box 38"/>
          <p:cNvSpPr txBox="1">
            <a:spLocks noChangeArrowheads="1"/>
          </p:cNvSpPr>
          <p:nvPr/>
        </p:nvSpPr>
        <p:spPr bwMode="auto">
          <a:xfrm>
            <a:off x="4113213" y="652463"/>
            <a:ext cx="304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1800" b="1">
                <a:latin typeface="Times New Roman" panose="02020603050405020304" pitchFamily="18" charset="0"/>
              </a:rPr>
              <a:t>2</a:t>
            </a:r>
            <a:endParaRPr lang="fr-FR" altLang="fr-FR">
              <a:latin typeface="Times New Roman" panose="02020603050405020304" pitchFamily="18" charset="0"/>
            </a:endParaRPr>
          </a:p>
        </p:txBody>
      </p:sp>
      <p:sp>
        <p:nvSpPr>
          <p:cNvPr id="58407" name="Text Box 39"/>
          <p:cNvSpPr txBox="1">
            <a:spLocks noChangeArrowheads="1"/>
          </p:cNvSpPr>
          <p:nvPr/>
        </p:nvSpPr>
        <p:spPr bwMode="auto">
          <a:xfrm>
            <a:off x="4148138" y="35591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1800" b="1">
                <a:latin typeface="Times New Roman" panose="02020603050405020304" pitchFamily="18" charset="0"/>
              </a:rPr>
              <a:t>4</a:t>
            </a:r>
            <a:endParaRPr lang="fr-FR" altLang="fr-FR">
              <a:latin typeface="Times New Roman" panose="02020603050405020304" pitchFamily="18" charset="0"/>
            </a:endParaRPr>
          </a:p>
        </p:txBody>
      </p:sp>
      <p:sp>
        <p:nvSpPr>
          <p:cNvPr id="58408" name="Text Box 40"/>
          <p:cNvSpPr txBox="1">
            <a:spLocks noChangeArrowheads="1"/>
          </p:cNvSpPr>
          <p:nvPr/>
        </p:nvSpPr>
        <p:spPr bwMode="auto">
          <a:xfrm>
            <a:off x="698500" y="3554413"/>
            <a:ext cx="304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1800" b="1">
                <a:latin typeface="Times New Roman" panose="02020603050405020304" pitchFamily="18" charset="0"/>
              </a:rPr>
              <a:t>3</a:t>
            </a:r>
            <a:endParaRPr lang="fr-FR" altLang="fr-FR">
              <a:latin typeface="Times New Roman" panose="02020603050405020304" pitchFamily="18" charset="0"/>
            </a:endParaRPr>
          </a:p>
        </p:txBody>
      </p:sp>
      <p:sp>
        <p:nvSpPr>
          <p:cNvPr id="58409" name="Text Box 41"/>
          <p:cNvSpPr txBox="1">
            <a:spLocks noChangeArrowheads="1"/>
          </p:cNvSpPr>
          <p:nvPr/>
        </p:nvSpPr>
        <p:spPr bwMode="auto">
          <a:xfrm>
            <a:off x="4714875" y="652463"/>
            <a:ext cx="304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1800" b="1">
                <a:latin typeface="Times New Roman" panose="02020603050405020304" pitchFamily="18" charset="0"/>
              </a:rPr>
              <a:t>5</a:t>
            </a:r>
            <a:endParaRPr lang="fr-FR" altLang="fr-FR">
              <a:latin typeface="Times New Roman" panose="02020603050405020304" pitchFamily="18" charset="0"/>
            </a:endParaRPr>
          </a:p>
        </p:txBody>
      </p:sp>
      <p:sp>
        <p:nvSpPr>
          <p:cNvPr id="58410" name="Text Box 42"/>
          <p:cNvSpPr txBox="1">
            <a:spLocks noChangeArrowheads="1"/>
          </p:cNvSpPr>
          <p:nvPr/>
        </p:nvSpPr>
        <p:spPr bwMode="auto">
          <a:xfrm>
            <a:off x="8205788" y="6508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1800" b="1">
                <a:latin typeface="Times New Roman" panose="02020603050405020304" pitchFamily="18" charset="0"/>
              </a:rPr>
              <a:t>6</a:t>
            </a:r>
            <a:endParaRPr lang="fr-FR" altLang="fr-FR">
              <a:latin typeface="Times New Roman" panose="02020603050405020304" pitchFamily="18" charset="0"/>
            </a:endParaRPr>
          </a:p>
        </p:txBody>
      </p:sp>
      <p:sp>
        <p:nvSpPr>
          <p:cNvPr id="58411" name="Text Box 43"/>
          <p:cNvSpPr txBox="1">
            <a:spLocks noChangeArrowheads="1"/>
          </p:cNvSpPr>
          <p:nvPr/>
        </p:nvSpPr>
        <p:spPr bwMode="auto">
          <a:xfrm>
            <a:off x="8201025" y="3554413"/>
            <a:ext cx="304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1800" b="1">
                <a:latin typeface="Times New Roman" panose="02020603050405020304" pitchFamily="18" charset="0"/>
              </a:rPr>
              <a:t>8</a:t>
            </a:r>
            <a:endParaRPr lang="fr-FR" altLang="fr-FR">
              <a:latin typeface="Times New Roman" panose="02020603050405020304" pitchFamily="18" charset="0"/>
            </a:endParaRPr>
          </a:p>
        </p:txBody>
      </p:sp>
      <p:sp>
        <p:nvSpPr>
          <p:cNvPr id="58412" name="Text Box 44"/>
          <p:cNvSpPr txBox="1">
            <a:spLocks noChangeArrowheads="1"/>
          </p:cNvSpPr>
          <p:nvPr/>
        </p:nvSpPr>
        <p:spPr bwMode="auto">
          <a:xfrm>
            <a:off x="4687888" y="3549650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1800" b="1">
                <a:latin typeface="Times New Roman" panose="02020603050405020304" pitchFamily="18" charset="0"/>
              </a:rPr>
              <a:t>7</a:t>
            </a:r>
            <a:endParaRPr lang="fr-FR" altLang="fr-FR">
              <a:latin typeface="Times New Roman" panose="02020603050405020304" pitchFamily="18" charset="0"/>
            </a:endParaRPr>
          </a:p>
        </p:txBody>
      </p:sp>
      <p:sp>
        <p:nvSpPr>
          <p:cNvPr id="58413" name="AutoShape 45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3276600" y="6553200"/>
            <a:ext cx="1143000" cy="304800"/>
          </a:xfrm>
          <a:prstGeom prst="actionButtonHome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58414" name="AutoShape 46">
            <a:hlinkClick r:id="" action="ppaction://hlinkshowjump?jump=lastslide" highlightClick="1"/>
          </p:cNvPr>
          <p:cNvSpPr>
            <a:spLocks noChangeArrowheads="1"/>
          </p:cNvSpPr>
          <p:nvPr/>
        </p:nvSpPr>
        <p:spPr bwMode="auto">
          <a:xfrm>
            <a:off x="4724400" y="6553200"/>
            <a:ext cx="1143000" cy="304800"/>
          </a:xfrm>
          <a:prstGeom prst="actionButtonEnd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grpSp>
        <p:nvGrpSpPr>
          <p:cNvPr id="58415" name="Group 47"/>
          <p:cNvGrpSpPr>
            <a:grpSpLocks/>
          </p:cNvGrpSpPr>
          <p:nvPr/>
        </p:nvGrpSpPr>
        <p:grpSpPr bwMode="auto">
          <a:xfrm>
            <a:off x="5486400" y="1447800"/>
            <a:ext cx="2133600" cy="842963"/>
            <a:chOff x="960" y="909"/>
            <a:chExt cx="1344" cy="531"/>
          </a:xfrm>
        </p:grpSpPr>
        <p:sp>
          <p:nvSpPr>
            <p:cNvPr id="58416" name="AutoShape 48"/>
            <p:cNvSpPr>
              <a:spLocks noChangeArrowheads="1"/>
            </p:cNvSpPr>
            <p:nvPr/>
          </p:nvSpPr>
          <p:spPr bwMode="auto">
            <a:xfrm>
              <a:off x="960" y="912"/>
              <a:ext cx="576" cy="528"/>
            </a:xfrm>
            <a:prstGeom prst="star16">
              <a:avLst>
                <a:gd name="adj" fmla="val 37500"/>
              </a:avLst>
            </a:prstGeom>
            <a:solidFill>
              <a:srgbClr val="FFFF00"/>
            </a:solidFill>
            <a:ln w="9525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FR" altLang="fr-FR" sz="1800">
                  <a:latin typeface="Times New Roman" panose="02020603050405020304" pitchFamily="18" charset="0"/>
                </a:rPr>
                <a:t>Débit</a:t>
              </a:r>
              <a:endParaRPr lang="fr-FR" altLang="fr-FR">
                <a:latin typeface="Times New Roman" panose="02020603050405020304" pitchFamily="18" charset="0"/>
              </a:endParaRPr>
            </a:p>
          </p:txBody>
        </p:sp>
        <p:sp>
          <p:nvSpPr>
            <p:cNvPr id="58417" name="AutoShape 49"/>
            <p:cNvSpPr>
              <a:spLocks noChangeArrowheads="1"/>
            </p:cNvSpPr>
            <p:nvPr/>
          </p:nvSpPr>
          <p:spPr bwMode="auto">
            <a:xfrm>
              <a:off x="1728" y="909"/>
              <a:ext cx="576" cy="528"/>
            </a:xfrm>
            <a:prstGeom prst="star16">
              <a:avLst>
                <a:gd name="adj" fmla="val 37500"/>
              </a:avLst>
            </a:prstGeom>
            <a:solidFill>
              <a:srgbClr val="FFFF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FR" altLang="fr-FR" sz="2000">
                  <a:latin typeface="Times New Roman" panose="02020603050405020304" pitchFamily="18" charset="0"/>
                </a:rPr>
                <a:t>Crédit</a:t>
              </a:r>
              <a:endParaRPr lang="fr-FR" altLang="fr-FR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58418" name="Group 50"/>
          <p:cNvGrpSpPr>
            <a:grpSpLocks/>
          </p:cNvGrpSpPr>
          <p:nvPr/>
        </p:nvGrpSpPr>
        <p:grpSpPr bwMode="auto">
          <a:xfrm>
            <a:off x="1524000" y="4419600"/>
            <a:ext cx="2133600" cy="842963"/>
            <a:chOff x="960" y="909"/>
            <a:chExt cx="1344" cy="531"/>
          </a:xfrm>
        </p:grpSpPr>
        <p:sp>
          <p:nvSpPr>
            <p:cNvPr id="58419" name="AutoShape 51"/>
            <p:cNvSpPr>
              <a:spLocks noChangeArrowheads="1"/>
            </p:cNvSpPr>
            <p:nvPr/>
          </p:nvSpPr>
          <p:spPr bwMode="auto">
            <a:xfrm>
              <a:off x="960" y="912"/>
              <a:ext cx="576" cy="528"/>
            </a:xfrm>
            <a:prstGeom prst="star16">
              <a:avLst>
                <a:gd name="adj" fmla="val 37500"/>
              </a:avLst>
            </a:prstGeom>
            <a:solidFill>
              <a:srgbClr val="FFFF00"/>
            </a:solidFill>
            <a:ln w="9525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FR" altLang="fr-FR" sz="1800">
                  <a:latin typeface="Times New Roman" panose="02020603050405020304" pitchFamily="18" charset="0"/>
                </a:rPr>
                <a:t>Débit</a:t>
              </a:r>
              <a:endParaRPr lang="fr-FR" altLang="fr-FR">
                <a:latin typeface="Times New Roman" panose="02020603050405020304" pitchFamily="18" charset="0"/>
              </a:endParaRPr>
            </a:p>
          </p:txBody>
        </p:sp>
        <p:sp>
          <p:nvSpPr>
            <p:cNvPr id="58420" name="AutoShape 52"/>
            <p:cNvSpPr>
              <a:spLocks noChangeArrowheads="1"/>
            </p:cNvSpPr>
            <p:nvPr/>
          </p:nvSpPr>
          <p:spPr bwMode="auto">
            <a:xfrm>
              <a:off x="1728" y="909"/>
              <a:ext cx="576" cy="528"/>
            </a:xfrm>
            <a:prstGeom prst="star16">
              <a:avLst>
                <a:gd name="adj" fmla="val 37500"/>
              </a:avLst>
            </a:prstGeom>
            <a:solidFill>
              <a:srgbClr val="FFFF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FR" altLang="fr-FR" sz="2000">
                  <a:latin typeface="Times New Roman" panose="02020603050405020304" pitchFamily="18" charset="0"/>
                </a:rPr>
                <a:t>Crédit</a:t>
              </a:r>
              <a:endParaRPr lang="fr-FR" altLang="fr-FR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58421" name="Group 53"/>
          <p:cNvGrpSpPr>
            <a:grpSpLocks/>
          </p:cNvGrpSpPr>
          <p:nvPr/>
        </p:nvGrpSpPr>
        <p:grpSpPr bwMode="auto">
          <a:xfrm>
            <a:off x="5562600" y="4419600"/>
            <a:ext cx="2133600" cy="842963"/>
            <a:chOff x="960" y="909"/>
            <a:chExt cx="1344" cy="531"/>
          </a:xfrm>
        </p:grpSpPr>
        <p:sp>
          <p:nvSpPr>
            <p:cNvPr id="58422" name="AutoShape 54"/>
            <p:cNvSpPr>
              <a:spLocks noChangeArrowheads="1"/>
            </p:cNvSpPr>
            <p:nvPr/>
          </p:nvSpPr>
          <p:spPr bwMode="auto">
            <a:xfrm>
              <a:off x="960" y="912"/>
              <a:ext cx="576" cy="528"/>
            </a:xfrm>
            <a:prstGeom prst="star16">
              <a:avLst>
                <a:gd name="adj" fmla="val 37500"/>
              </a:avLst>
            </a:prstGeom>
            <a:solidFill>
              <a:srgbClr val="FFFF00"/>
            </a:solidFill>
            <a:ln w="9525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FR" altLang="fr-FR" sz="1800">
                  <a:latin typeface="Times New Roman" panose="02020603050405020304" pitchFamily="18" charset="0"/>
                </a:rPr>
                <a:t>Débit</a:t>
              </a:r>
              <a:endParaRPr lang="fr-FR" altLang="fr-FR">
                <a:latin typeface="Times New Roman" panose="02020603050405020304" pitchFamily="18" charset="0"/>
              </a:endParaRPr>
            </a:p>
          </p:txBody>
        </p:sp>
        <p:sp>
          <p:nvSpPr>
            <p:cNvPr id="58423" name="AutoShape 55"/>
            <p:cNvSpPr>
              <a:spLocks noChangeArrowheads="1"/>
            </p:cNvSpPr>
            <p:nvPr/>
          </p:nvSpPr>
          <p:spPr bwMode="auto">
            <a:xfrm>
              <a:off x="1728" y="909"/>
              <a:ext cx="576" cy="528"/>
            </a:xfrm>
            <a:prstGeom prst="star16">
              <a:avLst>
                <a:gd name="adj" fmla="val 37500"/>
              </a:avLst>
            </a:prstGeom>
            <a:solidFill>
              <a:srgbClr val="FFFF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FR" altLang="fr-FR" sz="2000">
                  <a:latin typeface="Times New Roman" panose="02020603050405020304" pitchFamily="18" charset="0"/>
                </a:rPr>
                <a:t>Crédit</a:t>
              </a:r>
              <a:endParaRPr lang="fr-FR" altLang="fr-FR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58424" name="Group 56"/>
          <p:cNvGrpSpPr>
            <a:grpSpLocks/>
          </p:cNvGrpSpPr>
          <p:nvPr/>
        </p:nvGrpSpPr>
        <p:grpSpPr bwMode="auto">
          <a:xfrm>
            <a:off x="1524000" y="1447800"/>
            <a:ext cx="2133600" cy="842963"/>
            <a:chOff x="960" y="909"/>
            <a:chExt cx="1344" cy="531"/>
          </a:xfrm>
        </p:grpSpPr>
        <p:sp>
          <p:nvSpPr>
            <p:cNvPr id="58425" name="AutoShape 57"/>
            <p:cNvSpPr>
              <a:spLocks noChangeArrowheads="1"/>
            </p:cNvSpPr>
            <p:nvPr/>
          </p:nvSpPr>
          <p:spPr bwMode="auto">
            <a:xfrm>
              <a:off x="960" y="912"/>
              <a:ext cx="576" cy="528"/>
            </a:xfrm>
            <a:prstGeom prst="star16">
              <a:avLst>
                <a:gd name="adj" fmla="val 37500"/>
              </a:avLst>
            </a:prstGeom>
            <a:solidFill>
              <a:srgbClr val="FFFF00"/>
            </a:solidFill>
            <a:ln w="9525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FR" altLang="fr-FR" sz="1800">
                  <a:latin typeface="Times New Roman" panose="02020603050405020304" pitchFamily="18" charset="0"/>
                </a:rPr>
                <a:t>Débit</a:t>
              </a:r>
              <a:endParaRPr lang="fr-FR" altLang="fr-FR">
                <a:latin typeface="Times New Roman" panose="02020603050405020304" pitchFamily="18" charset="0"/>
              </a:endParaRPr>
            </a:p>
          </p:txBody>
        </p:sp>
        <p:sp>
          <p:nvSpPr>
            <p:cNvPr id="58426" name="AutoShape 58"/>
            <p:cNvSpPr>
              <a:spLocks noChangeArrowheads="1"/>
            </p:cNvSpPr>
            <p:nvPr/>
          </p:nvSpPr>
          <p:spPr bwMode="auto">
            <a:xfrm>
              <a:off x="1728" y="909"/>
              <a:ext cx="576" cy="528"/>
            </a:xfrm>
            <a:prstGeom prst="star16">
              <a:avLst>
                <a:gd name="adj" fmla="val 37500"/>
              </a:avLst>
            </a:prstGeom>
            <a:solidFill>
              <a:srgbClr val="FFFF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FR" altLang="fr-FR" sz="2000">
                  <a:latin typeface="Times New Roman" panose="02020603050405020304" pitchFamily="18" charset="0"/>
                </a:rPr>
                <a:t>Crédit</a:t>
              </a:r>
              <a:endParaRPr lang="fr-FR" altLang="fr-FR">
                <a:latin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58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58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58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9" dur="500"/>
                                        <p:tgtEl>
                                          <p:spTgt spid="58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Line 2"/>
          <p:cNvSpPr>
            <a:spLocks noChangeShapeType="1"/>
          </p:cNvSpPr>
          <p:nvPr/>
        </p:nvSpPr>
        <p:spPr bwMode="auto">
          <a:xfrm>
            <a:off x="4572000" y="0"/>
            <a:ext cx="0" cy="68580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59395" name="Line 3"/>
          <p:cNvSpPr>
            <a:spLocks noChangeShapeType="1"/>
          </p:cNvSpPr>
          <p:nvPr/>
        </p:nvSpPr>
        <p:spPr bwMode="auto">
          <a:xfrm>
            <a:off x="0" y="3429000"/>
            <a:ext cx="91440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59396" name="Text Box 4"/>
          <p:cNvSpPr txBox="1">
            <a:spLocks noChangeArrowheads="1"/>
          </p:cNvSpPr>
          <p:nvPr/>
        </p:nvSpPr>
        <p:spPr bwMode="auto">
          <a:xfrm>
            <a:off x="609600" y="0"/>
            <a:ext cx="38100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2800" b="1">
                <a:latin typeface="Times New Roman" panose="02020603050405020304" pitchFamily="18" charset="0"/>
              </a:rPr>
              <a:t>Emplois</a:t>
            </a:r>
          </a:p>
        </p:txBody>
      </p:sp>
      <p:sp>
        <p:nvSpPr>
          <p:cNvPr id="59397" name="Text Box 5"/>
          <p:cNvSpPr txBox="1">
            <a:spLocks noChangeArrowheads="1"/>
          </p:cNvSpPr>
          <p:nvPr/>
        </p:nvSpPr>
        <p:spPr bwMode="auto">
          <a:xfrm>
            <a:off x="4572000" y="0"/>
            <a:ext cx="4038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fr-FR" altLang="fr-FR" sz="2800" b="1">
                <a:latin typeface="Times New Roman" panose="02020603050405020304" pitchFamily="18" charset="0"/>
              </a:rPr>
              <a:t>Sources</a:t>
            </a:r>
            <a:endParaRPr lang="fr-FR" altLang="fr-FR">
              <a:latin typeface="Times New Roman" panose="02020603050405020304" pitchFamily="18" charset="0"/>
            </a:endParaRPr>
          </a:p>
        </p:txBody>
      </p:sp>
      <p:sp>
        <p:nvSpPr>
          <p:cNvPr id="59398" name="Text Box 6"/>
          <p:cNvSpPr txBox="1">
            <a:spLocks noChangeArrowheads="1"/>
          </p:cNvSpPr>
          <p:nvPr/>
        </p:nvSpPr>
        <p:spPr bwMode="auto">
          <a:xfrm rot="-5400000">
            <a:off x="-1036637" y="1643062"/>
            <a:ext cx="25923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2800" b="1">
                <a:latin typeface="Times New Roman" panose="02020603050405020304" pitchFamily="18" charset="0"/>
              </a:rPr>
              <a:t>non consommés</a:t>
            </a:r>
            <a:endParaRPr lang="fr-FR" altLang="fr-FR">
              <a:latin typeface="Times New Roman" panose="02020603050405020304" pitchFamily="18" charset="0"/>
            </a:endParaRPr>
          </a:p>
        </p:txBody>
      </p:sp>
      <p:sp>
        <p:nvSpPr>
          <p:cNvPr id="59399" name="Text Box 7"/>
          <p:cNvSpPr txBox="1">
            <a:spLocks noChangeArrowheads="1"/>
          </p:cNvSpPr>
          <p:nvPr/>
        </p:nvSpPr>
        <p:spPr bwMode="auto">
          <a:xfrm rot="-5400000">
            <a:off x="-1074737" y="4652962"/>
            <a:ext cx="26685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2800" b="1">
                <a:latin typeface="Times New Roman" panose="02020603050405020304" pitchFamily="18" charset="0"/>
              </a:rPr>
              <a:t>consommés</a:t>
            </a:r>
          </a:p>
        </p:txBody>
      </p:sp>
      <p:sp>
        <p:nvSpPr>
          <p:cNvPr id="59400" name="Text Box 8"/>
          <p:cNvSpPr txBox="1">
            <a:spLocks noChangeArrowheads="1"/>
          </p:cNvSpPr>
          <p:nvPr/>
        </p:nvSpPr>
        <p:spPr bwMode="auto">
          <a:xfrm rot="5400000">
            <a:off x="7587457" y="1643856"/>
            <a:ext cx="25908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2800" b="1">
                <a:latin typeface="Times New Roman" panose="02020603050405020304" pitchFamily="18" charset="0"/>
              </a:rPr>
              <a:t>Externes</a:t>
            </a:r>
            <a:endParaRPr lang="fr-FR" altLang="fr-FR">
              <a:latin typeface="Times New Roman" panose="02020603050405020304" pitchFamily="18" charset="0"/>
            </a:endParaRPr>
          </a:p>
        </p:txBody>
      </p:sp>
      <p:sp>
        <p:nvSpPr>
          <p:cNvPr id="59401" name="Text Box 9"/>
          <p:cNvSpPr txBox="1">
            <a:spLocks noChangeArrowheads="1"/>
          </p:cNvSpPr>
          <p:nvPr/>
        </p:nvSpPr>
        <p:spPr bwMode="auto">
          <a:xfrm rot="5400000">
            <a:off x="7587457" y="4615656"/>
            <a:ext cx="25908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2800" b="1">
                <a:latin typeface="Times New Roman" panose="02020603050405020304" pitchFamily="18" charset="0"/>
              </a:rPr>
              <a:t>Internes</a:t>
            </a:r>
            <a:endParaRPr lang="fr-FR" altLang="fr-FR">
              <a:latin typeface="Times New Roman" panose="02020603050405020304" pitchFamily="18" charset="0"/>
            </a:endParaRPr>
          </a:p>
        </p:txBody>
      </p:sp>
      <p:sp>
        <p:nvSpPr>
          <p:cNvPr id="59402" name="AutoShape 10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7696200" y="6477000"/>
            <a:ext cx="685800" cy="381000"/>
          </a:xfrm>
          <a:prstGeom prst="actionButtonHome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59403" name="AutoShape 11">
            <a:hlinkClick r:id="" action="ppaction://hlinkshowjump?jump=lastslide" highlightClick="1"/>
          </p:cNvPr>
          <p:cNvSpPr>
            <a:spLocks noChangeArrowheads="1"/>
          </p:cNvSpPr>
          <p:nvPr/>
        </p:nvSpPr>
        <p:spPr bwMode="auto">
          <a:xfrm>
            <a:off x="8458200" y="6477000"/>
            <a:ext cx="685800" cy="381000"/>
          </a:xfrm>
          <a:prstGeom prst="actionButtonEnd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59404" name="Rectangle 12"/>
          <p:cNvSpPr>
            <a:spLocks noChangeArrowheads="1"/>
          </p:cNvSpPr>
          <p:nvPr/>
        </p:nvSpPr>
        <p:spPr bwMode="auto">
          <a:xfrm>
            <a:off x="571500" y="609600"/>
            <a:ext cx="8001000" cy="57912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FR" altLang="fr-FR" sz="3600"/>
              <a:t>Exemple</a:t>
            </a:r>
            <a:r>
              <a:rPr lang="fr-CH" altLang="fr-FR" sz="3600"/>
              <a:t> 1</a:t>
            </a:r>
            <a:r>
              <a:rPr lang="fr-FR" altLang="fr-FR" sz="3600"/>
              <a:t> :</a:t>
            </a:r>
          </a:p>
          <a:p>
            <a:pPr algn="ctr"/>
            <a:r>
              <a:rPr lang="fr-FR" altLang="fr-FR" sz="3600"/>
              <a:t>J’encaisse des honoraires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ChangeArrowheads="1"/>
          </p:cNvSpPr>
          <p:nvPr/>
        </p:nvSpPr>
        <p:spPr bwMode="auto">
          <a:xfrm>
            <a:off x="609600" y="533400"/>
            <a:ext cx="8001000" cy="57912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0419" name="Line 3"/>
          <p:cNvSpPr>
            <a:spLocks noChangeShapeType="1"/>
          </p:cNvSpPr>
          <p:nvPr/>
        </p:nvSpPr>
        <p:spPr bwMode="auto">
          <a:xfrm>
            <a:off x="4572000" y="0"/>
            <a:ext cx="0" cy="68580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0420" name="Line 4"/>
          <p:cNvSpPr>
            <a:spLocks noChangeShapeType="1"/>
          </p:cNvSpPr>
          <p:nvPr/>
        </p:nvSpPr>
        <p:spPr bwMode="auto">
          <a:xfrm>
            <a:off x="0" y="3429000"/>
            <a:ext cx="91440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0421" name="Text Box 5"/>
          <p:cNvSpPr txBox="1">
            <a:spLocks noChangeArrowheads="1"/>
          </p:cNvSpPr>
          <p:nvPr/>
        </p:nvSpPr>
        <p:spPr bwMode="auto">
          <a:xfrm>
            <a:off x="609600" y="0"/>
            <a:ext cx="38100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2800" b="1">
                <a:latin typeface="Times New Roman" panose="02020603050405020304" pitchFamily="18" charset="0"/>
              </a:rPr>
              <a:t>Emplois</a:t>
            </a:r>
          </a:p>
        </p:txBody>
      </p:sp>
      <p:sp>
        <p:nvSpPr>
          <p:cNvPr id="60422" name="Text Box 6"/>
          <p:cNvSpPr txBox="1">
            <a:spLocks noChangeArrowheads="1"/>
          </p:cNvSpPr>
          <p:nvPr/>
        </p:nvSpPr>
        <p:spPr bwMode="auto">
          <a:xfrm>
            <a:off x="4572000" y="0"/>
            <a:ext cx="4038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fr-FR" altLang="fr-FR" sz="2800" b="1">
                <a:latin typeface="Times New Roman" panose="02020603050405020304" pitchFamily="18" charset="0"/>
              </a:rPr>
              <a:t>Sources</a:t>
            </a:r>
            <a:endParaRPr lang="fr-FR" altLang="fr-FR">
              <a:latin typeface="Times New Roman" panose="02020603050405020304" pitchFamily="18" charset="0"/>
            </a:endParaRPr>
          </a:p>
        </p:txBody>
      </p:sp>
      <p:sp>
        <p:nvSpPr>
          <p:cNvPr id="60423" name="Text Box 7"/>
          <p:cNvSpPr txBox="1">
            <a:spLocks noChangeArrowheads="1"/>
          </p:cNvSpPr>
          <p:nvPr/>
        </p:nvSpPr>
        <p:spPr bwMode="auto">
          <a:xfrm rot="-5400000">
            <a:off x="-1036637" y="1643062"/>
            <a:ext cx="25923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2800" b="1">
                <a:latin typeface="Times New Roman" panose="02020603050405020304" pitchFamily="18" charset="0"/>
              </a:rPr>
              <a:t>non consommés</a:t>
            </a:r>
            <a:endParaRPr lang="fr-FR" altLang="fr-FR">
              <a:latin typeface="Times New Roman" panose="02020603050405020304" pitchFamily="18" charset="0"/>
            </a:endParaRPr>
          </a:p>
        </p:txBody>
      </p:sp>
      <p:sp>
        <p:nvSpPr>
          <p:cNvPr id="60424" name="Text Box 8"/>
          <p:cNvSpPr txBox="1">
            <a:spLocks noChangeArrowheads="1"/>
          </p:cNvSpPr>
          <p:nvPr/>
        </p:nvSpPr>
        <p:spPr bwMode="auto">
          <a:xfrm rot="-5400000">
            <a:off x="-1074737" y="4652962"/>
            <a:ext cx="26685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2800" b="1">
                <a:latin typeface="Times New Roman" panose="02020603050405020304" pitchFamily="18" charset="0"/>
              </a:rPr>
              <a:t>consommés</a:t>
            </a:r>
          </a:p>
        </p:txBody>
      </p:sp>
      <p:sp>
        <p:nvSpPr>
          <p:cNvPr id="60425" name="Text Box 9"/>
          <p:cNvSpPr txBox="1">
            <a:spLocks noChangeArrowheads="1"/>
          </p:cNvSpPr>
          <p:nvPr/>
        </p:nvSpPr>
        <p:spPr bwMode="auto">
          <a:xfrm rot="5400000">
            <a:off x="7587457" y="1643856"/>
            <a:ext cx="25908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2800" b="1">
                <a:latin typeface="Times New Roman" panose="02020603050405020304" pitchFamily="18" charset="0"/>
              </a:rPr>
              <a:t>Externes</a:t>
            </a:r>
            <a:endParaRPr lang="fr-FR" altLang="fr-FR">
              <a:latin typeface="Times New Roman" panose="02020603050405020304" pitchFamily="18" charset="0"/>
            </a:endParaRPr>
          </a:p>
        </p:txBody>
      </p:sp>
      <p:sp>
        <p:nvSpPr>
          <p:cNvPr id="60426" name="Text Box 10"/>
          <p:cNvSpPr txBox="1">
            <a:spLocks noChangeArrowheads="1"/>
          </p:cNvSpPr>
          <p:nvPr/>
        </p:nvSpPr>
        <p:spPr bwMode="auto">
          <a:xfrm rot="5400000">
            <a:off x="7587457" y="4615656"/>
            <a:ext cx="25908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2800" b="1">
                <a:latin typeface="Times New Roman" panose="02020603050405020304" pitchFamily="18" charset="0"/>
              </a:rPr>
              <a:t>Internes</a:t>
            </a:r>
            <a:endParaRPr lang="fr-FR" altLang="fr-FR">
              <a:latin typeface="Times New Roman" panose="02020603050405020304" pitchFamily="18" charset="0"/>
            </a:endParaRPr>
          </a:p>
        </p:txBody>
      </p:sp>
      <p:sp>
        <p:nvSpPr>
          <p:cNvPr id="60427" name="AutoShape 11"/>
          <p:cNvSpPr>
            <a:spLocks noChangeArrowheads="1"/>
          </p:cNvSpPr>
          <p:nvPr/>
        </p:nvSpPr>
        <p:spPr bwMode="auto">
          <a:xfrm>
            <a:off x="5334000" y="609600"/>
            <a:ext cx="2514600" cy="2286000"/>
          </a:xfrm>
          <a:prstGeom prst="triangle">
            <a:avLst>
              <a:gd name="adj" fmla="val 50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0428" name="AutoShape 12"/>
          <p:cNvSpPr>
            <a:spLocks noChangeArrowheads="1"/>
          </p:cNvSpPr>
          <p:nvPr/>
        </p:nvSpPr>
        <p:spPr bwMode="auto">
          <a:xfrm>
            <a:off x="5459413" y="3546475"/>
            <a:ext cx="2286000" cy="2209800"/>
          </a:xfrm>
          <a:prstGeom prst="smileyFace">
            <a:avLst>
              <a:gd name="adj" fmla="val 4653"/>
            </a:avLst>
          </a:prstGeom>
          <a:solidFill>
            <a:srgbClr val="FF505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0429" name="AutoShape 13"/>
          <p:cNvSpPr>
            <a:spLocks noChangeArrowheads="1"/>
          </p:cNvSpPr>
          <p:nvPr/>
        </p:nvSpPr>
        <p:spPr bwMode="auto">
          <a:xfrm>
            <a:off x="1446213" y="3544888"/>
            <a:ext cx="2286000" cy="2209800"/>
          </a:xfrm>
          <a:prstGeom prst="smileyFace">
            <a:avLst>
              <a:gd name="adj" fmla="val -4653"/>
            </a:avLst>
          </a:prstGeom>
          <a:solidFill>
            <a:srgbClr val="66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0430" name="WordArt 14"/>
          <p:cNvSpPr>
            <a:spLocks noChangeArrowheads="1" noChangeShapeType="1" noTextEdit="1"/>
          </p:cNvSpPr>
          <p:nvPr/>
        </p:nvSpPr>
        <p:spPr bwMode="auto">
          <a:xfrm>
            <a:off x="685800" y="1485900"/>
            <a:ext cx="628650" cy="6842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fr-CH" sz="4800" b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8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 panose="020B0806030902050204" pitchFamily="34" charset="0"/>
              </a:rPr>
              <a:t>+</a:t>
            </a:r>
          </a:p>
        </p:txBody>
      </p:sp>
      <p:sp>
        <p:nvSpPr>
          <p:cNvPr id="60431" name="WordArt 15"/>
          <p:cNvSpPr>
            <a:spLocks noChangeArrowheads="1" noChangeShapeType="1" noTextEdit="1"/>
          </p:cNvSpPr>
          <p:nvPr/>
        </p:nvSpPr>
        <p:spPr bwMode="auto">
          <a:xfrm>
            <a:off x="3810000" y="1752600"/>
            <a:ext cx="625475" cy="187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fr-CH" sz="5400" b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8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 panose="020B0806030902050204" pitchFamily="34" charset="0"/>
              </a:rPr>
              <a:t>-</a:t>
            </a:r>
          </a:p>
        </p:txBody>
      </p:sp>
      <p:sp>
        <p:nvSpPr>
          <p:cNvPr id="60432" name="WordArt 16"/>
          <p:cNvSpPr>
            <a:spLocks noChangeArrowheads="1" noChangeShapeType="1" noTextEdit="1"/>
          </p:cNvSpPr>
          <p:nvPr/>
        </p:nvSpPr>
        <p:spPr bwMode="auto">
          <a:xfrm>
            <a:off x="684213" y="4344988"/>
            <a:ext cx="628650" cy="6842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fr-CH" sz="4800" b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66FF99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 panose="020B0806030902050204" pitchFamily="34" charset="0"/>
              </a:rPr>
              <a:t>+</a:t>
            </a:r>
          </a:p>
        </p:txBody>
      </p:sp>
      <p:sp>
        <p:nvSpPr>
          <p:cNvPr id="60433" name="WordArt 17"/>
          <p:cNvSpPr>
            <a:spLocks noChangeArrowheads="1" noChangeShapeType="1" noTextEdit="1"/>
          </p:cNvSpPr>
          <p:nvPr/>
        </p:nvSpPr>
        <p:spPr bwMode="auto">
          <a:xfrm>
            <a:off x="3808413" y="4600575"/>
            <a:ext cx="625475" cy="187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fr-CH" sz="5400" b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66FF99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 panose="020B0806030902050204" pitchFamily="34" charset="0"/>
              </a:rPr>
              <a:t>-</a:t>
            </a:r>
          </a:p>
        </p:txBody>
      </p:sp>
      <p:sp>
        <p:nvSpPr>
          <p:cNvPr id="60434" name="WordArt 18"/>
          <p:cNvSpPr>
            <a:spLocks noChangeArrowheads="1" noChangeShapeType="1" noTextEdit="1"/>
          </p:cNvSpPr>
          <p:nvPr/>
        </p:nvSpPr>
        <p:spPr bwMode="auto">
          <a:xfrm>
            <a:off x="4800600" y="1752600"/>
            <a:ext cx="625475" cy="187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fr-CH" sz="5400" b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 panose="020B0806030902050204" pitchFamily="34" charset="0"/>
              </a:rPr>
              <a:t>-</a:t>
            </a:r>
          </a:p>
        </p:txBody>
      </p:sp>
      <p:sp>
        <p:nvSpPr>
          <p:cNvPr id="60435" name="WordArt 19"/>
          <p:cNvSpPr>
            <a:spLocks noChangeArrowheads="1" noChangeShapeType="1" noTextEdit="1"/>
          </p:cNvSpPr>
          <p:nvPr/>
        </p:nvSpPr>
        <p:spPr bwMode="auto">
          <a:xfrm>
            <a:off x="7696200" y="1447800"/>
            <a:ext cx="628650" cy="736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fr-CH" sz="4800" b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 panose="020B0806030902050204" pitchFamily="34" charset="0"/>
              </a:rPr>
              <a:t>+</a:t>
            </a:r>
          </a:p>
        </p:txBody>
      </p:sp>
      <p:sp>
        <p:nvSpPr>
          <p:cNvPr id="60436" name="WordArt 20"/>
          <p:cNvSpPr>
            <a:spLocks noChangeArrowheads="1" noChangeShapeType="1" noTextEdit="1"/>
          </p:cNvSpPr>
          <p:nvPr/>
        </p:nvSpPr>
        <p:spPr bwMode="auto">
          <a:xfrm>
            <a:off x="4722813" y="4600575"/>
            <a:ext cx="625475" cy="187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fr-CH" sz="5400" b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FF505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 panose="020B0806030902050204" pitchFamily="34" charset="0"/>
              </a:rPr>
              <a:t>-</a:t>
            </a:r>
          </a:p>
        </p:txBody>
      </p:sp>
      <p:sp>
        <p:nvSpPr>
          <p:cNvPr id="60437" name="WordArt 21"/>
          <p:cNvSpPr>
            <a:spLocks noChangeArrowheads="1" noChangeShapeType="1" noTextEdit="1"/>
          </p:cNvSpPr>
          <p:nvPr/>
        </p:nvSpPr>
        <p:spPr bwMode="auto">
          <a:xfrm>
            <a:off x="7908925" y="4308475"/>
            <a:ext cx="628650" cy="6842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fr-CH" sz="4800" b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FF505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 panose="020B0806030902050204" pitchFamily="34" charset="0"/>
              </a:rPr>
              <a:t>+</a:t>
            </a:r>
          </a:p>
        </p:txBody>
      </p:sp>
      <p:sp>
        <p:nvSpPr>
          <p:cNvPr id="60438" name="Line 22"/>
          <p:cNvSpPr>
            <a:spLocks noChangeShapeType="1"/>
          </p:cNvSpPr>
          <p:nvPr/>
        </p:nvSpPr>
        <p:spPr bwMode="auto">
          <a:xfrm flipH="1">
            <a:off x="6584950" y="546100"/>
            <a:ext cx="3175" cy="2347913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0439" name="Rectangle 23"/>
          <p:cNvSpPr>
            <a:spLocks noChangeArrowheads="1"/>
          </p:cNvSpPr>
          <p:nvPr/>
        </p:nvSpPr>
        <p:spPr bwMode="auto">
          <a:xfrm>
            <a:off x="1447800" y="762000"/>
            <a:ext cx="2286000" cy="2057400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0440" name="Line 24"/>
          <p:cNvSpPr>
            <a:spLocks noChangeShapeType="1"/>
          </p:cNvSpPr>
          <p:nvPr/>
        </p:nvSpPr>
        <p:spPr bwMode="auto">
          <a:xfrm>
            <a:off x="2590800" y="533400"/>
            <a:ext cx="0" cy="2286000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0441" name="Line 25"/>
          <p:cNvSpPr>
            <a:spLocks noChangeShapeType="1"/>
          </p:cNvSpPr>
          <p:nvPr/>
        </p:nvSpPr>
        <p:spPr bwMode="auto">
          <a:xfrm>
            <a:off x="2590800" y="3429000"/>
            <a:ext cx="0" cy="2362200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0442" name="Line 26"/>
          <p:cNvSpPr>
            <a:spLocks noChangeShapeType="1"/>
          </p:cNvSpPr>
          <p:nvPr/>
        </p:nvSpPr>
        <p:spPr bwMode="auto">
          <a:xfrm flipH="1">
            <a:off x="6596063" y="3413125"/>
            <a:ext cx="0" cy="2324100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0443" name="Text Box 27"/>
          <p:cNvSpPr txBox="1">
            <a:spLocks noChangeArrowheads="1"/>
          </p:cNvSpPr>
          <p:nvPr/>
        </p:nvSpPr>
        <p:spPr bwMode="auto">
          <a:xfrm>
            <a:off x="838200" y="2946400"/>
            <a:ext cx="3505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1800" b="1">
                <a:latin typeface="Arial" panose="020B0604020202020204" pitchFamily="34" charset="0"/>
              </a:rPr>
              <a:t>J ’ai ...; ils me doivent ...</a:t>
            </a:r>
          </a:p>
        </p:txBody>
      </p:sp>
      <p:sp>
        <p:nvSpPr>
          <p:cNvPr id="60444" name="Text Box 28"/>
          <p:cNvSpPr txBox="1">
            <a:spLocks noChangeArrowheads="1"/>
          </p:cNvSpPr>
          <p:nvPr/>
        </p:nvSpPr>
        <p:spPr bwMode="auto">
          <a:xfrm>
            <a:off x="4876800" y="2971800"/>
            <a:ext cx="3505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1800" b="1">
                <a:latin typeface="Arial" panose="020B0604020202020204" pitchFamily="34" charset="0"/>
              </a:rPr>
              <a:t>Je dois ...</a:t>
            </a:r>
          </a:p>
        </p:txBody>
      </p:sp>
      <p:sp>
        <p:nvSpPr>
          <p:cNvPr id="60445" name="Text Box 29"/>
          <p:cNvSpPr txBox="1">
            <a:spLocks noChangeArrowheads="1"/>
          </p:cNvSpPr>
          <p:nvPr/>
        </p:nvSpPr>
        <p:spPr bwMode="auto">
          <a:xfrm>
            <a:off x="838200" y="5867400"/>
            <a:ext cx="3505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1800" b="1">
                <a:latin typeface="Arial" panose="020B0604020202020204" pitchFamily="34" charset="0"/>
              </a:rPr>
              <a:t>Je dépense, je perds...</a:t>
            </a:r>
          </a:p>
        </p:txBody>
      </p:sp>
      <p:sp>
        <p:nvSpPr>
          <p:cNvPr id="60446" name="Text Box 30"/>
          <p:cNvSpPr txBox="1">
            <a:spLocks noChangeArrowheads="1"/>
          </p:cNvSpPr>
          <p:nvPr/>
        </p:nvSpPr>
        <p:spPr bwMode="auto">
          <a:xfrm>
            <a:off x="4876800" y="5867400"/>
            <a:ext cx="3505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1800" b="1">
                <a:latin typeface="Arial" panose="020B0604020202020204" pitchFamily="34" charset="0"/>
              </a:rPr>
              <a:t>Je produis, je gagne...</a:t>
            </a:r>
          </a:p>
        </p:txBody>
      </p:sp>
      <p:sp>
        <p:nvSpPr>
          <p:cNvPr id="60447" name="AutoShape 31"/>
          <p:cNvSpPr>
            <a:spLocks noChangeArrowheads="1"/>
          </p:cNvSpPr>
          <p:nvPr/>
        </p:nvSpPr>
        <p:spPr bwMode="auto">
          <a:xfrm>
            <a:off x="1295400" y="1295400"/>
            <a:ext cx="1219200" cy="1066800"/>
          </a:xfrm>
          <a:prstGeom prst="star16">
            <a:avLst>
              <a:gd name="adj" fmla="val 37500"/>
            </a:avLst>
          </a:prstGeom>
          <a:solidFill>
            <a:srgbClr val="FFFF00"/>
          </a:solidFill>
          <a:ln w="9525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FR" altLang="fr-FR">
                <a:latin typeface="Times New Roman" panose="02020603050405020304" pitchFamily="18" charset="0"/>
              </a:rPr>
              <a:t>Débit</a:t>
            </a:r>
          </a:p>
        </p:txBody>
      </p:sp>
      <p:sp>
        <p:nvSpPr>
          <p:cNvPr id="60448" name="AutoShape 32"/>
          <p:cNvSpPr>
            <a:spLocks noChangeArrowheads="1"/>
          </p:cNvSpPr>
          <p:nvPr/>
        </p:nvSpPr>
        <p:spPr bwMode="auto">
          <a:xfrm>
            <a:off x="6705600" y="4114800"/>
            <a:ext cx="1219200" cy="1066800"/>
          </a:xfrm>
          <a:prstGeom prst="star16">
            <a:avLst>
              <a:gd name="adj" fmla="val 37500"/>
            </a:avLst>
          </a:prstGeom>
          <a:solidFill>
            <a:srgbClr val="FFFF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FR" altLang="fr-FR">
                <a:latin typeface="Times New Roman" panose="02020603050405020304" pitchFamily="18" charset="0"/>
              </a:rPr>
              <a:t>Crédit</a:t>
            </a:r>
          </a:p>
        </p:txBody>
      </p:sp>
      <p:sp>
        <p:nvSpPr>
          <p:cNvPr id="60449" name="Text Box 33"/>
          <p:cNvSpPr txBox="1">
            <a:spLocks noChangeArrowheads="1"/>
          </p:cNvSpPr>
          <p:nvPr/>
        </p:nvSpPr>
        <p:spPr bwMode="auto">
          <a:xfrm>
            <a:off x="725488" y="642938"/>
            <a:ext cx="304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1800" b="1">
                <a:latin typeface="Times New Roman" panose="02020603050405020304" pitchFamily="18" charset="0"/>
              </a:rPr>
              <a:t>1</a:t>
            </a:r>
            <a:endParaRPr lang="fr-FR" altLang="fr-FR">
              <a:latin typeface="Times New Roman" panose="02020603050405020304" pitchFamily="18" charset="0"/>
            </a:endParaRPr>
          </a:p>
        </p:txBody>
      </p:sp>
      <p:sp>
        <p:nvSpPr>
          <p:cNvPr id="60450" name="Text Box 34"/>
          <p:cNvSpPr txBox="1">
            <a:spLocks noChangeArrowheads="1"/>
          </p:cNvSpPr>
          <p:nvPr/>
        </p:nvSpPr>
        <p:spPr bwMode="auto">
          <a:xfrm>
            <a:off x="4113213" y="652463"/>
            <a:ext cx="304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1800" b="1">
                <a:latin typeface="Times New Roman" panose="02020603050405020304" pitchFamily="18" charset="0"/>
              </a:rPr>
              <a:t>2</a:t>
            </a:r>
            <a:endParaRPr lang="fr-FR" altLang="fr-FR">
              <a:latin typeface="Times New Roman" panose="02020603050405020304" pitchFamily="18" charset="0"/>
            </a:endParaRPr>
          </a:p>
        </p:txBody>
      </p:sp>
      <p:sp>
        <p:nvSpPr>
          <p:cNvPr id="60451" name="Text Box 35"/>
          <p:cNvSpPr txBox="1">
            <a:spLocks noChangeArrowheads="1"/>
          </p:cNvSpPr>
          <p:nvPr/>
        </p:nvSpPr>
        <p:spPr bwMode="auto">
          <a:xfrm>
            <a:off x="4148138" y="35591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1800" b="1">
                <a:latin typeface="Times New Roman" panose="02020603050405020304" pitchFamily="18" charset="0"/>
              </a:rPr>
              <a:t>4</a:t>
            </a:r>
            <a:endParaRPr lang="fr-FR" altLang="fr-FR">
              <a:latin typeface="Times New Roman" panose="02020603050405020304" pitchFamily="18" charset="0"/>
            </a:endParaRPr>
          </a:p>
        </p:txBody>
      </p:sp>
      <p:sp>
        <p:nvSpPr>
          <p:cNvPr id="60452" name="Text Box 36"/>
          <p:cNvSpPr txBox="1">
            <a:spLocks noChangeArrowheads="1"/>
          </p:cNvSpPr>
          <p:nvPr/>
        </p:nvSpPr>
        <p:spPr bwMode="auto">
          <a:xfrm>
            <a:off x="698500" y="3554413"/>
            <a:ext cx="304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1800" b="1">
                <a:latin typeface="Times New Roman" panose="02020603050405020304" pitchFamily="18" charset="0"/>
              </a:rPr>
              <a:t>3</a:t>
            </a:r>
            <a:endParaRPr lang="fr-FR" altLang="fr-FR">
              <a:latin typeface="Times New Roman" panose="02020603050405020304" pitchFamily="18" charset="0"/>
            </a:endParaRPr>
          </a:p>
        </p:txBody>
      </p:sp>
      <p:sp>
        <p:nvSpPr>
          <p:cNvPr id="60453" name="Text Box 37"/>
          <p:cNvSpPr txBox="1">
            <a:spLocks noChangeArrowheads="1"/>
          </p:cNvSpPr>
          <p:nvPr/>
        </p:nvSpPr>
        <p:spPr bwMode="auto">
          <a:xfrm>
            <a:off x="4714875" y="652463"/>
            <a:ext cx="304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1800" b="1">
                <a:latin typeface="Times New Roman" panose="02020603050405020304" pitchFamily="18" charset="0"/>
              </a:rPr>
              <a:t>5</a:t>
            </a:r>
            <a:endParaRPr lang="fr-FR" altLang="fr-FR">
              <a:latin typeface="Times New Roman" panose="02020603050405020304" pitchFamily="18" charset="0"/>
            </a:endParaRPr>
          </a:p>
        </p:txBody>
      </p:sp>
      <p:sp>
        <p:nvSpPr>
          <p:cNvPr id="60454" name="Text Box 38"/>
          <p:cNvSpPr txBox="1">
            <a:spLocks noChangeArrowheads="1"/>
          </p:cNvSpPr>
          <p:nvPr/>
        </p:nvSpPr>
        <p:spPr bwMode="auto">
          <a:xfrm>
            <a:off x="8205788" y="6508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1800" b="1">
                <a:latin typeface="Times New Roman" panose="02020603050405020304" pitchFamily="18" charset="0"/>
              </a:rPr>
              <a:t>6</a:t>
            </a:r>
            <a:endParaRPr lang="fr-FR" altLang="fr-FR">
              <a:latin typeface="Times New Roman" panose="02020603050405020304" pitchFamily="18" charset="0"/>
            </a:endParaRPr>
          </a:p>
        </p:txBody>
      </p:sp>
      <p:sp>
        <p:nvSpPr>
          <p:cNvPr id="60455" name="Text Box 39"/>
          <p:cNvSpPr txBox="1">
            <a:spLocks noChangeArrowheads="1"/>
          </p:cNvSpPr>
          <p:nvPr/>
        </p:nvSpPr>
        <p:spPr bwMode="auto">
          <a:xfrm>
            <a:off x="8201025" y="3554413"/>
            <a:ext cx="304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1800" b="1">
                <a:latin typeface="Times New Roman" panose="02020603050405020304" pitchFamily="18" charset="0"/>
              </a:rPr>
              <a:t>8</a:t>
            </a:r>
            <a:endParaRPr lang="fr-FR" altLang="fr-FR">
              <a:latin typeface="Times New Roman" panose="02020603050405020304" pitchFamily="18" charset="0"/>
            </a:endParaRPr>
          </a:p>
        </p:txBody>
      </p:sp>
      <p:sp>
        <p:nvSpPr>
          <p:cNvPr id="60456" name="Text Box 40"/>
          <p:cNvSpPr txBox="1">
            <a:spLocks noChangeArrowheads="1"/>
          </p:cNvSpPr>
          <p:nvPr/>
        </p:nvSpPr>
        <p:spPr bwMode="auto">
          <a:xfrm>
            <a:off x="4687888" y="3549650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1800" b="1">
                <a:latin typeface="Times New Roman" panose="02020603050405020304" pitchFamily="18" charset="0"/>
              </a:rPr>
              <a:t>7</a:t>
            </a:r>
            <a:endParaRPr lang="fr-FR" altLang="fr-FR">
              <a:latin typeface="Times New Roman" panose="02020603050405020304" pitchFamily="18" charset="0"/>
            </a:endParaRPr>
          </a:p>
        </p:txBody>
      </p:sp>
      <p:sp>
        <p:nvSpPr>
          <p:cNvPr id="60457" name="Line 41"/>
          <p:cNvSpPr>
            <a:spLocks noChangeShapeType="1"/>
          </p:cNvSpPr>
          <p:nvPr/>
        </p:nvSpPr>
        <p:spPr bwMode="auto">
          <a:xfrm flipH="1" flipV="1">
            <a:off x="1981200" y="2514600"/>
            <a:ext cx="5105400" cy="1447800"/>
          </a:xfrm>
          <a:prstGeom prst="line">
            <a:avLst/>
          </a:prstGeom>
          <a:noFill/>
          <a:ln w="101600">
            <a:solidFill>
              <a:schemeClr val="bg1"/>
            </a:solidFill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0458" name="AutoShape 42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7696200" y="6477000"/>
            <a:ext cx="685800" cy="381000"/>
          </a:xfrm>
          <a:prstGeom prst="actionButtonHome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0459" name="AutoShape 43">
            <a:hlinkClick r:id="" action="ppaction://hlinkshowjump?jump=lastslide" highlightClick="1"/>
          </p:cNvPr>
          <p:cNvSpPr>
            <a:spLocks noChangeArrowheads="1"/>
          </p:cNvSpPr>
          <p:nvPr/>
        </p:nvSpPr>
        <p:spPr bwMode="auto">
          <a:xfrm>
            <a:off x="8458200" y="6477000"/>
            <a:ext cx="685800" cy="381000"/>
          </a:xfrm>
          <a:prstGeom prst="actionButtonEnd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0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5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6" name="AutoShape 10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7696200" y="6477000"/>
            <a:ext cx="685800" cy="381000"/>
          </a:xfrm>
          <a:prstGeom prst="actionButtonHome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5547" name="AutoShape 11">
            <a:hlinkClick r:id="" action="ppaction://hlinkshowjump?jump=lastslide" highlightClick="1"/>
          </p:cNvPr>
          <p:cNvSpPr>
            <a:spLocks noChangeArrowheads="1"/>
          </p:cNvSpPr>
          <p:nvPr/>
        </p:nvSpPr>
        <p:spPr bwMode="auto">
          <a:xfrm>
            <a:off x="8458200" y="6477000"/>
            <a:ext cx="685800" cy="381000"/>
          </a:xfrm>
          <a:prstGeom prst="actionButtonEnd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5548" name="Rectangle 12"/>
          <p:cNvSpPr>
            <a:spLocks noChangeArrowheads="1"/>
          </p:cNvSpPr>
          <p:nvPr/>
        </p:nvSpPr>
        <p:spPr bwMode="auto">
          <a:xfrm>
            <a:off x="571500" y="609600"/>
            <a:ext cx="8001000" cy="57912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 altLang="fr-FR" sz="3600"/>
          </a:p>
          <a:p>
            <a:endParaRPr lang="fr-CH" altLang="fr-FR" sz="3600"/>
          </a:p>
          <a:p>
            <a:endParaRPr lang="fr-CH" altLang="fr-FR" sz="3600"/>
          </a:p>
          <a:p>
            <a:r>
              <a:rPr lang="fr-FR" altLang="fr-FR" sz="3600"/>
              <a:t>J’encaisse des honoraires</a:t>
            </a:r>
            <a:endParaRPr lang="fr-CH" altLang="fr-FR" sz="3600"/>
          </a:p>
          <a:p>
            <a:endParaRPr lang="fr-CH" altLang="fr-FR" sz="2800"/>
          </a:p>
          <a:p>
            <a:r>
              <a:rPr lang="fr-CH" altLang="fr-FR" sz="2800"/>
              <a:t>Origine       : une source interne;  mon travail</a:t>
            </a:r>
          </a:p>
          <a:p>
            <a:r>
              <a:rPr lang="fr-CH" altLang="fr-FR" sz="2800"/>
              <a:t>Destination : la caisse, un emploi non-consommé</a:t>
            </a:r>
            <a:endParaRPr lang="fr-FR" altLang="fr-FR" sz="2800"/>
          </a:p>
        </p:txBody>
      </p:sp>
      <p:pic>
        <p:nvPicPr>
          <p:cNvPr id="65549" name="Picture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7713" y="3414713"/>
            <a:ext cx="28575" cy="28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5550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685800"/>
            <a:ext cx="3895725" cy="274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Line 2"/>
          <p:cNvSpPr>
            <a:spLocks noChangeShapeType="1"/>
          </p:cNvSpPr>
          <p:nvPr/>
        </p:nvSpPr>
        <p:spPr bwMode="auto">
          <a:xfrm>
            <a:off x="4572000" y="0"/>
            <a:ext cx="0" cy="68580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1443" name="Line 3"/>
          <p:cNvSpPr>
            <a:spLocks noChangeShapeType="1"/>
          </p:cNvSpPr>
          <p:nvPr/>
        </p:nvSpPr>
        <p:spPr bwMode="auto">
          <a:xfrm>
            <a:off x="0" y="3429000"/>
            <a:ext cx="91440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1444" name="Text Box 4"/>
          <p:cNvSpPr txBox="1">
            <a:spLocks noChangeArrowheads="1"/>
          </p:cNvSpPr>
          <p:nvPr/>
        </p:nvSpPr>
        <p:spPr bwMode="auto">
          <a:xfrm>
            <a:off x="609600" y="0"/>
            <a:ext cx="38100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2800" b="1">
                <a:latin typeface="Times New Roman" panose="02020603050405020304" pitchFamily="18" charset="0"/>
              </a:rPr>
              <a:t>Emplois</a:t>
            </a:r>
          </a:p>
        </p:txBody>
      </p:sp>
      <p:sp>
        <p:nvSpPr>
          <p:cNvPr id="61445" name="Text Box 5"/>
          <p:cNvSpPr txBox="1">
            <a:spLocks noChangeArrowheads="1"/>
          </p:cNvSpPr>
          <p:nvPr/>
        </p:nvSpPr>
        <p:spPr bwMode="auto">
          <a:xfrm>
            <a:off x="4572000" y="0"/>
            <a:ext cx="4038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fr-FR" altLang="fr-FR" sz="2800" b="1">
                <a:latin typeface="Times New Roman" panose="02020603050405020304" pitchFamily="18" charset="0"/>
              </a:rPr>
              <a:t>Sources</a:t>
            </a:r>
            <a:endParaRPr lang="fr-FR" altLang="fr-FR">
              <a:latin typeface="Times New Roman" panose="02020603050405020304" pitchFamily="18" charset="0"/>
            </a:endParaRPr>
          </a:p>
        </p:txBody>
      </p:sp>
      <p:sp>
        <p:nvSpPr>
          <p:cNvPr id="61446" name="Text Box 6"/>
          <p:cNvSpPr txBox="1">
            <a:spLocks noChangeArrowheads="1"/>
          </p:cNvSpPr>
          <p:nvPr/>
        </p:nvSpPr>
        <p:spPr bwMode="auto">
          <a:xfrm rot="-5400000">
            <a:off x="-1036637" y="1643062"/>
            <a:ext cx="25923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2800" b="1">
                <a:latin typeface="Times New Roman" panose="02020603050405020304" pitchFamily="18" charset="0"/>
              </a:rPr>
              <a:t>non consommés</a:t>
            </a:r>
            <a:endParaRPr lang="fr-FR" altLang="fr-FR">
              <a:latin typeface="Times New Roman" panose="02020603050405020304" pitchFamily="18" charset="0"/>
            </a:endParaRPr>
          </a:p>
        </p:txBody>
      </p:sp>
      <p:sp>
        <p:nvSpPr>
          <p:cNvPr id="61447" name="Text Box 7"/>
          <p:cNvSpPr txBox="1">
            <a:spLocks noChangeArrowheads="1"/>
          </p:cNvSpPr>
          <p:nvPr/>
        </p:nvSpPr>
        <p:spPr bwMode="auto">
          <a:xfrm rot="-5400000">
            <a:off x="-1074737" y="4652962"/>
            <a:ext cx="26685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2800" b="1">
                <a:latin typeface="Times New Roman" panose="02020603050405020304" pitchFamily="18" charset="0"/>
              </a:rPr>
              <a:t>consommés</a:t>
            </a:r>
          </a:p>
        </p:txBody>
      </p:sp>
      <p:sp>
        <p:nvSpPr>
          <p:cNvPr id="61448" name="Text Box 8"/>
          <p:cNvSpPr txBox="1">
            <a:spLocks noChangeArrowheads="1"/>
          </p:cNvSpPr>
          <p:nvPr/>
        </p:nvSpPr>
        <p:spPr bwMode="auto">
          <a:xfrm rot="5400000">
            <a:off x="7587457" y="1643856"/>
            <a:ext cx="25908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2800" b="1">
                <a:latin typeface="Times New Roman" panose="02020603050405020304" pitchFamily="18" charset="0"/>
              </a:rPr>
              <a:t>Externes</a:t>
            </a:r>
            <a:endParaRPr lang="fr-FR" altLang="fr-FR">
              <a:latin typeface="Times New Roman" panose="02020603050405020304" pitchFamily="18" charset="0"/>
            </a:endParaRPr>
          </a:p>
        </p:txBody>
      </p:sp>
      <p:sp>
        <p:nvSpPr>
          <p:cNvPr id="61449" name="Text Box 9"/>
          <p:cNvSpPr txBox="1">
            <a:spLocks noChangeArrowheads="1"/>
          </p:cNvSpPr>
          <p:nvPr/>
        </p:nvSpPr>
        <p:spPr bwMode="auto">
          <a:xfrm rot="5400000">
            <a:off x="7587457" y="4615656"/>
            <a:ext cx="25908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2800" b="1">
                <a:latin typeface="Times New Roman" panose="02020603050405020304" pitchFamily="18" charset="0"/>
              </a:rPr>
              <a:t>Internes</a:t>
            </a:r>
            <a:endParaRPr lang="fr-FR" altLang="fr-FR">
              <a:latin typeface="Times New Roman" panose="02020603050405020304" pitchFamily="18" charset="0"/>
            </a:endParaRPr>
          </a:p>
        </p:txBody>
      </p:sp>
      <p:sp>
        <p:nvSpPr>
          <p:cNvPr id="61450" name="AutoShape 10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7696200" y="6477000"/>
            <a:ext cx="685800" cy="381000"/>
          </a:xfrm>
          <a:prstGeom prst="actionButtonHome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1451" name="AutoShape 11">
            <a:hlinkClick r:id="" action="ppaction://hlinkshowjump?jump=lastslide" highlightClick="1"/>
          </p:cNvPr>
          <p:cNvSpPr>
            <a:spLocks noChangeArrowheads="1"/>
          </p:cNvSpPr>
          <p:nvPr/>
        </p:nvSpPr>
        <p:spPr bwMode="auto">
          <a:xfrm>
            <a:off x="8458200" y="6477000"/>
            <a:ext cx="685800" cy="381000"/>
          </a:xfrm>
          <a:prstGeom prst="actionButtonEnd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1452" name="Rectangle 12"/>
          <p:cNvSpPr>
            <a:spLocks noChangeArrowheads="1"/>
          </p:cNvSpPr>
          <p:nvPr/>
        </p:nvSpPr>
        <p:spPr bwMode="auto">
          <a:xfrm>
            <a:off x="571500" y="609600"/>
            <a:ext cx="8001000" cy="57912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FR" altLang="fr-FR" sz="3600"/>
              <a:t>Exemple </a:t>
            </a:r>
            <a:r>
              <a:rPr lang="fr-CH" altLang="fr-FR" sz="3600"/>
              <a:t>2</a:t>
            </a:r>
            <a:r>
              <a:rPr lang="fr-FR" altLang="fr-FR" sz="3600"/>
              <a:t>:</a:t>
            </a:r>
          </a:p>
          <a:p>
            <a:pPr algn="ctr"/>
            <a:r>
              <a:rPr lang="fr-CH" altLang="fr-FR" sz="3600"/>
              <a:t>Je paie des salaires par poste</a:t>
            </a:r>
            <a:endParaRPr lang="fr-FR" altLang="fr-FR" sz="36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ChangeArrowheads="1"/>
          </p:cNvSpPr>
          <p:nvPr/>
        </p:nvSpPr>
        <p:spPr bwMode="auto">
          <a:xfrm>
            <a:off x="609600" y="533400"/>
            <a:ext cx="8001000" cy="57912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2467" name="Line 3"/>
          <p:cNvSpPr>
            <a:spLocks noChangeShapeType="1"/>
          </p:cNvSpPr>
          <p:nvPr/>
        </p:nvSpPr>
        <p:spPr bwMode="auto">
          <a:xfrm>
            <a:off x="4572000" y="0"/>
            <a:ext cx="0" cy="68580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2468" name="Line 4"/>
          <p:cNvSpPr>
            <a:spLocks noChangeShapeType="1"/>
          </p:cNvSpPr>
          <p:nvPr/>
        </p:nvSpPr>
        <p:spPr bwMode="auto">
          <a:xfrm>
            <a:off x="0" y="3429000"/>
            <a:ext cx="91440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2469" name="Text Box 5"/>
          <p:cNvSpPr txBox="1">
            <a:spLocks noChangeArrowheads="1"/>
          </p:cNvSpPr>
          <p:nvPr/>
        </p:nvSpPr>
        <p:spPr bwMode="auto">
          <a:xfrm>
            <a:off x="609600" y="0"/>
            <a:ext cx="38100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2800" b="1">
                <a:latin typeface="Times New Roman" panose="02020603050405020304" pitchFamily="18" charset="0"/>
              </a:rPr>
              <a:t>Emplois</a:t>
            </a:r>
          </a:p>
        </p:txBody>
      </p:sp>
      <p:sp>
        <p:nvSpPr>
          <p:cNvPr id="62470" name="Text Box 6"/>
          <p:cNvSpPr txBox="1">
            <a:spLocks noChangeArrowheads="1"/>
          </p:cNvSpPr>
          <p:nvPr/>
        </p:nvSpPr>
        <p:spPr bwMode="auto">
          <a:xfrm>
            <a:off x="4572000" y="0"/>
            <a:ext cx="4038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fr-FR" altLang="fr-FR" sz="2800" b="1">
                <a:latin typeface="Times New Roman" panose="02020603050405020304" pitchFamily="18" charset="0"/>
              </a:rPr>
              <a:t>Sources</a:t>
            </a:r>
            <a:endParaRPr lang="fr-FR" altLang="fr-FR">
              <a:latin typeface="Times New Roman" panose="02020603050405020304" pitchFamily="18" charset="0"/>
            </a:endParaRPr>
          </a:p>
        </p:txBody>
      </p:sp>
      <p:sp>
        <p:nvSpPr>
          <p:cNvPr id="62471" name="Text Box 7"/>
          <p:cNvSpPr txBox="1">
            <a:spLocks noChangeArrowheads="1"/>
          </p:cNvSpPr>
          <p:nvPr/>
        </p:nvSpPr>
        <p:spPr bwMode="auto">
          <a:xfrm rot="-5400000">
            <a:off x="-1036637" y="1643062"/>
            <a:ext cx="25923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2800" b="1">
                <a:latin typeface="Times New Roman" panose="02020603050405020304" pitchFamily="18" charset="0"/>
              </a:rPr>
              <a:t>non consommés</a:t>
            </a:r>
            <a:endParaRPr lang="fr-FR" altLang="fr-FR">
              <a:latin typeface="Times New Roman" panose="02020603050405020304" pitchFamily="18" charset="0"/>
            </a:endParaRPr>
          </a:p>
        </p:txBody>
      </p:sp>
      <p:sp>
        <p:nvSpPr>
          <p:cNvPr id="62472" name="Text Box 8"/>
          <p:cNvSpPr txBox="1">
            <a:spLocks noChangeArrowheads="1"/>
          </p:cNvSpPr>
          <p:nvPr/>
        </p:nvSpPr>
        <p:spPr bwMode="auto">
          <a:xfrm rot="-5400000">
            <a:off x="-1074737" y="4652962"/>
            <a:ext cx="26685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2800" b="1">
                <a:latin typeface="Times New Roman" panose="02020603050405020304" pitchFamily="18" charset="0"/>
              </a:rPr>
              <a:t>consommés</a:t>
            </a:r>
          </a:p>
        </p:txBody>
      </p:sp>
      <p:sp>
        <p:nvSpPr>
          <p:cNvPr id="62473" name="Text Box 9"/>
          <p:cNvSpPr txBox="1">
            <a:spLocks noChangeArrowheads="1"/>
          </p:cNvSpPr>
          <p:nvPr/>
        </p:nvSpPr>
        <p:spPr bwMode="auto">
          <a:xfrm rot="5400000">
            <a:off x="7587457" y="1643856"/>
            <a:ext cx="25908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2800" b="1">
                <a:latin typeface="Times New Roman" panose="02020603050405020304" pitchFamily="18" charset="0"/>
              </a:rPr>
              <a:t>Externes</a:t>
            </a:r>
            <a:endParaRPr lang="fr-FR" altLang="fr-FR">
              <a:latin typeface="Times New Roman" panose="02020603050405020304" pitchFamily="18" charset="0"/>
            </a:endParaRPr>
          </a:p>
        </p:txBody>
      </p:sp>
      <p:sp>
        <p:nvSpPr>
          <p:cNvPr id="62474" name="Text Box 10"/>
          <p:cNvSpPr txBox="1">
            <a:spLocks noChangeArrowheads="1"/>
          </p:cNvSpPr>
          <p:nvPr/>
        </p:nvSpPr>
        <p:spPr bwMode="auto">
          <a:xfrm rot="5400000">
            <a:off x="7587457" y="4615656"/>
            <a:ext cx="25908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2800" b="1">
                <a:latin typeface="Times New Roman" panose="02020603050405020304" pitchFamily="18" charset="0"/>
              </a:rPr>
              <a:t>Internes</a:t>
            </a:r>
            <a:endParaRPr lang="fr-FR" altLang="fr-FR">
              <a:latin typeface="Times New Roman" panose="02020603050405020304" pitchFamily="18" charset="0"/>
            </a:endParaRPr>
          </a:p>
        </p:txBody>
      </p:sp>
      <p:sp>
        <p:nvSpPr>
          <p:cNvPr id="62475" name="AutoShape 11"/>
          <p:cNvSpPr>
            <a:spLocks noChangeArrowheads="1"/>
          </p:cNvSpPr>
          <p:nvPr/>
        </p:nvSpPr>
        <p:spPr bwMode="auto">
          <a:xfrm>
            <a:off x="5334000" y="609600"/>
            <a:ext cx="2514600" cy="2286000"/>
          </a:xfrm>
          <a:prstGeom prst="triangle">
            <a:avLst>
              <a:gd name="adj" fmla="val 50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2476" name="AutoShape 12"/>
          <p:cNvSpPr>
            <a:spLocks noChangeArrowheads="1"/>
          </p:cNvSpPr>
          <p:nvPr/>
        </p:nvSpPr>
        <p:spPr bwMode="auto">
          <a:xfrm>
            <a:off x="5459413" y="3546475"/>
            <a:ext cx="2286000" cy="2209800"/>
          </a:xfrm>
          <a:prstGeom prst="smileyFace">
            <a:avLst>
              <a:gd name="adj" fmla="val 4653"/>
            </a:avLst>
          </a:prstGeom>
          <a:solidFill>
            <a:srgbClr val="FF505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2477" name="AutoShape 13"/>
          <p:cNvSpPr>
            <a:spLocks noChangeArrowheads="1"/>
          </p:cNvSpPr>
          <p:nvPr/>
        </p:nvSpPr>
        <p:spPr bwMode="auto">
          <a:xfrm>
            <a:off x="1446213" y="3544888"/>
            <a:ext cx="2286000" cy="2209800"/>
          </a:xfrm>
          <a:prstGeom prst="smileyFace">
            <a:avLst>
              <a:gd name="adj" fmla="val -4653"/>
            </a:avLst>
          </a:prstGeom>
          <a:solidFill>
            <a:srgbClr val="66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2478" name="WordArt 14"/>
          <p:cNvSpPr>
            <a:spLocks noChangeArrowheads="1" noChangeShapeType="1" noTextEdit="1"/>
          </p:cNvSpPr>
          <p:nvPr/>
        </p:nvSpPr>
        <p:spPr bwMode="auto">
          <a:xfrm>
            <a:off x="685800" y="1485900"/>
            <a:ext cx="628650" cy="6842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fr-CH" sz="4800" b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8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 panose="020B0806030902050204" pitchFamily="34" charset="0"/>
              </a:rPr>
              <a:t>+</a:t>
            </a:r>
          </a:p>
        </p:txBody>
      </p:sp>
      <p:sp>
        <p:nvSpPr>
          <p:cNvPr id="62479" name="WordArt 15"/>
          <p:cNvSpPr>
            <a:spLocks noChangeArrowheads="1" noChangeShapeType="1" noTextEdit="1"/>
          </p:cNvSpPr>
          <p:nvPr/>
        </p:nvSpPr>
        <p:spPr bwMode="auto">
          <a:xfrm>
            <a:off x="3810000" y="1752600"/>
            <a:ext cx="625475" cy="187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fr-CH" sz="5400" b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8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 panose="020B0806030902050204" pitchFamily="34" charset="0"/>
              </a:rPr>
              <a:t>-</a:t>
            </a:r>
          </a:p>
        </p:txBody>
      </p:sp>
      <p:sp>
        <p:nvSpPr>
          <p:cNvPr id="62480" name="WordArt 16"/>
          <p:cNvSpPr>
            <a:spLocks noChangeArrowheads="1" noChangeShapeType="1" noTextEdit="1"/>
          </p:cNvSpPr>
          <p:nvPr/>
        </p:nvSpPr>
        <p:spPr bwMode="auto">
          <a:xfrm>
            <a:off x="684213" y="4344988"/>
            <a:ext cx="628650" cy="6842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fr-CH" sz="4800" b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66FF99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 panose="020B0806030902050204" pitchFamily="34" charset="0"/>
              </a:rPr>
              <a:t>+</a:t>
            </a:r>
          </a:p>
        </p:txBody>
      </p:sp>
      <p:sp>
        <p:nvSpPr>
          <p:cNvPr id="62481" name="WordArt 17"/>
          <p:cNvSpPr>
            <a:spLocks noChangeArrowheads="1" noChangeShapeType="1" noTextEdit="1"/>
          </p:cNvSpPr>
          <p:nvPr/>
        </p:nvSpPr>
        <p:spPr bwMode="auto">
          <a:xfrm>
            <a:off x="3808413" y="4600575"/>
            <a:ext cx="625475" cy="187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fr-CH" sz="5400" b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66FF99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 panose="020B0806030902050204" pitchFamily="34" charset="0"/>
              </a:rPr>
              <a:t>-</a:t>
            </a:r>
          </a:p>
        </p:txBody>
      </p:sp>
      <p:sp>
        <p:nvSpPr>
          <p:cNvPr id="62482" name="WordArt 18"/>
          <p:cNvSpPr>
            <a:spLocks noChangeArrowheads="1" noChangeShapeType="1" noTextEdit="1"/>
          </p:cNvSpPr>
          <p:nvPr/>
        </p:nvSpPr>
        <p:spPr bwMode="auto">
          <a:xfrm>
            <a:off x="4800600" y="1752600"/>
            <a:ext cx="625475" cy="187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fr-CH" sz="5400" b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 panose="020B0806030902050204" pitchFamily="34" charset="0"/>
              </a:rPr>
              <a:t>-</a:t>
            </a:r>
          </a:p>
        </p:txBody>
      </p:sp>
      <p:sp>
        <p:nvSpPr>
          <p:cNvPr id="62483" name="WordArt 19"/>
          <p:cNvSpPr>
            <a:spLocks noChangeArrowheads="1" noChangeShapeType="1" noTextEdit="1"/>
          </p:cNvSpPr>
          <p:nvPr/>
        </p:nvSpPr>
        <p:spPr bwMode="auto">
          <a:xfrm>
            <a:off x="7696200" y="1447800"/>
            <a:ext cx="628650" cy="736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fr-CH" sz="4800" b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 panose="020B0806030902050204" pitchFamily="34" charset="0"/>
              </a:rPr>
              <a:t>+</a:t>
            </a:r>
          </a:p>
        </p:txBody>
      </p:sp>
      <p:sp>
        <p:nvSpPr>
          <p:cNvPr id="62484" name="WordArt 20"/>
          <p:cNvSpPr>
            <a:spLocks noChangeArrowheads="1" noChangeShapeType="1" noTextEdit="1"/>
          </p:cNvSpPr>
          <p:nvPr/>
        </p:nvSpPr>
        <p:spPr bwMode="auto">
          <a:xfrm>
            <a:off x="4722813" y="4600575"/>
            <a:ext cx="625475" cy="187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fr-CH" sz="5400" b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FF505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 panose="020B0806030902050204" pitchFamily="34" charset="0"/>
              </a:rPr>
              <a:t>-</a:t>
            </a:r>
          </a:p>
        </p:txBody>
      </p:sp>
      <p:sp>
        <p:nvSpPr>
          <p:cNvPr id="62485" name="WordArt 21"/>
          <p:cNvSpPr>
            <a:spLocks noChangeArrowheads="1" noChangeShapeType="1" noTextEdit="1"/>
          </p:cNvSpPr>
          <p:nvPr/>
        </p:nvSpPr>
        <p:spPr bwMode="auto">
          <a:xfrm>
            <a:off x="7908925" y="4308475"/>
            <a:ext cx="628650" cy="6842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fr-CH" sz="4800" b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FF505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 panose="020B0806030902050204" pitchFamily="34" charset="0"/>
              </a:rPr>
              <a:t>+</a:t>
            </a:r>
          </a:p>
        </p:txBody>
      </p:sp>
      <p:sp>
        <p:nvSpPr>
          <p:cNvPr id="62486" name="Line 22"/>
          <p:cNvSpPr>
            <a:spLocks noChangeShapeType="1"/>
          </p:cNvSpPr>
          <p:nvPr/>
        </p:nvSpPr>
        <p:spPr bwMode="auto">
          <a:xfrm flipH="1">
            <a:off x="6584950" y="546100"/>
            <a:ext cx="3175" cy="2347913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2487" name="Rectangle 23"/>
          <p:cNvSpPr>
            <a:spLocks noChangeArrowheads="1"/>
          </p:cNvSpPr>
          <p:nvPr/>
        </p:nvSpPr>
        <p:spPr bwMode="auto">
          <a:xfrm>
            <a:off x="1447800" y="762000"/>
            <a:ext cx="2286000" cy="2057400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2488" name="Line 24"/>
          <p:cNvSpPr>
            <a:spLocks noChangeShapeType="1"/>
          </p:cNvSpPr>
          <p:nvPr/>
        </p:nvSpPr>
        <p:spPr bwMode="auto">
          <a:xfrm>
            <a:off x="2590800" y="533400"/>
            <a:ext cx="0" cy="2286000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2489" name="Line 25"/>
          <p:cNvSpPr>
            <a:spLocks noChangeShapeType="1"/>
          </p:cNvSpPr>
          <p:nvPr/>
        </p:nvSpPr>
        <p:spPr bwMode="auto">
          <a:xfrm>
            <a:off x="2590800" y="3429000"/>
            <a:ext cx="0" cy="2362200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2490" name="Line 26"/>
          <p:cNvSpPr>
            <a:spLocks noChangeShapeType="1"/>
          </p:cNvSpPr>
          <p:nvPr/>
        </p:nvSpPr>
        <p:spPr bwMode="auto">
          <a:xfrm flipH="1">
            <a:off x="6596063" y="3413125"/>
            <a:ext cx="0" cy="2324100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2491" name="Text Box 27"/>
          <p:cNvSpPr txBox="1">
            <a:spLocks noChangeArrowheads="1"/>
          </p:cNvSpPr>
          <p:nvPr/>
        </p:nvSpPr>
        <p:spPr bwMode="auto">
          <a:xfrm>
            <a:off x="838200" y="2946400"/>
            <a:ext cx="3505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1800" b="1">
                <a:latin typeface="Arial" panose="020B0604020202020204" pitchFamily="34" charset="0"/>
              </a:rPr>
              <a:t>J ’ai ...; ils me doivent ...</a:t>
            </a:r>
          </a:p>
        </p:txBody>
      </p:sp>
      <p:sp>
        <p:nvSpPr>
          <p:cNvPr id="62492" name="Text Box 28"/>
          <p:cNvSpPr txBox="1">
            <a:spLocks noChangeArrowheads="1"/>
          </p:cNvSpPr>
          <p:nvPr/>
        </p:nvSpPr>
        <p:spPr bwMode="auto">
          <a:xfrm>
            <a:off x="4876800" y="2971800"/>
            <a:ext cx="3505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1800" b="1">
                <a:latin typeface="Arial" panose="020B0604020202020204" pitchFamily="34" charset="0"/>
              </a:rPr>
              <a:t>Je dois ...</a:t>
            </a:r>
          </a:p>
        </p:txBody>
      </p:sp>
      <p:sp>
        <p:nvSpPr>
          <p:cNvPr id="62493" name="Text Box 29"/>
          <p:cNvSpPr txBox="1">
            <a:spLocks noChangeArrowheads="1"/>
          </p:cNvSpPr>
          <p:nvPr/>
        </p:nvSpPr>
        <p:spPr bwMode="auto">
          <a:xfrm>
            <a:off x="838200" y="5867400"/>
            <a:ext cx="3505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1800" b="1">
                <a:latin typeface="Arial" panose="020B0604020202020204" pitchFamily="34" charset="0"/>
              </a:rPr>
              <a:t>Je dépense, je perds...</a:t>
            </a:r>
          </a:p>
        </p:txBody>
      </p:sp>
      <p:sp>
        <p:nvSpPr>
          <p:cNvPr id="62494" name="Text Box 30"/>
          <p:cNvSpPr txBox="1">
            <a:spLocks noChangeArrowheads="1"/>
          </p:cNvSpPr>
          <p:nvPr/>
        </p:nvSpPr>
        <p:spPr bwMode="auto">
          <a:xfrm>
            <a:off x="4876800" y="5867400"/>
            <a:ext cx="3505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1800" b="1">
                <a:latin typeface="Arial" panose="020B0604020202020204" pitchFamily="34" charset="0"/>
              </a:rPr>
              <a:t>Je produis, je gagne...</a:t>
            </a:r>
          </a:p>
        </p:txBody>
      </p:sp>
      <p:sp>
        <p:nvSpPr>
          <p:cNvPr id="62495" name="AutoShape 31"/>
          <p:cNvSpPr>
            <a:spLocks noChangeArrowheads="1"/>
          </p:cNvSpPr>
          <p:nvPr/>
        </p:nvSpPr>
        <p:spPr bwMode="auto">
          <a:xfrm>
            <a:off x="1371600" y="4191000"/>
            <a:ext cx="1219200" cy="1066800"/>
          </a:xfrm>
          <a:prstGeom prst="star16">
            <a:avLst>
              <a:gd name="adj" fmla="val 37500"/>
            </a:avLst>
          </a:prstGeom>
          <a:solidFill>
            <a:srgbClr val="FFFF00"/>
          </a:solidFill>
          <a:ln w="9525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FR" altLang="fr-FR">
                <a:latin typeface="Times New Roman" panose="02020603050405020304" pitchFamily="18" charset="0"/>
              </a:rPr>
              <a:t>Débit</a:t>
            </a:r>
          </a:p>
        </p:txBody>
      </p:sp>
      <p:sp>
        <p:nvSpPr>
          <p:cNvPr id="62496" name="AutoShape 32"/>
          <p:cNvSpPr>
            <a:spLocks noChangeArrowheads="1"/>
          </p:cNvSpPr>
          <p:nvPr/>
        </p:nvSpPr>
        <p:spPr bwMode="auto">
          <a:xfrm>
            <a:off x="2667000" y="1295400"/>
            <a:ext cx="1219200" cy="1066800"/>
          </a:xfrm>
          <a:prstGeom prst="star16">
            <a:avLst>
              <a:gd name="adj" fmla="val 37500"/>
            </a:avLst>
          </a:prstGeom>
          <a:solidFill>
            <a:srgbClr val="FFFF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FR" altLang="fr-FR">
                <a:latin typeface="Times New Roman" panose="02020603050405020304" pitchFamily="18" charset="0"/>
              </a:rPr>
              <a:t>Crédit</a:t>
            </a:r>
          </a:p>
        </p:txBody>
      </p:sp>
      <p:sp>
        <p:nvSpPr>
          <p:cNvPr id="62497" name="Text Box 33"/>
          <p:cNvSpPr txBox="1">
            <a:spLocks noChangeArrowheads="1"/>
          </p:cNvSpPr>
          <p:nvPr/>
        </p:nvSpPr>
        <p:spPr bwMode="auto">
          <a:xfrm>
            <a:off x="725488" y="642938"/>
            <a:ext cx="304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1800" b="1">
                <a:latin typeface="Times New Roman" panose="02020603050405020304" pitchFamily="18" charset="0"/>
              </a:rPr>
              <a:t>1</a:t>
            </a:r>
            <a:endParaRPr lang="fr-FR" altLang="fr-FR">
              <a:latin typeface="Times New Roman" panose="02020603050405020304" pitchFamily="18" charset="0"/>
            </a:endParaRPr>
          </a:p>
        </p:txBody>
      </p:sp>
      <p:sp>
        <p:nvSpPr>
          <p:cNvPr id="62498" name="Text Box 34"/>
          <p:cNvSpPr txBox="1">
            <a:spLocks noChangeArrowheads="1"/>
          </p:cNvSpPr>
          <p:nvPr/>
        </p:nvSpPr>
        <p:spPr bwMode="auto">
          <a:xfrm>
            <a:off x="4113213" y="652463"/>
            <a:ext cx="304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1800" b="1">
                <a:latin typeface="Times New Roman" panose="02020603050405020304" pitchFamily="18" charset="0"/>
              </a:rPr>
              <a:t>2</a:t>
            </a:r>
            <a:endParaRPr lang="fr-FR" altLang="fr-FR">
              <a:latin typeface="Times New Roman" panose="02020603050405020304" pitchFamily="18" charset="0"/>
            </a:endParaRPr>
          </a:p>
        </p:txBody>
      </p:sp>
      <p:sp>
        <p:nvSpPr>
          <p:cNvPr id="62499" name="Text Box 35"/>
          <p:cNvSpPr txBox="1">
            <a:spLocks noChangeArrowheads="1"/>
          </p:cNvSpPr>
          <p:nvPr/>
        </p:nvSpPr>
        <p:spPr bwMode="auto">
          <a:xfrm>
            <a:off x="4148138" y="35591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1800" b="1">
                <a:latin typeface="Times New Roman" panose="02020603050405020304" pitchFamily="18" charset="0"/>
              </a:rPr>
              <a:t>4</a:t>
            </a:r>
            <a:endParaRPr lang="fr-FR" altLang="fr-FR">
              <a:latin typeface="Times New Roman" panose="02020603050405020304" pitchFamily="18" charset="0"/>
            </a:endParaRPr>
          </a:p>
        </p:txBody>
      </p:sp>
      <p:sp>
        <p:nvSpPr>
          <p:cNvPr id="62500" name="Text Box 36"/>
          <p:cNvSpPr txBox="1">
            <a:spLocks noChangeArrowheads="1"/>
          </p:cNvSpPr>
          <p:nvPr/>
        </p:nvSpPr>
        <p:spPr bwMode="auto">
          <a:xfrm>
            <a:off x="698500" y="3554413"/>
            <a:ext cx="304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1800" b="1">
                <a:latin typeface="Times New Roman" panose="02020603050405020304" pitchFamily="18" charset="0"/>
              </a:rPr>
              <a:t>3</a:t>
            </a:r>
            <a:endParaRPr lang="fr-FR" altLang="fr-FR">
              <a:latin typeface="Times New Roman" panose="02020603050405020304" pitchFamily="18" charset="0"/>
            </a:endParaRPr>
          </a:p>
        </p:txBody>
      </p:sp>
      <p:sp>
        <p:nvSpPr>
          <p:cNvPr id="62501" name="Text Box 37"/>
          <p:cNvSpPr txBox="1">
            <a:spLocks noChangeArrowheads="1"/>
          </p:cNvSpPr>
          <p:nvPr/>
        </p:nvSpPr>
        <p:spPr bwMode="auto">
          <a:xfrm>
            <a:off x="4714875" y="652463"/>
            <a:ext cx="304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1800" b="1">
                <a:latin typeface="Times New Roman" panose="02020603050405020304" pitchFamily="18" charset="0"/>
              </a:rPr>
              <a:t>5</a:t>
            </a:r>
            <a:endParaRPr lang="fr-FR" altLang="fr-FR">
              <a:latin typeface="Times New Roman" panose="02020603050405020304" pitchFamily="18" charset="0"/>
            </a:endParaRPr>
          </a:p>
        </p:txBody>
      </p:sp>
      <p:sp>
        <p:nvSpPr>
          <p:cNvPr id="62502" name="Text Box 38"/>
          <p:cNvSpPr txBox="1">
            <a:spLocks noChangeArrowheads="1"/>
          </p:cNvSpPr>
          <p:nvPr/>
        </p:nvSpPr>
        <p:spPr bwMode="auto">
          <a:xfrm>
            <a:off x="8205788" y="6508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1800" b="1">
                <a:latin typeface="Times New Roman" panose="02020603050405020304" pitchFamily="18" charset="0"/>
              </a:rPr>
              <a:t>6</a:t>
            </a:r>
            <a:endParaRPr lang="fr-FR" altLang="fr-FR">
              <a:latin typeface="Times New Roman" panose="02020603050405020304" pitchFamily="18" charset="0"/>
            </a:endParaRPr>
          </a:p>
        </p:txBody>
      </p:sp>
      <p:sp>
        <p:nvSpPr>
          <p:cNvPr id="62503" name="Text Box 39"/>
          <p:cNvSpPr txBox="1">
            <a:spLocks noChangeArrowheads="1"/>
          </p:cNvSpPr>
          <p:nvPr/>
        </p:nvSpPr>
        <p:spPr bwMode="auto">
          <a:xfrm>
            <a:off x="8201025" y="3554413"/>
            <a:ext cx="304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1800" b="1">
                <a:latin typeface="Times New Roman" panose="02020603050405020304" pitchFamily="18" charset="0"/>
              </a:rPr>
              <a:t>8</a:t>
            </a:r>
            <a:endParaRPr lang="fr-FR" altLang="fr-FR">
              <a:latin typeface="Times New Roman" panose="02020603050405020304" pitchFamily="18" charset="0"/>
            </a:endParaRPr>
          </a:p>
        </p:txBody>
      </p:sp>
      <p:sp>
        <p:nvSpPr>
          <p:cNvPr id="62504" name="Text Box 40"/>
          <p:cNvSpPr txBox="1">
            <a:spLocks noChangeArrowheads="1"/>
          </p:cNvSpPr>
          <p:nvPr/>
        </p:nvSpPr>
        <p:spPr bwMode="auto">
          <a:xfrm>
            <a:off x="4687888" y="3549650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1800" b="1">
                <a:latin typeface="Times New Roman" panose="02020603050405020304" pitchFamily="18" charset="0"/>
              </a:rPr>
              <a:t>7</a:t>
            </a:r>
            <a:endParaRPr lang="fr-FR" altLang="fr-FR">
              <a:latin typeface="Times New Roman" panose="02020603050405020304" pitchFamily="18" charset="0"/>
            </a:endParaRPr>
          </a:p>
        </p:txBody>
      </p:sp>
      <p:sp>
        <p:nvSpPr>
          <p:cNvPr id="62505" name="Line 41"/>
          <p:cNvSpPr>
            <a:spLocks noChangeShapeType="1"/>
          </p:cNvSpPr>
          <p:nvPr/>
        </p:nvSpPr>
        <p:spPr bwMode="auto">
          <a:xfrm flipH="1">
            <a:off x="2057400" y="2590800"/>
            <a:ext cx="1219200" cy="1524000"/>
          </a:xfrm>
          <a:prstGeom prst="line">
            <a:avLst/>
          </a:prstGeom>
          <a:noFill/>
          <a:ln w="101600">
            <a:solidFill>
              <a:schemeClr val="bg1"/>
            </a:solidFill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2506" name="AutoShape 42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7696200" y="6477000"/>
            <a:ext cx="685800" cy="381000"/>
          </a:xfrm>
          <a:prstGeom prst="actionButtonHome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2507" name="AutoShape 43">
            <a:hlinkClick r:id="" action="ppaction://hlinkshowjump?jump=lastslide" highlightClick="1"/>
          </p:cNvPr>
          <p:cNvSpPr>
            <a:spLocks noChangeArrowheads="1"/>
          </p:cNvSpPr>
          <p:nvPr/>
        </p:nvSpPr>
        <p:spPr bwMode="auto">
          <a:xfrm>
            <a:off x="8458200" y="6477000"/>
            <a:ext cx="685800" cy="381000"/>
          </a:xfrm>
          <a:prstGeom prst="actionButtonEnd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2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50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AutoShape 2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7696200" y="6477000"/>
            <a:ext cx="685800" cy="381000"/>
          </a:xfrm>
          <a:prstGeom prst="actionButtonHome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6563" name="AutoShape 3">
            <a:hlinkClick r:id="" action="ppaction://hlinkshowjump?jump=lastslide" highlightClick="1"/>
          </p:cNvPr>
          <p:cNvSpPr>
            <a:spLocks noChangeArrowheads="1"/>
          </p:cNvSpPr>
          <p:nvPr/>
        </p:nvSpPr>
        <p:spPr bwMode="auto">
          <a:xfrm>
            <a:off x="8458200" y="6477000"/>
            <a:ext cx="685800" cy="381000"/>
          </a:xfrm>
          <a:prstGeom prst="actionButtonEnd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6564" name="Rectangle 4"/>
          <p:cNvSpPr>
            <a:spLocks noChangeArrowheads="1"/>
          </p:cNvSpPr>
          <p:nvPr/>
        </p:nvSpPr>
        <p:spPr bwMode="auto">
          <a:xfrm>
            <a:off x="571500" y="609600"/>
            <a:ext cx="8001000" cy="57912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 altLang="fr-FR" sz="3600"/>
          </a:p>
          <a:p>
            <a:endParaRPr lang="fr-CH" altLang="fr-FR" sz="3600"/>
          </a:p>
          <a:p>
            <a:endParaRPr lang="fr-CH" altLang="fr-FR" sz="3600"/>
          </a:p>
          <a:p>
            <a:r>
              <a:rPr lang="fr-CH" altLang="fr-FR" sz="3600"/>
              <a:t>Je paie des salaires par poste</a:t>
            </a:r>
          </a:p>
          <a:p>
            <a:endParaRPr lang="fr-CH" altLang="fr-FR" sz="2800"/>
          </a:p>
          <a:p>
            <a:r>
              <a:rPr lang="fr-CH" altLang="fr-FR" sz="2800"/>
              <a:t>Origine       : la poste</a:t>
            </a:r>
          </a:p>
          <a:p>
            <a:r>
              <a:rPr lang="fr-CH" altLang="fr-FR" sz="2800"/>
              <a:t>Destination : consommation de main d'oeuvre</a:t>
            </a:r>
            <a:endParaRPr lang="fr-FR" altLang="fr-FR" sz="2800"/>
          </a:p>
        </p:txBody>
      </p:sp>
      <p:pic>
        <p:nvPicPr>
          <p:cNvPr id="6656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685800"/>
            <a:ext cx="3938588" cy="2765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Line 2"/>
          <p:cNvSpPr>
            <a:spLocks noChangeShapeType="1"/>
          </p:cNvSpPr>
          <p:nvPr/>
        </p:nvSpPr>
        <p:spPr bwMode="auto">
          <a:xfrm>
            <a:off x="4572000" y="0"/>
            <a:ext cx="0" cy="68580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3491" name="Line 3"/>
          <p:cNvSpPr>
            <a:spLocks noChangeShapeType="1"/>
          </p:cNvSpPr>
          <p:nvPr/>
        </p:nvSpPr>
        <p:spPr bwMode="auto">
          <a:xfrm>
            <a:off x="0" y="3429000"/>
            <a:ext cx="91440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3492" name="Text Box 4"/>
          <p:cNvSpPr txBox="1">
            <a:spLocks noChangeArrowheads="1"/>
          </p:cNvSpPr>
          <p:nvPr/>
        </p:nvSpPr>
        <p:spPr bwMode="auto">
          <a:xfrm>
            <a:off x="609600" y="0"/>
            <a:ext cx="38100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2800" b="1">
                <a:latin typeface="Times New Roman" panose="02020603050405020304" pitchFamily="18" charset="0"/>
              </a:rPr>
              <a:t>Emplois</a:t>
            </a:r>
          </a:p>
        </p:txBody>
      </p:sp>
      <p:sp>
        <p:nvSpPr>
          <p:cNvPr id="63493" name="Text Box 5"/>
          <p:cNvSpPr txBox="1">
            <a:spLocks noChangeArrowheads="1"/>
          </p:cNvSpPr>
          <p:nvPr/>
        </p:nvSpPr>
        <p:spPr bwMode="auto">
          <a:xfrm>
            <a:off x="4572000" y="0"/>
            <a:ext cx="4038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fr-FR" altLang="fr-FR" sz="2800" b="1">
                <a:latin typeface="Times New Roman" panose="02020603050405020304" pitchFamily="18" charset="0"/>
              </a:rPr>
              <a:t>Sources</a:t>
            </a:r>
            <a:endParaRPr lang="fr-FR" altLang="fr-FR">
              <a:latin typeface="Times New Roman" panose="02020603050405020304" pitchFamily="18" charset="0"/>
            </a:endParaRPr>
          </a:p>
        </p:txBody>
      </p:sp>
      <p:sp>
        <p:nvSpPr>
          <p:cNvPr id="63494" name="Text Box 6"/>
          <p:cNvSpPr txBox="1">
            <a:spLocks noChangeArrowheads="1"/>
          </p:cNvSpPr>
          <p:nvPr/>
        </p:nvSpPr>
        <p:spPr bwMode="auto">
          <a:xfrm rot="-5400000">
            <a:off x="-1036637" y="1643062"/>
            <a:ext cx="25923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2800" b="1">
                <a:latin typeface="Times New Roman" panose="02020603050405020304" pitchFamily="18" charset="0"/>
              </a:rPr>
              <a:t>non consommés</a:t>
            </a:r>
            <a:endParaRPr lang="fr-FR" altLang="fr-FR">
              <a:latin typeface="Times New Roman" panose="02020603050405020304" pitchFamily="18" charset="0"/>
            </a:endParaRPr>
          </a:p>
        </p:txBody>
      </p:sp>
      <p:sp>
        <p:nvSpPr>
          <p:cNvPr id="63495" name="Text Box 7"/>
          <p:cNvSpPr txBox="1">
            <a:spLocks noChangeArrowheads="1"/>
          </p:cNvSpPr>
          <p:nvPr/>
        </p:nvSpPr>
        <p:spPr bwMode="auto">
          <a:xfrm rot="-5400000">
            <a:off x="-1074737" y="4652962"/>
            <a:ext cx="26685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2800" b="1">
                <a:latin typeface="Times New Roman" panose="02020603050405020304" pitchFamily="18" charset="0"/>
              </a:rPr>
              <a:t>consommés</a:t>
            </a:r>
          </a:p>
        </p:txBody>
      </p:sp>
      <p:sp>
        <p:nvSpPr>
          <p:cNvPr id="63496" name="Text Box 8"/>
          <p:cNvSpPr txBox="1">
            <a:spLocks noChangeArrowheads="1"/>
          </p:cNvSpPr>
          <p:nvPr/>
        </p:nvSpPr>
        <p:spPr bwMode="auto">
          <a:xfrm rot="5400000">
            <a:off x="7587457" y="1643856"/>
            <a:ext cx="25908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2800" b="1">
                <a:latin typeface="Times New Roman" panose="02020603050405020304" pitchFamily="18" charset="0"/>
              </a:rPr>
              <a:t>Externes</a:t>
            </a:r>
            <a:endParaRPr lang="fr-FR" altLang="fr-FR">
              <a:latin typeface="Times New Roman" panose="02020603050405020304" pitchFamily="18" charset="0"/>
            </a:endParaRPr>
          </a:p>
        </p:txBody>
      </p:sp>
      <p:sp>
        <p:nvSpPr>
          <p:cNvPr id="63497" name="Text Box 9"/>
          <p:cNvSpPr txBox="1">
            <a:spLocks noChangeArrowheads="1"/>
          </p:cNvSpPr>
          <p:nvPr/>
        </p:nvSpPr>
        <p:spPr bwMode="auto">
          <a:xfrm rot="5400000">
            <a:off x="7587457" y="4615656"/>
            <a:ext cx="25908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2800" b="1">
                <a:latin typeface="Times New Roman" panose="02020603050405020304" pitchFamily="18" charset="0"/>
              </a:rPr>
              <a:t>Internes</a:t>
            </a:r>
            <a:endParaRPr lang="fr-FR" altLang="fr-FR">
              <a:latin typeface="Times New Roman" panose="02020603050405020304" pitchFamily="18" charset="0"/>
            </a:endParaRPr>
          </a:p>
        </p:txBody>
      </p:sp>
      <p:sp>
        <p:nvSpPr>
          <p:cNvPr id="63498" name="AutoShape 10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7696200" y="6477000"/>
            <a:ext cx="685800" cy="381000"/>
          </a:xfrm>
          <a:prstGeom prst="actionButtonHome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3499" name="AutoShape 11">
            <a:hlinkClick r:id="" action="ppaction://hlinkshowjump?jump=lastslide" highlightClick="1"/>
          </p:cNvPr>
          <p:cNvSpPr>
            <a:spLocks noChangeArrowheads="1"/>
          </p:cNvSpPr>
          <p:nvPr/>
        </p:nvSpPr>
        <p:spPr bwMode="auto">
          <a:xfrm>
            <a:off x="8458200" y="6477000"/>
            <a:ext cx="685800" cy="381000"/>
          </a:xfrm>
          <a:prstGeom prst="actionButtonEnd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3500" name="Rectangle 12"/>
          <p:cNvSpPr>
            <a:spLocks noChangeArrowheads="1"/>
          </p:cNvSpPr>
          <p:nvPr/>
        </p:nvSpPr>
        <p:spPr bwMode="auto">
          <a:xfrm>
            <a:off x="571500" y="609600"/>
            <a:ext cx="8001000" cy="57912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FR" altLang="fr-FR" sz="3600"/>
              <a:t>Exemple </a:t>
            </a:r>
            <a:r>
              <a:rPr lang="fr-CH" altLang="fr-FR" sz="3600"/>
              <a:t>3</a:t>
            </a:r>
            <a:r>
              <a:rPr lang="fr-FR" altLang="fr-FR" sz="3600"/>
              <a:t>:</a:t>
            </a:r>
          </a:p>
          <a:p>
            <a:pPr algn="ctr"/>
            <a:r>
              <a:rPr lang="fr-CH" altLang="fr-FR" sz="3600"/>
              <a:t>Je cède une machine à un créancier</a:t>
            </a:r>
            <a:endParaRPr lang="fr-FR" altLang="fr-FR" sz="36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ChangeArrowheads="1"/>
          </p:cNvSpPr>
          <p:nvPr/>
        </p:nvSpPr>
        <p:spPr bwMode="auto">
          <a:xfrm>
            <a:off x="609600" y="533400"/>
            <a:ext cx="8001000" cy="57912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4515" name="Line 3"/>
          <p:cNvSpPr>
            <a:spLocks noChangeShapeType="1"/>
          </p:cNvSpPr>
          <p:nvPr/>
        </p:nvSpPr>
        <p:spPr bwMode="auto">
          <a:xfrm>
            <a:off x="4572000" y="0"/>
            <a:ext cx="0" cy="68580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4516" name="Line 4"/>
          <p:cNvSpPr>
            <a:spLocks noChangeShapeType="1"/>
          </p:cNvSpPr>
          <p:nvPr/>
        </p:nvSpPr>
        <p:spPr bwMode="auto">
          <a:xfrm>
            <a:off x="0" y="3429000"/>
            <a:ext cx="91440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4517" name="Text Box 5"/>
          <p:cNvSpPr txBox="1">
            <a:spLocks noChangeArrowheads="1"/>
          </p:cNvSpPr>
          <p:nvPr/>
        </p:nvSpPr>
        <p:spPr bwMode="auto">
          <a:xfrm>
            <a:off x="609600" y="0"/>
            <a:ext cx="38100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2800" b="1">
                <a:latin typeface="Times New Roman" panose="02020603050405020304" pitchFamily="18" charset="0"/>
              </a:rPr>
              <a:t>Emplois</a:t>
            </a:r>
          </a:p>
        </p:txBody>
      </p:sp>
      <p:sp>
        <p:nvSpPr>
          <p:cNvPr id="64518" name="Text Box 6"/>
          <p:cNvSpPr txBox="1">
            <a:spLocks noChangeArrowheads="1"/>
          </p:cNvSpPr>
          <p:nvPr/>
        </p:nvSpPr>
        <p:spPr bwMode="auto">
          <a:xfrm>
            <a:off x="4572000" y="0"/>
            <a:ext cx="4038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fr-FR" altLang="fr-FR" sz="2800" b="1">
                <a:latin typeface="Times New Roman" panose="02020603050405020304" pitchFamily="18" charset="0"/>
              </a:rPr>
              <a:t>Sources</a:t>
            </a:r>
            <a:endParaRPr lang="fr-FR" altLang="fr-FR">
              <a:latin typeface="Times New Roman" panose="02020603050405020304" pitchFamily="18" charset="0"/>
            </a:endParaRPr>
          </a:p>
        </p:txBody>
      </p:sp>
      <p:sp>
        <p:nvSpPr>
          <p:cNvPr id="64519" name="Text Box 7"/>
          <p:cNvSpPr txBox="1">
            <a:spLocks noChangeArrowheads="1"/>
          </p:cNvSpPr>
          <p:nvPr/>
        </p:nvSpPr>
        <p:spPr bwMode="auto">
          <a:xfrm rot="-5400000">
            <a:off x="-1036637" y="1643062"/>
            <a:ext cx="25923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2800" b="1">
                <a:latin typeface="Times New Roman" panose="02020603050405020304" pitchFamily="18" charset="0"/>
              </a:rPr>
              <a:t>non consommés</a:t>
            </a:r>
            <a:endParaRPr lang="fr-FR" altLang="fr-FR">
              <a:latin typeface="Times New Roman" panose="02020603050405020304" pitchFamily="18" charset="0"/>
            </a:endParaRPr>
          </a:p>
        </p:txBody>
      </p:sp>
      <p:sp>
        <p:nvSpPr>
          <p:cNvPr id="64520" name="Text Box 8"/>
          <p:cNvSpPr txBox="1">
            <a:spLocks noChangeArrowheads="1"/>
          </p:cNvSpPr>
          <p:nvPr/>
        </p:nvSpPr>
        <p:spPr bwMode="auto">
          <a:xfrm rot="-5400000">
            <a:off x="-1074737" y="4652962"/>
            <a:ext cx="26685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2800" b="1">
                <a:latin typeface="Times New Roman" panose="02020603050405020304" pitchFamily="18" charset="0"/>
              </a:rPr>
              <a:t>consommés</a:t>
            </a:r>
          </a:p>
        </p:txBody>
      </p:sp>
      <p:sp>
        <p:nvSpPr>
          <p:cNvPr id="64521" name="Text Box 9"/>
          <p:cNvSpPr txBox="1">
            <a:spLocks noChangeArrowheads="1"/>
          </p:cNvSpPr>
          <p:nvPr/>
        </p:nvSpPr>
        <p:spPr bwMode="auto">
          <a:xfrm rot="5400000">
            <a:off x="7587457" y="1643856"/>
            <a:ext cx="25908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2800" b="1">
                <a:latin typeface="Times New Roman" panose="02020603050405020304" pitchFamily="18" charset="0"/>
              </a:rPr>
              <a:t>Externes</a:t>
            </a:r>
            <a:endParaRPr lang="fr-FR" altLang="fr-FR">
              <a:latin typeface="Times New Roman" panose="02020603050405020304" pitchFamily="18" charset="0"/>
            </a:endParaRPr>
          </a:p>
        </p:txBody>
      </p:sp>
      <p:sp>
        <p:nvSpPr>
          <p:cNvPr id="64522" name="Text Box 10"/>
          <p:cNvSpPr txBox="1">
            <a:spLocks noChangeArrowheads="1"/>
          </p:cNvSpPr>
          <p:nvPr/>
        </p:nvSpPr>
        <p:spPr bwMode="auto">
          <a:xfrm rot="5400000">
            <a:off x="7587457" y="4615656"/>
            <a:ext cx="25908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2800" b="1">
                <a:latin typeface="Times New Roman" panose="02020603050405020304" pitchFamily="18" charset="0"/>
              </a:rPr>
              <a:t>Internes</a:t>
            </a:r>
            <a:endParaRPr lang="fr-FR" altLang="fr-FR">
              <a:latin typeface="Times New Roman" panose="02020603050405020304" pitchFamily="18" charset="0"/>
            </a:endParaRPr>
          </a:p>
        </p:txBody>
      </p:sp>
      <p:sp>
        <p:nvSpPr>
          <p:cNvPr id="64523" name="AutoShape 11"/>
          <p:cNvSpPr>
            <a:spLocks noChangeArrowheads="1"/>
          </p:cNvSpPr>
          <p:nvPr/>
        </p:nvSpPr>
        <p:spPr bwMode="auto">
          <a:xfrm>
            <a:off x="5334000" y="609600"/>
            <a:ext cx="2514600" cy="2286000"/>
          </a:xfrm>
          <a:prstGeom prst="triangle">
            <a:avLst>
              <a:gd name="adj" fmla="val 50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4524" name="AutoShape 12"/>
          <p:cNvSpPr>
            <a:spLocks noChangeArrowheads="1"/>
          </p:cNvSpPr>
          <p:nvPr/>
        </p:nvSpPr>
        <p:spPr bwMode="auto">
          <a:xfrm>
            <a:off x="5459413" y="3546475"/>
            <a:ext cx="2286000" cy="2209800"/>
          </a:xfrm>
          <a:prstGeom prst="smileyFace">
            <a:avLst>
              <a:gd name="adj" fmla="val 4653"/>
            </a:avLst>
          </a:prstGeom>
          <a:solidFill>
            <a:srgbClr val="FF505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4525" name="AutoShape 13"/>
          <p:cNvSpPr>
            <a:spLocks noChangeArrowheads="1"/>
          </p:cNvSpPr>
          <p:nvPr/>
        </p:nvSpPr>
        <p:spPr bwMode="auto">
          <a:xfrm>
            <a:off x="1446213" y="3544888"/>
            <a:ext cx="2286000" cy="2209800"/>
          </a:xfrm>
          <a:prstGeom prst="smileyFace">
            <a:avLst>
              <a:gd name="adj" fmla="val -4653"/>
            </a:avLst>
          </a:prstGeom>
          <a:solidFill>
            <a:srgbClr val="66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4526" name="WordArt 14"/>
          <p:cNvSpPr>
            <a:spLocks noChangeArrowheads="1" noChangeShapeType="1" noTextEdit="1"/>
          </p:cNvSpPr>
          <p:nvPr/>
        </p:nvSpPr>
        <p:spPr bwMode="auto">
          <a:xfrm>
            <a:off x="685800" y="1485900"/>
            <a:ext cx="628650" cy="6842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fr-CH" sz="4800" b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8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 panose="020B0806030902050204" pitchFamily="34" charset="0"/>
              </a:rPr>
              <a:t>+</a:t>
            </a:r>
          </a:p>
        </p:txBody>
      </p:sp>
      <p:sp>
        <p:nvSpPr>
          <p:cNvPr id="64527" name="WordArt 15"/>
          <p:cNvSpPr>
            <a:spLocks noChangeArrowheads="1" noChangeShapeType="1" noTextEdit="1"/>
          </p:cNvSpPr>
          <p:nvPr/>
        </p:nvSpPr>
        <p:spPr bwMode="auto">
          <a:xfrm>
            <a:off x="3810000" y="1752600"/>
            <a:ext cx="625475" cy="187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fr-CH" sz="5400" b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8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 panose="020B0806030902050204" pitchFamily="34" charset="0"/>
              </a:rPr>
              <a:t>-</a:t>
            </a:r>
          </a:p>
        </p:txBody>
      </p:sp>
      <p:sp>
        <p:nvSpPr>
          <p:cNvPr id="64528" name="WordArt 16"/>
          <p:cNvSpPr>
            <a:spLocks noChangeArrowheads="1" noChangeShapeType="1" noTextEdit="1"/>
          </p:cNvSpPr>
          <p:nvPr/>
        </p:nvSpPr>
        <p:spPr bwMode="auto">
          <a:xfrm>
            <a:off x="684213" y="4344988"/>
            <a:ext cx="628650" cy="6842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fr-CH" sz="4800" b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66FF99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 panose="020B0806030902050204" pitchFamily="34" charset="0"/>
              </a:rPr>
              <a:t>+</a:t>
            </a:r>
          </a:p>
        </p:txBody>
      </p:sp>
      <p:sp>
        <p:nvSpPr>
          <p:cNvPr id="64529" name="WordArt 17"/>
          <p:cNvSpPr>
            <a:spLocks noChangeArrowheads="1" noChangeShapeType="1" noTextEdit="1"/>
          </p:cNvSpPr>
          <p:nvPr/>
        </p:nvSpPr>
        <p:spPr bwMode="auto">
          <a:xfrm>
            <a:off x="3808413" y="4600575"/>
            <a:ext cx="625475" cy="187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fr-CH" sz="5400" b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66FF99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 panose="020B0806030902050204" pitchFamily="34" charset="0"/>
              </a:rPr>
              <a:t>-</a:t>
            </a:r>
          </a:p>
        </p:txBody>
      </p:sp>
      <p:sp>
        <p:nvSpPr>
          <p:cNvPr id="64530" name="WordArt 18"/>
          <p:cNvSpPr>
            <a:spLocks noChangeArrowheads="1" noChangeShapeType="1" noTextEdit="1"/>
          </p:cNvSpPr>
          <p:nvPr/>
        </p:nvSpPr>
        <p:spPr bwMode="auto">
          <a:xfrm>
            <a:off x="4800600" y="1752600"/>
            <a:ext cx="625475" cy="187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fr-CH" sz="5400" b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 panose="020B0806030902050204" pitchFamily="34" charset="0"/>
              </a:rPr>
              <a:t>-</a:t>
            </a:r>
          </a:p>
        </p:txBody>
      </p:sp>
      <p:sp>
        <p:nvSpPr>
          <p:cNvPr id="64531" name="WordArt 19"/>
          <p:cNvSpPr>
            <a:spLocks noChangeArrowheads="1" noChangeShapeType="1" noTextEdit="1"/>
          </p:cNvSpPr>
          <p:nvPr/>
        </p:nvSpPr>
        <p:spPr bwMode="auto">
          <a:xfrm>
            <a:off x="7696200" y="1447800"/>
            <a:ext cx="628650" cy="736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fr-CH" sz="4800" b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 panose="020B0806030902050204" pitchFamily="34" charset="0"/>
              </a:rPr>
              <a:t>+</a:t>
            </a:r>
          </a:p>
        </p:txBody>
      </p:sp>
      <p:sp>
        <p:nvSpPr>
          <p:cNvPr id="64532" name="WordArt 20"/>
          <p:cNvSpPr>
            <a:spLocks noChangeArrowheads="1" noChangeShapeType="1" noTextEdit="1"/>
          </p:cNvSpPr>
          <p:nvPr/>
        </p:nvSpPr>
        <p:spPr bwMode="auto">
          <a:xfrm>
            <a:off x="4722813" y="4600575"/>
            <a:ext cx="625475" cy="187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fr-CH" sz="5400" b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FF505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 panose="020B0806030902050204" pitchFamily="34" charset="0"/>
              </a:rPr>
              <a:t>-</a:t>
            </a:r>
          </a:p>
        </p:txBody>
      </p:sp>
      <p:sp>
        <p:nvSpPr>
          <p:cNvPr id="64533" name="WordArt 21"/>
          <p:cNvSpPr>
            <a:spLocks noChangeArrowheads="1" noChangeShapeType="1" noTextEdit="1"/>
          </p:cNvSpPr>
          <p:nvPr/>
        </p:nvSpPr>
        <p:spPr bwMode="auto">
          <a:xfrm>
            <a:off x="7908925" y="4308475"/>
            <a:ext cx="628650" cy="6842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fr-CH" sz="4800" b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FF505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 panose="020B0806030902050204" pitchFamily="34" charset="0"/>
              </a:rPr>
              <a:t>+</a:t>
            </a:r>
          </a:p>
        </p:txBody>
      </p:sp>
      <p:sp>
        <p:nvSpPr>
          <p:cNvPr id="64534" name="Line 22"/>
          <p:cNvSpPr>
            <a:spLocks noChangeShapeType="1"/>
          </p:cNvSpPr>
          <p:nvPr/>
        </p:nvSpPr>
        <p:spPr bwMode="auto">
          <a:xfrm flipH="1">
            <a:off x="6584950" y="546100"/>
            <a:ext cx="3175" cy="2347913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4535" name="Rectangle 23"/>
          <p:cNvSpPr>
            <a:spLocks noChangeArrowheads="1"/>
          </p:cNvSpPr>
          <p:nvPr/>
        </p:nvSpPr>
        <p:spPr bwMode="auto">
          <a:xfrm>
            <a:off x="1447800" y="762000"/>
            <a:ext cx="2286000" cy="2057400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4536" name="Line 24"/>
          <p:cNvSpPr>
            <a:spLocks noChangeShapeType="1"/>
          </p:cNvSpPr>
          <p:nvPr/>
        </p:nvSpPr>
        <p:spPr bwMode="auto">
          <a:xfrm>
            <a:off x="2590800" y="533400"/>
            <a:ext cx="0" cy="2286000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4537" name="Line 25"/>
          <p:cNvSpPr>
            <a:spLocks noChangeShapeType="1"/>
          </p:cNvSpPr>
          <p:nvPr/>
        </p:nvSpPr>
        <p:spPr bwMode="auto">
          <a:xfrm>
            <a:off x="2590800" y="3429000"/>
            <a:ext cx="0" cy="2362200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4538" name="Line 26"/>
          <p:cNvSpPr>
            <a:spLocks noChangeShapeType="1"/>
          </p:cNvSpPr>
          <p:nvPr/>
        </p:nvSpPr>
        <p:spPr bwMode="auto">
          <a:xfrm flipH="1">
            <a:off x="6596063" y="3413125"/>
            <a:ext cx="0" cy="2324100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4539" name="Text Box 27"/>
          <p:cNvSpPr txBox="1">
            <a:spLocks noChangeArrowheads="1"/>
          </p:cNvSpPr>
          <p:nvPr/>
        </p:nvSpPr>
        <p:spPr bwMode="auto">
          <a:xfrm>
            <a:off x="838200" y="2946400"/>
            <a:ext cx="3505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1800" b="1">
                <a:latin typeface="Arial" panose="020B0604020202020204" pitchFamily="34" charset="0"/>
              </a:rPr>
              <a:t>J ’ai ...; ils me doivent ...</a:t>
            </a:r>
          </a:p>
        </p:txBody>
      </p:sp>
      <p:sp>
        <p:nvSpPr>
          <p:cNvPr id="64540" name="Text Box 28"/>
          <p:cNvSpPr txBox="1">
            <a:spLocks noChangeArrowheads="1"/>
          </p:cNvSpPr>
          <p:nvPr/>
        </p:nvSpPr>
        <p:spPr bwMode="auto">
          <a:xfrm>
            <a:off x="4876800" y="2971800"/>
            <a:ext cx="3505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1800" b="1">
                <a:latin typeface="Arial" panose="020B0604020202020204" pitchFamily="34" charset="0"/>
              </a:rPr>
              <a:t>Je dois ...</a:t>
            </a:r>
          </a:p>
        </p:txBody>
      </p:sp>
      <p:sp>
        <p:nvSpPr>
          <p:cNvPr id="64541" name="Text Box 29"/>
          <p:cNvSpPr txBox="1">
            <a:spLocks noChangeArrowheads="1"/>
          </p:cNvSpPr>
          <p:nvPr/>
        </p:nvSpPr>
        <p:spPr bwMode="auto">
          <a:xfrm>
            <a:off x="838200" y="5867400"/>
            <a:ext cx="3505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1800" b="1">
                <a:latin typeface="Arial" panose="020B0604020202020204" pitchFamily="34" charset="0"/>
              </a:rPr>
              <a:t>Je dépense, je perds...</a:t>
            </a:r>
          </a:p>
        </p:txBody>
      </p:sp>
      <p:sp>
        <p:nvSpPr>
          <p:cNvPr id="64542" name="Text Box 30"/>
          <p:cNvSpPr txBox="1">
            <a:spLocks noChangeArrowheads="1"/>
          </p:cNvSpPr>
          <p:nvPr/>
        </p:nvSpPr>
        <p:spPr bwMode="auto">
          <a:xfrm>
            <a:off x="4876800" y="5867400"/>
            <a:ext cx="3505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1800" b="1">
                <a:latin typeface="Arial" panose="020B0604020202020204" pitchFamily="34" charset="0"/>
              </a:rPr>
              <a:t>Je produis, je gagne...</a:t>
            </a:r>
          </a:p>
        </p:txBody>
      </p:sp>
      <p:sp>
        <p:nvSpPr>
          <p:cNvPr id="64543" name="AutoShape 31"/>
          <p:cNvSpPr>
            <a:spLocks noChangeArrowheads="1"/>
          </p:cNvSpPr>
          <p:nvPr/>
        </p:nvSpPr>
        <p:spPr bwMode="auto">
          <a:xfrm>
            <a:off x="5257800" y="1295400"/>
            <a:ext cx="1219200" cy="1066800"/>
          </a:xfrm>
          <a:prstGeom prst="star16">
            <a:avLst>
              <a:gd name="adj" fmla="val 37500"/>
            </a:avLst>
          </a:prstGeom>
          <a:solidFill>
            <a:srgbClr val="FFFF00"/>
          </a:solidFill>
          <a:ln w="9525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FR" altLang="fr-FR">
                <a:latin typeface="Times New Roman" panose="02020603050405020304" pitchFamily="18" charset="0"/>
              </a:rPr>
              <a:t>Débit</a:t>
            </a:r>
          </a:p>
        </p:txBody>
      </p:sp>
      <p:sp>
        <p:nvSpPr>
          <p:cNvPr id="64544" name="AutoShape 32"/>
          <p:cNvSpPr>
            <a:spLocks noChangeArrowheads="1"/>
          </p:cNvSpPr>
          <p:nvPr/>
        </p:nvSpPr>
        <p:spPr bwMode="auto">
          <a:xfrm>
            <a:off x="2743200" y="1295400"/>
            <a:ext cx="1219200" cy="1066800"/>
          </a:xfrm>
          <a:prstGeom prst="star16">
            <a:avLst>
              <a:gd name="adj" fmla="val 37500"/>
            </a:avLst>
          </a:prstGeom>
          <a:solidFill>
            <a:srgbClr val="FFFF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FR" altLang="fr-FR">
                <a:latin typeface="Times New Roman" panose="02020603050405020304" pitchFamily="18" charset="0"/>
              </a:rPr>
              <a:t>Crédit</a:t>
            </a:r>
          </a:p>
        </p:txBody>
      </p:sp>
      <p:sp>
        <p:nvSpPr>
          <p:cNvPr id="64545" name="Text Box 33"/>
          <p:cNvSpPr txBox="1">
            <a:spLocks noChangeArrowheads="1"/>
          </p:cNvSpPr>
          <p:nvPr/>
        </p:nvSpPr>
        <p:spPr bwMode="auto">
          <a:xfrm>
            <a:off x="725488" y="642938"/>
            <a:ext cx="304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1800" b="1">
                <a:latin typeface="Times New Roman" panose="02020603050405020304" pitchFamily="18" charset="0"/>
              </a:rPr>
              <a:t>1</a:t>
            </a:r>
            <a:endParaRPr lang="fr-FR" altLang="fr-FR">
              <a:latin typeface="Times New Roman" panose="02020603050405020304" pitchFamily="18" charset="0"/>
            </a:endParaRPr>
          </a:p>
        </p:txBody>
      </p:sp>
      <p:sp>
        <p:nvSpPr>
          <p:cNvPr id="64546" name="Text Box 34"/>
          <p:cNvSpPr txBox="1">
            <a:spLocks noChangeArrowheads="1"/>
          </p:cNvSpPr>
          <p:nvPr/>
        </p:nvSpPr>
        <p:spPr bwMode="auto">
          <a:xfrm>
            <a:off x="4113213" y="652463"/>
            <a:ext cx="304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1800" b="1">
                <a:latin typeface="Times New Roman" panose="02020603050405020304" pitchFamily="18" charset="0"/>
              </a:rPr>
              <a:t>2</a:t>
            </a:r>
            <a:endParaRPr lang="fr-FR" altLang="fr-FR">
              <a:latin typeface="Times New Roman" panose="02020603050405020304" pitchFamily="18" charset="0"/>
            </a:endParaRPr>
          </a:p>
        </p:txBody>
      </p:sp>
      <p:sp>
        <p:nvSpPr>
          <p:cNvPr id="64547" name="Text Box 35"/>
          <p:cNvSpPr txBox="1">
            <a:spLocks noChangeArrowheads="1"/>
          </p:cNvSpPr>
          <p:nvPr/>
        </p:nvSpPr>
        <p:spPr bwMode="auto">
          <a:xfrm>
            <a:off x="4148138" y="35591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1800" b="1">
                <a:latin typeface="Times New Roman" panose="02020603050405020304" pitchFamily="18" charset="0"/>
              </a:rPr>
              <a:t>4</a:t>
            </a:r>
            <a:endParaRPr lang="fr-FR" altLang="fr-FR">
              <a:latin typeface="Times New Roman" panose="02020603050405020304" pitchFamily="18" charset="0"/>
            </a:endParaRPr>
          </a:p>
        </p:txBody>
      </p:sp>
      <p:sp>
        <p:nvSpPr>
          <p:cNvPr id="64548" name="Text Box 36"/>
          <p:cNvSpPr txBox="1">
            <a:spLocks noChangeArrowheads="1"/>
          </p:cNvSpPr>
          <p:nvPr/>
        </p:nvSpPr>
        <p:spPr bwMode="auto">
          <a:xfrm>
            <a:off x="698500" y="3554413"/>
            <a:ext cx="304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1800" b="1">
                <a:latin typeface="Times New Roman" panose="02020603050405020304" pitchFamily="18" charset="0"/>
              </a:rPr>
              <a:t>3</a:t>
            </a:r>
            <a:endParaRPr lang="fr-FR" altLang="fr-FR">
              <a:latin typeface="Times New Roman" panose="02020603050405020304" pitchFamily="18" charset="0"/>
            </a:endParaRPr>
          </a:p>
        </p:txBody>
      </p:sp>
      <p:sp>
        <p:nvSpPr>
          <p:cNvPr id="64549" name="Text Box 37"/>
          <p:cNvSpPr txBox="1">
            <a:spLocks noChangeArrowheads="1"/>
          </p:cNvSpPr>
          <p:nvPr/>
        </p:nvSpPr>
        <p:spPr bwMode="auto">
          <a:xfrm>
            <a:off x="4714875" y="652463"/>
            <a:ext cx="304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1800" b="1">
                <a:latin typeface="Times New Roman" panose="02020603050405020304" pitchFamily="18" charset="0"/>
              </a:rPr>
              <a:t>5</a:t>
            </a:r>
            <a:endParaRPr lang="fr-FR" altLang="fr-FR">
              <a:latin typeface="Times New Roman" panose="02020603050405020304" pitchFamily="18" charset="0"/>
            </a:endParaRPr>
          </a:p>
        </p:txBody>
      </p:sp>
      <p:sp>
        <p:nvSpPr>
          <p:cNvPr id="64550" name="Text Box 38"/>
          <p:cNvSpPr txBox="1">
            <a:spLocks noChangeArrowheads="1"/>
          </p:cNvSpPr>
          <p:nvPr/>
        </p:nvSpPr>
        <p:spPr bwMode="auto">
          <a:xfrm>
            <a:off x="8205788" y="6508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1800" b="1">
                <a:latin typeface="Times New Roman" panose="02020603050405020304" pitchFamily="18" charset="0"/>
              </a:rPr>
              <a:t>6</a:t>
            </a:r>
            <a:endParaRPr lang="fr-FR" altLang="fr-FR">
              <a:latin typeface="Times New Roman" panose="02020603050405020304" pitchFamily="18" charset="0"/>
            </a:endParaRPr>
          </a:p>
        </p:txBody>
      </p:sp>
      <p:sp>
        <p:nvSpPr>
          <p:cNvPr id="64551" name="Text Box 39"/>
          <p:cNvSpPr txBox="1">
            <a:spLocks noChangeArrowheads="1"/>
          </p:cNvSpPr>
          <p:nvPr/>
        </p:nvSpPr>
        <p:spPr bwMode="auto">
          <a:xfrm>
            <a:off x="8201025" y="3554413"/>
            <a:ext cx="304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1800" b="1">
                <a:latin typeface="Times New Roman" panose="02020603050405020304" pitchFamily="18" charset="0"/>
              </a:rPr>
              <a:t>8</a:t>
            </a:r>
            <a:endParaRPr lang="fr-FR" altLang="fr-FR">
              <a:latin typeface="Times New Roman" panose="02020603050405020304" pitchFamily="18" charset="0"/>
            </a:endParaRPr>
          </a:p>
        </p:txBody>
      </p:sp>
      <p:sp>
        <p:nvSpPr>
          <p:cNvPr id="64552" name="Text Box 40"/>
          <p:cNvSpPr txBox="1">
            <a:spLocks noChangeArrowheads="1"/>
          </p:cNvSpPr>
          <p:nvPr/>
        </p:nvSpPr>
        <p:spPr bwMode="auto">
          <a:xfrm>
            <a:off x="4687888" y="3549650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1800" b="1">
                <a:latin typeface="Times New Roman" panose="02020603050405020304" pitchFamily="18" charset="0"/>
              </a:rPr>
              <a:t>7</a:t>
            </a:r>
            <a:endParaRPr lang="fr-FR" altLang="fr-FR">
              <a:latin typeface="Times New Roman" panose="02020603050405020304" pitchFamily="18" charset="0"/>
            </a:endParaRPr>
          </a:p>
        </p:txBody>
      </p:sp>
      <p:sp>
        <p:nvSpPr>
          <p:cNvPr id="64553" name="Line 41"/>
          <p:cNvSpPr>
            <a:spLocks noChangeShapeType="1"/>
          </p:cNvSpPr>
          <p:nvPr/>
        </p:nvSpPr>
        <p:spPr bwMode="auto">
          <a:xfrm>
            <a:off x="3276600" y="2590800"/>
            <a:ext cx="2819400" cy="0"/>
          </a:xfrm>
          <a:prstGeom prst="line">
            <a:avLst/>
          </a:prstGeom>
          <a:noFill/>
          <a:ln w="101600">
            <a:solidFill>
              <a:schemeClr val="bg1"/>
            </a:solidFill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4554" name="AutoShape 42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7696200" y="6477000"/>
            <a:ext cx="685800" cy="381000"/>
          </a:xfrm>
          <a:prstGeom prst="actionButtonHome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4555" name="AutoShape 43">
            <a:hlinkClick r:id="" action="ppaction://hlinkshowjump?jump=lastslide" highlightClick="1"/>
          </p:cNvPr>
          <p:cNvSpPr>
            <a:spLocks noChangeArrowheads="1"/>
          </p:cNvSpPr>
          <p:nvPr/>
        </p:nvSpPr>
        <p:spPr bwMode="auto">
          <a:xfrm>
            <a:off x="8458200" y="6477000"/>
            <a:ext cx="685800" cy="381000"/>
          </a:xfrm>
          <a:prstGeom prst="actionButtonEnd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4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5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AutoShape 2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7696200" y="6477000"/>
            <a:ext cx="685800" cy="381000"/>
          </a:xfrm>
          <a:prstGeom prst="actionButtonHome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7587" name="AutoShape 3">
            <a:hlinkClick r:id="" action="ppaction://hlinkshowjump?jump=lastslide" highlightClick="1"/>
          </p:cNvPr>
          <p:cNvSpPr>
            <a:spLocks noChangeArrowheads="1"/>
          </p:cNvSpPr>
          <p:nvPr/>
        </p:nvSpPr>
        <p:spPr bwMode="auto">
          <a:xfrm>
            <a:off x="8458200" y="6477000"/>
            <a:ext cx="685800" cy="381000"/>
          </a:xfrm>
          <a:prstGeom prst="actionButtonEnd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7588" name="Rectangle 4"/>
          <p:cNvSpPr>
            <a:spLocks noChangeArrowheads="1"/>
          </p:cNvSpPr>
          <p:nvPr/>
        </p:nvSpPr>
        <p:spPr bwMode="auto">
          <a:xfrm>
            <a:off x="571500" y="609600"/>
            <a:ext cx="8001000" cy="57912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 altLang="fr-FR" sz="3600"/>
          </a:p>
          <a:p>
            <a:endParaRPr lang="fr-CH" altLang="fr-FR" sz="3600"/>
          </a:p>
          <a:p>
            <a:endParaRPr lang="fr-CH" altLang="fr-FR" sz="3600"/>
          </a:p>
          <a:p>
            <a:r>
              <a:rPr lang="fr-CH" altLang="fr-FR" sz="3600"/>
              <a:t>Je cède une machine à un créancier</a:t>
            </a:r>
          </a:p>
          <a:p>
            <a:endParaRPr lang="fr-CH" altLang="fr-FR" sz="2800"/>
          </a:p>
          <a:p>
            <a:r>
              <a:rPr lang="fr-CH" altLang="fr-FR" sz="2800"/>
              <a:t>Origine       : en emploi non-consommé diminue</a:t>
            </a:r>
          </a:p>
          <a:p>
            <a:r>
              <a:rPr lang="fr-CH" altLang="fr-FR" sz="2800"/>
              <a:t>Destination : un source externe diminue aussi.</a:t>
            </a:r>
            <a:endParaRPr lang="fr-FR" altLang="fr-FR" sz="2800"/>
          </a:p>
        </p:txBody>
      </p:sp>
      <p:pic>
        <p:nvPicPr>
          <p:cNvPr id="6758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685800"/>
            <a:ext cx="3862388" cy="271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AutoShape 2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7696200" y="6477000"/>
            <a:ext cx="685800" cy="381000"/>
          </a:xfrm>
          <a:prstGeom prst="actionButtonHome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8611" name="AutoShape 3">
            <a:hlinkClick r:id="" action="ppaction://hlinkshowjump?jump=lastslide" highlightClick="1"/>
          </p:cNvPr>
          <p:cNvSpPr>
            <a:spLocks noChangeArrowheads="1"/>
          </p:cNvSpPr>
          <p:nvPr/>
        </p:nvSpPr>
        <p:spPr bwMode="auto">
          <a:xfrm>
            <a:off x="8458200" y="6477000"/>
            <a:ext cx="685800" cy="381000"/>
          </a:xfrm>
          <a:prstGeom prst="actionButtonEnd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8612" name="Rectangle 4"/>
          <p:cNvSpPr>
            <a:spLocks noChangeArrowheads="1"/>
          </p:cNvSpPr>
          <p:nvPr/>
        </p:nvSpPr>
        <p:spPr bwMode="auto">
          <a:xfrm>
            <a:off x="571500" y="609600"/>
            <a:ext cx="8001000" cy="57912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fr-CH" altLang="fr-FR" sz="3600"/>
          </a:p>
          <a:p>
            <a:pPr algn="ctr"/>
            <a:r>
              <a:rPr lang="fr-CH" altLang="fr-FR" sz="5400" b="1"/>
              <a:t>F i n</a:t>
            </a:r>
            <a:endParaRPr lang="fr-FR" altLang="fr-FR" sz="5400" b="1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dèle par défau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2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alt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2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alt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anose="02020603050405020304" pitchFamily="18" charset="0"/>
          </a:defRPr>
        </a:defPPr>
      </a:lst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677</TotalTime>
  <Words>556</Words>
  <Application>Microsoft Office PowerPoint</Application>
  <PresentationFormat>Affichage à l'écran (4:3)</PresentationFormat>
  <Paragraphs>247</Paragraphs>
  <Slides>19</Slides>
  <Notes>0</Notes>
  <HiddenSlides>0</HiddenSlides>
  <MMClips>8</MMClips>
  <ScaleCrop>false</ScaleCrop>
  <HeadingPairs>
    <vt:vector size="8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25" baseType="lpstr">
      <vt:lpstr>Times New Roman</vt:lpstr>
      <vt:lpstr>Times</vt:lpstr>
      <vt:lpstr>Wingdings 3</vt:lpstr>
      <vt:lpstr>Arial</vt:lpstr>
      <vt:lpstr>Modèle par défaut</vt:lpstr>
      <vt:lpstr>Microsoft Clip Gallery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Lausanne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Aucun titre de diapositive</dc:title>
  <dc:creator>SPES</dc:creator>
  <cp:lastModifiedBy>Yvan Péguiron</cp:lastModifiedBy>
  <cp:revision>61</cp:revision>
  <cp:lastPrinted>2000-11-23T08:30:14Z</cp:lastPrinted>
  <dcterms:created xsi:type="dcterms:W3CDTF">2000-11-16T20:52:46Z</dcterms:created>
  <dcterms:modified xsi:type="dcterms:W3CDTF">2014-12-07T17:47:14Z</dcterms:modified>
</cp:coreProperties>
</file>