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59" r:id="rId5"/>
    <p:sldId id="261" r:id="rId6"/>
    <p:sldId id="263" r:id="rId7"/>
    <p:sldId id="280" r:id="rId8"/>
    <p:sldId id="266" r:id="rId9"/>
    <p:sldId id="270" r:id="rId10"/>
    <p:sldId id="271" r:id="rId11"/>
    <p:sldId id="273" r:id="rId12"/>
    <p:sldId id="279" r:id="rId13"/>
    <p:sldId id="267" r:id="rId14"/>
    <p:sldId id="274" r:id="rId15"/>
    <p:sldId id="268" r:id="rId16"/>
    <p:sldId id="276" r:id="rId17"/>
    <p:sldId id="269" r:id="rId18"/>
    <p:sldId id="275" r:id="rId19"/>
    <p:sldId id="277" r:id="rId20"/>
    <p:sldId id="278" r:id="rId21"/>
    <p:sldId id="264" r:id="rId22"/>
  </p:sldIdLst>
  <p:sldSz cx="9144000" cy="6858000" type="screen4x3"/>
  <p:notesSz cx="6858000" cy="9144000"/>
  <p:defaultTextStyle>
    <a:defPPr>
      <a:defRPr lang="fr-CH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FFFF00"/>
    <a:srgbClr val="660066"/>
    <a:srgbClr val="000099"/>
    <a:srgbClr val="FF9933"/>
    <a:srgbClr val="FF6600"/>
    <a:srgbClr val="FF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62" d="100"/>
          <a:sy n="62" d="100"/>
        </p:scale>
        <p:origin x="7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34AE9-172C-48D1-A126-67D474C7847D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93945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6F1F2-FEBA-462B-881F-26B7D477143A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406347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09AF9-B0D9-46FF-A577-3D9A463CFD1B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88281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3B6C03-5331-48B9-9891-CBE35E3E3EB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503552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3212C-0AF1-484E-8A4D-4F559F179EE7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86985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C1D90-1255-42A2-B772-FA10EC034499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785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A83B5-16BE-4C49-845E-A7892CEBEFD3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7782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33FA2-B2FB-468F-8070-EE5A19D23AC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46141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E1A447-6909-4D78-9A8F-A4C675F38FF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28682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EE8FE-B940-407D-B00F-8CDBC4FBC2C5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66744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3AEB5-D90F-44BE-B95B-8ED313D281C6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21100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les styles du texte du masque</a:t>
            </a:r>
          </a:p>
          <a:p>
            <a:pPr lvl="1"/>
            <a:r>
              <a:rPr lang="fr-CH" altLang="fr-FR" smtClean="0"/>
              <a:t>Deuxième niveau</a:t>
            </a:r>
          </a:p>
          <a:p>
            <a:pPr lvl="2"/>
            <a:r>
              <a:rPr lang="fr-CH" altLang="fr-FR" smtClean="0"/>
              <a:t>Troisième niveau</a:t>
            </a:r>
          </a:p>
          <a:p>
            <a:pPr lvl="3"/>
            <a:r>
              <a:rPr lang="fr-CH" altLang="fr-FR" smtClean="0"/>
              <a:t>Quatrième niveau</a:t>
            </a:r>
          </a:p>
          <a:p>
            <a:pPr lvl="4"/>
            <a:r>
              <a:rPr lang="fr-CH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CH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CH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ABB649-E586-4519-B498-C774E40E7B76}" type="slidenum">
              <a:rPr lang="fr-CH" altLang="fr-FR"/>
              <a:pPr/>
              <a:t>‹N°›</a:t>
            </a:fld>
            <a:endParaRPr lang="fr-CH" altLang="fr-FR"/>
          </a:p>
        </p:txBody>
      </p:sp>
      <p:sp>
        <p:nvSpPr>
          <p:cNvPr id="1031" name="AutoShape 7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8839200" y="6629400"/>
            <a:ext cx="179388" cy="107950"/>
          </a:xfrm>
          <a:prstGeom prst="actionButtonEnd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2" name="AutoShape 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8382000" y="6629400"/>
            <a:ext cx="179388" cy="107950"/>
          </a:xfrm>
          <a:prstGeom prst="actionButtonBackPrevious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3" name="AutoShape 9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8610600" y="6629400"/>
            <a:ext cx="179388" cy="107950"/>
          </a:xfrm>
          <a:prstGeom prst="actionButtonForwardNext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WINDOWS\Bureau\Secteur%20prof\Pr&#233;sentation\Didacticiel\Comptabilit&#233;\Diapo%20immeuble\Frais%20hypoth.xls" TargetMode="External"/><Relationship Id="rId7" Type="http://schemas.openxmlformats.org/officeDocument/2006/relationships/hyperlink" Target="Fin%20maison%20ind.xls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hyperlink" Target="Frais%20hypoth.xl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ypo.pps" TargetMode="External"/><Relationship Id="rId2" Type="http://schemas.openxmlformats.org/officeDocument/2006/relationships/hyperlink" Target="file:///C:\WINDOWS\Bureau\Secteur%20prof\Pr&#233;sentation\Didacticiel\Comptabilit&#233;\Diapo%20immeuble\hypo.pps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Immeub_EPC.xls" TargetMode="External"/><Relationship Id="rId2" Type="http://schemas.openxmlformats.org/officeDocument/2006/relationships/hyperlink" Target="file:///C:\WINDOWS\Bureau\Secteur%20Prof\EPCL\TQG%20II\Immeuble\Diapo%20immeuble\Immeub_EPC.xl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GL_auto_imm.xls" TargetMode="External"/><Relationship Id="rId4" Type="http://schemas.openxmlformats.org/officeDocument/2006/relationships/hyperlink" Target="file:///C:\WINDOWS\Bureau\Secteur%20Prof\EPCL\TQG%20II\Immeuble\Diapo%20immeuble\GL_auto_imm.xls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hauffage.xls" TargetMode="External"/><Relationship Id="rId2" Type="http://schemas.openxmlformats.org/officeDocument/2006/relationships/hyperlink" Target="file:///C:\WINDOWS\Bureau\Secteur%20prof\Pr&#233;sentation\Didacticiel\Comptabilit&#233;\Diapo%20immeuble\Chauffage.xls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1.jpeg"/><Relationship Id="rId7" Type="http://schemas.openxmlformats.org/officeDocument/2006/relationships/slide" Target="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slide" Target="slide13.xml"/><Relationship Id="rId5" Type="http://schemas.openxmlformats.org/officeDocument/2006/relationships/slide" Target="slide8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Mes documents\Mes images\derahm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685800" y="1295400"/>
            <a:ext cx="7848600" cy="2362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3366FF"/>
              </a:contourClr>
            </a:sp3d>
          </a:bodyPr>
          <a:lstStyle/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L'immeuble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52400" y="6477000"/>
            <a:ext cx="20097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sz="800">
                <a:solidFill>
                  <a:srgbClr val="3366FF"/>
                </a:solidFill>
                <a:latin typeface="Arial" panose="020B0604020202020204" pitchFamily="34" charset="0"/>
              </a:rPr>
              <a:t>© Yvan Péguiron – HEP VD – avril 2003</a:t>
            </a:r>
          </a:p>
        </p:txBody>
      </p:sp>
      <p:sp>
        <p:nvSpPr>
          <p:cNvPr id="2057" name="AutoShape 9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179388" cy="107950"/>
          </a:xfrm>
          <a:prstGeom prst="actionButtonEnd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59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10600" y="6629400"/>
            <a:ext cx="179388" cy="107950"/>
          </a:xfrm>
          <a:prstGeom prst="actionButtonForwardNext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Mes documents\Mes images\derahm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WordArt 3"/>
          <p:cNvSpPr>
            <a:spLocks noChangeArrowheads="1" noChangeShapeType="1" noTextEdit="1"/>
          </p:cNvSpPr>
          <p:nvPr/>
        </p:nvSpPr>
        <p:spPr bwMode="auto">
          <a:xfrm>
            <a:off x="1752600" y="1676400"/>
            <a:ext cx="5867400" cy="2438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3366FF"/>
              </a:contourClr>
            </a:sp3d>
          </a:bodyPr>
          <a:lstStyle/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1</a:t>
            </a:r>
          </a:p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Les comptes</a:t>
            </a:r>
          </a:p>
        </p:txBody>
      </p:sp>
      <p:sp>
        <p:nvSpPr>
          <p:cNvPr id="12293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179388" cy="107950"/>
          </a:xfrm>
          <a:prstGeom prst="actionButtonEnd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29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629400"/>
            <a:ext cx="179388" cy="107950"/>
          </a:xfrm>
          <a:prstGeom prst="actionButtonBackPrevious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29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10600" y="6629400"/>
            <a:ext cx="179388" cy="107950"/>
          </a:xfrm>
          <a:prstGeom prst="actionButtonForwardNext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38200" y="685800"/>
            <a:ext cx="7543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A côté de ses activités principales, l’entreprise commerciale</a:t>
            </a:r>
          </a:p>
          <a:p>
            <a:pPr>
              <a:spcBef>
                <a:spcPct val="50000"/>
              </a:spcBef>
            </a:pPr>
            <a:r>
              <a:rPr lang="fr-CH" altLang="fr-FR"/>
              <a:t>peut placer une partie de ses liquidités dans </a:t>
            </a:r>
            <a:r>
              <a:rPr lang="fr-CH" altLang="fr-FR">
                <a:solidFill>
                  <a:srgbClr val="FF0000"/>
                </a:solidFill>
              </a:rPr>
              <a:t>l’immobilier</a:t>
            </a:r>
            <a:r>
              <a:rPr lang="fr-CH" altLang="fr-FR"/>
              <a:t>.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914400" y="2209800"/>
            <a:ext cx="7543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Ces placements provoquent des produits et des charges qui sont </a:t>
            </a:r>
            <a:r>
              <a:rPr lang="fr-CH" altLang="fr-FR">
                <a:solidFill>
                  <a:srgbClr val="FF3300"/>
                </a:solidFill>
              </a:rPr>
              <a:t>extérieurs à l’exploitation</a:t>
            </a:r>
            <a:r>
              <a:rPr lang="fr-CH" altLang="fr-FR"/>
              <a:t>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14400" y="35814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De manière à déterminer </a:t>
            </a:r>
            <a:r>
              <a:rPr lang="fr-CH" altLang="fr-FR">
                <a:solidFill>
                  <a:srgbClr val="FF3300"/>
                </a:solidFill>
              </a:rPr>
              <a:t>le résultat pour chaque genre d’activité</a:t>
            </a:r>
            <a:r>
              <a:rPr lang="fr-CH" altLang="fr-FR"/>
              <a:t>, l’entreprise se doit d’ouvrir de </a:t>
            </a:r>
            <a:r>
              <a:rPr lang="fr-CH" altLang="fr-FR" u="sng"/>
              <a:t>nouveaux comptes</a:t>
            </a:r>
            <a:r>
              <a:rPr lang="fr-CH" altLang="fr-FR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autoUpdateAnimBg="0"/>
      <p:bldP spid="717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27432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7162800" y="533400"/>
            <a:ext cx="0" cy="6477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0" y="533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0" y="762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altLang="fr-FR" sz="1800" b="1" i="1"/>
              <a:t>Comptes du Bilan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2743200" y="0"/>
            <a:ext cx="640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altLang="fr-FR" sz="1800" b="1" i="1"/>
              <a:t>Comptes de gestion</a:t>
            </a:r>
          </a:p>
        </p:txBody>
      </p:sp>
      <p:grpSp>
        <p:nvGrpSpPr>
          <p:cNvPr id="5229" name="Group 109"/>
          <p:cNvGrpSpPr>
            <a:grpSpLocks/>
          </p:cNvGrpSpPr>
          <p:nvPr/>
        </p:nvGrpSpPr>
        <p:grpSpPr bwMode="auto">
          <a:xfrm>
            <a:off x="0" y="609600"/>
            <a:ext cx="2743200" cy="5562600"/>
            <a:chOff x="0" y="384"/>
            <a:chExt cx="1728" cy="3504"/>
          </a:xfrm>
        </p:grpSpPr>
        <p:sp>
          <p:nvSpPr>
            <p:cNvPr id="5128" name="Line 8"/>
            <p:cNvSpPr>
              <a:spLocks noChangeShapeType="1"/>
            </p:cNvSpPr>
            <p:nvPr/>
          </p:nvSpPr>
          <p:spPr bwMode="auto">
            <a:xfrm>
              <a:off x="0" y="3024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00" name="AutoShape 80"/>
            <p:cNvSpPr>
              <a:spLocks noChangeArrowheads="1"/>
            </p:cNvSpPr>
            <p:nvPr/>
          </p:nvSpPr>
          <p:spPr bwMode="auto">
            <a:xfrm>
              <a:off x="432" y="3360"/>
              <a:ext cx="960" cy="528"/>
            </a:xfrm>
            <a:prstGeom prst="pentagon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01" name="Text Box 81"/>
            <p:cNvSpPr txBox="1">
              <a:spLocks noChangeArrowheads="1"/>
            </p:cNvSpPr>
            <p:nvPr/>
          </p:nvSpPr>
          <p:spPr bwMode="auto">
            <a:xfrm>
              <a:off x="528" y="3072"/>
              <a:ext cx="768" cy="7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fr-FR" altLang="fr-FR" sz="2800" b="1"/>
                <a:t>Bilan</a:t>
              </a:r>
              <a:endParaRPr lang="fr-FR" altLang="fr-FR" b="1"/>
            </a:p>
            <a:p>
              <a:pPr algn="ctr" eaLnBrk="0" hangingPunct="0">
                <a:lnSpc>
                  <a:spcPct val="160000"/>
                </a:lnSpc>
              </a:pPr>
              <a:r>
                <a:rPr lang="fr-FR" altLang="fr-FR" b="1"/>
                <a:t>9</a:t>
              </a:r>
              <a:endParaRPr lang="fr-FR" altLang="fr-FR"/>
            </a:p>
          </p:txBody>
        </p:sp>
        <p:sp>
          <p:nvSpPr>
            <p:cNvPr id="5202" name="Text Box 82"/>
            <p:cNvSpPr txBox="1">
              <a:spLocks noChangeArrowheads="1"/>
            </p:cNvSpPr>
            <p:nvPr/>
          </p:nvSpPr>
          <p:spPr bwMode="auto">
            <a:xfrm>
              <a:off x="240" y="384"/>
              <a:ext cx="576" cy="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fr-FR" altLang="fr-FR" sz="2000" b="1"/>
                <a:t>Actif</a:t>
              </a:r>
              <a:endParaRPr lang="fr-FR" altLang="fr-FR" b="1"/>
            </a:p>
            <a:p>
              <a:pPr algn="ctr" eaLnBrk="0" hangingPunct="0">
                <a:lnSpc>
                  <a:spcPct val="110000"/>
                </a:lnSpc>
              </a:pPr>
              <a:r>
                <a:rPr lang="fr-FR" altLang="fr-FR" b="1">
                  <a:solidFill>
                    <a:srgbClr val="4D4D4D"/>
                  </a:solidFill>
                </a:rPr>
                <a:t>1</a:t>
              </a:r>
              <a:endParaRPr lang="fr-FR" altLang="fr-FR">
                <a:solidFill>
                  <a:srgbClr val="4D4D4D"/>
                </a:solidFill>
              </a:endParaRPr>
            </a:p>
          </p:txBody>
        </p:sp>
        <p:sp>
          <p:nvSpPr>
            <p:cNvPr id="5203" name="Text Box 83"/>
            <p:cNvSpPr txBox="1">
              <a:spLocks noChangeArrowheads="1"/>
            </p:cNvSpPr>
            <p:nvPr/>
          </p:nvSpPr>
          <p:spPr bwMode="auto">
            <a:xfrm>
              <a:off x="960" y="384"/>
              <a:ext cx="576" cy="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0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fr-FR" altLang="fr-FR" sz="2000" b="1">
                  <a:solidFill>
                    <a:srgbClr val="969696"/>
                  </a:solidFill>
                </a:rPr>
                <a:t>Passif</a:t>
              </a:r>
              <a:endParaRPr lang="fr-FR" altLang="fr-FR" b="1">
                <a:solidFill>
                  <a:srgbClr val="969696"/>
                </a:solidFill>
              </a:endParaRPr>
            </a:p>
            <a:p>
              <a:pPr algn="ctr" eaLnBrk="0" hangingPunct="0">
                <a:lnSpc>
                  <a:spcPct val="110000"/>
                </a:lnSpc>
              </a:pPr>
              <a:r>
                <a:rPr lang="fr-FR" altLang="fr-FR" b="1">
                  <a:solidFill>
                    <a:srgbClr val="4D4D4D"/>
                  </a:solidFill>
                </a:rPr>
                <a:t>2</a:t>
              </a:r>
              <a:endParaRPr lang="fr-FR" altLang="fr-FR">
                <a:solidFill>
                  <a:srgbClr val="4D4D4D"/>
                </a:solidFill>
              </a:endParaRPr>
            </a:p>
          </p:txBody>
        </p:sp>
        <p:sp>
          <p:nvSpPr>
            <p:cNvPr id="5222" name="AutoShape 102"/>
            <p:cNvSpPr>
              <a:spLocks noChangeArrowheads="1"/>
            </p:cNvSpPr>
            <p:nvPr/>
          </p:nvSpPr>
          <p:spPr bwMode="auto">
            <a:xfrm rot="8085572">
              <a:off x="1056" y="720"/>
              <a:ext cx="384" cy="384"/>
            </a:xfrm>
            <a:prstGeom prst="rtTriangle">
              <a:avLst/>
            </a:prstGeom>
            <a:solidFill>
              <a:srgbClr val="FF33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23" name="Rectangle 103"/>
            <p:cNvSpPr>
              <a:spLocks noChangeArrowheads="1"/>
            </p:cNvSpPr>
            <p:nvPr/>
          </p:nvSpPr>
          <p:spPr bwMode="auto">
            <a:xfrm>
              <a:off x="288" y="672"/>
              <a:ext cx="480" cy="240"/>
            </a:xfrm>
            <a:prstGeom prst="rect">
              <a:avLst/>
            </a:prstGeom>
            <a:solidFill>
              <a:srgbClr val="00CC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230" name="Group 110"/>
          <p:cNvGrpSpPr>
            <a:grpSpLocks/>
          </p:cNvGrpSpPr>
          <p:nvPr/>
        </p:nvGrpSpPr>
        <p:grpSpPr bwMode="auto">
          <a:xfrm>
            <a:off x="2819400" y="609600"/>
            <a:ext cx="4191000" cy="5486400"/>
            <a:chOff x="1776" y="384"/>
            <a:chExt cx="2640" cy="3456"/>
          </a:xfrm>
        </p:grpSpPr>
        <p:sp>
          <p:nvSpPr>
            <p:cNvPr id="5198" name="Oval 78"/>
            <p:cNvSpPr>
              <a:spLocks noChangeArrowheads="1"/>
            </p:cNvSpPr>
            <p:nvPr/>
          </p:nvSpPr>
          <p:spPr bwMode="auto">
            <a:xfrm>
              <a:off x="2976" y="3312"/>
              <a:ext cx="576" cy="528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99" name="Text Box 79"/>
            <p:cNvSpPr txBox="1">
              <a:spLocks noChangeArrowheads="1"/>
            </p:cNvSpPr>
            <p:nvPr/>
          </p:nvSpPr>
          <p:spPr bwMode="auto">
            <a:xfrm>
              <a:off x="2832" y="3072"/>
              <a:ext cx="864" cy="6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fr-FR" altLang="fr-FR" sz="2200" b="1"/>
                <a:t>Résultat</a:t>
              </a:r>
            </a:p>
            <a:p>
              <a:pPr algn="ctr" eaLnBrk="0" hangingPunct="0">
                <a:lnSpc>
                  <a:spcPct val="170000"/>
                </a:lnSpc>
              </a:pPr>
              <a:r>
                <a:rPr lang="fr-FR" altLang="fr-FR" b="1"/>
                <a:t>9</a:t>
              </a:r>
              <a:endParaRPr lang="fr-FR" altLang="fr-FR"/>
            </a:p>
          </p:txBody>
        </p:sp>
        <p:sp>
          <p:nvSpPr>
            <p:cNvPr id="5211" name="Text Box 91"/>
            <p:cNvSpPr txBox="1">
              <a:spLocks noChangeArrowheads="1"/>
            </p:cNvSpPr>
            <p:nvPr/>
          </p:nvSpPr>
          <p:spPr bwMode="auto">
            <a:xfrm>
              <a:off x="2544" y="384"/>
              <a:ext cx="1872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fr-FR" altLang="fr-FR" sz="2000" b="1">
                  <a:solidFill>
                    <a:srgbClr val="969696"/>
                  </a:solidFill>
                </a:rPr>
                <a:t>Charges d ’exploitation</a:t>
              </a:r>
              <a:endParaRPr lang="fr-FR" altLang="fr-FR" b="1">
                <a:solidFill>
                  <a:srgbClr val="969696"/>
                </a:solidFill>
              </a:endParaRPr>
            </a:p>
            <a:p>
              <a:pPr eaLnBrk="0" hangingPunct="0">
                <a:lnSpc>
                  <a:spcPct val="120000"/>
                </a:lnSpc>
              </a:pPr>
              <a:r>
                <a:rPr lang="fr-FR" altLang="fr-FR" b="1"/>
                <a:t>     </a:t>
              </a:r>
              <a:r>
                <a:rPr lang="fr-FR" altLang="fr-FR" b="1">
                  <a:solidFill>
                    <a:srgbClr val="4D4D4D"/>
                  </a:solidFill>
                </a:rPr>
                <a:t>4          5          6</a:t>
              </a:r>
              <a:r>
                <a:rPr lang="fr-FR" altLang="fr-FR" b="1"/>
                <a:t>  </a:t>
              </a:r>
              <a:endParaRPr lang="fr-FR" altLang="fr-FR"/>
            </a:p>
          </p:txBody>
        </p:sp>
        <p:sp>
          <p:nvSpPr>
            <p:cNvPr id="5212" name="Text Box 92"/>
            <p:cNvSpPr txBox="1">
              <a:spLocks noChangeArrowheads="1"/>
            </p:cNvSpPr>
            <p:nvPr/>
          </p:nvSpPr>
          <p:spPr bwMode="auto">
            <a:xfrm>
              <a:off x="2592" y="2016"/>
              <a:ext cx="1296" cy="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fr-FR" altLang="fr-FR" sz="2000" b="1">
                  <a:solidFill>
                    <a:srgbClr val="969696"/>
                  </a:solidFill>
                </a:rPr>
                <a:t>Exploitation</a:t>
              </a:r>
              <a:endParaRPr lang="fr-FR" altLang="fr-FR" b="1">
                <a:solidFill>
                  <a:srgbClr val="969696"/>
                </a:solidFill>
              </a:endParaRPr>
            </a:p>
            <a:p>
              <a:pPr algn="ctr" eaLnBrk="0" hangingPunct="0">
                <a:lnSpc>
                  <a:spcPct val="170000"/>
                </a:lnSpc>
              </a:pPr>
              <a:r>
                <a:rPr lang="fr-FR" altLang="fr-FR" b="1"/>
                <a:t>9</a:t>
              </a:r>
              <a:endParaRPr lang="fr-FR" altLang="fr-FR"/>
            </a:p>
          </p:txBody>
        </p:sp>
        <p:sp>
          <p:nvSpPr>
            <p:cNvPr id="5213" name="Text Box 93"/>
            <p:cNvSpPr txBox="1">
              <a:spLocks noChangeArrowheads="1"/>
            </p:cNvSpPr>
            <p:nvPr/>
          </p:nvSpPr>
          <p:spPr bwMode="auto">
            <a:xfrm>
              <a:off x="1776" y="384"/>
              <a:ext cx="720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fr-FR" altLang="fr-FR" sz="2000" b="1">
                  <a:solidFill>
                    <a:srgbClr val="969696"/>
                  </a:solidFill>
                </a:rPr>
                <a:t>Produits</a:t>
              </a:r>
              <a:endParaRPr lang="fr-FR" altLang="fr-FR" b="1">
                <a:solidFill>
                  <a:srgbClr val="969696"/>
                </a:solidFill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fr-FR" altLang="fr-FR" b="1">
                  <a:solidFill>
                    <a:srgbClr val="4D4D4D"/>
                  </a:solidFill>
                </a:rPr>
                <a:t>3</a:t>
              </a:r>
              <a:endParaRPr lang="fr-FR" altLang="fr-FR">
                <a:solidFill>
                  <a:srgbClr val="4D4D4D"/>
                </a:solidFill>
              </a:endParaRPr>
            </a:p>
          </p:txBody>
        </p:sp>
        <p:sp>
          <p:nvSpPr>
            <p:cNvPr id="5224" name="Oval 104"/>
            <p:cNvSpPr>
              <a:spLocks noChangeArrowheads="1"/>
            </p:cNvSpPr>
            <p:nvPr/>
          </p:nvSpPr>
          <p:spPr bwMode="auto">
            <a:xfrm>
              <a:off x="1968" y="672"/>
              <a:ext cx="288" cy="288"/>
            </a:xfrm>
            <a:prstGeom prst="ellipse">
              <a:avLst/>
            </a:prstGeom>
            <a:solidFill>
              <a:srgbClr val="FFCC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25" name="Oval 105"/>
            <p:cNvSpPr>
              <a:spLocks noChangeArrowheads="1"/>
            </p:cNvSpPr>
            <p:nvPr/>
          </p:nvSpPr>
          <p:spPr bwMode="auto">
            <a:xfrm>
              <a:off x="3312" y="672"/>
              <a:ext cx="288" cy="288"/>
            </a:xfrm>
            <a:prstGeom prst="ellipse">
              <a:avLst/>
            </a:prstGeom>
            <a:solidFill>
              <a:srgbClr val="CC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26" name="Oval 106"/>
            <p:cNvSpPr>
              <a:spLocks noChangeArrowheads="1"/>
            </p:cNvSpPr>
            <p:nvPr/>
          </p:nvSpPr>
          <p:spPr bwMode="auto">
            <a:xfrm>
              <a:off x="3888" y="672"/>
              <a:ext cx="288" cy="288"/>
            </a:xfrm>
            <a:prstGeom prst="ellipse">
              <a:avLst/>
            </a:prstGeom>
            <a:solidFill>
              <a:srgbClr val="CC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27" name="Oval 107"/>
            <p:cNvSpPr>
              <a:spLocks noChangeArrowheads="1"/>
            </p:cNvSpPr>
            <p:nvPr/>
          </p:nvSpPr>
          <p:spPr bwMode="auto">
            <a:xfrm>
              <a:off x="2976" y="2304"/>
              <a:ext cx="528" cy="480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28" name="Oval 108"/>
            <p:cNvSpPr>
              <a:spLocks noChangeArrowheads="1"/>
            </p:cNvSpPr>
            <p:nvPr/>
          </p:nvSpPr>
          <p:spPr bwMode="auto">
            <a:xfrm>
              <a:off x="2736" y="672"/>
              <a:ext cx="288" cy="288"/>
            </a:xfrm>
            <a:prstGeom prst="ellipse">
              <a:avLst/>
            </a:prstGeom>
            <a:solidFill>
              <a:srgbClr val="CC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233" name="Group 113"/>
          <p:cNvGrpSpPr>
            <a:grpSpLocks/>
          </p:cNvGrpSpPr>
          <p:nvPr/>
        </p:nvGrpSpPr>
        <p:grpSpPr bwMode="auto">
          <a:xfrm>
            <a:off x="7162800" y="609600"/>
            <a:ext cx="1981200" cy="914400"/>
            <a:chOff x="4512" y="384"/>
            <a:chExt cx="1248" cy="576"/>
          </a:xfrm>
        </p:grpSpPr>
        <p:sp>
          <p:nvSpPr>
            <p:cNvPr id="5231" name="Text Box 111"/>
            <p:cNvSpPr txBox="1">
              <a:spLocks noChangeArrowheads="1"/>
            </p:cNvSpPr>
            <p:nvPr/>
          </p:nvSpPr>
          <p:spPr bwMode="auto">
            <a:xfrm>
              <a:off x="4512" y="384"/>
              <a:ext cx="1248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fr-FR" altLang="fr-FR" sz="1800" b="1"/>
                <a:t>Hors exploitation</a:t>
              </a:r>
              <a:endParaRPr lang="fr-FR" altLang="fr-FR" sz="1800">
                <a:solidFill>
                  <a:srgbClr val="4D4D4D"/>
                </a:solidFill>
              </a:endParaRPr>
            </a:p>
          </p:txBody>
        </p:sp>
        <p:sp>
          <p:nvSpPr>
            <p:cNvPr id="5232" name="Oval 112"/>
            <p:cNvSpPr>
              <a:spLocks noChangeArrowheads="1"/>
            </p:cNvSpPr>
            <p:nvPr/>
          </p:nvSpPr>
          <p:spPr bwMode="auto">
            <a:xfrm>
              <a:off x="4944" y="672"/>
              <a:ext cx="288" cy="288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b="1"/>
                <a:t>7</a:t>
              </a:r>
              <a:endParaRPr lang="fr-CH" altLang="fr-FR" b="1"/>
            </a:p>
          </p:txBody>
        </p:sp>
      </p:grpSp>
      <p:grpSp>
        <p:nvGrpSpPr>
          <p:cNvPr id="5244" name="Group 124"/>
          <p:cNvGrpSpPr>
            <a:grpSpLocks/>
          </p:cNvGrpSpPr>
          <p:nvPr/>
        </p:nvGrpSpPr>
        <p:grpSpPr bwMode="auto">
          <a:xfrm>
            <a:off x="228600" y="1371600"/>
            <a:ext cx="6858000" cy="1371600"/>
            <a:chOff x="144" y="864"/>
            <a:chExt cx="4320" cy="864"/>
          </a:xfrm>
        </p:grpSpPr>
        <p:sp>
          <p:nvSpPr>
            <p:cNvPr id="5234" name="AutoShape 114"/>
            <p:cNvSpPr>
              <a:spLocks noChangeArrowheads="1"/>
            </p:cNvSpPr>
            <p:nvPr/>
          </p:nvSpPr>
          <p:spPr bwMode="auto">
            <a:xfrm rot="8085572">
              <a:off x="1056" y="1344"/>
              <a:ext cx="384" cy="384"/>
            </a:xfrm>
            <a:prstGeom prst="rtTriangle">
              <a:avLst/>
            </a:prstGeom>
            <a:solidFill>
              <a:srgbClr val="FF33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35" name="Text Box 115"/>
            <p:cNvSpPr txBox="1">
              <a:spLocks noChangeArrowheads="1"/>
            </p:cNvSpPr>
            <p:nvPr/>
          </p:nvSpPr>
          <p:spPr bwMode="auto">
            <a:xfrm>
              <a:off x="864" y="1488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>
                  <a:solidFill>
                    <a:srgbClr val="969696"/>
                  </a:solidFill>
                </a:rPr>
                <a:t>Long terme</a:t>
              </a:r>
              <a:endParaRPr lang="fr-FR" altLang="fr-FR" b="1">
                <a:solidFill>
                  <a:srgbClr val="969696"/>
                </a:solidFill>
              </a:endParaRPr>
            </a:p>
          </p:txBody>
        </p:sp>
        <p:sp>
          <p:nvSpPr>
            <p:cNvPr id="5236" name="Text Box 116"/>
            <p:cNvSpPr txBox="1">
              <a:spLocks noChangeArrowheads="1"/>
            </p:cNvSpPr>
            <p:nvPr/>
          </p:nvSpPr>
          <p:spPr bwMode="auto">
            <a:xfrm>
              <a:off x="3648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>
                  <a:solidFill>
                    <a:srgbClr val="969696"/>
                  </a:solidFill>
                </a:rPr>
                <a:t>F.G</a:t>
              </a:r>
              <a:r>
                <a:rPr lang="fr-FR" altLang="fr-FR" sz="1400" b="1"/>
                <a:t>.</a:t>
              </a:r>
              <a:endParaRPr lang="fr-FR" altLang="fr-FR" b="1"/>
            </a:p>
          </p:txBody>
        </p:sp>
        <p:sp>
          <p:nvSpPr>
            <p:cNvPr id="5237" name="Text Box 117"/>
            <p:cNvSpPr txBox="1">
              <a:spLocks noChangeArrowheads="1"/>
            </p:cNvSpPr>
            <p:nvPr/>
          </p:nvSpPr>
          <p:spPr bwMode="auto">
            <a:xfrm>
              <a:off x="3072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>
                  <a:solidFill>
                    <a:srgbClr val="969696"/>
                  </a:solidFill>
                </a:rPr>
                <a:t>Personnel</a:t>
              </a:r>
              <a:endParaRPr lang="fr-FR" altLang="fr-FR" b="1">
                <a:solidFill>
                  <a:srgbClr val="969696"/>
                </a:solidFill>
              </a:endParaRPr>
            </a:p>
          </p:txBody>
        </p:sp>
        <p:sp>
          <p:nvSpPr>
            <p:cNvPr id="5238" name="Text Box 118"/>
            <p:cNvSpPr txBox="1">
              <a:spLocks noChangeArrowheads="1"/>
            </p:cNvSpPr>
            <p:nvPr/>
          </p:nvSpPr>
          <p:spPr bwMode="auto">
            <a:xfrm>
              <a:off x="2496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>
                  <a:solidFill>
                    <a:srgbClr val="969696"/>
                  </a:solidFill>
                </a:rPr>
                <a:t>Production</a:t>
              </a:r>
              <a:endParaRPr lang="fr-FR" altLang="fr-FR" b="1">
                <a:solidFill>
                  <a:srgbClr val="969696"/>
                </a:solidFill>
              </a:endParaRPr>
            </a:p>
          </p:txBody>
        </p:sp>
        <p:sp>
          <p:nvSpPr>
            <p:cNvPr id="5239" name="Text Box 119"/>
            <p:cNvSpPr txBox="1">
              <a:spLocks noChangeArrowheads="1"/>
            </p:cNvSpPr>
            <p:nvPr/>
          </p:nvSpPr>
          <p:spPr bwMode="auto">
            <a:xfrm>
              <a:off x="1728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>
                  <a:solidFill>
                    <a:srgbClr val="969696"/>
                  </a:solidFill>
                </a:rPr>
                <a:t>Chiffre d ’aff.</a:t>
              </a:r>
              <a:endParaRPr lang="fr-FR" altLang="fr-FR" b="1">
                <a:solidFill>
                  <a:srgbClr val="969696"/>
                </a:solidFill>
              </a:endParaRPr>
            </a:p>
          </p:txBody>
        </p:sp>
        <p:sp>
          <p:nvSpPr>
            <p:cNvPr id="5240" name="Text Box 120"/>
            <p:cNvSpPr txBox="1">
              <a:spLocks noChangeArrowheads="1"/>
            </p:cNvSpPr>
            <p:nvPr/>
          </p:nvSpPr>
          <p:spPr bwMode="auto">
            <a:xfrm>
              <a:off x="864" y="864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>
                  <a:solidFill>
                    <a:srgbClr val="969696"/>
                  </a:solidFill>
                </a:rPr>
                <a:t>Court terme</a:t>
              </a:r>
              <a:endParaRPr lang="fr-FR" altLang="fr-FR" b="1">
                <a:solidFill>
                  <a:srgbClr val="969696"/>
                </a:solidFill>
              </a:endParaRPr>
            </a:p>
          </p:txBody>
        </p:sp>
        <p:sp>
          <p:nvSpPr>
            <p:cNvPr id="5241" name="Text Box 121"/>
            <p:cNvSpPr txBox="1">
              <a:spLocks noChangeArrowheads="1"/>
            </p:cNvSpPr>
            <p:nvPr/>
          </p:nvSpPr>
          <p:spPr bwMode="auto">
            <a:xfrm>
              <a:off x="144" y="1488"/>
              <a:ext cx="7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/>
                <a:t>Immobilisés</a:t>
              </a:r>
              <a:endParaRPr lang="fr-FR" altLang="fr-FR" b="1"/>
            </a:p>
          </p:txBody>
        </p:sp>
        <p:sp>
          <p:nvSpPr>
            <p:cNvPr id="5242" name="Text Box 122"/>
            <p:cNvSpPr txBox="1">
              <a:spLocks noChangeArrowheads="1"/>
            </p:cNvSpPr>
            <p:nvPr/>
          </p:nvSpPr>
          <p:spPr bwMode="auto">
            <a:xfrm>
              <a:off x="144" y="864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/>
                <a:t> </a:t>
              </a:r>
              <a:r>
                <a:rPr lang="fr-FR" altLang="fr-FR" sz="1400" b="1">
                  <a:solidFill>
                    <a:srgbClr val="969696"/>
                  </a:solidFill>
                </a:rPr>
                <a:t>Mobilisés</a:t>
              </a:r>
              <a:endParaRPr lang="fr-FR" altLang="fr-FR" b="1">
                <a:solidFill>
                  <a:srgbClr val="969696"/>
                </a:solidFill>
              </a:endParaRPr>
            </a:p>
          </p:txBody>
        </p:sp>
        <p:sp>
          <p:nvSpPr>
            <p:cNvPr id="5243" name="Rectangle 123"/>
            <p:cNvSpPr>
              <a:spLocks noChangeArrowheads="1"/>
            </p:cNvSpPr>
            <p:nvPr/>
          </p:nvSpPr>
          <p:spPr bwMode="auto">
            <a:xfrm>
              <a:off x="288" y="1296"/>
              <a:ext cx="480" cy="240"/>
            </a:xfrm>
            <a:prstGeom prst="rect">
              <a:avLst/>
            </a:prstGeom>
            <a:solidFill>
              <a:srgbClr val="00CC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254" name="Group 134"/>
          <p:cNvGrpSpPr>
            <a:grpSpLocks/>
          </p:cNvGrpSpPr>
          <p:nvPr/>
        </p:nvGrpSpPr>
        <p:grpSpPr bwMode="auto">
          <a:xfrm>
            <a:off x="685800" y="1219200"/>
            <a:ext cx="1524000" cy="4435475"/>
            <a:chOff x="432" y="768"/>
            <a:chExt cx="960" cy="2794"/>
          </a:xfrm>
        </p:grpSpPr>
        <p:grpSp>
          <p:nvGrpSpPr>
            <p:cNvPr id="5245" name="Group 125"/>
            <p:cNvGrpSpPr>
              <a:grpSpLocks/>
            </p:cNvGrpSpPr>
            <p:nvPr/>
          </p:nvGrpSpPr>
          <p:grpSpPr bwMode="auto">
            <a:xfrm>
              <a:off x="432" y="768"/>
              <a:ext cx="432" cy="2794"/>
              <a:chOff x="432" y="768"/>
              <a:chExt cx="432" cy="2794"/>
            </a:xfrm>
          </p:grpSpPr>
          <p:sp>
            <p:nvSpPr>
              <p:cNvPr id="5246" name="Line 126"/>
              <p:cNvSpPr>
                <a:spLocks noChangeShapeType="1"/>
              </p:cNvSpPr>
              <p:nvPr/>
            </p:nvSpPr>
            <p:spPr bwMode="auto">
              <a:xfrm>
                <a:off x="624" y="768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cxnSp>
            <p:nvCxnSpPr>
              <p:cNvPr id="5247" name="AutoShape 127"/>
              <p:cNvCxnSpPr>
                <a:cxnSpLocks noChangeShapeType="1"/>
              </p:cNvCxnSpPr>
              <p:nvPr/>
            </p:nvCxnSpPr>
            <p:spPr bwMode="auto">
              <a:xfrm rot="5400000">
                <a:off x="-749" y="1949"/>
                <a:ext cx="2794" cy="432"/>
              </a:xfrm>
              <a:prstGeom prst="bentConnector4">
                <a:avLst>
                  <a:gd name="adj1" fmla="val 83463"/>
                  <a:gd name="adj2" fmla="val 133333"/>
                </a:avLst>
              </a:prstGeom>
              <a:noFill/>
              <a:ln w="38100">
                <a:solidFill>
                  <a:srgbClr val="00CC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248" name="Line 128"/>
              <p:cNvSpPr>
                <a:spLocks noChangeShapeType="1"/>
              </p:cNvSpPr>
              <p:nvPr/>
            </p:nvSpPr>
            <p:spPr bwMode="auto">
              <a:xfrm>
                <a:off x="672" y="1392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grpSp>
          <p:nvGrpSpPr>
            <p:cNvPr id="5249" name="Group 129"/>
            <p:cNvGrpSpPr>
              <a:grpSpLocks/>
            </p:cNvGrpSpPr>
            <p:nvPr/>
          </p:nvGrpSpPr>
          <p:grpSpPr bwMode="auto">
            <a:xfrm>
              <a:off x="912" y="768"/>
              <a:ext cx="480" cy="2794"/>
              <a:chOff x="912" y="768"/>
              <a:chExt cx="480" cy="2794"/>
            </a:xfrm>
          </p:grpSpPr>
          <p:sp>
            <p:nvSpPr>
              <p:cNvPr id="5250" name="Line 130"/>
              <p:cNvSpPr>
                <a:spLocks noChangeShapeType="1"/>
              </p:cNvSpPr>
              <p:nvPr/>
            </p:nvSpPr>
            <p:spPr bwMode="auto">
              <a:xfrm>
                <a:off x="912" y="768"/>
                <a:ext cx="288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cxnSp>
            <p:nvCxnSpPr>
              <p:cNvPr id="5251" name="AutoShape 131"/>
              <p:cNvCxnSpPr>
                <a:cxnSpLocks noChangeShapeType="1"/>
                <a:stCxn id="5250" idx="0"/>
              </p:cNvCxnSpPr>
              <p:nvPr/>
            </p:nvCxnSpPr>
            <p:spPr bwMode="auto">
              <a:xfrm rot="5400000" flipV="1">
                <a:off x="-245" y="1925"/>
                <a:ext cx="2794" cy="480"/>
              </a:xfrm>
              <a:prstGeom prst="bentConnector4">
                <a:avLst>
                  <a:gd name="adj1" fmla="val 83245"/>
                  <a:gd name="adj2" fmla="val 139787"/>
                </a:avLst>
              </a:prstGeom>
              <a:noFill/>
              <a:ln w="38100">
                <a:solidFill>
                  <a:srgbClr val="FF33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252" name="Line 132"/>
              <p:cNvSpPr>
                <a:spLocks noChangeShapeType="1"/>
              </p:cNvSpPr>
              <p:nvPr/>
            </p:nvSpPr>
            <p:spPr bwMode="auto">
              <a:xfrm>
                <a:off x="912" y="1392"/>
                <a:ext cx="336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253" name="Line 133"/>
              <p:cNvSpPr>
                <a:spLocks noChangeShapeType="1"/>
              </p:cNvSpPr>
              <p:nvPr/>
            </p:nvSpPr>
            <p:spPr bwMode="auto">
              <a:xfrm flipH="1">
                <a:off x="912" y="2640"/>
                <a:ext cx="288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grpSp>
        <p:nvGrpSpPr>
          <p:cNvPr id="5264" name="Group 144"/>
          <p:cNvGrpSpPr>
            <a:grpSpLocks/>
          </p:cNvGrpSpPr>
          <p:nvPr/>
        </p:nvGrpSpPr>
        <p:grpSpPr bwMode="auto">
          <a:xfrm>
            <a:off x="3200400" y="1295400"/>
            <a:ext cx="3505200" cy="2743200"/>
            <a:chOff x="2016" y="816"/>
            <a:chExt cx="2208" cy="1728"/>
          </a:xfrm>
        </p:grpSpPr>
        <p:sp>
          <p:nvSpPr>
            <p:cNvPr id="5255" name="Line 135"/>
            <p:cNvSpPr>
              <a:spLocks noChangeShapeType="1"/>
            </p:cNvSpPr>
            <p:nvPr/>
          </p:nvSpPr>
          <p:spPr bwMode="auto">
            <a:xfrm>
              <a:off x="2688" y="2544"/>
              <a:ext cx="384" cy="0"/>
            </a:xfrm>
            <a:prstGeom prst="line">
              <a:avLst/>
            </a:prstGeom>
            <a:noFill/>
            <a:ln w="38100">
              <a:solidFill>
                <a:srgbClr val="00990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5256" name="AutoShape 136"/>
            <p:cNvCxnSpPr>
              <a:cxnSpLocks noChangeShapeType="1"/>
            </p:cNvCxnSpPr>
            <p:nvPr/>
          </p:nvCxnSpPr>
          <p:spPr bwMode="auto">
            <a:xfrm rot="16200000" flipH="1" flipV="1">
              <a:off x="2256" y="1248"/>
              <a:ext cx="1728" cy="864"/>
            </a:xfrm>
            <a:prstGeom prst="bentConnector3">
              <a:avLst>
                <a:gd name="adj1" fmla="val 55495"/>
              </a:avLst>
            </a:prstGeom>
            <a:noFill/>
            <a:ln w="38100">
              <a:solidFill>
                <a:srgbClr val="009900">
                  <a:alpha val="50000"/>
                </a:srgbClr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257" name="Line 137"/>
            <p:cNvSpPr>
              <a:spLocks noChangeShapeType="1"/>
            </p:cNvSpPr>
            <p:nvPr/>
          </p:nvSpPr>
          <p:spPr bwMode="auto">
            <a:xfrm>
              <a:off x="2976" y="816"/>
              <a:ext cx="144" cy="0"/>
            </a:xfrm>
            <a:prstGeom prst="line">
              <a:avLst/>
            </a:prstGeom>
            <a:noFill/>
            <a:ln w="38100">
              <a:solidFill>
                <a:srgbClr val="00990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58" name="Line 138"/>
            <p:cNvSpPr>
              <a:spLocks noChangeShapeType="1"/>
            </p:cNvSpPr>
            <p:nvPr/>
          </p:nvSpPr>
          <p:spPr bwMode="auto">
            <a:xfrm>
              <a:off x="4128" y="816"/>
              <a:ext cx="96" cy="0"/>
            </a:xfrm>
            <a:prstGeom prst="line">
              <a:avLst/>
            </a:prstGeom>
            <a:noFill/>
            <a:ln w="38100">
              <a:solidFill>
                <a:srgbClr val="00990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5259" name="AutoShape 139"/>
            <p:cNvCxnSpPr>
              <a:cxnSpLocks noChangeShapeType="1"/>
              <a:stCxn id="5257" idx="1"/>
            </p:cNvCxnSpPr>
            <p:nvPr/>
          </p:nvCxnSpPr>
          <p:spPr bwMode="auto">
            <a:xfrm rot="5400000">
              <a:off x="2640" y="1308"/>
              <a:ext cx="960" cy="0"/>
            </a:xfrm>
            <a:prstGeom prst="straightConnector1">
              <a:avLst/>
            </a:prstGeom>
            <a:noFill/>
            <a:ln w="38100">
              <a:solidFill>
                <a:srgbClr val="00990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260" name="Group 140"/>
            <p:cNvGrpSpPr>
              <a:grpSpLocks/>
            </p:cNvGrpSpPr>
            <p:nvPr/>
          </p:nvGrpSpPr>
          <p:grpSpPr bwMode="auto">
            <a:xfrm>
              <a:off x="2016" y="816"/>
              <a:ext cx="1776" cy="1728"/>
              <a:chOff x="2016" y="816"/>
              <a:chExt cx="1776" cy="1728"/>
            </a:xfrm>
          </p:grpSpPr>
          <p:sp>
            <p:nvSpPr>
              <p:cNvPr id="5261" name="Line 141"/>
              <p:cNvSpPr>
                <a:spLocks noChangeShapeType="1"/>
              </p:cNvSpPr>
              <p:nvPr/>
            </p:nvSpPr>
            <p:spPr bwMode="auto">
              <a:xfrm>
                <a:off x="3456" y="2544"/>
                <a:ext cx="336" cy="0"/>
              </a:xfrm>
              <a:prstGeom prst="line">
                <a:avLst/>
              </a:prstGeom>
              <a:noFill/>
              <a:ln w="38100">
                <a:solidFill>
                  <a:srgbClr val="FF0000">
                    <a:alpha val="50000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cxnSp>
            <p:nvCxnSpPr>
              <p:cNvPr id="5262" name="AutoShape 142"/>
              <p:cNvCxnSpPr>
                <a:cxnSpLocks noChangeShapeType="1"/>
                <a:endCxn id="5261" idx="1"/>
              </p:cNvCxnSpPr>
              <p:nvPr/>
            </p:nvCxnSpPr>
            <p:spPr bwMode="auto">
              <a:xfrm rot="16200000" flipH="1">
                <a:off x="2040" y="792"/>
                <a:ext cx="1728" cy="1776"/>
              </a:xfrm>
              <a:prstGeom prst="bentConnector3">
                <a:avLst>
                  <a:gd name="adj1" fmla="val 48551"/>
                </a:avLst>
              </a:prstGeom>
              <a:noFill/>
              <a:ln w="38100">
                <a:solidFill>
                  <a:srgbClr val="FF0000">
                    <a:alpha val="50000"/>
                  </a:srgbClr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5263" name="AutoShape 143"/>
            <p:cNvCxnSpPr>
              <a:cxnSpLocks noChangeShapeType="1"/>
            </p:cNvCxnSpPr>
            <p:nvPr/>
          </p:nvCxnSpPr>
          <p:spPr bwMode="auto">
            <a:xfrm rot="5400000">
              <a:off x="3384" y="936"/>
              <a:ext cx="960" cy="720"/>
            </a:xfrm>
            <a:prstGeom prst="bentConnector3">
              <a:avLst>
                <a:gd name="adj1" fmla="val 99787"/>
              </a:avLst>
            </a:prstGeom>
            <a:noFill/>
            <a:ln w="38100">
              <a:solidFill>
                <a:srgbClr val="009900">
                  <a:alpha val="50000"/>
                </a:srgb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270" name="Group 150"/>
          <p:cNvGrpSpPr>
            <a:grpSpLocks/>
          </p:cNvGrpSpPr>
          <p:nvPr/>
        </p:nvGrpSpPr>
        <p:grpSpPr bwMode="auto">
          <a:xfrm>
            <a:off x="1371600" y="2819400"/>
            <a:ext cx="3810000" cy="3276600"/>
            <a:chOff x="864" y="1776"/>
            <a:chExt cx="2400" cy="2064"/>
          </a:xfrm>
        </p:grpSpPr>
        <p:sp>
          <p:nvSpPr>
            <p:cNvPr id="5265" name="Text Box 145"/>
            <p:cNvSpPr txBox="1">
              <a:spLocks noChangeArrowheads="1"/>
            </p:cNvSpPr>
            <p:nvPr/>
          </p:nvSpPr>
          <p:spPr bwMode="auto">
            <a:xfrm>
              <a:off x="1776" y="1776"/>
              <a:ext cx="6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>
                      <a:alpha val="5000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altLang="fr-FR" sz="2000" i="1" u="sng"/>
                <a:t>Clôture</a:t>
              </a:r>
              <a:endParaRPr lang="fr-FR" altLang="fr-FR" sz="1800" b="1" i="1"/>
            </a:p>
          </p:txBody>
        </p:sp>
        <p:sp>
          <p:nvSpPr>
            <p:cNvPr id="5266" name="Line 146"/>
            <p:cNvSpPr>
              <a:spLocks noChangeShapeType="1"/>
            </p:cNvSpPr>
            <p:nvPr/>
          </p:nvSpPr>
          <p:spPr bwMode="auto">
            <a:xfrm>
              <a:off x="3264" y="2832"/>
              <a:ext cx="0" cy="24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>
                      <a:alpha val="50000"/>
                    </a:schemeClr>
                  </a:solidFill>
                  <a:round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67" name="AutoShape 147"/>
            <p:cNvSpPr>
              <a:spLocks noChangeArrowheads="1"/>
            </p:cNvSpPr>
            <p:nvPr/>
          </p:nvSpPr>
          <p:spPr bwMode="auto">
            <a:xfrm rot="8085572">
              <a:off x="1056" y="2016"/>
              <a:ext cx="384" cy="384"/>
            </a:xfrm>
            <a:prstGeom prst="rtTriangle">
              <a:avLst/>
            </a:prstGeom>
            <a:solidFill>
              <a:srgbClr val="FF33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>
                      <a:alpha val="5000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68" name="Text Box 148"/>
            <p:cNvSpPr txBox="1">
              <a:spLocks noChangeArrowheads="1"/>
            </p:cNvSpPr>
            <p:nvPr/>
          </p:nvSpPr>
          <p:spPr bwMode="auto">
            <a:xfrm>
              <a:off x="864" y="2160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>
                      <a:alpha val="5000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/>
                <a:t>Privé</a:t>
              </a:r>
              <a:endParaRPr lang="fr-FR" altLang="fr-FR" b="1"/>
            </a:p>
          </p:txBody>
        </p:sp>
        <p:cxnSp>
          <p:nvCxnSpPr>
            <p:cNvPr id="5269" name="AutoShape 149"/>
            <p:cNvCxnSpPr>
              <a:cxnSpLocks noChangeShapeType="1"/>
            </p:cNvCxnSpPr>
            <p:nvPr/>
          </p:nvCxnSpPr>
          <p:spPr bwMode="auto">
            <a:xfrm rot="16200000" flipV="1">
              <a:off x="1404" y="2004"/>
              <a:ext cx="1680" cy="1992"/>
            </a:xfrm>
            <a:prstGeom prst="bentConnector5">
              <a:avLst>
                <a:gd name="adj1" fmla="val -8569"/>
                <a:gd name="adj2" fmla="val 69477"/>
                <a:gd name="adj3" fmla="val 108093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>
                      <a:alpha val="50000"/>
                    </a:schemeClr>
                  </a:solidFill>
                  <a:miter lim="800000"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275" name="Group 155"/>
          <p:cNvGrpSpPr>
            <a:grpSpLocks/>
          </p:cNvGrpSpPr>
          <p:nvPr/>
        </p:nvGrpSpPr>
        <p:grpSpPr bwMode="auto">
          <a:xfrm>
            <a:off x="1371600" y="3276600"/>
            <a:ext cx="1295400" cy="1447800"/>
            <a:chOff x="864" y="2064"/>
            <a:chExt cx="816" cy="912"/>
          </a:xfrm>
        </p:grpSpPr>
        <p:sp>
          <p:nvSpPr>
            <p:cNvPr id="5271" name="Text Box 151"/>
            <p:cNvSpPr txBox="1">
              <a:spLocks noChangeArrowheads="1"/>
            </p:cNvSpPr>
            <p:nvPr/>
          </p:nvSpPr>
          <p:spPr bwMode="auto">
            <a:xfrm>
              <a:off x="864" y="2736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>
                      <a:alpha val="5000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altLang="fr-FR" sz="1400" b="1"/>
                <a:t>Capital</a:t>
              </a:r>
              <a:endParaRPr lang="fr-FR" altLang="fr-FR" b="1"/>
            </a:p>
          </p:txBody>
        </p:sp>
        <p:sp>
          <p:nvSpPr>
            <p:cNvPr id="5272" name="Line 152"/>
            <p:cNvSpPr>
              <a:spLocks noChangeShapeType="1"/>
            </p:cNvSpPr>
            <p:nvPr/>
          </p:nvSpPr>
          <p:spPr bwMode="auto">
            <a:xfrm>
              <a:off x="960" y="2064"/>
              <a:ext cx="24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3300">
                      <a:alpha val="50000"/>
                    </a:srgbClr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273" name="AutoShape 153"/>
            <p:cNvSpPr>
              <a:spLocks noChangeArrowheads="1"/>
            </p:cNvSpPr>
            <p:nvPr/>
          </p:nvSpPr>
          <p:spPr bwMode="auto">
            <a:xfrm rot="8085572">
              <a:off x="1056" y="2592"/>
              <a:ext cx="384" cy="384"/>
            </a:xfrm>
            <a:prstGeom prst="rtTriangle">
              <a:avLst/>
            </a:prstGeom>
            <a:solidFill>
              <a:srgbClr val="FF33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>
                      <a:alpha val="5000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5274" name="AutoShape 154"/>
            <p:cNvCxnSpPr>
              <a:cxnSpLocks noChangeShapeType="1"/>
            </p:cNvCxnSpPr>
            <p:nvPr/>
          </p:nvCxnSpPr>
          <p:spPr bwMode="auto">
            <a:xfrm rot="5400000" flipV="1">
              <a:off x="912" y="2112"/>
              <a:ext cx="576" cy="480"/>
            </a:xfrm>
            <a:prstGeom prst="bentConnector3">
              <a:avLst>
                <a:gd name="adj1" fmla="val 5538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3300">
                      <a:alpha val="50000"/>
                    </a:srgbClr>
                  </a:solidFill>
                  <a:miter lim="800000"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278" name="Group 158"/>
          <p:cNvGrpSpPr>
            <a:grpSpLocks/>
          </p:cNvGrpSpPr>
          <p:nvPr/>
        </p:nvGrpSpPr>
        <p:grpSpPr bwMode="auto">
          <a:xfrm>
            <a:off x="76200" y="2057400"/>
            <a:ext cx="762000" cy="1219200"/>
            <a:chOff x="48" y="1296"/>
            <a:chExt cx="480" cy="768"/>
          </a:xfrm>
        </p:grpSpPr>
        <p:sp>
          <p:nvSpPr>
            <p:cNvPr id="5276" name="Rectangle 156"/>
            <p:cNvSpPr>
              <a:spLocks noChangeArrowheads="1"/>
            </p:cNvSpPr>
            <p:nvPr/>
          </p:nvSpPr>
          <p:spPr bwMode="auto">
            <a:xfrm>
              <a:off x="48" y="1824"/>
              <a:ext cx="480" cy="24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b="1">
                  <a:solidFill>
                    <a:schemeClr val="bg1"/>
                  </a:solidFill>
                </a:rPr>
                <a:t>1600</a:t>
              </a:r>
            </a:p>
            <a:p>
              <a:pPr algn="ctr"/>
              <a:r>
                <a:rPr lang="fr-CH" altLang="fr-FR" sz="1200" b="1">
                  <a:solidFill>
                    <a:schemeClr val="bg1"/>
                  </a:solidFill>
                </a:rPr>
                <a:t>Immeubles</a:t>
              </a:r>
            </a:p>
          </p:txBody>
        </p:sp>
        <p:cxnSp>
          <p:nvCxnSpPr>
            <p:cNvPr id="5277" name="AutoShape 157"/>
            <p:cNvCxnSpPr>
              <a:cxnSpLocks noChangeShapeType="1"/>
              <a:stCxn id="5276" idx="0"/>
            </p:cNvCxnSpPr>
            <p:nvPr/>
          </p:nvCxnSpPr>
          <p:spPr bwMode="auto">
            <a:xfrm rot="16200000">
              <a:off x="144" y="1440"/>
              <a:ext cx="528" cy="240"/>
            </a:xfrm>
            <a:prstGeom prst="bentConnector5">
              <a:avLst>
                <a:gd name="adj1" fmla="val 27273"/>
                <a:gd name="adj2" fmla="val -86671"/>
                <a:gd name="adj3" fmla="val 12727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283" name="Group 163"/>
          <p:cNvGrpSpPr>
            <a:grpSpLocks/>
          </p:cNvGrpSpPr>
          <p:nvPr/>
        </p:nvGrpSpPr>
        <p:grpSpPr bwMode="auto">
          <a:xfrm>
            <a:off x="7100888" y="1716088"/>
            <a:ext cx="2043112" cy="798512"/>
            <a:chOff x="4473" y="1081"/>
            <a:chExt cx="1287" cy="503"/>
          </a:xfrm>
        </p:grpSpPr>
        <p:sp>
          <p:nvSpPr>
            <p:cNvPr id="5279" name="Oval 159"/>
            <p:cNvSpPr>
              <a:spLocks noChangeArrowheads="1"/>
            </p:cNvSpPr>
            <p:nvPr/>
          </p:nvSpPr>
          <p:spPr bwMode="auto">
            <a:xfrm>
              <a:off x="5320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751</a:t>
              </a:r>
            </a:p>
          </p:txBody>
        </p:sp>
        <p:sp>
          <p:nvSpPr>
            <p:cNvPr id="5280" name="Oval 160"/>
            <p:cNvSpPr>
              <a:spLocks noChangeArrowheads="1"/>
            </p:cNvSpPr>
            <p:nvPr/>
          </p:nvSpPr>
          <p:spPr bwMode="auto">
            <a:xfrm>
              <a:off x="4648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750</a:t>
              </a:r>
            </a:p>
          </p:txBody>
        </p:sp>
        <p:sp>
          <p:nvSpPr>
            <p:cNvPr id="5281" name="Text Box 161"/>
            <p:cNvSpPr txBox="1">
              <a:spLocks noChangeArrowheads="1"/>
            </p:cNvSpPr>
            <p:nvPr/>
          </p:nvSpPr>
          <p:spPr bwMode="auto">
            <a:xfrm>
              <a:off x="4473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00CC00"/>
                  </a:solidFill>
                </a:rPr>
                <a:t>Produits d’immeubles</a:t>
              </a:r>
            </a:p>
          </p:txBody>
        </p:sp>
        <p:sp>
          <p:nvSpPr>
            <p:cNvPr id="5282" name="Text Box 162"/>
            <p:cNvSpPr txBox="1">
              <a:spLocks noChangeArrowheads="1"/>
            </p:cNvSpPr>
            <p:nvPr/>
          </p:nvSpPr>
          <p:spPr bwMode="auto">
            <a:xfrm>
              <a:off x="5136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FF3300"/>
                  </a:solidFill>
                </a:rPr>
                <a:t>Charges d’immeubles</a:t>
              </a:r>
            </a:p>
          </p:txBody>
        </p:sp>
      </p:grpSp>
      <p:grpSp>
        <p:nvGrpSpPr>
          <p:cNvPr id="5298" name="Group 178"/>
          <p:cNvGrpSpPr>
            <a:grpSpLocks/>
          </p:cNvGrpSpPr>
          <p:nvPr/>
        </p:nvGrpSpPr>
        <p:grpSpPr bwMode="auto">
          <a:xfrm>
            <a:off x="5181600" y="2474913"/>
            <a:ext cx="3810000" cy="3392487"/>
            <a:chOff x="3264" y="1559"/>
            <a:chExt cx="2400" cy="2137"/>
          </a:xfrm>
        </p:grpSpPr>
        <p:sp>
          <p:nvSpPr>
            <p:cNvPr id="5290" name="Oval 170"/>
            <p:cNvSpPr>
              <a:spLocks noChangeArrowheads="1"/>
            </p:cNvSpPr>
            <p:nvPr/>
          </p:nvSpPr>
          <p:spPr bwMode="auto">
            <a:xfrm>
              <a:off x="4992" y="1728"/>
              <a:ext cx="288" cy="288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b="1"/>
                <a:t>75</a:t>
              </a:r>
              <a:endParaRPr lang="fr-CH" altLang="fr-FR" b="1"/>
            </a:p>
          </p:txBody>
        </p:sp>
        <p:sp>
          <p:nvSpPr>
            <p:cNvPr id="5291" name="Text Box 171"/>
            <p:cNvSpPr txBox="1">
              <a:spLocks noChangeArrowheads="1"/>
            </p:cNvSpPr>
            <p:nvPr/>
          </p:nvSpPr>
          <p:spPr bwMode="auto">
            <a:xfrm>
              <a:off x="4752" y="1968"/>
              <a:ext cx="81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fr-FR" altLang="fr-FR" sz="1400" b="1"/>
                <a:t>Résultat </a:t>
              </a:r>
            </a:p>
            <a:p>
              <a:pPr algn="ctr" eaLnBrk="0" hangingPunct="0"/>
              <a:r>
                <a:rPr lang="fr-FR" altLang="fr-FR" sz="1400" b="1"/>
                <a:t>immeubles</a:t>
              </a:r>
              <a:endParaRPr lang="fr-FR" altLang="fr-FR" b="1"/>
            </a:p>
          </p:txBody>
        </p:sp>
        <p:sp>
          <p:nvSpPr>
            <p:cNvPr id="5292" name="Line 172"/>
            <p:cNvSpPr>
              <a:spLocks noChangeShapeType="1"/>
            </p:cNvSpPr>
            <p:nvPr/>
          </p:nvSpPr>
          <p:spPr bwMode="auto">
            <a:xfrm flipH="1">
              <a:off x="5136" y="2352"/>
              <a:ext cx="0" cy="1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293" name="Line 173"/>
            <p:cNvSpPr>
              <a:spLocks noChangeShapeType="1"/>
            </p:cNvSpPr>
            <p:nvPr/>
          </p:nvSpPr>
          <p:spPr bwMode="auto">
            <a:xfrm flipH="1">
              <a:off x="3264" y="3696"/>
              <a:ext cx="18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cxnSp>
          <p:nvCxnSpPr>
            <p:cNvPr id="5294" name="AutoShape 174"/>
            <p:cNvCxnSpPr>
              <a:cxnSpLocks noChangeShapeType="1"/>
            </p:cNvCxnSpPr>
            <p:nvPr/>
          </p:nvCxnSpPr>
          <p:spPr bwMode="auto">
            <a:xfrm rot="16200000" flipH="1">
              <a:off x="5192" y="1160"/>
              <a:ext cx="73" cy="871"/>
            </a:xfrm>
            <a:prstGeom prst="bentConnector2">
              <a:avLst/>
            </a:prstGeom>
            <a:noFill/>
            <a:ln w="19050">
              <a:solidFill>
                <a:srgbClr val="00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95" name="AutoShape 175"/>
            <p:cNvCxnSpPr>
              <a:cxnSpLocks noChangeShapeType="1"/>
            </p:cNvCxnSpPr>
            <p:nvPr/>
          </p:nvCxnSpPr>
          <p:spPr bwMode="auto">
            <a:xfrm rot="5400000">
              <a:off x="5019" y="1244"/>
              <a:ext cx="121" cy="752"/>
            </a:xfrm>
            <a:prstGeom prst="bentConnector2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96" name="AutoShape 176"/>
            <p:cNvCxnSpPr>
              <a:cxnSpLocks noChangeShapeType="1"/>
              <a:endCxn id="5290" idx="2"/>
            </p:cNvCxnSpPr>
            <p:nvPr/>
          </p:nvCxnSpPr>
          <p:spPr bwMode="auto">
            <a:xfrm>
              <a:off x="4704" y="1680"/>
              <a:ext cx="288" cy="192"/>
            </a:xfrm>
            <a:prstGeom prst="bentConnector3">
              <a:avLst>
                <a:gd name="adj1" fmla="val 2431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97" name="AutoShape 177"/>
            <p:cNvCxnSpPr>
              <a:cxnSpLocks noChangeShapeType="1"/>
              <a:endCxn id="5290" idx="6"/>
            </p:cNvCxnSpPr>
            <p:nvPr/>
          </p:nvCxnSpPr>
          <p:spPr bwMode="auto">
            <a:xfrm rot="10800000" flipV="1">
              <a:off x="5280" y="1632"/>
              <a:ext cx="384" cy="240"/>
            </a:xfrm>
            <a:prstGeom prst="bentConnector3">
              <a:avLst>
                <a:gd name="adj1" fmla="val -264"/>
              </a:avLst>
            </a:prstGeom>
            <a:noFill/>
            <a:ln w="19050">
              <a:solidFill>
                <a:srgbClr val="00CC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299" name="Group 179"/>
          <p:cNvGrpSpPr>
            <a:grpSpLocks/>
          </p:cNvGrpSpPr>
          <p:nvPr/>
        </p:nvGrpSpPr>
        <p:grpSpPr bwMode="auto">
          <a:xfrm>
            <a:off x="76200" y="2057400"/>
            <a:ext cx="762000" cy="1219200"/>
            <a:chOff x="48" y="1296"/>
            <a:chExt cx="480" cy="768"/>
          </a:xfrm>
        </p:grpSpPr>
        <p:sp>
          <p:nvSpPr>
            <p:cNvPr id="5300" name="Rectangle 180"/>
            <p:cNvSpPr>
              <a:spLocks noChangeArrowheads="1"/>
            </p:cNvSpPr>
            <p:nvPr/>
          </p:nvSpPr>
          <p:spPr bwMode="auto">
            <a:xfrm>
              <a:off x="48" y="1824"/>
              <a:ext cx="480" cy="24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b="1">
                  <a:solidFill>
                    <a:schemeClr val="bg1"/>
                  </a:solidFill>
                </a:rPr>
                <a:t>1600</a:t>
              </a:r>
            </a:p>
            <a:p>
              <a:pPr algn="ctr"/>
              <a:r>
                <a:rPr lang="fr-CH" altLang="fr-FR" sz="1200" b="1">
                  <a:solidFill>
                    <a:schemeClr val="bg1"/>
                  </a:solidFill>
                </a:rPr>
                <a:t>Immeubles</a:t>
              </a:r>
            </a:p>
          </p:txBody>
        </p:sp>
        <p:cxnSp>
          <p:nvCxnSpPr>
            <p:cNvPr id="5301" name="AutoShape 181"/>
            <p:cNvCxnSpPr>
              <a:cxnSpLocks noChangeShapeType="1"/>
              <a:stCxn id="5300" idx="0"/>
            </p:cNvCxnSpPr>
            <p:nvPr/>
          </p:nvCxnSpPr>
          <p:spPr bwMode="auto">
            <a:xfrm rot="16200000">
              <a:off x="144" y="1440"/>
              <a:ext cx="528" cy="240"/>
            </a:xfrm>
            <a:prstGeom prst="bentConnector5">
              <a:avLst>
                <a:gd name="adj1" fmla="val 27273"/>
                <a:gd name="adj2" fmla="val -86671"/>
                <a:gd name="adj3" fmla="val 12727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302" name="Group 182"/>
          <p:cNvGrpSpPr>
            <a:grpSpLocks/>
          </p:cNvGrpSpPr>
          <p:nvPr/>
        </p:nvGrpSpPr>
        <p:grpSpPr bwMode="auto">
          <a:xfrm>
            <a:off x="76200" y="2057400"/>
            <a:ext cx="762000" cy="1219200"/>
            <a:chOff x="48" y="1296"/>
            <a:chExt cx="480" cy="768"/>
          </a:xfrm>
        </p:grpSpPr>
        <p:sp>
          <p:nvSpPr>
            <p:cNvPr id="5303" name="Rectangle 183"/>
            <p:cNvSpPr>
              <a:spLocks noChangeArrowheads="1"/>
            </p:cNvSpPr>
            <p:nvPr/>
          </p:nvSpPr>
          <p:spPr bwMode="auto">
            <a:xfrm>
              <a:off x="48" y="1824"/>
              <a:ext cx="480" cy="24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b="1">
                  <a:solidFill>
                    <a:schemeClr val="bg1"/>
                  </a:solidFill>
                </a:rPr>
                <a:t>1600</a:t>
              </a:r>
            </a:p>
            <a:p>
              <a:pPr algn="ctr"/>
              <a:r>
                <a:rPr lang="fr-CH" altLang="fr-FR" sz="1200" b="1">
                  <a:solidFill>
                    <a:schemeClr val="bg1"/>
                  </a:solidFill>
                </a:rPr>
                <a:t>Immeubles</a:t>
              </a:r>
            </a:p>
          </p:txBody>
        </p:sp>
        <p:cxnSp>
          <p:nvCxnSpPr>
            <p:cNvPr id="5304" name="AutoShape 184"/>
            <p:cNvCxnSpPr>
              <a:cxnSpLocks noChangeShapeType="1"/>
              <a:stCxn id="5303" idx="0"/>
            </p:cNvCxnSpPr>
            <p:nvPr/>
          </p:nvCxnSpPr>
          <p:spPr bwMode="auto">
            <a:xfrm rot="16200000">
              <a:off x="144" y="1440"/>
              <a:ext cx="528" cy="240"/>
            </a:xfrm>
            <a:prstGeom prst="bentConnector5">
              <a:avLst>
                <a:gd name="adj1" fmla="val 27273"/>
                <a:gd name="adj2" fmla="val -86671"/>
                <a:gd name="adj3" fmla="val 12727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310" name="Group 190"/>
          <p:cNvGrpSpPr>
            <a:grpSpLocks/>
          </p:cNvGrpSpPr>
          <p:nvPr/>
        </p:nvGrpSpPr>
        <p:grpSpPr bwMode="auto">
          <a:xfrm>
            <a:off x="7100888" y="1714500"/>
            <a:ext cx="2043112" cy="798513"/>
            <a:chOff x="4473" y="1081"/>
            <a:chExt cx="1287" cy="503"/>
          </a:xfrm>
        </p:grpSpPr>
        <p:sp>
          <p:nvSpPr>
            <p:cNvPr id="5311" name="Oval 191"/>
            <p:cNvSpPr>
              <a:spLocks noChangeArrowheads="1"/>
            </p:cNvSpPr>
            <p:nvPr/>
          </p:nvSpPr>
          <p:spPr bwMode="auto">
            <a:xfrm>
              <a:off x="5320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751</a:t>
              </a:r>
            </a:p>
          </p:txBody>
        </p:sp>
        <p:sp>
          <p:nvSpPr>
            <p:cNvPr id="5312" name="Oval 192"/>
            <p:cNvSpPr>
              <a:spLocks noChangeArrowheads="1"/>
            </p:cNvSpPr>
            <p:nvPr/>
          </p:nvSpPr>
          <p:spPr bwMode="auto">
            <a:xfrm>
              <a:off x="4648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750</a:t>
              </a:r>
            </a:p>
          </p:txBody>
        </p:sp>
        <p:sp>
          <p:nvSpPr>
            <p:cNvPr id="5313" name="Text Box 193"/>
            <p:cNvSpPr txBox="1">
              <a:spLocks noChangeArrowheads="1"/>
            </p:cNvSpPr>
            <p:nvPr/>
          </p:nvSpPr>
          <p:spPr bwMode="auto">
            <a:xfrm>
              <a:off x="4473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00CC00"/>
                  </a:solidFill>
                </a:rPr>
                <a:t>Produits d’immeubles</a:t>
              </a:r>
            </a:p>
          </p:txBody>
        </p:sp>
        <p:sp>
          <p:nvSpPr>
            <p:cNvPr id="5314" name="Text Box 194"/>
            <p:cNvSpPr txBox="1">
              <a:spLocks noChangeArrowheads="1"/>
            </p:cNvSpPr>
            <p:nvPr/>
          </p:nvSpPr>
          <p:spPr bwMode="auto">
            <a:xfrm>
              <a:off x="5136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FF3300"/>
                  </a:solidFill>
                </a:rPr>
                <a:t>Charges d’immeubles</a:t>
              </a:r>
            </a:p>
          </p:txBody>
        </p:sp>
      </p:grpSp>
      <p:grpSp>
        <p:nvGrpSpPr>
          <p:cNvPr id="5320" name="Group 200"/>
          <p:cNvGrpSpPr>
            <a:grpSpLocks/>
          </p:cNvGrpSpPr>
          <p:nvPr/>
        </p:nvGrpSpPr>
        <p:grpSpPr bwMode="auto">
          <a:xfrm>
            <a:off x="7100888" y="1712913"/>
            <a:ext cx="2043112" cy="798512"/>
            <a:chOff x="4473" y="1081"/>
            <a:chExt cx="1287" cy="503"/>
          </a:xfrm>
        </p:grpSpPr>
        <p:sp>
          <p:nvSpPr>
            <p:cNvPr id="5321" name="Oval 201"/>
            <p:cNvSpPr>
              <a:spLocks noChangeArrowheads="1"/>
            </p:cNvSpPr>
            <p:nvPr/>
          </p:nvSpPr>
          <p:spPr bwMode="auto">
            <a:xfrm>
              <a:off x="5320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751</a:t>
              </a:r>
            </a:p>
          </p:txBody>
        </p:sp>
        <p:sp>
          <p:nvSpPr>
            <p:cNvPr id="5322" name="Oval 202"/>
            <p:cNvSpPr>
              <a:spLocks noChangeArrowheads="1"/>
            </p:cNvSpPr>
            <p:nvPr/>
          </p:nvSpPr>
          <p:spPr bwMode="auto">
            <a:xfrm>
              <a:off x="4648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750</a:t>
              </a:r>
            </a:p>
          </p:txBody>
        </p:sp>
        <p:sp>
          <p:nvSpPr>
            <p:cNvPr id="5323" name="Text Box 203"/>
            <p:cNvSpPr txBox="1">
              <a:spLocks noChangeArrowheads="1"/>
            </p:cNvSpPr>
            <p:nvPr/>
          </p:nvSpPr>
          <p:spPr bwMode="auto">
            <a:xfrm>
              <a:off x="4473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00CC00"/>
                  </a:solidFill>
                </a:rPr>
                <a:t>Produits d’immeubles</a:t>
              </a:r>
            </a:p>
          </p:txBody>
        </p:sp>
        <p:sp>
          <p:nvSpPr>
            <p:cNvPr id="5324" name="Text Box 204"/>
            <p:cNvSpPr txBox="1">
              <a:spLocks noChangeArrowheads="1"/>
            </p:cNvSpPr>
            <p:nvPr/>
          </p:nvSpPr>
          <p:spPr bwMode="auto">
            <a:xfrm>
              <a:off x="5136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FF3300"/>
                  </a:solidFill>
                </a:rPr>
                <a:t>Charges d’immeubles</a:t>
              </a:r>
            </a:p>
          </p:txBody>
        </p:sp>
      </p:grpSp>
      <p:grpSp>
        <p:nvGrpSpPr>
          <p:cNvPr id="5334" name="Group 214"/>
          <p:cNvGrpSpPr>
            <a:grpSpLocks/>
          </p:cNvGrpSpPr>
          <p:nvPr/>
        </p:nvGrpSpPr>
        <p:grpSpPr bwMode="auto">
          <a:xfrm>
            <a:off x="1524000" y="3276600"/>
            <a:ext cx="3619500" cy="2819400"/>
            <a:chOff x="960" y="2064"/>
            <a:chExt cx="2280" cy="1776"/>
          </a:xfrm>
        </p:grpSpPr>
        <p:grpSp>
          <p:nvGrpSpPr>
            <p:cNvPr id="5330" name="Group 210"/>
            <p:cNvGrpSpPr>
              <a:grpSpLocks/>
            </p:cNvGrpSpPr>
            <p:nvPr/>
          </p:nvGrpSpPr>
          <p:grpSpPr bwMode="auto">
            <a:xfrm>
              <a:off x="960" y="2064"/>
              <a:ext cx="480" cy="576"/>
              <a:chOff x="960" y="2064"/>
              <a:chExt cx="480" cy="576"/>
            </a:xfrm>
          </p:grpSpPr>
          <p:sp>
            <p:nvSpPr>
              <p:cNvPr id="5331" name="Line 211"/>
              <p:cNvSpPr>
                <a:spLocks noChangeShapeType="1"/>
              </p:cNvSpPr>
              <p:nvPr/>
            </p:nvSpPr>
            <p:spPr bwMode="auto">
              <a:xfrm>
                <a:off x="960" y="2064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FF3300">
                    <a:alpha val="50000"/>
                  </a:srgb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cxnSp>
            <p:nvCxnSpPr>
              <p:cNvPr id="5332" name="AutoShape 212"/>
              <p:cNvCxnSpPr>
                <a:cxnSpLocks noChangeShapeType="1"/>
              </p:cNvCxnSpPr>
              <p:nvPr/>
            </p:nvCxnSpPr>
            <p:spPr bwMode="auto">
              <a:xfrm rot="5400000" flipV="1">
                <a:off x="912" y="2112"/>
                <a:ext cx="576" cy="480"/>
              </a:xfrm>
              <a:prstGeom prst="bentConnector3">
                <a:avLst>
                  <a:gd name="adj1" fmla="val 55380"/>
                </a:avLst>
              </a:prstGeom>
              <a:noFill/>
              <a:ln w="38100">
                <a:solidFill>
                  <a:srgbClr val="FF3300">
                    <a:alpha val="50000"/>
                  </a:srgbClr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5333" name="AutoShape 213"/>
            <p:cNvCxnSpPr>
              <a:cxnSpLocks noChangeShapeType="1"/>
            </p:cNvCxnSpPr>
            <p:nvPr/>
          </p:nvCxnSpPr>
          <p:spPr bwMode="auto">
            <a:xfrm rot="16200000" flipV="1">
              <a:off x="1404" y="2004"/>
              <a:ext cx="1680" cy="1992"/>
            </a:xfrm>
            <a:prstGeom prst="bentConnector5">
              <a:avLst>
                <a:gd name="adj1" fmla="val -8569"/>
                <a:gd name="adj2" fmla="val 69477"/>
                <a:gd name="adj3" fmla="val 108093"/>
              </a:avLst>
            </a:prstGeom>
            <a:noFill/>
            <a:ln w="38100">
              <a:solidFill>
                <a:schemeClr val="tx1">
                  <a:alpha val="50000"/>
                </a:schemeClr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6"/>
                                            </p:cond>
                                          </p:stCondLst>
                                        </p:cTn>
                                        <p:tgtEl>
                                          <p:spTgt spid="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76200" y="2057400"/>
            <a:ext cx="762000" cy="1219200"/>
            <a:chOff x="48" y="1296"/>
            <a:chExt cx="480" cy="768"/>
          </a:xfrm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48" y="1824"/>
              <a:ext cx="480" cy="24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400" b="1">
                  <a:solidFill>
                    <a:schemeClr val="bg1"/>
                  </a:solidFill>
                </a:rPr>
                <a:t>1600</a:t>
              </a:r>
            </a:p>
            <a:p>
              <a:pPr algn="ctr"/>
              <a:r>
                <a:rPr lang="fr-CH" altLang="fr-FR" sz="1200" b="1">
                  <a:solidFill>
                    <a:schemeClr val="bg1"/>
                  </a:solidFill>
                </a:rPr>
                <a:t>Immeubles</a:t>
              </a:r>
            </a:p>
          </p:txBody>
        </p:sp>
        <p:cxnSp>
          <p:nvCxnSpPr>
            <p:cNvPr id="8196" name="AutoShape 4"/>
            <p:cNvCxnSpPr>
              <a:cxnSpLocks noChangeShapeType="1"/>
              <a:stCxn id="8195" idx="0"/>
            </p:cNvCxnSpPr>
            <p:nvPr/>
          </p:nvCxnSpPr>
          <p:spPr bwMode="auto">
            <a:xfrm rot="16200000">
              <a:off x="144" y="1440"/>
              <a:ext cx="528" cy="240"/>
            </a:xfrm>
            <a:prstGeom prst="bentConnector5">
              <a:avLst>
                <a:gd name="adj1" fmla="val 27273"/>
                <a:gd name="adj2" fmla="val -86671"/>
                <a:gd name="adj3" fmla="val 12727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28600" y="23622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altLang="fr-FR" sz="1400" b="1"/>
              <a:t>Immobilisés</a:t>
            </a:r>
            <a:endParaRPr lang="fr-FR" altLang="fr-FR" b="1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457200" y="2057400"/>
            <a:ext cx="762000" cy="381000"/>
          </a:xfrm>
          <a:prstGeom prst="rect">
            <a:avLst/>
          </a:prstGeom>
          <a:solidFill>
            <a:srgbClr val="00CC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8208" name="Group 16"/>
          <p:cNvGrpSpPr>
            <a:grpSpLocks/>
          </p:cNvGrpSpPr>
          <p:nvPr/>
        </p:nvGrpSpPr>
        <p:grpSpPr bwMode="auto">
          <a:xfrm>
            <a:off x="7100888" y="1712913"/>
            <a:ext cx="2043112" cy="798512"/>
            <a:chOff x="4473" y="1081"/>
            <a:chExt cx="1287" cy="503"/>
          </a:xfrm>
        </p:grpSpPr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5320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751</a:t>
              </a:r>
            </a:p>
          </p:txBody>
        </p:sp>
        <p:sp>
          <p:nvSpPr>
            <p:cNvPr id="8210" name="Oval 18"/>
            <p:cNvSpPr>
              <a:spLocks noChangeArrowheads="1"/>
            </p:cNvSpPr>
            <p:nvPr/>
          </p:nvSpPr>
          <p:spPr bwMode="auto">
            <a:xfrm>
              <a:off x="4648" y="1081"/>
              <a:ext cx="240" cy="24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750</a:t>
              </a: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4473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00CC00"/>
                  </a:solidFill>
                </a:rPr>
                <a:t>Produits d’immeubles</a:t>
              </a:r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5136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200">
                  <a:solidFill>
                    <a:srgbClr val="FF3300"/>
                  </a:solidFill>
                </a:rPr>
                <a:t>Charges d’immeubles</a:t>
              </a:r>
            </a:p>
          </p:txBody>
        </p:sp>
      </p:grpSp>
      <p:sp>
        <p:nvSpPr>
          <p:cNvPr id="8229" name="AutoShape 37"/>
          <p:cNvSpPr>
            <a:spLocks noChangeArrowheads="1"/>
          </p:cNvSpPr>
          <p:nvPr/>
        </p:nvSpPr>
        <p:spPr bwMode="auto">
          <a:xfrm rot="-1626831">
            <a:off x="1143000" y="2438400"/>
            <a:ext cx="1219200" cy="457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30" name="AutoShape 38"/>
          <p:cNvSpPr>
            <a:spLocks noChangeArrowheads="1"/>
          </p:cNvSpPr>
          <p:nvPr/>
        </p:nvSpPr>
        <p:spPr bwMode="auto">
          <a:xfrm rot="31106587">
            <a:off x="3886200" y="2667000"/>
            <a:ext cx="3344863" cy="457200"/>
          </a:xfrm>
          <a:custGeom>
            <a:avLst/>
            <a:gdLst>
              <a:gd name="G0" fmla="+- 18520 0 0"/>
              <a:gd name="G1" fmla="+- 4375 0 0"/>
              <a:gd name="G2" fmla="+- 21600 0 4375"/>
              <a:gd name="G3" fmla="+- 10800 0 4375"/>
              <a:gd name="G4" fmla="+- 21600 0 18520"/>
              <a:gd name="G5" fmla="*/ G4 G3 10800"/>
              <a:gd name="G6" fmla="+- 21600 0 G5"/>
              <a:gd name="T0" fmla="*/ 18520 w 21600"/>
              <a:gd name="T1" fmla="*/ 0 h 21600"/>
              <a:gd name="T2" fmla="*/ 0 w 21600"/>
              <a:gd name="T3" fmla="*/ 10800 h 21600"/>
              <a:gd name="T4" fmla="*/ 1852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520" y="0"/>
                </a:moveTo>
                <a:lnTo>
                  <a:pt x="18520" y="4375"/>
                </a:lnTo>
                <a:lnTo>
                  <a:pt x="3375" y="4375"/>
                </a:lnTo>
                <a:lnTo>
                  <a:pt x="3375" y="17225"/>
                </a:lnTo>
                <a:lnTo>
                  <a:pt x="18520" y="17225"/>
                </a:lnTo>
                <a:lnTo>
                  <a:pt x="1852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375"/>
                </a:moveTo>
                <a:lnTo>
                  <a:pt x="1350" y="17225"/>
                </a:lnTo>
                <a:lnTo>
                  <a:pt x="2700" y="17225"/>
                </a:lnTo>
                <a:lnTo>
                  <a:pt x="2700" y="4375"/>
                </a:lnTo>
                <a:close/>
              </a:path>
              <a:path w="21600" h="21600">
                <a:moveTo>
                  <a:pt x="0" y="4375"/>
                </a:moveTo>
                <a:lnTo>
                  <a:pt x="0" y="17225"/>
                </a:lnTo>
                <a:lnTo>
                  <a:pt x="675" y="17225"/>
                </a:lnTo>
                <a:lnTo>
                  <a:pt x="675" y="4375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31" name="AutoShape 39"/>
          <p:cNvSpPr>
            <a:spLocks noChangeArrowheads="1"/>
          </p:cNvSpPr>
          <p:nvPr/>
        </p:nvSpPr>
        <p:spPr bwMode="auto">
          <a:xfrm rot="7450688">
            <a:off x="7620000" y="2819400"/>
            <a:ext cx="1066800" cy="457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8238" name="Group 46"/>
          <p:cNvGrpSpPr>
            <a:grpSpLocks/>
          </p:cNvGrpSpPr>
          <p:nvPr/>
        </p:nvGrpSpPr>
        <p:grpSpPr bwMode="auto">
          <a:xfrm>
            <a:off x="2438400" y="304800"/>
            <a:ext cx="3962400" cy="1828800"/>
            <a:chOff x="1536" y="192"/>
            <a:chExt cx="2496" cy="1152"/>
          </a:xfrm>
        </p:grpSpPr>
        <p:grpSp>
          <p:nvGrpSpPr>
            <p:cNvPr id="8232" name="Group 40"/>
            <p:cNvGrpSpPr>
              <a:grpSpLocks/>
            </p:cNvGrpSpPr>
            <p:nvPr/>
          </p:nvGrpSpPr>
          <p:grpSpPr bwMode="auto">
            <a:xfrm>
              <a:off x="1536" y="192"/>
              <a:ext cx="2496" cy="1152"/>
              <a:chOff x="1536" y="192"/>
              <a:chExt cx="2496" cy="1152"/>
            </a:xfrm>
          </p:grpSpPr>
          <p:sp>
            <p:nvSpPr>
              <p:cNvPr id="8216" name="Rectangle 24"/>
              <p:cNvSpPr>
                <a:spLocks noChangeArrowheads="1"/>
              </p:cNvSpPr>
              <p:nvPr/>
            </p:nvSpPr>
            <p:spPr bwMode="auto">
              <a:xfrm>
                <a:off x="1536" y="432"/>
                <a:ext cx="1248" cy="912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Sàn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Achats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Frais d’achat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Bénéfice de vente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220" name="Rectangle 28"/>
              <p:cNvSpPr>
                <a:spLocks noChangeArrowheads="1"/>
              </p:cNvSpPr>
              <p:nvPr/>
            </p:nvSpPr>
            <p:spPr bwMode="auto">
              <a:xfrm>
                <a:off x="1536" y="192"/>
                <a:ext cx="2496" cy="240"/>
              </a:xfrm>
              <a:prstGeom prst="rect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+    1600 Immeuble    </a:t>
                </a:r>
                <a:r>
                  <a:rPr lang="fr-CH" altLang="fr-FR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8221" name="Rectangle 29"/>
              <p:cNvSpPr>
                <a:spLocks noChangeArrowheads="1"/>
              </p:cNvSpPr>
              <p:nvPr/>
            </p:nvSpPr>
            <p:spPr bwMode="auto">
              <a:xfrm>
                <a:off x="2784" y="432"/>
                <a:ext cx="1248" cy="912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Ventes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00FF00"/>
                    </a:solidFill>
                    <a:latin typeface="Arial" panose="020B0604020202020204" pitchFamily="34" charset="0"/>
                  </a:rPr>
                  <a:t>Amortissement</a:t>
                </a: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Perte de vente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Spb v/Bilan</a:t>
                </a:r>
              </a:p>
            </p:txBody>
          </p:sp>
        </p:grpSp>
        <p:sp>
          <p:nvSpPr>
            <p:cNvPr id="8235" name="Line 43"/>
            <p:cNvSpPr>
              <a:spLocks noChangeShapeType="1"/>
            </p:cNvSpPr>
            <p:nvPr/>
          </p:nvSpPr>
          <p:spPr bwMode="auto">
            <a:xfrm flipV="1">
              <a:off x="2784" y="432"/>
              <a:ext cx="0" cy="91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8239" name="Group 47"/>
          <p:cNvGrpSpPr>
            <a:grpSpLocks/>
          </p:cNvGrpSpPr>
          <p:nvPr/>
        </p:nvGrpSpPr>
        <p:grpSpPr bwMode="auto">
          <a:xfrm>
            <a:off x="304800" y="3657600"/>
            <a:ext cx="3962400" cy="2667000"/>
            <a:chOff x="192" y="2304"/>
            <a:chExt cx="2496" cy="1680"/>
          </a:xfrm>
        </p:grpSpPr>
        <p:grpSp>
          <p:nvGrpSpPr>
            <p:cNvPr id="8233" name="Group 41"/>
            <p:cNvGrpSpPr>
              <a:grpSpLocks/>
            </p:cNvGrpSpPr>
            <p:nvPr/>
          </p:nvGrpSpPr>
          <p:grpSpPr bwMode="auto">
            <a:xfrm>
              <a:off x="192" y="2304"/>
              <a:ext cx="2496" cy="1680"/>
              <a:chOff x="192" y="2304"/>
              <a:chExt cx="2496" cy="1680"/>
            </a:xfrm>
          </p:grpSpPr>
          <p:sp>
            <p:nvSpPr>
              <p:cNvPr id="8223" name="Rectangle 31"/>
              <p:cNvSpPr>
                <a:spLocks noChangeArrowheads="1"/>
              </p:cNvSpPr>
              <p:nvPr/>
            </p:nvSpPr>
            <p:spPr bwMode="auto">
              <a:xfrm>
                <a:off x="192" y="2544"/>
                <a:ext cx="1248" cy="1440"/>
              </a:xfrm>
              <a:prstGeom prst="rect">
                <a:avLst/>
              </a:prstGeom>
              <a:solidFill>
                <a:srgbClr val="29292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Spb v/Résultat</a:t>
                </a:r>
              </a:p>
            </p:txBody>
          </p:sp>
          <p:sp>
            <p:nvSpPr>
              <p:cNvPr id="8224" name="Rectangle 32"/>
              <p:cNvSpPr>
                <a:spLocks noChangeArrowheads="1"/>
              </p:cNvSpPr>
              <p:nvPr/>
            </p:nvSpPr>
            <p:spPr bwMode="auto">
              <a:xfrm>
                <a:off x="192" y="2304"/>
                <a:ext cx="2496" cy="240"/>
              </a:xfrm>
              <a:prstGeom prst="rect">
                <a:avLst/>
              </a:prstGeom>
              <a:solidFill>
                <a:srgbClr val="4D4D4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fr-CH" altLang="fr-FR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-</a:t>
                </a:r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 </a:t>
                </a:r>
                <a:r>
                  <a:rPr lang="fr-CH" altLang="fr-FR" sz="18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7500 Produits d’immeubles</a:t>
                </a:r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 +</a:t>
                </a:r>
                <a:endParaRPr lang="fr-CH" altLang="fr-FR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225" name="Rectangle 33"/>
              <p:cNvSpPr>
                <a:spLocks noChangeArrowheads="1"/>
              </p:cNvSpPr>
              <p:nvPr/>
            </p:nvSpPr>
            <p:spPr bwMode="auto">
              <a:xfrm>
                <a:off x="1440" y="2544"/>
                <a:ext cx="1248" cy="1440"/>
              </a:xfrm>
              <a:prstGeom prst="rect">
                <a:avLst/>
              </a:prstGeom>
              <a:solidFill>
                <a:srgbClr val="29292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None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Loyers des locaux</a:t>
                </a:r>
              </a:p>
              <a:p>
                <a:pPr>
                  <a:buFont typeface="Wingdings" panose="05000000000000000000" pitchFamily="2" charset="2"/>
                  <a:buNone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occupés par :</a:t>
                </a: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Les locataires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L’entreprise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Le concierge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Le patron</a:t>
                </a: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236" name="Line 44"/>
            <p:cNvSpPr>
              <a:spLocks noChangeShapeType="1"/>
            </p:cNvSpPr>
            <p:nvPr/>
          </p:nvSpPr>
          <p:spPr bwMode="auto">
            <a:xfrm flipV="1">
              <a:off x="1440" y="2544"/>
              <a:ext cx="0" cy="144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8240" name="Group 48"/>
          <p:cNvGrpSpPr>
            <a:grpSpLocks/>
          </p:cNvGrpSpPr>
          <p:nvPr/>
        </p:nvGrpSpPr>
        <p:grpSpPr bwMode="auto">
          <a:xfrm>
            <a:off x="4876800" y="3657600"/>
            <a:ext cx="3962400" cy="2667000"/>
            <a:chOff x="3072" y="2304"/>
            <a:chExt cx="2496" cy="1680"/>
          </a:xfrm>
        </p:grpSpPr>
        <p:grpSp>
          <p:nvGrpSpPr>
            <p:cNvPr id="8234" name="Group 42"/>
            <p:cNvGrpSpPr>
              <a:grpSpLocks/>
            </p:cNvGrpSpPr>
            <p:nvPr/>
          </p:nvGrpSpPr>
          <p:grpSpPr bwMode="auto">
            <a:xfrm>
              <a:off x="3072" y="2304"/>
              <a:ext cx="2496" cy="1680"/>
              <a:chOff x="3072" y="2304"/>
              <a:chExt cx="2496" cy="1680"/>
            </a:xfrm>
          </p:grpSpPr>
          <p:sp>
            <p:nvSpPr>
              <p:cNvPr id="8226" name="Rectangle 34"/>
              <p:cNvSpPr>
                <a:spLocks noChangeArrowheads="1"/>
              </p:cNvSpPr>
              <p:nvPr/>
            </p:nvSpPr>
            <p:spPr bwMode="auto">
              <a:xfrm>
                <a:off x="3072" y="2544"/>
                <a:ext cx="1248" cy="1440"/>
              </a:xfrm>
              <a:prstGeom prst="rect">
                <a:avLst/>
              </a:prstGeom>
              <a:solidFill>
                <a:srgbClr val="29292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Intérêts hypoth.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Entretien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Réparations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Taxes, assurances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Conciergerie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Chauffage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Eclairage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00FF00"/>
                    </a:solidFill>
                    <a:latin typeface="Arial" panose="020B0604020202020204" pitchFamily="34" charset="0"/>
                  </a:rPr>
                  <a:t>Amortissement de</a:t>
                </a:r>
              </a:p>
              <a:p>
                <a:pPr>
                  <a:buFont typeface="Wingdings" panose="05000000000000000000" pitchFamily="2" charset="2"/>
                  <a:buNone/>
                </a:pPr>
                <a:r>
                  <a:rPr lang="fr-CH" altLang="fr-FR" sz="1400" b="1">
                    <a:solidFill>
                      <a:srgbClr val="00FF00"/>
                    </a:solidFill>
                    <a:latin typeface="Arial" panose="020B0604020202020204" pitchFamily="34" charset="0"/>
                  </a:rPr>
                  <a:t>               l’immeuble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227" name="Rectangle 35"/>
              <p:cNvSpPr>
                <a:spLocks noChangeArrowheads="1"/>
              </p:cNvSpPr>
              <p:nvPr/>
            </p:nvSpPr>
            <p:spPr bwMode="auto">
              <a:xfrm>
                <a:off x="3072" y="2304"/>
                <a:ext cx="2496" cy="240"/>
              </a:xfrm>
              <a:prstGeom prst="rect">
                <a:avLst/>
              </a:prstGeom>
              <a:solidFill>
                <a:srgbClr val="4D4D4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+  </a:t>
                </a:r>
                <a:r>
                  <a:rPr lang="fr-CH" altLang="fr-FR" sz="18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7510 Charges d’immeubles  </a:t>
                </a:r>
                <a:r>
                  <a:rPr lang="fr-CH" altLang="fr-FR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8228" name="Rectangle 36"/>
              <p:cNvSpPr>
                <a:spLocks noChangeArrowheads="1"/>
              </p:cNvSpPr>
              <p:nvPr/>
            </p:nvSpPr>
            <p:spPr bwMode="auto">
              <a:xfrm>
                <a:off x="4320" y="2544"/>
                <a:ext cx="1248" cy="1440"/>
              </a:xfrm>
              <a:prstGeom prst="rect">
                <a:avLst/>
              </a:prstGeom>
              <a:solidFill>
                <a:srgbClr val="29292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Spb v/Résultat</a:t>
                </a:r>
              </a:p>
            </p:txBody>
          </p:sp>
        </p:grpSp>
        <p:sp>
          <p:nvSpPr>
            <p:cNvPr id="8237" name="Line 45"/>
            <p:cNvSpPr>
              <a:spLocks noChangeShapeType="1"/>
            </p:cNvSpPr>
            <p:nvPr/>
          </p:nvSpPr>
          <p:spPr bwMode="auto">
            <a:xfrm flipV="1">
              <a:off x="4320" y="2544"/>
              <a:ext cx="0" cy="144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8252" name="Group 60"/>
          <p:cNvGrpSpPr>
            <a:grpSpLocks/>
          </p:cNvGrpSpPr>
          <p:nvPr/>
        </p:nvGrpSpPr>
        <p:grpSpPr bwMode="auto">
          <a:xfrm>
            <a:off x="7162800" y="609600"/>
            <a:ext cx="1981200" cy="914400"/>
            <a:chOff x="4512" y="384"/>
            <a:chExt cx="1248" cy="576"/>
          </a:xfrm>
        </p:grpSpPr>
        <p:sp>
          <p:nvSpPr>
            <p:cNvPr id="8253" name="Text Box 61"/>
            <p:cNvSpPr txBox="1">
              <a:spLocks noChangeArrowheads="1"/>
            </p:cNvSpPr>
            <p:nvPr/>
          </p:nvSpPr>
          <p:spPr bwMode="auto">
            <a:xfrm>
              <a:off x="4512" y="384"/>
              <a:ext cx="1248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fr-FR" altLang="fr-FR" sz="1800" b="1"/>
                <a:t>Hors exploitation</a:t>
              </a:r>
              <a:endParaRPr lang="fr-FR" altLang="fr-FR" sz="1800">
                <a:solidFill>
                  <a:srgbClr val="4D4D4D"/>
                </a:solidFill>
              </a:endParaRPr>
            </a:p>
          </p:txBody>
        </p:sp>
        <p:sp>
          <p:nvSpPr>
            <p:cNvPr id="8254" name="Oval 62"/>
            <p:cNvSpPr>
              <a:spLocks noChangeArrowheads="1"/>
            </p:cNvSpPr>
            <p:nvPr/>
          </p:nvSpPr>
          <p:spPr bwMode="auto">
            <a:xfrm>
              <a:off x="4944" y="672"/>
              <a:ext cx="288" cy="288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altLang="fr-FR" b="1"/>
                <a:t>7</a:t>
              </a:r>
              <a:endParaRPr lang="fr-CH" altLang="fr-FR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8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9" grpId="0" animBg="1"/>
      <p:bldP spid="8230" grpId="0" animBg="1"/>
      <p:bldP spid="82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5334000" y="2971800"/>
            <a:ext cx="3581400" cy="2209800"/>
            <a:chOff x="3456" y="1872"/>
            <a:chExt cx="2160" cy="1392"/>
          </a:xfrm>
        </p:grpSpPr>
        <p:sp>
          <p:nvSpPr>
            <p:cNvPr id="10243" name="Rectangle 3"/>
            <p:cNvSpPr>
              <a:spLocks noChangeArrowheads="1"/>
            </p:cNvSpPr>
            <p:nvPr/>
          </p:nvSpPr>
          <p:spPr bwMode="auto">
            <a:xfrm>
              <a:off x="3456" y="1872"/>
              <a:ext cx="2160" cy="100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3792" y="2976"/>
              <a:ext cx="1536" cy="288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>
                  <a:solidFill>
                    <a:srgbClr val="FFFF00"/>
                  </a:solidFill>
                </a:rPr>
                <a:t>Ecritures internes </a:t>
              </a:r>
            </a:p>
          </p:txBody>
        </p:sp>
      </p:grp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304800" y="3657600"/>
            <a:ext cx="3962400" cy="2667000"/>
            <a:chOff x="192" y="2304"/>
            <a:chExt cx="2496" cy="1680"/>
          </a:xfrm>
        </p:grpSpPr>
        <p:grpSp>
          <p:nvGrpSpPr>
            <p:cNvPr id="10246" name="Group 6"/>
            <p:cNvGrpSpPr>
              <a:grpSpLocks/>
            </p:cNvGrpSpPr>
            <p:nvPr/>
          </p:nvGrpSpPr>
          <p:grpSpPr bwMode="auto">
            <a:xfrm>
              <a:off x="192" y="2304"/>
              <a:ext cx="2496" cy="1680"/>
              <a:chOff x="192" y="2304"/>
              <a:chExt cx="2496" cy="1680"/>
            </a:xfrm>
          </p:grpSpPr>
          <p:sp>
            <p:nvSpPr>
              <p:cNvPr id="10247" name="Rectangle 7"/>
              <p:cNvSpPr>
                <a:spLocks noChangeArrowheads="1"/>
              </p:cNvSpPr>
              <p:nvPr/>
            </p:nvSpPr>
            <p:spPr bwMode="auto">
              <a:xfrm>
                <a:off x="192" y="2544"/>
                <a:ext cx="1248" cy="1440"/>
              </a:xfrm>
              <a:prstGeom prst="rect">
                <a:avLst/>
              </a:prstGeom>
              <a:solidFill>
                <a:srgbClr val="29292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Spb v/Résultat</a:t>
                </a:r>
              </a:p>
            </p:txBody>
          </p:sp>
          <p:sp>
            <p:nvSpPr>
              <p:cNvPr id="10248" name="Rectangle 8"/>
              <p:cNvSpPr>
                <a:spLocks noChangeArrowheads="1"/>
              </p:cNvSpPr>
              <p:nvPr/>
            </p:nvSpPr>
            <p:spPr bwMode="auto">
              <a:xfrm>
                <a:off x="192" y="2304"/>
                <a:ext cx="2496" cy="240"/>
              </a:xfrm>
              <a:prstGeom prst="rect">
                <a:avLst/>
              </a:prstGeom>
              <a:solidFill>
                <a:srgbClr val="4D4D4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fr-CH" altLang="fr-FR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-</a:t>
                </a:r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 </a:t>
                </a:r>
                <a:r>
                  <a:rPr lang="fr-CH" altLang="fr-FR" sz="18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7500 Produits d’immeubles</a:t>
                </a:r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 +</a:t>
                </a:r>
                <a:endParaRPr lang="fr-CH" altLang="fr-FR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249" name="Rectangle 9"/>
              <p:cNvSpPr>
                <a:spLocks noChangeArrowheads="1"/>
              </p:cNvSpPr>
              <p:nvPr/>
            </p:nvSpPr>
            <p:spPr bwMode="auto">
              <a:xfrm>
                <a:off x="1440" y="2544"/>
                <a:ext cx="1248" cy="1440"/>
              </a:xfrm>
              <a:prstGeom prst="rect">
                <a:avLst/>
              </a:prstGeom>
              <a:solidFill>
                <a:srgbClr val="29292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None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Loyers des locaux</a:t>
                </a:r>
              </a:p>
              <a:p>
                <a:pPr>
                  <a:buFont typeface="Wingdings" panose="05000000000000000000" pitchFamily="2" charset="2"/>
                  <a:buNone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occupés par :</a:t>
                </a: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Les locataires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L’entreprise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Le concierge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Le patron</a:t>
                </a: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 flipV="1">
              <a:off x="1440" y="2544"/>
              <a:ext cx="0" cy="144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5486400" y="1600200"/>
            <a:ext cx="320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1">
                <a:solidFill>
                  <a:srgbClr val="339933"/>
                </a:solidFill>
              </a:rPr>
              <a:t>Au débit de ...</a:t>
            </a:r>
          </a:p>
        </p:txBody>
      </p:sp>
      <p:grpSp>
        <p:nvGrpSpPr>
          <p:cNvPr id="10272" name="Group 32"/>
          <p:cNvGrpSpPr>
            <a:grpSpLocks/>
          </p:cNvGrpSpPr>
          <p:nvPr/>
        </p:nvGrpSpPr>
        <p:grpSpPr bwMode="auto">
          <a:xfrm>
            <a:off x="3733800" y="2438400"/>
            <a:ext cx="5181600" cy="2667000"/>
            <a:chOff x="2352" y="1536"/>
            <a:chExt cx="3264" cy="1680"/>
          </a:xfrm>
        </p:grpSpPr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3504" y="1536"/>
              <a:ext cx="21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 b="1">
                  <a:latin typeface="Arial" panose="020B0604020202020204" pitchFamily="34" charset="0"/>
                </a:rPr>
                <a:t>1010 Poste    (</a:t>
              </a:r>
              <a:r>
                <a:rPr lang="fr-CH" altLang="fr-FR" sz="1400" b="1">
                  <a:latin typeface="Arial" panose="020B0604020202020204" pitchFamily="34" charset="0"/>
                </a:rPr>
                <a:t>ou 1020 Banque</a:t>
              </a:r>
              <a:r>
                <a:rPr lang="fr-CH" altLang="fr-FR" sz="1800" b="1"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>
              <a:off x="2352" y="3216"/>
              <a:ext cx="33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>
              <a:off x="2822" y="1664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4" name="Line 24"/>
            <p:cNvSpPr>
              <a:spLocks noChangeShapeType="1"/>
            </p:cNvSpPr>
            <p:nvPr/>
          </p:nvSpPr>
          <p:spPr bwMode="auto">
            <a:xfrm>
              <a:off x="2832" y="1650"/>
              <a:ext cx="0" cy="15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8" name="Line 28"/>
            <p:cNvSpPr>
              <a:spLocks noChangeShapeType="1"/>
            </p:cNvSpPr>
            <p:nvPr/>
          </p:nvSpPr>
          <p:spPr bwMode="auto">
            <a:xfrm>
              <a:off x="2688" y="3216"/>
              <a:ext cx="1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10273" name="Group 33"/>
          <p:cNvGrpSpPr>
            <a:grpSpLocks/>
          </p:cNvGrpSpPr>
          <p:nvPr/>
        </p:nvGrpSpPr>
        <p:grpSpPr bwMode="auto">
          <a:xfrm>
            <a:off x="3733800" y="2971800"/>
            <a:ext cx="5181600" cy="2320925"/>
            <a:chOff x="2352" y="1872"/>
            <a:chExt cx="3264" cy="146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504" y="1872"/>
              <a:ext cx="21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 b="1">
                  <a:latin typeface="Arial" panose="020B0604020202020204" pitchFamily="34" charset="0"/>
                </a:rPr>
                <a:t>6000 Loyer</a:t>
              </a: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2352" y="3334"/>
              <a:ext cx="33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1" name="Line 21"/>
            <p:cNvSpPr>
              <a:spLocks noChangeShapeType="1"/>
            </p:cNvSpPr>
            <p:nvPr/>
          </p:nvSpPr>
          <p:spPr bwMode="auto">
            <a:xfrm>
              <a:off x="2966" y="2001"/>
              <a:ext cx="5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5" name="Line 25"/>
            <p:cNvSpPr>
              <a:spLocks noChangeShapeType="1"/>
            </p:cNvSpPr>
            <p:nvPr/>
          </p:nvSpPr>
          <p:spPr bwMode="auto">
            <a:xfrm>
              <a:off x="2976" y="1996"/>
              <a:ext cx="0" cy="13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9" name="Line 29"/>
            <p:cNvSpPr>
              <a:spLocks noChangeShapeType="1"/>
            </p:cNvSpPr>
            <p:nvPr/>
          </p:nvSpPr>
          <p:spPr bwMode="auto">
            <a:xfrm>
              <a:off x="2698" y="3323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10274" name="Group 34"/>
          <p:cNvGrpSpPr>
            <a:grpSpLocks/>
          </p:cNvGrpSpPr>
          <p:nvPr/>
        </p:nvGrpSpPr>
        <p:grpSpPr bwMode="auto">
          <a:xfrm>
            <a:off x="3733800" y="3505200"/>
            <a:ext cx="5181600" cy="1997075"/>
            <a:chOff x="2352" y="2208"/>
            <a:chExt cx="3264" cy="1258"/>
          </a:xfrm>
        </p:grpSpPr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3504" y="2208"/>
              <a:ext cx="21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 b="1">
                  <a:latin typeface="Arial" panose="020B0604020202020204" pitchFamily="34" charset="0"/>
                </a:rPr>
                <a:t>7510 Charges d’immeubles</a:t>
              </a:r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>
              <a:off x="2352" y="3466"/>
              <a:ext cx="33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2" name="Line 22"/>
            <p:cNvSpPr>
              <a:spLocks noChangeShapeType="1"/>
            </p:cNvSpPr>
            <p:nvPr/>
          </p:nvSpPr>
          <p:spPr bwMode="auto">
            <a:xfrm>
              <a:off x="3060" y="2336"/>
              <a:ext cx="4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>
              <a:off x="3062" y="2331"/>
              <a:ext cx="0" cy="11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70" name="Line 30"/>
            <p:cNvSpPr>
              <a:spLocks noChangeShapeType="1"/>
            </p:cNvSpPr>
            <p:nvPr/>
          </p:nvSpPr>
          <p:spPr bwMode="auto">
            <a:xfrm>
              <a:off x="2688" y="3456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10275" name="Group 35"/>
          <p:cNvGrpSpPr>
            <a:grpSpLocks/>
          </p:cNvGrpSpPr>
          <p:nvPr/>
        </p:nvGrpSpPr>
        <p:grpSpPr bwMode="auto">
          <a:xfrm>
            <a:off x="3733800" y="4038600"/>
            <a:ext cx="5181600" cy="1676400"/>
            <a:chOff x="2352" y="2544"/>
            <a:chExt cx="3264" cy="1056"/>
          </a:xfrm>
        </p:grpSpPr>
        <p:sp>
          <p:nvSpPr>
            <p:cNvPr id="10255" name="Text Box 15"/>
            <p:cNvSpPr txBox="1">
              <a:spLocks noChangeArrowheads="1"/>
            </p:cNvSpPr>
            <p:nvPr/>
          </p:nvSpPr>
          <p:spPr bwMode="auto">
            <a:xfrm>
              <a:off x="3504" y="2544"/>
              <a:ext cx="21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 b="1">
                  <a:latin typeface="Arial" panose="020B0604020202020204" pitchFamily="34" charset="0"/>
                </a:rPr>
                <a:t>2850 Privé</a:t>
              </a:r>
            </a:p>
          </p:txBody>
        </p:sp>
        <p:sp>
          <p:nvSpPr>
            <p:cNvPr id="10259" name="Line 19"/>
            <p:cNvSpPr>
              <a:spLocks noChangeShapeType="1"/>
            </p:cNvSpPr>
            <p:nvPr/>
          </p:nvSpPr>
          <p:spPr bwMode="auto">
            <a:xfrm>
              <a:off x="2352" y="3594"/>
              <a:ext cx="33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>
              <a:off x="3206" y="2680"/>
              <a:ext cx="30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67" name="Line 27"/>
            <p:cNvSpPr>
              <a:spLocks noChangeShapeType="1"/>
            </p:cNvSpPr>
            <p:nvPr/>
          </p:nvSpPr>
          <p:spPr bwMode="auto">
            <a:xfrm>
              <a:off x="3216" y="2683"/>
              <a:ext cx="0" cy="9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71" name="Line 31"/>
            <p:cNvSpPr>
              <a:spLocks noChangeShapeType="1"/>
            </p:cNvSpPr>
            <p:nvPr/>
          </p:nvSpPr>
          <p:spPr bwMode="auto">
            <a:xfrm>
              <a:off x="2688" y="3600"/>
              <a:ext cx="5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Le compte de résultat à 3 degrés</a:t>
            </a:r>
          </a:p>
        </p:txBody>
      </p:sp>
      <p:grpSp>
        <p:nvGrpSpPr>
          <p:cNvPr id="29750" name="Group 54"/>
          <p:cNvGrpSpPr>
            <a:grpSpLocks/>
          </p:cNvGrpSpPr>
          <p:nvPr/>
        </p:nvGrpSpPr>
        <p:grpSpPr bwMode="auto">
          <a:xfrm>
            <a:off x="914400" y="2133600"/>
            <a:ext cx="4876800" cy="2057400"/>
            <a:chOff x="576" y="1344"/>
            <a:chExt cx="3072" cy="1296"/>
          </a:xfrm>
        </p:grpSpPr>
        <p:sp>
          <p:nvSpPr>
            <p:cNvPr id="29701" name="Rectangle 5"/>
            <p:cNvSpPr>
              <a:spLocks noChangeArrowheads="1"/>
            </p:cNvSpPr>
            <p:nvPr/>
          </p:nvSpPr>
          <p:spPr bwMode="auto">
            <a:xfrm>
              <a:off x="576" y="1488"/>
              <a:ext cx="240" cy="115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r>
                <a:rPr lang="fr-CH" altLang="fr-FR" sz="2000" b="1">
                  <a:solidFill>
                    <a:srgbClr val="FFFF00"/>
                  </a:solidFill>
                  <a:latin typeface="Arial" panose="020B0604020202020204" pitchFamily="34" charset="0"/>
                </a:rPr>
                <a:t>Marge brut</a:t>
              </a:r>
            </a:p>
          </p:txBody>
        </p:sp>
        <p:sp>
          <p:nvSpPr>
            <p:cNvPr id="29729" name="Rectangle 33"/>
            <p:cNvSpPr>
              <a:spLocks noChangeArrowheads="1"/>
            </p:cNvSpPr>
            <p:nvPr/>
          </p:nvSpPr>
          <p:spPr bwMode="auto">
            <a:xfrm>
              <a:off x="2256" y="1344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chemeClr val="accent2"/>
                  </a:solidFill>
                </a:rPr>
                <a:t>Marge brut</a:t>
              </a:r>
            </a:p>
          </p:txBody>
        </p:sp>
      </p:grpSp>
      <p:grpSp>
        <p:nvGrpSpPr>
          <p:cNvPr id="29748" name="Group 52"/>
          <p:cNvGrpSpPr>
            <a:grpSpLocks/>
          </p:cNvGrpSpPr>
          <p:nvPr/>
        </p:nvGrpSpPr>
        <p:grpSpPr bwMode="auto">
          <a:xfrm>
            <a:off x="381000" y="1676400"/>
            <a:ext cx="7620000" cy="4495800"/>
            <a:chOff x="240" y="1056"/>
            <a:chExt cx="4800" cy="2832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 flipV="1">
              <a:off x="240" y="1488"/>
              <a:ext cx="240" cy="24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fr-CH" altLang="fr-FR" sz="2000" b="1">
                  <a:latin typeface="Arial" panose="020B0604020202020204" pitchFamily="34" charset="0"/>
                </a:rPr>
                <a:t>CAN</a:t>
              </a:r>
            </a:p>
          </p:txBody>
        </p:sp>
        <p:sp>
          <p:nvSpPr>
            <p:cNvPr id="29730" name="Rectangle 34"/>
            <p:cNvSpPr>
              <a:spLocks noChangeArrowheads="1"/>
            </p:cNvSpPr>
            <p:nvPr/>
          </p:nvSpPr>
          <p:spPr bwMode="auto">
            <a:xfrm>
              <a:off x="3648" y="1056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rgbClr val="33CC33"/>
                  </a:solidFill>
                </a:rPr>
                <a:t>CAN</a:t>
              </a:r>
            </a:p>
          </p:txBody>
        </p:sp>
      </p:grpSp>
      <p:grpSp>
        <p:nvGrpSpPr>
          <p:cNvPr id="29749" name="Group 53"/>
          <p:cNvGrpSpPr>
            <a:grpSpLocks/>
          </p:cNvGrpSpPr>
          <p:nvPr/>
        </p:nvGrpSpPr>
        <p:grpSpPr bwMode="auto">
          <a:xfrm>
            <a:off x="914400" y="1676400"/>
            <a:ext cx="4876800" cy="4495800"/>
            <a:chOff x="576" y="1056"/>
            <a:chExt cx="3072" cy="2832"/>
          </a:xfrm>
        </p:grpSpPr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>
              <a:off x="576" y="2640"/>
              <a:ext cx="240" cy="12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r>
                <a:rPr lang="fr-CH" altLang="fr-FR" sz="2000" b="1">
                  <a:latin typeface="Arial" panose="020B0604020202020204" pitchFamily="34" charset="0"/>
                </a:rPr>
                <a:t>PRAMV</a:t>
              </a:r>
            </a:p>
          </p:txBody>
        </p:sp>
        <p:sp>
          <p:nvSpPr>
            <p:cNvPr id="29731" name="Rectangle 35"/>
            <p:cNvSpPr>
              <a:spLocks noChangeArrowheads="1"/>
            </p:cNvSpPr>
            <p:nvPr/>
          </p:nvSpPr>
          <p:spPr bwMode="auto">
            <a:xfrm>
              <a:off x="2256" y="1056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rgbClr val="FF0000"/>
                  </a:solidFill>
                </a:rPr>
                <a:t>PRAMV</a:t>
              </a:r>
            </a:p>
          </p:txBody>
        </p:sp>
      </p:grpSp>
      <p:grpSp>
        <p:nvGrpSpPr>
          <p:cNvPr id="29751" name="Group 55"/>
          <p:cNvGrpSpPr>
            <a:grpSpLocks/>
          </p:cNvGrpSpPr>
          <p:nvPr/>
        </p:nvGrpSpPr>
        <p:grpSpPr bwMode="auto">
          <a:xfrm>
            <a:off x="1447800" y="2819400"/>
            <a:ext cx="4343400" cy="1371600"/>
            <a:chOff x="912" y="1776"/>
            <a:chExt cx="2736" cy="864"/>
          </a:xfrm>
        </p:grpSpPr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 flipV="1">
              <a:off x="912" y="1968"/>
              <a:ext cx="240" cy="672"/>
            </a:xfrm>
            <a:prstGeom prst="rect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fr-CH" altLang="fr-FR" sz="2000" b="1">
                  <a:latin typeface="Arial" panose="020B0604020202020204" pitchFamily="34" charset="0"/>
                </a:rPr>
                <a:t>ACE</a:t>
              </a:r>
            </a:p>
          </p:txBody>
        </p:sp>
        <p:sp>
          <p:nvSpPr>
            <p:cNvPr id="29732" name="Rectangle 36"/>
            <p:cNvSpPr>
              <a:spLocks noChangeArrowheads="1"/>
            </p:cNvSpPr>
            <p:nvPr/>
          </p:nvSpPr>
          <p:spPr bwMode="auto">
            <a:xfrm>
              <a:off x="2256" y="1776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rgbClr val="FF9933"/>
                  </a:solidFill>
                </a:rPr>
                <a:t>ACE</a:t>
              </a:r>
            </a:p>
          </p:txBody>
        </p:sp>
      </p:grp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5791200" y="2819400"/>
            <a:ext cx="22098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2000" b="1">
                <a:solidFill>
                  <a:schemeClr val="accent2"/>
                </a:solidFill>
              </a:rPr>
              <a:t>Marge brut</a:t>
            </a:r>
          </a:p>
        </p:txBody>
      </p:sp>
      <p:grpSp>
        <p:nvGrpSpPr>
          <p:cNvPr id="29752" name="Group 56"/>
          <p:cNvGrpSpPr>
            <a:grpSpLocks/>
          </p:cNvGrpSpPr>
          <p:nvPr/>
        </p:nvGrpSpPr>
        <p:grpSpPr bwMode="auto">
          <a:xfrm>
            <a:off x="1447800" y="2362200"/>
            <a:ext cx="4343400" cy="1371600"/>
            <a:chOff x="912" y="1488"/>
            <a:chExt cx="2736" cy="864"/>
          </a:xfrm>
        </p:grpSpPr>
        <p:sp>
          <p:nvSpPr>
            <p:cNvPr id="29704" name="Rectangle 8"/>
            <p:cNvSpPr>
              <a:spLocks noChangeArrowheads="1"/>
            </p:cNvSpPr>
            <p:nvPr/>
          </p:nvSpPr>
          <p:spPr bwMode="auto">
            <a:xfrm flipV="1">
              <a:off x="912" y="1488"/>
              <a:ext cx="240" cy="480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R. I</a:t>
              </a:r>
            </a:p>
          </p:txBody>
        </p:sp>
        <p:sp>
          <p:nvSpPr>
            <p:cNvPr id="29734" name="Rectangle 38"/>
            <p:cNvSpPr>
              <a:spLocks noChangeArrowheads="1"/>
            </p:cNvSpPr>
            <p:nvPr/>
          </p:nvSpPr>
          <p:spPr bwMode="auto">
            <a:xfrm>
              <a:off x="2256" y="2064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rgbClr val="000099"/>
                  </a:solidFill>
                </a:rPr>
                <a:t>Résultat I</a:t>
              </a:r>
            </a:p>
          </p:txBody>
        </p:sp>
      </p:grpSp>
      <p:grpSp>
        <p:nvGrpSpPr>
          <p:cNvPr id="29753" name="Group 57"/>
          <p:cNvGrpSpPr>
            <a:grpSpLocks/>
          </p:cNvGrpSpPr>
          <p:nvPr/>
        </p:nvGrpSpPr>
        <p:grpSpPr bwMode="auto">
          <a:xfrm>
            <a:off x="1981200" y="1066800"/>
            <a:ext cx="6019800" cy="3810000"/>
            <a:chOff x="1248" y="672"/>
            <a:chExt cx="3792" cy="2400"/>
          </a:xfrm>
        </p:grpSpPr>
        <p:sp>
          <p:nvSpPr>
            <p:cNvPr id="29735" name="Rectangle 39"/>
            <p:cNvSpPr>
              <a:spLocks noChangeArrowheads="1"/>
            </p:cNvSpPr>
            <p:nvPr/>
          </p:nvSpPr>
          <p:spPr bwMode="auto">
            <a:xfrm>
              <a:off x="3648" y="2784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rgbClr val="660066"/>
                  </a:solidFill>
                </a:rPr>
                <a:t>Activités annexes</a:t>
              </a:r>
            </a:p>
          </p:txBody>
        </p:sp>
        <p:sp>
          <p:nvSpPr>
            <p:cNvPr id="29740" name="Rectangle 44"/>
            <p:cNvSpPr>
              <a:spLocks noChangeArrowheads="1"/>
            </p:cNvSpPr>
            <p:nvPr/>
          </p:nvSpPr>
          <p:spPr bwMode="auto">
            <a:xfrm flipV="1">
              <a:off x="1248" y="672"/>
              <a:ext cx="240" cy="816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fr-CH" altLang="fr-FR" sz="1600" b="1">
                  <a:solidFill>
                    <a:srgbClr val="FFFF00"/>
                  </a:solidFill>
                  <a:latin typeface="Arial" panose="020B0604020202020204" pitchFamily="34" charset="0"/>
                </a:rPr>
                <a:t>A. annexes</a:t>
              </a:r>
            </a:p>
          </p:txBody>
        </p:sp>
      </p:grpSp>
      <p:grpSp>
        <p:nvGrpSpPr>
          <p:cNvPr id="29754" name="Group 58"/>
          <p:cNvGrpSpPr>
            <a:grpSpLocks/>
          </p:cNvGrpSpPr>
          <p:nvPr/>
        </p:nvGrpSpPr>
        <p:grpSpPr bwMode="auto">
          <a:xfrm>
            <a:off x="2514600" y="1066800"/>
            <a:ext cx="3276600" cy="4267200"/>
            <a:chOff x="1584" y="672"/>
            <a:chExt cx="2064" cy="2688"/>
          </a:xfrm>
        </p:grpSpPr>
        <p:sp>
          <p:nvSpPr>
            <p:cNvPr id="29737" name="Rectangle 41"/>
            <p:cNvSpPr>
              <a:spLocks noChangeArrowheads="1"/>
            </p:cNvSpPr>
            <p:nvPr/>
          </p:nvSpPr>
          <p:spPr bwMode="auto">
            <a:xfrm>
              <a:off x="2256" y="3072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rgbClr val="000099"/>
                  </a:solidFill>
                </a:rPr>
                <a:t>Résultat II</a:t>
              </a:r>
            </a:p>
          </p:txBody>
        </p:sp>
        <p:sp>
          <p:nvSpPr>
            <p:cNvPr id="29741" name="Rectangle 45"/>
            <p:cNvSpPr>
              <a:spLocks noChangeArrowheads="1"/>
            </p:cNvSpPr>
            <p:nvPr/>
          </p:nvSpPr>
          <p:spPr bwMode="auto">
            <a:xfrm flipV="1">
              <a:off x="1584" y="672"/>
              <a:ext cx="240" cy="1296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fr-CH" altLang="fr-FR" b="1">
                  <a:solidFill>
                    <a:schemeClr val="bg1"/>
                  </a:solidFill>
                  <a:latin typeface="Arial" panose="020B0604020202020204" pitchFamily="34" charset="0"/>
                </a:rPr>
                <a:t>Résultat II</a:t>
              </a:r>
            </a:p>
          </p:txBody>
        </p:sp>
      </p:grpSp>
      <p:grpSp>
        <p:nvGrpSpPr>
          <p:cNvPr id="29755" name="Group 59"/>
          <p:cNvGrpSpPr>
            <a:grpSpLocks/>
          </p:cNvGrpSpPr>
          <p:nvPr/>
        </p:nvGrpSpPr>
        <p:grpSpPr bwMode="auto">
          <a:xfrm>
            <a:off x="1981200" y="2362200"/>
            <a:ext cx="6019800" cy="2057400"/>
            <a:chOff x="1248" y="1488"/>
            <a:chExt cx="3792" cy="1296"/>
          </a:xfrm>
        </p:grpSpPr>
        <p:sp>
          <p:nvSpPr>
            <p:cNvPr id="29736" name="Rectangle 40"/>
            <p:cNvSpPr>
              <a:spLocks noChangeArrowheads="1"/>
            </p:cNvSpPr>
            <p:nvPr/>
          </p:nvSpPr>
          <p:spPr bwMode="auto">
            <a:xfrm>
              <a:off x="3648" y="2496"/>
              <a:ext cx="139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2000" b="1">
                  <a:solidFill>
                    <a:srgbClr val="000099"/>
                  </a:solidFill>
                </a:rPr>
                <a:t>Résultat I</a:t>
              </a:r>
            </a:p>
          </p:txBody>
        </p:sp>
        <p:sp>
          <p:nvSpPr>
            <p:cNvPr id="29747" name="Rectangle 51"/>
            <p:cNvSpPr>
              <a:spLocks noChangeArrowheads="1"/>
            </p:cNvSpPr>
            <p:nvPr/>
          </p:nvSpPr>
          <p:spPr bwMode="auto">
            <a:xfrm flipV="1">
              <a:off x="1248" y="1488"/>
              <a:ext cx="240" cy="480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fr-FR" altLang="fr-FR" sz="20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9758" name="Group 62"/>
          <p:cNvGrpSpPr>
            <a:grpSpLocks/>
          </p:cNvGrpSpPr>
          <p:nvPr/>
        </p:nvGrpSpPr>
        <p:grpSpPr bwMode="auto">
          <a:xfrm>
            <a:off x="3581400" y="1219200"/>
            <a:ext cx="4419600" cy="4343400"/>
            <a:chOff x="2256" y="768"/>
            <a:chExt cx="2784" cy="2736"/>
          </a:xfrm>
        </p:grpSpPr>
        <p:sp>
          <p:nvSpPr>
            <p:cNvPr id="29738" name="Text Box 42"/>
            <p:cNvSpPr txBox="1">
              <a:spLocks noChangeArrowheads="1"/>
            </p:cNvSpPr>
            <p:nvPr/>
          </p:nvSpPr>
          <p:spPr bwMode="auto">
            <a:xfrm>
              <a:off x="2256" y="768"/>
              <a:ext cx="27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b="1"/>
                <a:t>9000 Compte de résultat</a:t>
              </a:r>
            </a:p>
          </p:txBody>
        </p:sp>
        <p:sp>
          <p:nvSpPr>
            <p:cNvPr id="29756" name="Line 60"/>
            <p:cNvSpPr>
              <a:spLocks noChangeShapeType="1"/>
            </p:cNvSpPr>
            <p:nvPr/>
          </p:nvSpPr>
          <p:spPr bwMode="auto">
            <a:xfrm>
              <a:off x="2256" y="1056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9757" name="Line 61"/>
            <p:cNvSpPr>
              <a:spLocks noChangeShapeType="1"/>
            </p:cNvSpPr>
            <p:nvPr/>
          </p:nvSpPr>
          <p:spPr bwMode="auto">
            <a:xfrm>
              <a:off x="3648" y="1056"/>
              <a:ext cx="0" cy="2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3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Mes documents\Mes images\derahm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WordArt 3"/>
          <p:cNvSpPr>
            <a:spLocks noChangeArrowheads="1" noChangeShapeType="1" noTextEdit="1"/>
          </p:cNvSpPr>
          <p:nvPr/>
        </p:nvSpPr>
        <p:spPr bwMode="auto">
          <a:xfrm>
            <a:off x="1752600" y="1676400"/>
            <a:ext cx="5867400" cy="2438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3366FF"/>
              </a:contourClr>
            </a:sp3d>
          </a:bodyPr>
          <a:lstStyle/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2</a:t>
            </a:r>
          </a:p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Le financement</a:t>
            </a:r>
          </a:p>
        </p:txBody>
      </p:sp>
      <p:sp>
        <p:nvSpPr>
          <p:cNvPr id="15365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179388" cy="107950"/>
          </a:xfrm>
          <a:prstGeom prst="actionButtonEnd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66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629400"/>
            <a:ext cx="179388" cy="107950"/>
          </a:xfrm>
          <a:prstGeom prst="actionButtonBackPrevious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67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10600" y="6629400"/>
            <a:ext cx="179388" cy="107950"/>
          </a:xfrm>
          <a:prstGeom prst="actionButtonForwardNext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09600" y="4419600"/>
            <a:ext cx="8077200" cy="206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Généralement, les fonds propres se montent à 20% du financement et se composent de:</a:t>
            </a:r>
            <a:endParaRPr lang="fr-CH" altLang="fr-FR" sz="1400">
              <a:cs typeface="Times New Roman" panose="02020603050405020304" pitchFamily="18" charset="0"/>
            </a:endParaRPr>
          </a:p>
          <a:p>
            <a:pPr lvl="1" eaLnBrk="0" hangingPunct="0">
              <a:buFontTx/>
              <a:buChar char="•"/>
            </a:pPr>
            <a:r>
              <a:rPr lang="fr-CH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L’épargne « privée »</a:t>
            </a:r>
            <a:r>
              <a:rPr lang="fr-CH" altLang="fr-FR" sz="1200"/>
              <a:t> </a:t>
            </a:r>
          </a:p>
          <a:p>
            <a:pPr lvl="1" eaLnBrk="0" hangingPunct="0">
              <a:buFontTx/>
              <a:buChar char="•"/>
            </a:pPr>
            <a:r>
              <a:rPr lang="fr-CH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Assurance-vie avec prestation en capital (3ème pilier)</a:t>
            </a:r>
          </a:p>
          <a:p>
            <a:pPr lvl="1" eaLnBrk="0" hangingPunct="0">
              <a:buFontTx/>
              <a:buChar char="•"/>
            </a:pPr>
            <a:r>
              <a:rPr lang="fr-CH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Avoirs disponibles sur votre Caisse de pension ou en libre passage (accessible uniquement en cas   </a:t>
            </a:r>
          </a:p>
          <a:p>
            <a:pPr lvl="1" eaLnBrk="0" hangingPunct="0"/>
            <a:r>
              <a:rPr lang="fr-CH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d’acquisition d’un bien en Suisse et en résidence principale) </a:t>
            </a:r>
          </a:p>
          <a:p>
            <a:pPr lvl="1" eaLnBrk="0" hangingPunct="0">
              <a:buFontTx/>
              <a:buChar char="•"/>
            </a:pPr>
            <a:endParaRPr lang="fr-CH" altLang="fr-FR" sz="1200">
              <a:solidFill>
                <a:srgbClr val="000000"/>
              </a:solidFill>
            </a:endParaRPr>
          </a:p>
          <a:p>
            <a:pPr eaLnBrk="0" hangingPunct="0"/>
            <a:r>
              <a:rPr lang="fr-CH" altLang="fr-FR" sz="14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Selon la situation du marché, les établissements de crédits hypothécaires consentent des prêts en 1</a:t>
            </a:r>
            <a:r>
              <a:rPr lang="fr-CH" altLang="fr-FR" sz="1400" baseline="30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er</a:t>
            </a:r>
            <a:r>
              <a:rPr lang="fr-CH" altLang="fr-FR" sz="14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rang jusqu’à 60% voire 65% du prix d’achat.</a:t>
            </a:r>
          </a:p>
          <a:p>
            <a:pPr eaLnBrk="0" hangingPunct="0"/>
            <a:r>
              <a:rPr lang="fr-CH" altLang="fr-FR" sz="1400">
                <a:cs typeface="Times New Roman" panose="02020603050405020304" pitchFamily="18" charset="0"/>
              </a:rPr>
              <a:t/>
            </a:r>
            <a:br>
              <a:rPr lang="fr-CH" altLang="fr-FR" sz="1400">
                <a:cs typeface="Times New Roman" panose="02020603050405020304" pitchFamily="18" charset="0"/>
              </a:rPr>
            </a:br>
            <a:endParaRPr lang="fr-CH" altLang="fr-FR" sz="1400"/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1143000" y="304800"/>
          <a:ext cx="6819900" cy="389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Graphique" r:id="rId3" imgW="6820312" imgH="3896155" progId="Excel.Chart.8">
                  <p:embed/>
                </p:oleObj>
              </mc:Choice>
              <mc:Fallback>
                <p:oleObj name="Graphique" r:id="rId3" imgW="6820312" imgH="3896155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04800"/>
                        <a:ext cx="6819900" cy="389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/>
          </p:cNvGraphicFramePr>
          <p:nvPr/>
        </p:nvGraphicFramePr>
        <p:xfrm>
          <a:off x="1143000" y="304800"/>
          <a:ext cx="6819900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Graphique" r:id="rId3" imgW="6429632" imgH="3896155" progId="Excel.Chart.8">
                  <p:embed/>
                </p:oleObj>
              </mc:Choice>
              <mc:Fallback>
                <p:oleObj name="Graphique" r:id="rId3" imgW="6429632" imgH="3896155" progId="Excel.Char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04800"/>
                        <a:ext cx="6819900" cy="389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09600" y="4789488"/>
            <a:ext cx="8077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charges qu’entraîne l’acquisition d’un immeuble familial ne devraient pas dépasser le 30% du revenu brut total du propriétaire.</a:t>
            </a:r>
            <a:endParaRPr lang="fr-CH" altLang="fr-FR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>
            <a:hlinkClick r:id="rId3" action="ppaction://program"/>
          </p:cNvPr>
          <p:cNvSpPr>
            <a:spLocks noChangeArrowheads="1"/>
          </p:cNvSpPr>
          <p:nvPr/>
        </p:nvSpPr>
        <p:spPr bwMode="auto">
          <a:xfrm>
            <a:off x="228600" y="6400800"/>
            <a:ext cx="990600" cy="304800"/>
          </a:xfrm>
          <a:prstGeom prst="bevel">
            <a:avLst>
              <a:gd name="adj" fmla="val 12500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hlinkClick r:id="rId4"/>
              </a:rPr>
              <a:t>Version Excel</a:t>
            </a:r>
            <a:endParaRPr lang="fr-CH" altLang="fr-FR" sz="120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1052513" y="561975"/>
          <a:ext cx="7038975" cy="573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Feuille de calcul" r:id="rId5" imgW="7039438" imgH="5734291" progId="Excel.Sheet.8">
                  <p:embed/>
                </p:oleObj>
              </mc:Choice>
              <mc:Fallback>
                <p:oleObj name="Feuille de calcul" r:id="rId5" imgW="7039438" imgH="5734291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561975"/>
                        <a:ext cx="7038975" cy="573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AutoShape 5">
            <a:hlinkClick r:id="rId3" action="ppaction://program"/>
          </p:cNvPr>
          <p:cNvSpPr>
            <a:spLocks noChangeArrowheads="1"/>
          </p:cNvSpPr>
          <p:nvPr/>
        </p:nvSpPr>
        <p:spPr bwMode="auto">
          <a:xfrm>
            <a:off x="1676400" y="6400800"/>
            <a:ext cx="990600" cy="304800"/>
          </a:xfrm>
          <a:prstGeom prst="bevel">
            <a:avLst>
              <a:gd name="adj" fmla="val 12500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>
                <a:hlinkClick r:id="rId7"/>
              </a:rPr>
              <a:t>TQG p 116</a:t>
            </a:r>
            <a:endParaRPr lang="fr-CH" altLang="fr-FR" sz="1200"/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76200" y="4876800"/>
            <a:ext cx="1828800" cy="381000"/>
          </a:xfrm>
          <a:prstGeom prst="wedgeRoundRectCallout">
            <a:avLst>
              <a:gd name="adj1" fmla="val 91407"/>
              <a:gd name="adj2" fmla="val 32083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FR" altLang="fr-FR" sz="1400">
                <a:latin typeface="Lucida Sans" panose="020B0602030504020204" pitchFamily="34" charset="0"/>
              </a:rPr>
              <a:t>30% de 104'000.-</a:t>
            </a:r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7772400" y="5943600"/>
            <a:ext cx="1219200" cy="533400"/>
          </a:xfrm>
          <a:prstGeom prst="wedgeRoundRectCallout">
            <a:avLst>
              <a:gd name="adj1" fmla="val -91014"/>
              <a:gd name="adj2" fmla="val -41370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FR" altLang="fr-FR" sz="1400">
                <a:latin typeface="Lucida Sans" panose="020B0602030504020204" pitchFamily="34" charset="0"/>
              </a:rPr>
              <a:t>20% de 547'368.-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26" descr="C:\WINDOWS\Bureau\Secteur prof\Présentation\Didacticiel\Comptabilité\Diapo immeuble\simul_hy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654050"/>
            <a:ext cx="7721600" cy="554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1027" descr="C:\Mes documents\Mes images\Divers\Logo\c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0875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Mes documents\Mes images\derahm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WordArt 3"/>
          <p:cNvSpPr>
            <a:spLocks noChangeArrowheads="1" noChangeShapeType="1" noTextEdit="1"/>
          </p:cNvSpPr>
          <p:nvPr/>
        </p:nvSpPr>
        <p:spPr bwMode="auto">
          <a:xfrm>
            <a:off x="1371600" y="1676400"/>
            <a:ext cx="6553200" cy="2438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3366FF"/>
              </a:contourClr>
            </a:sp3d>
          </a:bodyPr>
          <a:lstStyle/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3</a:t>
            </a:r>
          </a:p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Les hypothèques</a:t>
            </a:r>
          </a:p>
        </p:txBody>
      </p:sp>
      <p:sp>
        <p:nvSpPr>
          <p:cNvPr id="16389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179388" cy="107950"/>
          </a:xfrm>
          <a:prstGeom prst="actionButtonEnd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0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629400"/>
            <a:ext cx="179388" cy="107950"/>
          </a:xfrm>
          <a:prstGeom prst="actionButtonBackPrevious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1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10600" y="6629400"/>
            <a:ext cx="179388" cy="107950"/>
          </a:xfrm>
          <a:prstGeom prst="actionButtonForwardNext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1028">
            <a:hlinkClick r:id="rId2" action="ppaction://program"/>
          </p:cNvPr>
          <p:cNvSpPr>
            <a:spLocks noChangeArrowheads="1"/>
          </p:cNvSpPr>
          <p:nvPr/>
        </p:nvSpPr>
        <p:spPr bwMode="auto">
          <a:xfrm>
            <a:off x="3200400" y="2667000"/>
            <a:ext cx="2667000" cy="1066800"/>
          </a:xfrm>
          <a:prstGeom prst="bevel">
            <a:avLst>
              <a:gd name="adj" fmla="val 7176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>
                <a:hlinkClick r:id="rId3"/>
              </a:rPr>
              <a:t>Diaporama</a:t>
            </a:r>
          </a:p>
          <a:p>
            <a:pPr algn="ctr"/>
            <a:r>
              <a:rPr lang="fr-CH" altLang="fr-FR">
                <a:hlinkClick r:id="rId3"/>
              </a:rPr>
              <a:t>Crédit hypothécaire</a:t>
            </a:r>
            <a:endParaRPr lang="fr-CH" alt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Mes documents\Mes images\derahm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WordArt 3"/>
          <p:cNvSpPr>
            <a:spLocks noChangeArrowheads="1" noChangeShapeType="1" noTextEdit="1"/>
          </p:cNvSpPr>
          <p:nvPr/>
        </p:nvSpPr>
        <p:spPr bwMode="auto">
          <a:xfrm>
            <a:off x="1752600" y="1676400"/>
            <a:ext cx="5867400" cy="2438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3366FF"/>
              </a:contourClr>
            </a:sp3d>
          </a:bodyPr>
          <a:lstStyle/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4</a:t>
            </a:r>
          </a:p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Achat - Vente</a:t>
            </a:r>
          </a:p>
        </p:txBody>
      </p:sp>
      <p:sp>
        <p:nvSpPr>
          <p:cNvPr id="17413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179388" cy="107950"/>
          </a:xfrm>
          <a:prstGeom prst="actionButtonEnd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1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629400"/>
            <a:ext cx="179388" cy="107950"/>
          </a:xfrm>
          <a:prstGeom prst="actionButtonBackPrevious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1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10600" y="6629400"/>
            <a:ext cx="179388" cy="107950"/>
          </a:xfrm>
          <a:prstGeom prst="actionButtonForwardNext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>
            <a:hlinkClick r:id="rId2" action="ppaction://program"/>
          </p:cNvPr>
          <p:cNvSpPr>
            <a:spLocks noChangeArrowheads="1"/>
          </p:cNvSpPr>
          <p:nvPr/>
        </p:nvSpPr>
        <p:spPr bwMode="auto">
          <a:xfrm>
            <a:off x="4800600" y="3962400"/>
            <a:ext cx="2057400" cy="838200"/>
          </a:xfrm>
          <a:prstGeom prst="bevel">
            <a:avLst>
              <a:gd name="adj" fmla="val 7176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>
                <a:hlinkClick r:id="rId3"/>
              </a:rPr>
              <a:t>Exercice</a:t>
            </a:r>
          </a:p>
          <a:p>
            <a:pPr algn="ctr"/>
            <a:r>
              <a:rPr lang="fr-CH" altLang="fr-FR">
                <a:hlinkClick r:id="rId3"/>
              </a:rPr>
              <a:t>révision</a:t>
            </a:r>
            <a:endParaRPr lang="fr-CH" altLang="fr-FR"/>
          </a:p>
        </p:txBody>
      </p:sp>
      <p:sp>
        <p:nvSpPr>
          <p:cNvPr id="25604" name="AutoShape 4">
            <a:hlinkClick r:id="rId4" action="ppaction://program"/>
          </p:cNvPr>
          <p:cNvSpPr>
            <a:spLocks noChangeArrowheads="1"/>
          </p:cNvSpPr>
          <p:nvPr/>
        </p:nvSpPr>
        <p:spPr bwMode="auto">
          <a:xfrm>
            <a:off x="1981200" y="2286000"/>
            <a:ext cx="2057400" cy="838200"/>
          </a:xfrm>
          <a:prstGeom prst="bevel">
            <a:avLst>
              <a:gd name="adj" fmla="val 7176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>
                <a:hlinkClick r:id="rId5"/>
              </a:rPr>
              <a:t>Exemple</a:t>
            </a:r>
            <a:endParaRPr lang="fr-CH" alt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Mes documents\Mes images\derahm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1752600" y="1676400"/>
            <a:ext cx="5867400" cy="2438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3366FF"/>
              </a:contourClr>
            </a:sp3d>
          </a:bodyPr>
          <a:lstStyle/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5</a:t>
            </a:r>
          </a:p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Le chauffage</a:t>
            </a:r>
          </a:p>
        </p:txBody>
      </p:sp>
      <p:sp>
        <p:nvSpPr>
          <p:cNvPr id="18437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179388" cy="107950"/>
          </a:xfrm>
          <a:prstGeom prst="actionButtonEnd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8438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629400"/>
            <a:ext cx="179388" cy="107950"/>
          </a:xfrm>
          <a:prstGeom prst="actionButtonBackPrevious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843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10600" y="6629400"/>
            <a:ext cx="179388" cy="107950"/>
          </a:xfrm>
          <a:prstGeom prst="actionButtonForwardNext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>
            <a:hlinkClick r:id="rId2" action="ppaction://program"/>
          </p:cNvPr>
          <p:cNvSpPr>
            <a:spLocks noChangeArrowheads="1"/>
          </p:cNvSpPr>
          <p:nvPr/>
        </p:nvSpPr>
        <p:spPr bwMode="auto">
          <a:xfrm>
            <a:off x="3200400" y="2667000"/>
            <a:ext cx="2667000" cy="1066800"/>
          </a:xfrm>
          <a:prstGeom prst="bevel">
            <a:avLst>
              <a:gd name="adj" fmla="val 7176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>
                <a:hlinkClick r:id="rId3"/>
              </a:rPr>
              <a:t>Décompte</a:t>
            </a:r>
          </a:p>
          <a:p>
            <a:pPr algn="ctr"/>
            <a:r>
              <a:rPr lang="fr-CH" altLang="fr-FR">
                <a:hlinkClick r:id="rId3"/>
              </a:rPr>
              <a:t>Chauffage</a:t>
            </a:r>
            <a:endParaRPr lang="fr-CH" alt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457200" y="685800"/>
            <a:ext cx="3962400" cy="3581400"/>
            <a:chOff x="3024" y="432"/>
            <a:chExt cx="2496" cy="2256"/>
          </a:xfrm>
        </p:grpSpPr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3024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Achats combustible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Electricité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Entretien brûleur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Révision citerne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Ramonage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Assurance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surveillance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administratifs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rgbClr val="66FF3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642" name="Rectangle 18"/>
            <p:cNvSpPr>
              <a:spLocks noChangeArrowheads="1"/>
            </p:cNvSpPr>
            <p:nvPr/>
          </p:nvSpPr>
          <p:spPr bwMode="auto">
            <a:xfrm>
              <a:off x="3024" y="432"/>
              <a:ext cx="2496" cy="240"/>
            </a:xfrm>
            <a:prstGeom prst="rect">
              <a:avLst/>
            </a:prstGeom>
            <a:solidFill>
              <a:srgbClr val="4D4D4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+           </a:t>
              </a:r>
              <a:r>
                <a:rPr lang="fr-CH" altLang="fr-FR" sz="1800" b="1">
                  <a:solidFill>
                    <a:schemeClr val="bg1"/>
                  </a:solidFill>
                  <a:latin typeface="Arial" panose="020B0604020202020204" pitchFamily="34" charset="0"/>
                </a:rPr>
                <a:t>7520   Chauffage           </a:t>
              </a:r>
              <a:r>
                <a:rPr lang="fr-CH" altLang="fr-FR" b="1">
                  <a:solidFill>
                    <a:schemeClr val="bg1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4272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Contributions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des locataires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du propriétaire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 flipV="1">
              <a:off x="4272" y="672"/>
              <a:ext cx="0" cy="201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4953000" y="4191000"/>
            <a:ext cx="3962400" cy="1828800"/>
            <a:chOff x="1536" y="192"/>
            <a:chExt cx="2496" cy="1152"/>
          </a:xfrm>
        </p:grpSpPr>
        <p:grpSp>
          <p:nvGrpSpPr>
            <p:cNvPr id="26633" name="Group 9"/>
            <p:cNvGrpSpPr>
              <a:grpSpLocks/>
            </p:cNvGrpSpPr>
            <p:nvPr/>
          </p:nvGrpSpPr>
          <p:grpSpPr bwMode="auto">
            <a:xfrm>
              <a:off x="1536" y="192"/>
              <a:ext cx="2496" cy="1152"/>
              <a:chOff x="1536" y="192"/>
              <a:chExt cx="2496" cy="1152"/>
            </a:xfrm>
          </p:grpSpPr>
          <p:sp>
            <p:nvSpPr>
              <p:cNvPr id="26634" name="Rectangle 10"/>
              <p:cNvSpPr>
                <a:spLocks noChangeArrowheads="1"/>
              </p:cNvSpPr>
              <p:nvPr/>
            </p:nvSpPr>
            <p:spPr bwMode="auto">
              <a:xfrm>
                <a:off x="1536" y="432"/>
                <a:ext cx="1248" cy="912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Stock initial</a:t>
                </a:r>
              </a:p>
              <a:p>
                <a:pPr lvl="1"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Augmentation stock</a:t>
                </a: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635" name="Rectangle 11"/>
              <p:cNvSpPr>
                <a:spLocks noChangeArrowheads="1"/>
              </p:cNvSpPr>
              <p:nvPr/>
            </p:nvSpPr>
            <p:spPr bwMode="auto">
              <a:xfrm>
                <a:off x="1536" y="192"/>
                <a:ext cx="2496" cy="240"/>
              </a:xfrm>
              <a:prstGeom prst="rect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+    1205   Stock combustible    </a:t>
                </a:r>
                <a:r>
                  <a:rPr lang="fr-CH" altLang="fr-FR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636" name="Rectangle 12"/>
              <p:cNvSpPr>
                <a:spLocks noChangeArrowheads="1"/>
              </p:cNvSpPr>
              <p:nvPr/>
            </p:nvSpPr>
            <p:spPr bwMode="auto">
              <a:xfrm>
                <a:off x="2784" y="432"/>
                <a:ext cx="1248" cy="912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Diminution stock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Stock final v/Bilan</a:t>
                </a:r>
              </a:p>
            </p:txBody>
          </p:sp>
        </p:grpSp>
        <p:sp>
          <p:nvSpPr>
            <p:cNvPr id="26637" name="Line 13"/>
            <p:cNvSpPr>
              <a:spLocks noChangeShapeType="1"/>
            </p:cNvSpPr>
            <p:nvPr/>
          </p:nvSpPr>
          <p:spPr bwMode="auto">
            <a:xfrm flipV="1">
              <a:off x="2784" y="432"/>
              <a:ext cx="0" cy="91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6647" name="Line 23"/>
          <p:cNvSpPr>
            <a:spLocks noChangeShapeType="1"/>
          </p:cNvSpPr>
          <p:nvPr/>
        </p:nvSpPr>
        <p:spPr bwMode="auto">
          <a:xfrm flipH="1">
            <a:off x="4486275" y="3305175"/>
            <a:ext cx="24384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 flipV="1">
            <a:off x="6931025" y="3294063"/>
            <a:ext cx="0" cy="8382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26639" name="Group 15"/>
          <p:cNvGrpSpPr>
            <a:grpSpLocks/>
          </p:cNvGrpSpPr>
          <p:nvPr/>
        </p:nvGrpSpPr>
        <p:grpSpPr bwMode="auto">
          <a:xfrm>
            <a:off x="457200" y="685800"/>
            <a:ext cx="3962400" cy="3581400"/>
            <a:chOff x="288" y="432"/>
            <a:chExt cx="2496" cy="2256"/>
          </a:xfrm>
        </p:grpSpPr>
        <p:sp>
          <p:nvSpPr>
            <p:cNvPr id="26628" name="Rectangle 4"/>
            <p:cNvSpPr>
              <a:spLocks noChangeArrowheads="1"/>
            </p:cNvSpPr>
            <p:nvPr/>
          </p:nvSpPr>
          <p:spPr bwMode="auto">
            <a:xfrm>
              <a:off x="288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Achats combustible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Electricité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Entretien brûleur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Révision citerne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Ramonage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Assurance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surveillance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administratifs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rPr>
                <a:t>Diminution stock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Ristournes aux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   locataires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rgbClr val="66FF3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629" name="Rectangle 5"/>
            <p:cNvSpPr>
              <a:spLocks noChangeArrowheads="1"/>
            </p:cNvSpPr>
            <p:nvPr/>
          </p:nvSpPr>
          <p:spPr bwMode="auto">
            <a:xfrm>
              <a:off x="288" y="432"/>
              <a:ext cx="2496" cy="240"/>
            </a:xfrm>
            <a:prstGeom prst="rect">
              <a:avLst/>
            </a:prstGeom>
            <a:solidFill>
              <a:srgbClr val="4D4D4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+           </a:t>
              </a:r>
              <a:r>
                <a:rPr lang="fr-CH" altLang="fr-FR" sz="1800" b="1">
                  <a:solidFill>
                    <a:schemeClr val="bg1"/>
                  </a:solidFill>
                  <a:latin typeface="Arial" panose="020B0604020202020204" pitchFamily="34" charset="0"/>
                </a:rPr>
                <a:t>7520   Chauffage           </a:t>
              </a:r>
              <a:r>
                <a:rPr lang="fr-CH" altLang="fr-FR" b="1">
                  <a:solidFill>
                    <a:schemeClr val="bg1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1536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Contributions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des locataires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du propriétaire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rPr>
                <a:t>Augmentation stock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Suppléments dûs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   par les locataires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1536" y="672"/>
              <a:ext cx="0" cy="201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7" grpId="0" animBg="1"/>
      <p:bldP spid="2664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69" name="Group 21"/>
          <p:cNvGrpSpPr>
            <a:grpSpLocks/>
          </p:cNvGrpSpPr>
          <p:nvPr/>
        </p:nvGrpSpPr>
        <p:grpSpPr bwMode="auto">
          <a:xfrm>
            <a:off x="457200" y="685800"/>
            <a:ext cx="3962400" cy="3581400"/>
            <a:chOff x="288" y="432"/>
            <a:chExt cx="2496" cy="2256"/>
          </a:xfrm>
        </p:grpSpPr>
        <p:sp>
          <p:nvSpPr>
            <p:cNvPr id="27670" name="Rectangle 22"/>
            <p:cNvSpPr>
              <a:spLocks noChangeArrowheads="1"/>
            </p:cNvSpPr>
            <p:nvPr/>
          </p:nvSpPr>
          <p:spPr bwMode="auto">
            <a:xfrm>
              <a:off x="288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FF0066"/>
                  </a:solidFill>
                  <a:latin typeface="Arial" panose="020B0604020202020204" pitchFamily="34" charset="0"/>
                </a:rPr>
                <a:t>Stock initial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Achats combustible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Electricité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Entretien brûleur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Révision citerne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Ramonage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Assurance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surveillance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administratifs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rgbClr val="66FF3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1" name="Rectangle 23"/>
            <p:cNvSpPr>
              <a:spLocks noChangeArrowheads="1"/>
            </p:cNvSpPr>
            <p:nvPr/>
          </p:nvSpPr>
          <p:spPr bwMode="auto">
            <a:xfrm>
              <a:off x="288" y="432"/>
              <a:ext cx="2496" cy="240"/>
            </a:xfrm>
            <a:prstGeom prst="rect">
              <a:avLst/>
            </a:prstGeom>
            <a:solidFill>
              <a:srgbClr val="4D4D4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+           </a:t>
              </a:r>
              <a:r>
                <a:rPr lang="fr-CH" altLang="fr-FR" sz="1800" b="1">
                  <a:solidFill>
                    <a:schemeClr val="bg1"/>
                  </a:solidFill>
                  <a:latin typeface="Arial" panose="020B0604020202020204" pitchFamily="34" charset="0"/>
                </a:rPr>
                <a:t>7520   Chauffage           </a:t>
              </a:r>
              <a:r>
                <a:rPr lang="fr-CH" altLang="fr-FR" b="1">
                  <a:solidFill>
                    <a:schemeClr val="bg1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27672" name="Rectangle 24"/>
            <p:cNvSpPr>
              <a:spLocks noChangeArrowheads="1"/>
            </p:cNvSpPr>
            <p:nvPr/>
          </p:nvSpPr>
          <p:spPr bwMode="auto">
            <a:xfrm>
              <a:off x="1536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Contributions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des locataires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du propriétaire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  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3" name="Line 25"/>
            <p:cNvSpPr>
              <a:spLocks noChangeShapeType="1"/>
            </p:cNvSpPr>
            <p:nvPr/>
          </p:nvSpPr>
          <p:spPr bwMode="auto">
            <a:xfrm flipV="1">
              <a:off x="1536" y="672"/>
              <a:ext cx="0" cy="201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27668" name="Group 20"/>
          <p:cNvGrpSpPr>
            <a:grpSpLocks/>
          </p:cNvGrpSpPr>
          <p:nvPr/>
        </p:nvGrpSpPr>
        <p:grpSpPr bwMode="auto">
          <a:xfrm>
            <a:off x="457200" y="685800"/>
            <a:ext cx="3962400" cy="3581400"/>
            <a:chOff x="288" y="432"/>
            <a:chExt cx="2496" cy="2256"/>
          </a:xfrm>
        </p:grpSpPr>
        <p:sp>
          <p:nvSpPr>
            <p:cNvPr id="27650" name="Rectangle 2"/>
            <p:cNvSpPr>
              <a:spLocks noChangeArrowheads="1"/>
            </p:cNvSpPr>
            <p:nvPr/>
          </p:nvSpPr>
          <p:spPr bwMode="auto">
            <a:xfrm>
              <a:off x="288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FF0066"/>
                  </a:solidFill>
                  <a:latin typeface="Arial" panose="020B0604020202020204" pitchFamily="34" charset="0"/>
                </a:rPr>
                <a:t>Stock initial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Achats combustible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Electricité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Entretien brûleur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Révision citerne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Ramonage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Assurance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surveillance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Frais administratifs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Ristournes aux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   locataires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rgbClr val="66FF3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51" name="Rectangle 3"/>
            <p:cNvSpPr>
              <a:spLocks noChangeArrowheads="1"/>
            </p:cNvSpPr>
            <p:nvPr/>
          </p:nvSpPr>
          <p:spPr bwMode="auto">
            <a:xfrm>
              <a:off x="288" y="432"/>
              <a:ext cx="2496" cy="240"/>
            </a:xfrm>
            <a:prstGeom prst="rect">
              <a:avLst/>
            </a:prstGeom>
            <a:solidFill>
              <a:srgbClr val="4D4D4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+           </a:t>
              </a:r>
              <a:r>
                <a:rPr lang="fr-CH" altLang="fr-FR" sz="1800" b="1">
                  <a:solidFill>
                    <a:schemeClr val="bg1"/>
                  </a:solidFill>
                  <a:latin typeface="Arial" panose="020B0604020202020204" pitchFamily="34" charset="0"/>
                </a:rPr>
                <a:t>7520   Chauffage           </a:t>
              </a:r>
              <a:r>
                <a:rPr lang="fr-CH" altLang="fr-FR" b="1">
                  <a:solidFill>
                    <a:schemeClr val="bg1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27652" name="Rectangle 4"/>
            <p:cNvSpPr>
              <a:spLocks noChangeArrowheads="1"/>
            </p:cNvSpPr>
            <p:nvPr/>
          </p:nvSpPr>
          <p:spPr bwMode="auto">
            <a:xfrm>
              <a:off x="1536" y="672"/>
              <a:ext cx="1248" cy="2016"/>
            </a:xfrm>
            <a:prstGeom prst="rect">
              <a:avLst/>
            </a:prstGeom>
            <a:solidFill>
              <a:srgbClr val="29292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Contributions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des locataires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du propriétaire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rPr>
                <a:t>Stock final</a:t>
              </a:r>
            </a:p>
            <a:p>
              <a:pPr>
                <a:buFont typeface="Wingdings" panose="05000000000000000000" pitchFamily="2" charset="2"/>
                <a:buChar char="§"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Suppléments dûs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fr-CH" altLang="fr-FR" sz="1400" b="1">
                  <a:solidFill>
                    <a:srgbClr val="66FF33"/>
                  </a:solidFill>
                  <a:latin typeface="Arial" panose="020B0604020202020204" pitchFamily="34" charset="0"/>
                </a:rPr>
                <a:t>   par les locataires</a:t>
              </a:r>
            </a:p>
            <a:p>
              <a:pPr>
                <a:buFont typeface="Wingdings" panose="05000000000000000000" pitchFamily="2" charset="2"/>
                <a:buNone/>
              </a:pPr>
              <a:endParaRPr lang="fr-CH" altLang="fr-FR" sz="14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53" name="Line 5"/>
            <p:cNvSpPr>
              <a:spLocks noChangeShapeType="1"/>
            </p:cNvSpPr>
            <p:nvPr/>
          </p:nvSpPr>
          <p:spPr bwMode="auto">
            <a:xfrm flipV="1">
              <a:off x="1536" y="672"/>
              <a:ext cx="0" cy="201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5715000" y="3048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Autre solution ...</a:t>
            </a: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4953000" y="4191000"/>
            <a:ext cx="3962400" cy="1828800"/>
            <a:chOff x="1536" y="192"/>
            <a:chExt cx="2496" cy="1152"/>
          </a:xfrm>
        </p:grpSpPr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1536" y="192"/>
              <a:ext cx="2496" cy="1152"/>
              <a:chOff x="1536" y="192"/>
              <a:chExt cx="2496" cy="1152"/>
            </a:xfrm>
          </p:grpSpPr>
          <p:sp>
            <p:nvSpPr>
              <p:cNvPr id="27656" name="Rectangle 8"/>
              <p:cNvSpPr>
                <a:spLocks noChangeArrowheads="1"/>
              </p:cNvSpPr>
              <p:nvPr/>
            </p:nvSpPr>
            <p:spPr bwMode="auto">
              <a:xfrm>
                <a:off x="1536" y="432"/>
                <a:ext cx="1248" cy="912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0066"/>
                  </a:solidFill>
                  <a:latin typeface="Arial" panose="020B0604020202020204" pitchFamily="34" charset="0"/>
                </a:endParaRPr>
              </a:p>
              <a:p>
                <a:pPr lvl="1"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FF00"/>
                    </a:solidFill>
                    <a:latin typeface="Arial" panose="020B0604020202020204" pitchFamily="34" charset="0"/>
                  </a:rPr>
                  <a:t>Stock combustible</a:t>
                </a: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657" name="Rectangle 9"/>
              <p:cNvSpPr>
                <a:spLocks noChangeArrowheads="1"/>
              </p:cNvSpPr>
              <p:nvPr/>
            </p:nvSpPr>
            <p:spPr bwMode="auto">
              <a:xfrm>
                <a:off x="1536" y="192"/>
                <a:ext cx="2496" cy="240"/>
              </a:xfrm>
              <a:prstGeom prst="rect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fr-CH" altLang="fr-FR" sz="20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+    1300   Actifs transitoires    </a:t>
                </a:r>
                <a:r>
                  <a:rPr lang="fr-CH" altLang="fr-FR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7658" name="Rectangle 10"/>
              <p:cNvSpPr>
                <a:spLocks noChangeArrowheads="1"/>
              </p:cNvSpPr>
              <p:nvPr/>
            </p:nvSpPr>
            <p:spPr bwMode="auto">
              <a:xfrm>
                <a:off x="2784" y="432"/>
                <a:ext cx="1248" cy="912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endParaRPr lang="fr-CH" altLang="fr-FR" sz="1400" b="1">
                  <a:solidFill>
                    <a:srgbClr val="FFFF00"/>
                  </a:solidFill>
                  <a:latin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fr-CH" altLang="fr-FR" sz="1400" b="1">
                    <a:solidFill>
                      <a:schemeClr val="bg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fr-CH" altLang="fr-FR" sz="1400" b="1">
                    <a:solidFill>
                      <a:srgbClr val="FF0066"/>
                    </a:solidFill>
                    <a:latin typeface="Arial" panose="020B0604020202020204" pitchFamily="34" charset="0"/>
                  </a:rPr>
                  <a:t>spb v/Bilan</a:t>
                </a:r>
              </a:p>
            </p:txBody>
          </p:sp>
        </p:grpSp>
        <p:sp>
          <p:nvSpPr>
            <p:cNvPr id="27659" name="Line 11"/>
            <p:cNvSpPr>
              <a:spLocks noChangeShapeType="1"/>
            </p:cNvSpPr>
            <p:nvPr/>
          </p:nvSpPr>
          <p:spPr bwMode="auto">
            <a:xfrm flipV="1">
              <a:off x="2784" y="432"/>
              <a:ext cx="0" cy="91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7664" name="Freeform 16"/>
          <p:cNvSpPr>
            <a:spLocks/>
          </p:cNvSpPr>
          <p:nvPr/>
        </p:nvSpPr>
        <p:spPr bwMode="auto">
          <a:xfrm>
            <a:off x="3733800" y="3200400"/>
            <a:ext cx="1066800" cy="1770063"/>
          </a:xfrm>
          <a:custGeom>
            <a:avLst/>
            <a:gdLst>
              <a:gd name="T0" fmla="*/ 0 w 672"/>
              <a:gd name="T1" fmla="*/ 0 h 1104"/>
              <a:gd name="T2" fmla="*/ 576 w 672"/>
              <a:gd name="T3" fmla="*/ 0 h 1104"/>
              <a:gd name="T4" fmla="*/ 576 w 672"/>
              <a:gd name="T5" fmla="*/ 1104 h 1104"/>
              <a:gd name="T6" fmla="*/ 672 w 672"/>
              <a:gd name="T7" fmla="*/ 1104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2" h="1104">
                <a:moveTo>
                  <a:pt x="0" y="0"/>
                </a:moveTo>
                <a:lnTo>
                  <a:pt x="576" y="0"/>
                </a:lnTo>
                <a:lnTo>
                  <a:pt x="576" y="1104"/>
                </a:lnTo>
                <a:lnTo>
                  <a:pt x="672" y="1104"/>
                </a:lnTo>
              </a:path>
            </a:pathLst>
          </a:custGeom>
          <a:noFill/>
          <a:ln w="28575" cmpd="sng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4645025" y="4972050"/>
            <a:ext cx="3810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4" grpId="0" animBg="1"/>
      <p:bldP spid="276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Mes documents\Mes images\derahm2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4800600" y="1219200"/>
            <a:ext cx="3962400" cy="1524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3366FF"/>
              </a:contourClr>
            </a:sp3d>
          </a:bodyPr>
          <a:lstStyle/>
          <a:p>
            <a:pPr algn="ctr"/>
            <a:r>
              <a:rPr lang="fr-CH" sz="60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50000">
                      <a:srgbClr val="3366FF">
                        <a:gamma/>
                        <a:tint val="48627"/>
                        <a:invGamma/>
                      </a:srgbClr>
                    </a:gs>
                    <a:gs pos="100000">
                      <a:srgbClr val="3366FF"/>
                    </a:gs>
                  </a:gsLst>
                  <a:lin ang="5400000" scaled="1"/>
                </a:gradFill>
                <a:latin typeface="Bauhaus 93" panose="04030905020B02020C02" pitchFamily="82" charset="0"/>
              </a:rPr>
              <a:t>F i n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52400" y="6477000"/>
            <a:ext cx="20097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sz="800">
                <a:solidFill>
                  <a:srgbClr val="3366FF"/>
                </a:solidFill>
                <a:latin typeface="Arial" panose="020B0604020202020204" pitchFamily="34" charset="0"/>
              </a:rPr>
              <a:t>© Yvan Péguiron – HEP VD – avril 2003</a:t>
            </a:r>
          </a:p>
        </p:txBody>
      </p:sp>
      <p:sp>
        <p:nvSpPr>
          <p:cNvPr id="11270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82000" y="6629400"/>
            <a:ext cx="179388" cy="107950"/>
          </a:xfrm>
          <a:prstGeom prst="actionButtonBackPrevious">
            <a:avLst/>
          </a:prstGeom>
          <a:solidFill>
            <a:srgbClr val="99CCFF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09600" y="3352800"/>
            <a:ext cx="4953000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600">
                <a:solidFill>
                  <a:srgbClr val="3399FF"/>
                </a:solidFill>
                <a:latin typeface="Bauhaus 93" panose="04030905020B02020C02" pitchFamily="82" charset="0"/>
                <a:hlinkClick r:id="rId4" action="ppaction://hlinksldjump"/>
              </a:rPr>
              <a:t>Les comptes</a:t>
            </a:r>
            <a:endParaRPr lang="fr-CH" altLang="fr-FR" sz="1600">
              <a:solidFill>
                <a:srgbClr val="3399FF"/>
              </a:solidFill>
              <a:latin typeface="Bauhaus 93" panose="04030905020B02020C02" pitchFamily="82" charset="0"/>
            </a:endParaRPr>
          </a:p>
          <a:p>
            <a:pPr>
              <a:spcBef>
                <a:spcPct val="50000"/>
              </a:spcBef>
            </a:pPr>
            <a:r>
              <a:rPr lang="fr-CH" altLang="fr-FR" sz="1600">
                <a:solidFill>
                  <a:srgbClr val="3399FF"/>
                </a:solidFill>
                <a:latin typeface="Bauhaus 93" panose="04030905020B02020C02" pitchFamily="82" charset="0"/>
                <a:hlinkClick r:id="rId5" action="ppaction://hlinksldjump"/>
              </a:rPr>
              <a:t>Le financement</a:t>
            </a:r>
            <a:endParaRPr lang="fr-CH" altLang="fr-FR" sz="1600">
              <a:solidFill>
                <a:srgbClr val="3399FF"/>
              </a:solidFill>
              <a:latin typeface="Bauhaus 93" panose="04030905020B02020C02" pitchFamily="82" charset="0"/>
            </a:endParaRPr>
          </a:p>
          <a:p>
            <a:pPr>
              <a:spcBef>
                <a:spcPct val="50000"/>
              </a:spcBef>
            </a:pPr>
            <a:r>
              <a:rPr lang="fr-CH" altLang="fr-FR" sz="1600">
                <a:solidFill>
                  <a:srgbClr val="3399FF"/>
                </a:solidFill>
                <a:latin typeface="Bauhaus 93" panose="04030905020B02020C02" pitchFamily="82" charset="0"/>
                <a:hlinkClick r:id="rId6" action="ppaction://hlinksldjump"/>
              </a:rPr>
              <a:t>Les hypothèques</a:t>
            </a:r>
            <a:endParaRPr lang="fr-CH" altLang="fr-FR" sz="1600">
              <a:solidFill>
                <a:srgbClr val="3399FF"/>
              </a:solidFill>
              <a:latin typeface="Bauhaus 93" panose="04030905020B02020C02" pitchFamily="82" charset="0"/>
            </a:endParaRPr>
          </a:p>
          <a:p>
            <a:pPr>
              <a:spcBef>
                <a:spcPct val="50000"/>
              </a:spcBef>
            </a:pPr>
            <a:r>
              <a:rPr lang="fr-CH" altLang="fr-FR" sz="1600">
                <a:solidFill>
                  <a:srgbClr val="3399FF"/>
                </a:solidFill>
                <a:latin typeface="Bauhaus 93" panose="04030905020B02020C02" pitchFamily="82" charset="0"/>
                <a:hlinkClick r:id="rId7" action="ppaction://hlinksldjump"/>
              </a:rPr>
              <a:t>Achat / Vente</a:t>
            </a:r>
            <a:endParaRPr lang="fr-CH" altLang="fr-FR" sz="1600">
              <a:solidFill>
                <a:srgbClr val="3399FF"/>
              </a:solidFill>
              <a:latin typeface="Bauhaus 93" panose="04030905020B02020C02" pitchFamily="82" charset="0"/>
            </a:endParaRPr>
          </a:p>
          <a:p>
            <a:pPr>
              <a:spcBef>
                <a:spcPct val="50000"/>
              </a:spcBef>
            </a:pPr>
            <a:r>
              <a:rPr lang="fr-CH" altLang="fr-FR" sz="1600">
                <a:solidFill>
                  <a:srgbClr val="3399FF"/>
                </a:solidFill>
                <a:latin typeface="Bauhaus 93" panose="04030905020B02020C02" pitchFamily="82" charset="0"/>
                <a:hlinkClick r:id="rId8" action="ppaction://hlinksldjump"/>
              </a:rPr>
              <a:t>Le chauffage</a:t>
            </a:r>
            <a:endParaRPr lang="fr-CH" altLang="fr-FR" sz="1600">
              <a:solidFill>
                <a:srgbClr val="3399FF"/>
              </a:solidFill>
              <a:latin typeface="Bauhaus 93" panose="04030905020B02020C02" pitchFamily="8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3366FF"/>
    </a:hlink>
    <a:folHlink>
      <a:srgbClr val="3366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677</Words>
  <Application>Microsoft Office PowerPoint</Application>
  <PresentationFormat>Affichage à l'écran (4:3)</PresentationFormat>
  <Paragraphs>325</Paragraphs>
  <Slides>21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Times New Roman</vt:lpstr>
      <vt:lpstr>Arial</vt:lpstr>
      <vt:lpstr>Wingdings</vt:lpstr>
      <vt:lpstr>Lucida Sans</vt:lpstr>
      <vt:lpstr>Bauhaus 93</vt:lpstr>
      <vt:lpstr>Modèle par défaut</vt:lpstr>
      <vt:lpstr>Graphique Microsoft Excel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SPES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Création Yvan Péguiorn</dc:creator>
  <cp:lastModifiedBy>Yvan Péguiron</cp:lastModifiedBy>
  <cp:revision>48</cp:revision>
  <dcterms:created xsi:type="dcterms:W3CDTF">2003-04-13T21:25:55Z</dcterms:created>
  <dcterms:modified xsi:type="dcterms:W3CDTF">2014-12-07T21:48:35Z</dcterms:modified>
</cp:coreProperties>
</file>