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sldIdLst>
    <p:sldId id="270" r:id="rId2"/>
    <p:sldId id="301" r:id="rId3"/>
    <p:sldId id="307" r:id="rId4"/>
    <p:sldId id="306" r:id="rId5"/>
    <p:sldId id="257" r:id="rId6"/>
    <p:sldId id="308" r:id="rId7"/>
    <p:sldId id="309" r:id="rId8"/>
    <p:sldId id="279" r:id="rId9"/>
    <p:sldId id="267" r:id="rId10"/>
    <p:sldId id="268" r:id="rId11"/>
    <p:sldId id="269" r:id="rId12"/>
    <p:sldId id="271" r:id="rId13"/>
    <p:sldId id="260" r:id="rId14"/>
    <p:sldId id="259" r:id="rId15"/>
    <p:sldId id="261" r:id="rId16"/>
    <p:sldId id="263" r:id="rId17"/>
    <p:sldId id="264" r:id="rId18"/>
    <p:sldId id="262" r:id="rId19"/>
    <p:sldId id="265" r:id="rId20"/>
    <p:sldId id="266" r:id="rId21"/>
    <p:sldId id="312" r:id="rId22"/>
    <p:sldId id="272" r:id="rId23"/>
    <p:sldId id="258" r:id="rId24"/>
    <p:sldId id="274" r:id="rId25"/>
    <p:sldId id="275" r:id="rId26"/>
    <p:sldId id="281" r:id="rId27"/>
    <p:sldId id="288" r:id="rId28"/>
    <p:sldId id="300" r:id="rId29"/>
    <p:sldId id="276" r:id="rId30"/>
    <p:sldId id="277" r:id="rId31"/>
    <p:sldId id="280" r:id="rId32"/>
    <p:sldId id="295" r:id="rId33"/>
    <p:sldId id="302" r:id="rId34"/>
    <p:sldId id="256" r:id="rId35"/>
    <p:sldId id="305" r:id="rId36"/>
    <p:sldId id="304" r:id="rId37"/>
    <p:sldId id="303" r:id="rId38"/>
    <p:sldId id="294" r:id="rId39"/>
    <p:sldId id="287" r:id="rId40"/>
    <p:sldId id="297" r:id="rId41"/>
    <p:sldId id="296" r:id="rId42"/>
    <p:sldId id="283" r:id="rId43"/>
    <p:sldId id="282" r:id="rId44"/>
    <p:sldId id="286" r:id="rId45"/>
    <p:sldId id="285" r:id="rId46"/>
    <p:sldId id="284" r:id="rId47"/>
    <p:sldId id="289" r:id="rId48"/>
    <p:sldId id="290" r:id="rId49"/>
    <p:sldId id="291" r:id="rId50"/>
    <p:sldId id="292" r:id="rId51"/>
    <p:sldId id="293" r:id="rId52"/>
    <p:sldId id="310" r:id="rId53"/>
    <p:sldId id="311" r:id="rId54"/>
    <p:sldId id="273" r:id="rId55"/>
    <p:sldId id="299" r:id="rId56"/>
  </p:sldIdLst>
  <p:sldSz cx="9144000" cy="6858000" type="screen4x3"/>
  <p:notesSz cx="6669088" cy="9926638"/>
  <p:defaultTextStyle>
    <a:defPPr>
      <a:defRPr lang="fr-FR"/>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4110">
          <p15:clr>
            <a:srgbClr val="A4A3A4"/>
          </p15:clr>
        </p15:guide>
        <p15:guide id="2" pos="24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FF3300"/>
    <a:srgbClr val="000099"/>
    <a:srgbClr val="0066FF"/>
    <a:srgbClr val="008000"/>
    <a:srgbClr val="FFFF99"/>
    <a:srgbClr val="FFCC66"/>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howGuides="1">
      <p:cViewPr varScale="1">
        <p:scale>
          <a:sx n="92" d="100"/>
          <a:sy n="92" d="100"/>
        </p:scale>
        <p:origin x="108" y="84"/>
      </p:cViewPr>
      <p:guideLst>
        <p:guide orient="horz" pos="4110"/>
        <p:guide pos="24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24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image" Target="../media/image8.wmf"/><Relationship Id="rId7" Type="http://schemas.openxmlformats.org/officeDocument/2006/relationships/image" Target="../media/image12.wmf"/><Relationship Id="rId2" Type="http://schemas.openxmlformats.org/officeDocument/2006/relationships/image" Target="../media/image7.wmf"/><Relationship Id="rId1" Type="http://schemas.openxmlformats.org/officeDocument/2006/relationships/image" Target="../media/image6.wmf"/><Relationship Id="rId6" Type="http://schemas.openxmlformats.org/officeDocument/2006/relationships/image" Target="../media/image11.wmf"/><Relationship Id="rId5" Type="http://schemas.openxmlformats.org/officeDocument/2006/relationships/image" Target="../media/image10.wmf"/><Relationship Id="rId10" Type="http://schemas.openxmlformats.org/officeDocument/2006/relationships/image" Target="../media/image15.wmf"/><Relationship Id="rId4" Type="http://schemas.openxmlformats.org/officeDocument/2006/relationships/image" Target="../media/image9.wmf"/><Relationship Id="rId9" Type="http://schemas.openxmlformats.org/officeDocument/2006/relationships/image" Target="../media/image14.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image" Target="../media/image8.wmf"/><Relationship Id="rId7" Type="http://schemas.openxmlformats.org/officeDocument/2006/relationships/image" Target="../media/image12.wmf"/><Relationship Id="rId2" Type="http://schemas.openxmlformats.org/officeDocument/2006/relationships/image" Target="../media/image7.wmf"/><Relationship Id="rId1" Type="http://schemas.openxmlformats.org/officeDocument/2006/relationships/image" Target="../media/image6.wmf"/><Relationship Id="rId6" Type="http://schemas.openxmlformats.org/officeDocument/2006/relationships/image" Target="../media/image11.wmf"/><Relationship Id="rId5" Type="http://schemas.openxmlformats.org/officeDocument/2006/relationships/image" Target="../media/image10.wmf"/><Relationship Id="rId10" Type="http://schemas.openxmlformats.org/officeDocument/2006/relationships/image" Target="../media/image15.wmf"/><Relationship Id="rId4" Type="http://schemas.openxmlformats.org/officeDocument/2006/relationships/image" Target="../media/image9.wmf"/><Relationship Id="rId9"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image" Target="../media/image8.wmf"/><Relationship Id="rId7" Type="http://schemas.openxmlformats.org/officeDocument/2006/relationships/image" Target="../media/image12.wmf"/><Relationship Id="rId2" Type="http://schemas.openxmlformats.org/officeDocument/2006/relationships/image" Target="../media/image7.wmf"/><Relationship Id="rId1" Type="http://schemas.openxmlformats.org/officeDocument/2006/relationships/image" Target="../media/image6.wmf"/><Relationship Id="rId6" Type="http://schemas.openxmlformats.org/officeDocument/2006/relationships/image" Target="../media/image11.wmf"/><Relationship Id="rId5" Type="http://schemas.openxmlformats.org/officeDocument/2006/relationships/image" Target="../media/image10.wmf"/><Relationship Id="rId10" Type="http://schemas.openxmlformats.org/officeDocument/2006/relationships/image" Target="../media/image15.wmf"/><Relationship Id="rId4" Type="http://schemas.openxmlformats.org/officeDocument/2006/relationships/image" Target="../media/image9.wmf"/><Relationship Id="rId9"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8.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8.png"/></Relationships>
</file>

<file path=ppt/drawings/_rels/vmlDrawing7.v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image" Target="../media/image13.wmf"/><Relationship Id="rId7" Type="http://schemas.openxmlformats.org/officeDocument/2006/relationships/image" Target="../media/image52.wmf"/><Relationship Id="rId2" Type="http://schemas.openxmlformats.org/officeDocument/2006/relationships/image" Target="../media/image48.wmf"/><Relationship Id="rId1" Type="http://schemas.openxmlformats.org/officeDocument/2006/relationships/image" Target="../media/image47.wmf"/><Relationship Id="rId6" Type="http://schemas.openxmlformats.org/officeDocument/2006/relationships/image" Target="../media/image51.wmf"/><Relationship Id="rId5" Type="http://schemas.openxmlformats.org/officeDocument/2006/relationships/image" Target="../media/image50.wmf"/><Relationship Id="rId4" Type="http://schemas.openxmlformats.org/officeDocument/2006/relationships/image" Target="../media/image49.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8.wmf"/><Relationship Id="rId7" Type="http://schemas.openxmlformats.org/officeDocument/2006/relationships/image" Target="../media/image51.wmf"/><Relationship Id="rId2" Type="http://schemas.openxmlformats.org/officeDocument/2006/relationships/image" Target="../media/image47.wmf"/><Relationship Id="rId1" Type="http://schemas.openxmlformats.org/officeDocument/2006/relationships/image" Target="../media/image55.emf"/><Relationship Id="rId6" Type="http://schemas.openxmlformats.org/officeDocument/2006/relationships/image" Target="../media/image50.wmf"/><Relationship Id="rId5" Type="http://schemas.openxmlformats.org/officeDocument/2006/relationships/image" Target="../media/image49.wmf"/><Relationship Id="rId4" Type="http://schemas.openxmlformats.org/officeDocument/2006/relationships/image" Target="../media/image13.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image" Target="../media/image56.png"/></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image" Target="../media/image56.png"/></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image" Target="../media/image56.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6000"/>
            </a:lvl1pPr>
          </a:lstStyle>
          <a:p>
            <a:r>
              <a:rPr lang="fr-FR" smtClean="0"/>
              <a:t>Modifiez le style du titre</a:t>
            </a:r>
            <a:endParaRPr lang="fr-CH"/>
          </a:p>
        </p:txBody>
      </p:sp>
      <p:sp>
        <p:nvSpPr>
          <p:cNvPr id="3" name="Sous-titr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CH"/>
          </a:p>
        </p:txBody>
      </p:sp>
      <p:sp>
        <p:nvSpPr>
          <p:cNvPr id="4" name="Espace réservé de la date 3"/>
          <p:cNvSpPr>
            <a:spLocks noGrp="1"/>
          </p:cNvSpPr>
          <p:nvPr>
            <p:ph type="dt" sz="half" idx="10"/>
          </p:nvPr>
        </p:nvSpPr>
        <p:spPr/>
        <p:txBody>
          <a:bodyPr/>
          <a:lstStyle>
            <a:lvl1pPr>
              <a:defRPr/>
            </a:lvl1pPr>
          </a:lstStyle>
          <a:p>
            <a:endParaRPr lang="fr-FR" altLang="fr-FR"/>
          </a:p>
        </p:txBody>
      </p:sp>
      <p:sp>
        <p:nvSpPr>
          <p:cNvPr id="5" name="Espace réservé du pied de page 4"/>
          <p:cNvSpPr>
            <a:spLocks noGrp="1"/>
          </p:cNvSpPr>
          <p:nvPr>
            <p:ph type="ftr" sz="quarter" idx="11"/>
          </p:nvPr>
        </p:nvSpPr>
        <p:spPr/>
        <p:txBody>
          <a:bodyPr/>
          <a:lstStyle>
            <a:lvl1pPr>
              <a:defRPr/>
            </a:lvl1pPr>
          </a:lstStyle>
          <a:p>
            <a:endParaRPr lang="fr-FR" altLang="fr-FR"/>
          </a:p>
        </p:txBody>
      </p:sp>
      <p:sp>
        <p:nvSpPr>
          <p:cNvPr id="6" name="Espace réservé du numéro de diapositive 5"/>
          <p:cNvSpPr>
            <a:spLocks noGrp="1"/>
          </p:cNvSpPr>
          <p:nvPr>
            <p:ph type="sldNum" sz="quarter" idx="12"/>
          </p:nvPr>
        </p:nvSpPr>
        <p:spPr/>
        <p:txBody>
          <a:bodyPr/>
          <a:lstStyle>
            <a:lvl1pPr>
              <a:defRPr/>
            </a:lvl1pPr>
          </a:lstStyle>
          <a:p>
            <a:fld id="{7EB975A6-917F-4D74-9F7D-C1B8E859EBE8}" type="slidenum">
              <a:rPr lang="fr-FR" altLang="fr-FR"/>
              <a:pPr/>
              <a:t>‹N°›</a:t>
            </a:fld>
            <a:endParaRPr lang="fr-FR" altLang="fr-FR"/>
          </a:p>
        </p:txBody>
      </p:sp>
    </p:spTree>
    <p:extLst>
      <p:ext uri="{BB962C8B-B14F-4D97-AF65-F5344CB8AC3E}">
        <p14:creationId xmlns:p14="http://schemas.microsoft.com/office/powerpoint/2010/main" val="3564553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H"/>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4" name="Espace réservé de la date 3"/>
          <p:cNvSpPr>
            <a:spLocks noGrp="1"/>
          </p:cNvSpPr>
          <p:nvPr>
            <p:ph type="dt" sz="half" idx="10"/>
          </p:nvPr>
        </p:nvSpPr>
        <p:spPr/>
        <p:txBody>
          <a:bodyPr/>
          <a:lstStyle>
            <a:lvl1pPr>
              <a:defRPr/>
            </a:lvl1pPr>
          </a:lstStyle>
          <a:p>
            <a:endParaRPr lang="fr-FR" altLang="fr-FR"/>
          </a:p>
        </p:txBody>
      </p:sp>
      <p:sp>
        <p:nvSpPr>
          <p:cNvPr id="5" name="Espace réservé du pied de page 4"/>
          <p:cNvSpPr>
            <a:spLocks noGrp="1"/>
          </p:cNvSpPr>
          <p:nvPr>
            <p:ph type="ftr" sz="quarter" idx="11"/>
          </p:nvPr>
        </p:nvSpPr>
        <p:spPr/>
        <p:txBody>
          <a:bodyPr/>
          <a:lstStyle>
            <a:lvl1pPr>
              <a:defRPr/>
            </a:lvl1pPr>
          </a:lstStyle>
          <a:p>
            <a:endParaRPr lang="fr-FR" altLang="fr-FR"/>
          </a:p>
        </p:txBody>
      </p:sp>
      <p:sp>
        <p:nvSpPr>
          <p:cNvPr id="6" name="Espace réservé du numéro de diapositive 5"/>
          <p:cNvSpPr>
            <a:spLocks noGrp="1"/>
          </p:cNvSpPr>
          <p:nvPr>
            <p:ph type="sldNum" sz="quarter" idx="12"/>
          </p:nvPr>
        </p:nvSpPr>
        <p:spPr/>
        <p:txBody>
          <a:bodyPr/>
          <a:lstStyle>
            <a:lvl1pPr>
              <a:defRPr/>
            </a:lvl1pPr>
          </a:lstStyle>
          <a:p>
            <a:fld id="{CC3FEE22-6CC5-42AD-B8C0-AABB0E20FC21}" type="slidenum">
              <a:rPr lang="fr-FR" altLang="fr-FR"/>
              <a:pPr/>
              <a:t>‹N°›</a:t>
            </a:fld>
            <a:endParaRPr lang="fr-FR" altLang="fr-FR"/>
          </a:p>
        </p:txBody>
      </p:sp>
    </p:spTree>
    <p:extLst>
      <p:ext uri="{BB962C8B-B14F-4D97-AF65-F5344CB8AC3E}">
        <p14:creationId xmlns:p14="http://schemas.microsoft.com/office/powerpoint/2010/main" val="3199408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8"/>
            <a:ext cx="7886700" cy="2852737"/>
          </a:xfrm>
        </p:spPr>
        <p:txBody>
          <a:bodyPr anchor="b"/>
          <a:lstStyle>
            <a:lvl1pPr>
              <a:defRPr sz="6000"/>
            </a:lvl1pPr>
          </a:lstStyle>
          <a:p>
            <a:r>
              <a:rPr lang="fr-FR" smtClean="0"/>
              <a:t>Modifiez le style du titre</a:t>
            </a:r>
            <a:endParaRPr lang="fr-CH"/>
          </a:p>
        </p:txBody>
      </p:sp>
      <p:sp>
        <p:nvSpPr>
          <p:cNvPr id="3" name="Espace réservé du texte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lvl1pPr>
              <a:defRPr/>
            </a:lvl1pPr>
          </a:lstStyle>
          <a:p>
            <a:endParaRPr lang="fr-FR" altLang="fr-FR"/>
          </a:p>
        </p:txBody>
      </p:sp>
      <p:sp>
        <p:nvSpPr>
          <p:cNvPr id="5" name="Espace réservé du pied de page 4"/>
          <p:cNvSpPr>
            <a:spLocks noGrp="1"/>
          </p:cNvSpPr>
          <p:nvPr>
            <p:ph type="ftr" sz="quarter" idx="11"/>
          </p:nvPr>
        </p:nvSpPr>
        <p:spPr/>
        <p:txBody>
          <a:bodyPr/>
          <a:lstStyle>
            <a:lvl1pPr>
              <a:defRPr/>
            </a:lvl1pPr>
          </a:lstStyle>
          <a:p>
            <a:endParaRPr lang="fr-FR" altLang="fr-FR"/>
          </a:p>
        </p:txBody>
      </p:sp>
      <p:sp>
        <p:nvSpPr>
          <p:cNvPr id="6" name="Espace réservé du numéro de diapositive 5"/>
          <p:cNvSpPr>
            <a:spLocks noGrp="1"/>
          </p:cNvSpPr>
          <p:nvPr>
            <p:ph type="sldNum" sz="quarter" idx="12"/>
          </p:nvPr>
        </p:nvSpPr>
        <p:spPr/>
        <p:txBody>
          <a:bodyPr/>
          <a:lstStyle>
            <a:lvl1pPr>
              <a:defRPr/>
            </a:lvl1pPr>
          </a:lstStyle>
          <a:p>
            <a:fld id="{6D4D6193-9DDE-4BAE-A8EF-CB9003BEFF70}" type="slidenum">
              <a:rPr lang="fr-FR" altLang="fr-FR"/>
              <a:pPr/>
              <a:t>‹N°›</a:t>
            </a:fld>
            <a:endParaRPr lang="fr-FR" altLang="fr-FR"/>
          </a:p>
        </p:txBody>
      </p:sp>
    </p:spTree>
    <p:extLst>
      <p:ext uri="{BB962C8B-B14F-4D97-AF65-F5344CB8AC3E}">
        <p14:creationId xmlns:p14="http://schemas.microsoft.com/office/powerpoint/2010/main" val="354406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H"/>
          </a:p>
        </p:txBody>
      </p:sp>
      <p:sp>
        <p:nvSpPr>
          <p:cNvPr id="3" name="Espace réservé du contenu 2"/>
          <p:cNvSpPr>
            <a:spLocks noGrp="1"/>
          </p:cNvSpPr>
          <p:nvPr>
            <p:ph sz="half" idx="1"/>
          </p:nvPr>
        </p:nvSpPr>
        <p:spPr>
          <a:xfrm>
            <a:off x="685800" y="1981200"/>
            <a:ext cx="3810000" cy="41148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4" name="Espace réservé du contenu 3"/>
          <p:cNvSpPr>
            <a:spLocks noGrp="1"/>
          </p:cNvSpPr>
          <p:nvPr>
            <p:ph sz="half" idx="2"/>
          </p:nvPr>
        </p:nvSpPr>
        <p:spPr>
          <a:xfrm>
            <a:off x="4648200" y="1981200"/>
            <a:ext cx="3810000" cy="41148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5" name="Espace réservé de la date 4"/>
          <p:cNvSpPr>
            <a:spLocks noGrp="1"/>
          </p:cNvSpPr>
          <p:nvPr>
            <p:ph type="dt" sz="half" idx="10"/>
          </p:nvPr>
        </p:nvSpPr>
        <p:spPr/>
        <p:txBody>
          <a:bodyPr/>
          <a:lstStyle>
            <a:lvl1pPr>
              <a:defRPr/>
            </a:lvl1pPr>
          </a:lstStyle>
          <a:p>
            <a:endParaRPr lang="fr-FR" altLang="fr-FR"/>
          </a:p>
        </p:txBody>
      </p:sp>
      <p:sp>
        <p:nvSpPr>
          <p:cNvPr id="6" name="Espace réservé du pied de page 5"/>
          <p:cNvSpPr>
            <a:spLocks noGrp="1"/>
          </p:cNvSpPr>
          <p:nvPr>
            <p:ph type="ftr" sz="quarter" idx="11"/>
          </p:nvPr>
        </p:nvSpPr>
        <p:spPr/>
        <p:txBody>
          <a:bodyPr/>
          <a:lstStyle>
            <a:lvl1pPr>
              <a:defRPr/>
            </a:lvl1pPr>
          </a:lstStyle>
          <a:p>
            <a:endParaRPr lang="fr-FR" altLang="fr-FR"/>
          </a:p>
        </p:txBody>
      </p:sp>
      <p:sp>
        <p:nvSpPr>
          <p:cNvPr id="7" name="Espace réservé du numéro de diapositive 6"/>
          <p:cNvSpPr>
            <a:spLocks noGrp="1"/>
          </p:cNvSpPr>
          <p:nvPr>
            <p:ph type="sldNum" sz="quarter" idx="12"/>
          </p:nvPr>
        </p:nvSpPr>
        <p:spPr/>
        <p:txBody>
          <a:bodyPr/>
          <a:lstStyle>
            <a:lvl1pPr>
              <a:defRPr/>
            </a:lvl1pPr>
          </a:lstStyle>
          <a:p>
            <a:fld id="{6BE02C98-13A6-4F82-AFCD-AA49EA27DED7}" type="slidenum">
              <a:rPr lang="fr-FR" altLang="fr-FR"/>
              <a:pPr/>
              <a:t>‹N°›</a:t>
            </a:fld>
            <a:endParaRPr lang="fr-FR" altLang="fr-FR"/>
          </a:p>
        </p:txBody>
      </p:sp>
    </p:spTree>
    <p:extLst>
      <p:ext uri="{BB962C8B-B14F-4D97-AF65-F5344CB8AC3E}">
        <p14:creationId xmlns:p14="http://schemas.microsoft.com/office/powerpoint/2010/main" val="2716659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30238" y="365125"/>
            <a:ext cx="7886700" cy="1325563"/>
          </a:xfrm>
        </p:spPr>
        <p:txBody>
          <a:bodyPr/>
          <a:lstStyle/>
          <a:p>
            <a:r>
              <a:rPr lang="fr-FR" smtClean="0"/>
              <a:t>Modifiez le style du titre</a:t>
            </a:r>
            <a:endParaRPr lang="fr-CH"/>
          </a:p>
        </p:txBody>
      </p:sp>
      <p:sp>
        <p:nvSpPr>
          <p:cNvPr id="3" name="Espace réservé du texte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630238" y="2505075"/>
            <a:ext cx="386873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5" name="Espace réservé du texte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29150" y="2505075"/>
            <a:ext cx="38877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7" name="Espace réservé de la date 6"/>
          <p:cNvSpPr>
            <a:spLocks noGrp="1"/>
          </p:cNvSpPr>
          <p:nvPr>
            <p:ph type="dt" sz="half" idx="10"/>
          </p:nvPr>
        </p:nvSpPr>
        <p:spPr/>
        <p:txBody>
          <a:bodyPr/>
          <a:lstStyle>
            <a:lvl1pPr>
              <a:defRPr/>
            </a:lvl1pPr>
          </a:lstStyle>
          <a:p>
            <a:endParaRPr lang="fr-FR" altLang="fr-FR"/>
          </a:p>
        </p:txBody>
      </p:sp>
      <p:sp>
        <p:nvSpPr>
          <p:cNvPr id="8" name="Espace réservé du pied de page 7"/>
          <p:cNvSpPr>
            <a:spLocks noGrp="1"/>
          </p:cNvSpPr>
          <p:nvPr>
            <p:ph type="ftr" sz="quarter" idx="11"/>
          </p:nvPr>
        </p:nvSpPr>
        <p:spPr/>
        <p:txBody>
          <a:bodyPr/>
          <a:lstStyle>
            <a:lvl1pPr>
              <a:defRPr/>
            </a:lvl1pPr>
          </a:lstStyle>
          <a:p>
            <a:endParaRPr lang="fr-FR" altLang="fr-FR"/>
          </a:p>
        </p:txBody>
      </p:sp>
      <p:sp>
        <p:nvSpPr>
          <p:cNvPr id="9" name="Espace réservé du numéro de diapositive 8"/>
          <p:cNvSpPr>
            <a:spLocks noGrp="1"/>
          </p:cNvSpPr>
          <p:nvPr>
            <p:ph type="sldNum" sz="quarter" idx="12"/>
          </p:nvPr>
        </p:nvSpPr>
        <p:spPr/>
        <p:txBody>
          <a:bodyPr/>
          <a:lstStyle>
            <a:lvl1pPr>
              <a:defRPr/>
            </a:lvl1pPr>
          </a:lstStyle>
          <a:p>
            <a:fld id="{B8468D27-A0C3-46DE-8094-71DC92ABCC21}" type="slidenum">
              <a:rPr lang="fr-FR" altLang="fr-FR"/>
              <a:pPr/>
              <a:t>‹N°›</a:t>
            </a:fld>
            <a:endParaRPr lang="fr-FR" altLang="fr-FR"/>
          </a:p>
        </p:txBody>
      </p:sp>
    </p:spTree>
    <p:extLst>
      <p:ext uri="{BB962C8B-B14F-4D97-AF65-F5344CB8AC3E}">
        <p14:creationId xmlns:p14="http://schemas.microsoft.com/office/powerpoint/2010/main" val="2485550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H"/>
          </a:p>
        </p:txBody>
      </p:sp>
      <p:sp>
        <p:nvSpPr>
          <p:cNvPr id="3" name="Espace réservé de la date 2"/>
          <p:cNvSpPr>
            <a:spLocks noGrp="1"/>
          </p:cNvSpPr>
          <p:nvPr>
            <p:ph type="dt" sz="half" idx="10"/>
          </p:nvPr>
        </p:nvSpPr>
        <p:spPr/>
        <p:txBody>
          <a:bodyPr/>
          <a:lstStyle>
            <a:lvl1pPr>
              <a:defRPr/>
            </a:lvl1pPr>
          </a:lstStyle>
          <a:p>
            <a:endParaRPr lang="fr-FR" altLang="fr-FR"/>
          </a:p>
        </p:txBody>
      </p:sp>
      <p:sp>
        <p:nvSpPr>
          <p:cNvPr id="4" name="Espace réservé du pied de page 3"/>
          <p:cNvSpPr>
            <a:spLocks noGrp="1"/>
          </p:cNvSpPr>
          <p:nvPr>
            <p:ph type="ftr" sz="quarter" idx="11"/>
          </p:nvPr>
        </p:nvSpPr>
        <p:spPr/>
        <p:txBody>
          <a:bodyPr/>
          <a:lstStyle>
            <a:lvl1pPr>
              <a:defRPr/>
            </a:lvl1pPr>
          </a:lstStyle>
          <a:p>
            <a:endParaRPr lang="fr-FR" altLang="fr-FR"/>
          </a:p>
        </p:txBody>
      </p:sp>
      <p:sp>
        <p:nvSpPr>
          <p:cNvPr id="5" name="Espace réservé du numéro de diapositive 4"/>
          <p:cNvSpPr>
            <a:spLocks noGrp="1"/>
          </p:cNvSpPr>
          <p:nvPr>
            <p:ph type="sldNum" sz="quarter" idx="12"/>
          </p:nvPr>
        </p:nvSpPr>
        <p:spPr/>
        <p:txBody>
          <a:bodyPr/>
          <a:lstStyle>
            <a:lvl1pPr>
              <a:defRPr/>
            </a:lvl1pPr>
          </a:lstStyle>
          <a:p>
            <a:fld id="{C24B6391-6F8D-4003-85BF-78F710686C1F}" type="slidenum">
              <a:rPr lang="fr-FR" altLang="fr-FR"/>
              <a:pPr/>
              <a:t>‹N°›</a:t>
            </a:fld>
            <a:endParaRPr lang="fr-FR" altLang="fr-FR"/>
          </a:p>
        </p:txBody>
      </p:sp>
    </p:spTree>
    <p:extLst>
      <p:ext uri="{BB962C8B-B14F-4D97-AF65-F5344CB8AC3E}">
        <p14:creationId xmlns:p14="http://schemas.microsoft.com/office/powerpoint/2010/main" val="4074497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endParaRPr lang="fr-FR" altLang="fr-FR"/>
          </a:p>
        </p:txBody>
      </p:sp>
      <p:sp>
        <p:nvSpPr>
          <p:cNvPr id="3" name="Espace réservé du pied de page 2"/>
          <p:cNvSpPr>
            <a:spLocks noGrp="1"/>
          </p:cNvSpPr>
          <p:nvPr>
            <p:ph type="ftr" sz="quarter" idx="11"/>
          </p:nvPr>
        </p:nvSpPr>
        <p:spPr/>
        <p:txBody>
          <a:bodyPr/>
          <a:lstStyle>
            <a:lvl1pPr>
              <a:defRPr/>
            </a:lvl1pPr>
          </a:lstStyle>
          <a:p>
            <a:endParaRPr lang="fr-FR" altLang="fr-FR"/>
          </a:p>
        </p:txBody>
      </p:sp>
      <p:sp>
        <p:nvSpPr>
          <p:cNvPr id="4" name="Espace réservé du numéro de diapositive 3"/>
          <p:cNvSpPr>
            <a:spLocks noGrp="1"/>
          </p:cNvSpPr>
          <p:nvPr>
            <p:ph type="sldNum" sz="quarter" idx="12"/>
          </p:nvPr>
        </p:nvSpPr>
        <p:spPr/>
        <p:txBody>
          <a:bodyPr/>
          <a:lstStyle>
            <a:lvl1pPr>
              <a:defRPr/>
            </a:lvl1pPr>
          </a:lstStyle>
          <a:p>
            <a:fld id="{5BB389B6-1C69-449D-8D3A-DEE892D8F144}" type="slidenum">
              <a:rPr lang="fr-FR" altLang="fr-FR"/>
              <a:pPr/>
              <a:t>‹N°›</a:t>
            </a:fld>
            <a:endParaRPr lang="fr-FR" altLang="fr-FR"/>
          </a:p>
        </p:txBody>
      </p:sp>
    </p:spTree>
    <p:extLst>
      <p:ext uri="{BB962C8B-B14F-4D97-AF65-F5344CB8AC3E}">
        <p14:creationId xmlns:p14="http://schemas.microsoft.com/office/powerpoint/2010/main" val="3833808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smtClean="0"/>
              <a:t>Modifiez le style du titre</a:t>
            </a:r>
            <a:endParaRPr lang="fr-CH"/>
          </a:p>
        </p:txBody>
      </p:sp>
      <p:sp>
        <p:nvSpPr>
          <p:cNvPr id="3" name="Espace réservé du contenu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lvl1pPr>
              <a:defRPr/>
            </a:lvl1pPr>
          </a:lstStyle>
          <a:p>
            <a:endParaRPr lang="fr-FR" altLang="fr-FR"/>
          </a:p>
        </p:txBody>
      </p:sp>
      <p:sp>
        <p:nvSpPr>
          <p:cNvPr id="6" name="Espace réservé du pied de page 5"/>
          <p:cNvSpPr>
            <a:spLocks noGrp="1"/>
          </p:cNvSpPr>
          <p:nvPr>
            <p:ph type="ftr" sz="quarter" idx="11"/>
          </p:nvPr>
        </p:nvSpPr>
        <p:spPr/>
        <p:txBody>
          <a:bodyPr/>
          <a:lstStyle>
            <a:lvl1pPr>
              <a:defRPr/>
            </a:lvl1pPr>
          </a:lstStyle>
          <a:p>
            <a:endParaRPr lang="fr-FR" altLang="fr-FR"/>
          </a:p>
        </p:txBody>
      </p:sp>
      <p:sp>
        <p:nvSpPr>
          <p:cNvPr id="7" name="Espace réservé du numéro de diapositive 6"/>
          <p:cNvSpPr>
            <a:spLocks noGrp="1"/>
          </p:cNvSpPr>
          <p:nvPr>
            <p:ph type="sldNum" sz="quarter" idx="12"/>
          </p:nvPr>
        </p:nvSpPr>
        <p:spPr/>
        <p:txBody>
          <a:bodyPr/>
          <a:lstStyle>
            <a:lvl1pPr>
              <a:defRPr/>
            </a:lvl1pPr>
          </a:lstStyle>
          <a:p>
            <a:fld id="{B361B25E-6B7C-40D4-8E6C-F9C750204317}" type="slidenum">
              <a:rPr lang="fr-FR" altLang="fr-FR"/>
              <a:pPr/>
              <a:t>‹N°›</a:t>
            </a:fld>
            <a:endParaRPr lang="fr-FR" altLang="fr-FR"/>
          </a:p>
        </p:txBody>
      </p:sp>
    </p:spTree>
    <p:extLst>
      <p:ext uri="{BB962C8B-B14F-4D97-AF65-F5344CB8AC3E}">
        <p14:creationId xmlns:p14="http://schemas.microsoft.com/office/powerpoint/2010/main" val="4263704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smtClean="0"/>
              <a:t>Modifiez le style du titre</a:t>
            </a:r>
            <a:endParaRPr lang="fr-CH"/>
          </a:p>
        </p:txBody>
      </p:sp>
      <p:sp>
        <p:nvSpPr>
          <p:cNvPr id="3" name="Espace réservé pour une imag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H"/>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lvl1pPr>
              <a:defRPr/>
            </a:lvl1pPr>
          </a:lstStyle>
          <a:p>
            <a:endParaRPr lang="fr-FR" altLang="fr-FR"/>
          </a:p>
        </p:txBody>
      </p:sp>
      <p:sp>
        <p:nvSpPr>
          <p:cNvPr id="6" name="Espace réservé du pied de page 5"/>
          <p:cNvSpPr>
            <a:spLocks noGrp="1"/>
          </p:cNvSpPr>
          <p:nvPr>
            <p:ph type="ftr" sz="quarter" idx="11"/>
          </p:nvPr>
        </p:nvSpPr>
        <p:spPr/>
        <p:txBody>
          <a:bodyPr/>
          <a:lstStyle>
            <a:lvl1pPr>
              <a:defRPr/>
            </a:lvl1pPr>
          </a:lstStyle>
          <a:p>
            <a:endParaRPr lang="fr-FR" altLang="fr-FR"/>
          </a:p>
        </p:txBody>
      </p:sp>
      <p:sp>
        <p:nvSpPr>
          <p:cNvPr id="7" name="Espace réservé du numéro de diapositive 6"/>
          <p:cNvSpPr>
            <a:spLocks noGrp="1"/>
          </p:cNvSpPr>
          <p:nvPr>
            <p:ph type="sldNum" sz="quarter" idx="12"/>
          </p:nvPr>
        </p:nvSpPr>
        <p:spPr/>
        <p:txBody>
          <a:bodyPr/>
          <a:lstStyle>
            <a:lvl1pPr>
              <a:defRPr/>
            </a:lvl1pPr>
          </a:lstStyle>
          <a:p>
            <a:fld id="{00D56424-1591-4704-BAA7-FEA4C48BFCD6}" type="slidenum">
              <a:rPr lang="fr-FR" altLang="fr-FR"/>
              <a:pPr/>
              <a:t>‹N°›</a:t>
            </a:fld>
            <a:endParaRPr lang="fr-FR" altLang="fr-FR"/>
          </a:p>
        </p:txBody>
      </p:sp>
    </p:spTree>
    <p:extLst>
      <p:ext uri="{BB962C8B-B14F-4D97-AF65-F5344CB8AC3E}">
        <p14:creationId xmlns:p14="http://schemas.microsoft.com/office/powerpoint/2010/main" val="3445564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H"/>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4" name="Espace réservé de la date 3"/>
          <p:cNvSpPr>
            <a:spLocks noGrp="1"/>
          </p:cNvSpPr>
          <p:nvPr>
            <p:ph type="dt" sz="half" idx="10"/>
          </p:nvPr>
        </p:nvSpPr>
        <p:spPr/>
        <p:txBody>
          <a:bodyPr/>
          <a:lstStyle>
            <a:lvl1pPr>
              <a:defRPr/>
            </a:lvl1pPr>
          </a:lstStyle>
          <a:p>
            <a:endParaRPr lang="fr-FR" altLang="fr-FR"/>
          </a:p>
        </p:txBody>
      </p:sp>
      <p:sp>
        <p:nvSpPr>
          <p:cNvPr id="5" name="Espace réservé du pied de page 4"/>
          <p:cNvSpPr>
            <a:spLocks noGrp="1"/>
          </p:cNvSpPr>
          <p:nvPr>
            <p:ph type="ftr" sz="quarter" idx="11"/>
          </p:nvPr>
        </p:nvSpPr>
        <p:spPr/>
        <p:txBody>
          <a:bodyPr/>
          <a:lstStyle>
            <a:lvl1pPr>
              <a:defRPr/>
            </a:lvl1pPr>
          </a:lstStyle>
          <a:p>
            <a:endParaRPr lang="fr-FR" altLang="fr-FR"/>
          </a:p>
        </p:txBody>
      </p:sp>
      <p:sp>
        <p:nvSpPr>
          <p:cNvPr id="6" name="Espace réservé du numéro de diapositive 5"/>
          <p:cNvSpPr>
            <a:spLocks noGrp="1"/>
          </p:cNvSpPr>
          <p:nvPr>
            <p:ph type="sldNum" sz="quarter" idx="12"/>
          </p:nvPr>
        </p:nvSpPr>
        <p:spPr/>
        <p:txBody>
          <a:bodyPr/>
          <a:lstStyle>
            <a:lvl1pPr>
              <a:defRPr/>
            </a:lvl1pPr>
          </a:lstStyle>
          <a:p>
            <a:fld id="{61845B1F-A689-42CA-8B29-16BC57C00519}" type="slidenum">
              <a:rPr lang="fr-FR" altLang="fr-FR"/>
              <a:pPr/>
              <a:t>‹N°›</a:t>
            </a:fld>
            <a:endParaRPr lang="fr-FR" altLang="fr-FR"/>
          </a:p>
        </p:txBody>
      </p:sp>
    </p:spTree>
    <p:extLst>
      <p:ext uri="{BB962C8B-B14F-4D97-AF65-F5344CB8AC3E}">
        <p14:creationId xmlns:p14="http://schemas.microsoft.com/office/powerpoint/2010/main" val="1544886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15100" y="609600"/>
            <a:ext cx="1943100" cy="5486400"/>
          </a:xfrm>
        </p:spPr>
        <p:txBody>
          <a:bodyPr vert="eaVert"/>
          <a:lstStyle/>
          <a:p>
            <a:r>
              <a:rPr lang="fr-FR" smtClean="0"/>
              <a:t>Modifiez le style du titre</a:t>
            </a:r>
            <a:endParaRPr lang="fr-CH"/>
          </a:p>
        </p:txBody>
      </p:sp>
      <p:sp>
        <p:nvSpPr>
          <p:cNvPr id="3" name="Espace réservé du texte vertical 2"/>
          <p:cNvSpPr>
            <a:spLocks noGrp="1"/>
          </p:cNvSpPr>
          <p:nvPr>
            <p:ph type="body" orient="vert" idx="1"/>
          </p:nvPr>
        </p:nvSpPr>
        <p:spPr>
          <a:xfrm>
            <a:off x="685800" y="609600"/>
            <a:ext cx="5676900" cy="548640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4" name="Espace réservé de la date 3"/>
          <p:cNvSpPr>
            <a:spLocks noGrp="1"/>
          </p:cNvSpPr>
          <p:nvPr>
            <p:ph type="dt" sz="half" idx="10"/>
          </p:nvPr>
        </p:nvSpPr>
        <p:spPr/>
        <p:txBody>
          <a:bodyPr/>
          <a:lstStyle>
            <a:lvl1pPr>
              <a:defRPr/>
            </a:lvl1pPr>
          </a:lstStyle>
          <a:p>
            <a:endParaRPr lang="fr-FR" altLang="fr-FR"/>
          </a:p>
        </p:txBody>
      </p:sp>
      <p:sp>
        <p:nvSpPr>
          <p:cNvPr id="5" name="Espace réservé du pied de page 4"/>
          <p:cNvSpPr>
            <a:spLocks noGrp="1"/>
          </p:cNvSpPr>
          <p:nvPr>
            <p:ph type="ftr" sz="quarter" idx="11"/>
          </p:nvPr>
        </p:nvSpPr>
        <p:spPr/>
        <p:txBody>
          <a:bodyPr/>
          <a:lstStyle>
            <a:lvl1pPr>
              <a:defRPr/>
            </a:lvl1pPr>
          </a:lstStyle>
          <a:p>
            <a:endParaRPr lang="fr-FR" altLang="fr-FR"/>
          </a:p>
        </p:txBody>
      </p:sp>
      <p:sp>
        <p:nvSpPr>
          <p:cNvPr id="6" name="Espace réservé du numéro de diapositive 5"/>
          <p:cNvSpPr>
            <a:spLocks noGrp="1"/>
          </p:cNvSpPr>
          <p:nvPr>
            <p:ph type="sldNum" sz="quarter" idx="12"/>
          </p:nvPr>
        </p:nvSpPr>
        <p:spPr/>
        <p:txBody>
          <a:bodyPr/>
          <a:lstStyle>
            <a:lvl1pPr>
              <a:defRPr/>
            </a:lvl1pPr>
          </a:lstStyle>
          <a:p>
            <a:fld id="{86D6453B-5558-4966-A9B7-7E7A683CDC5A}" type="slidenum">
              <a:rPr lang="fr-FR" altLang="fr-FR"/>
              <a:pPr/>
              <a:t>‹N°›</a:t>
            </a:fld>
            <a:endParaRPr lang="fr-FR" altLang="fr-FR"/>
          </a:p>
        </p:txBody>
      </p:sp>
    </p:spTree>
    <p:extLst>
      <p:ext uri="{BB962C8B-B14F-4D97-AF65-F5344CB8AC3E}">
        <p14:creationId xmlns:p14="http://schemas.microsoft.com/office/powerpoint/2010/main" val="2592383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ltLang="fr-FR" smtClean="0"/>
              <a:t>Cliquez pour modifier le style du titre du masque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fr-FR" altLang="fr-F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fr-FR" altLang="fr-F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D87858F-9304-4BBF-A956-ABFC88D479C8}" type="slidenum">
              <a:rPr lang="fr-FR" altLang="fr-FR"/>
              <a:pPr/>
              <a:t>‹N°›</a:t>
            </a:fld>
            <a:endParaRPr lang="fr-FR" altLang="fr-FR"/>
          </a:p>
        </p:txBody>
      </p:sp>
      <p:sp>
        <p:nvSpPr>
          <p:cNvPr id="1031" name="Oval 7">
            <a:hlinkClick r:id="" action="ppaction://hlinkshowjump?jump=lastslide" highlightClick="1"/>
          </p:cNvPr>
          <p:cNvSpPr>
            <a:spLocks noChangeArrowheads="1"/>
          </p:cNvSpPr>
          <p:nvPr userDrawn="1"/>
        </p:nvSpPr>
        <p:spPr bwMode="auto">
          <a:xfrm>
            <a:off x="4518025" y="6597650"/>
            <a:ext cx="104775" cy="107950"/>
          </a:xfrm>
          <a:prstGeom prst="ellipse">
            <a:avLst/>
          </a:prstGeom>
          <a:solidFill>
            <a:srgbClr val="CCFF99"/>
          </a:solidFill>
          <a:ln w="0">
            <a:solidFill>
              <a:schemeClr val="fo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32" name="AutoShape 8">
            <a:hlinkClick r:id="" action="ppaction://hlinkshowjump?jump=nextslide" highlightClick="1"/>
          </p:cNvPr>
          <p:cNvSpPr>
            <a:spLocks noChangeArrowheads="1"/>
          </p:cNvSpPr>
          <p:nvPr userDrawn="1"/>
        </p:nvSpPr>
        <p:spPr bwMode="auto">
          <a:xfrm>
            <a:off x="4691063" y="6597650"/>
            <a:ext cx="207962" cy="107950"/>
          </a:xfrm>
          <a:prstGeom prst="actionButtonForwardNext">
            <a:avLst/>
          </a:prstGeom>
          <a:solidFill>
            <a:srgbClr val="CCFF99"/>
          </a:solidFill>
          <a:ln w="0">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33" name="AutoShape 9">
            <a:hlinkClick r:id="" action="ppaction://hlinkshowjump?jump=previousslide" highlightClick="1"/>
          </p:cNvPr>
          <p:cNvSpPr>
            <a:spLocks noChangeArrowheads="1"/>
          </p:cNvSpPr>
          <p:nvPr userDrawn="1"/>
        </p:nvSpPr>
        <p:spPr bwMode="auto">
          <a:xfrm>
            <a:off x="4267200" y="6597650"/>
            <a:ext cx="207963" cy="107950"/>
          </a:xfrm>
          <a:prstGeom prst="actionButtonBackPrevious">
            <a:avLst/>
          </a:prstGeom>
          <a:solidFill>
            <a:srgbClr val="CCFF99"/>
          </a:solidFill>
          <a:ln w="0">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8.wmf"/><Relationship Id="rId13" Type="http://schemas.openxmlformats.org/officeDocument/2006/relationships/oleObject" Target="../embeddings/oleObject6.bin"/><Relationship Id="rId18" Type="http://schemas.openxmlformats.org/officeDocument/2006/relationships/image" Target="../media/image13.wmf"/><Relationship Id="rId3" Type="http://schemas.openxmlformats.org/officeDocument/2006/relationships/oleObject" Target="../embeddings/oleObject1.bin"/><Relationship Id="rId21" Type="http://schemas.openxmlformats.org/officeDocument/2006/relationships/oleObject" Target="../embeddings/oleObject10.bin"/><Relationship Id="rId7" Type="http://schemas.openxmlformats.org/officeDocument/2006/relationships/oleObject" Target="../embeddings/oleObject3.bin"/><Relationship Id="rId12" Type="http://schemas.openxmlformats.org/officeDocument/2006/relationships/image" Target="../media/image10.wmf"/><Relationship Id="rId17" Type="http://schemas.openxmlformats.org/officeDocument/2006/relationships/oleObject" Target="../embeddings/oleObject8.bin"/><Relationship Id="rId2" Type="http://schemas.openxmlformats.org/officeDocument/2006/relationships/slideLayout" Target="../slideLayouts/slideLayout7.xml"/><Relationship Id="rId16" Type="http://schemas.openxmlformats.org/officeDocument/2006/relationships/image" Target="../media/image12.wmf"/><Relationship Id="rId20" Type="http://schemas.openxmlformats.org/officeDocument/2006/relationships/image" Target="../media/image14.wmf"/><Relationship Id="rId1" Type="http://schemas.openxmlformats.org/officeDocument/2006/relationships/vmlDrawing" Target="../drawings/vmlDrawing1.vml"/><Relationship Id="rId6" Type="http://schemas.openxmlformats.org/officeDocument/2006/relationships/image" Target="../media/image7.wmf"/><Relationship Id="rId11" Type="http://schemas.openxmlformats.org/officeDocument/2006/relationships/oleObject" Target="../embeddings/oleObject5.bin"/><Relationship Id="rId5" Type="http://schemas.openxmlformats.org/officeDocument/2006/relationships/oleObject" Target="../embeddings/oleObject2.bin"/><Relationship Id="rId15" Type="http://schemas.openxmlformats.org/officeDocument/2006/relationships/oleObject" Target="../embeddings/oleObject7.bin"/><Relationship Id="rId10" Type="http://schemas.openxmlformats.org/officeDocument/2006/relationships/image" Target="../media/image9.wmf"/><Relationship Id="rId19" Type="http://schemas.openxmlformats.org/officeDocument/2006/relationships/oleObject" Target="../embeddings/oleObject9.bin"/><Relationship Id="rId4" Type="http://schemas.openxmlformats.org/officeDocument/2006/relationships/image" Target="../media/image6.wmf"/><Relationship Id="rId9" Type="http://schemas.openxmlformats.org/officeDocument/2006/relationships/oleObject" Target="../embeddings/oleObject4.bin"/><Relationship Id="rId14" Type="http://schemas.openxmlformats.org/officeDocument/2006/relationships/image" Target="../media/image11.wmf"/><Relationship Id="rId22" Type="http://schemas.openxmlformats.org/officeDocument/2006/relationships/image" Target="../media/image15.wmf"/></Relationships>
</file>

<file path=ppt/slides/_rels/slide10.xml.rels><?xml version="1.0" encoding="UTF-8" standalone="yes"?>
<Relationships xmlns="http://schemas.openxmlformats.org/package/2006/relationships"><Relationship Id="rId8" Type="http://schemas.openxmlformats.org/officeDocument/2006/relationships/image" Target="../media/image8.wmf"/><Relationship Id="rId13" Type="http://schemas.openxmlformats.org/officeDocument/2006/relationships/oleObject" Target="../embeddings/oleObject16.bin"/><Relationship Id="rId18" Type="http://schemas.openxmlformats.org/officeDocument/2006/relationships/image" Target="../media/image13.wmf"/><Relationship Id="rId3" Type="http://schemas.openxmlformats.org/officeDocument/2006/relationships/oleObject" Target="../embeddings/oleObject11.bin"/><Relationship Id="rId21" Type="http://schemas.openxmlformats.org/officeDocument/2006/relationships/oleObject" Target="../embeddings/oleObject20.bin"/><Relationship Id="rId7" Type="http://schemas.openxmlformats.org/officeDocument/2006/relationships/oleObject" Target="../embeddings/oleObject13.bin"/><Relationship Id="rId12" Type="http://schemas.openxmlformats.org/officeDocument/2006/relationships/image" Target="../media/image10.wmf"/><Relationship Id="rId17" Type="http://schemas.openxmlformats.org/officeDocument/2006/relationships/oleObject" Target="../embeddings/oleObject18.bin"/><Relationship Id="rId2" Type="http://schemas.openxmlformats.org/officeDocument/2006/relationships/slideLayout" Target="../slideLayouts/slideLayout7.xml"/><Relationship Id="rId16" Type="http://schemas.openxmlformats.org/officeDocument/2006/relationships/image" Target="../media/image12.wmf"/><Relationship Id="rId20" Type="http://schemas.openxmlformats.org/officeDocument/2006/relationships/image" Target="../media/image14.wmf"/><Relationship Id="rId1" Type="http://schemas.openxmlformats.org/officeDocument/2006/relationships/vmlDrawing" Target="../drawings/vmlDrawing2.vml"/><Relationship Id="rId6" Type="http://schemas.openxmlformats.org/officeDocument/2006/relationships/image" Target="../media/image7.wmf"/><Relationship Id="rId11" Type="http://schemas.openxmlformats.org/officeDocument/2006/relationships/oleObject" Target="../embeddings/oleObject15.bin"/><Relationship Id="rId5" Type="http://schemas.openxmlformats.org/officeDocument/2006/relationships/oleObject" Target="../embeddings/oleObject12.bin"/><Relationship Id="rId15" Type="http://schemas.openxmlformats.org/officeDocument/2006/relationships/oleObject" Target="../embeddings/oleObject17.bin"/><Relationship Id="rId10" Type="http://schemas.openxmlformats.org/officeDocument/2006/relationships/image" Target="../media/image9.wmf"/><Relationship Id="rId19" Type="http://schemas.openxmlformats.org/officeDocument/2006/relationships/oleObject" Target="../embeddings/oleObject19.bin"/><Relationship Id="rId4" Type="http://schemas.openxmlformats.org/officeDocument/2006/relationships/image" Target="../media/image6.wmf"/><Relationship Id="rId9" Type="http://schemas.openxmlformats.org/officeDocument/2006/relationships/oleObject" Target="../embeddings/oleObject14.bin"/><Relationship Id="rId14" Type="http://schemas.openxmlformats.org/officeDocument/2006/relationships/image" Target="../media/image11.wmf"/><Relationship Id="rId22" Type="http://schemas.openxmlformats.org/officeDocument/2006/relationships/image" Target="../media/image15.wmf"/></Relationships>
</file>

<file path=ppt/slides/_rels/slide11.xml.rels><?xml version="1.0" encoding="UTF-8" standalone="yes"?>
<Relationships xmlns="http://schemas.openxmlformats.org/package/2006/relationships"><Relationship Id="rId8" Type="http://schemas.openxmlformats.org/officeDocument/2006/relationships/image" Target="../media/image8.wmf"/><Relationship Id="rId13" Type="http://schemas.openxmlformats.org/officeDocument/2006/relationships/oleObject" Target="../embeddings/oleObject26.bin"/><Relationship Id="rId18" Type="http://schemas.openxmlformats.org/officeDocument/2006/relationships/image" Target="../media/image13.wmf"/><Relationship Id="rId3" Type="http://schemas.openxmlformats.org/officeDocument/2006/relationships/oleObject" Target="../embeddings/oleObject21.bin"/><Relationship Id="rId21" Type="http://schemas.openxmlformats.org/officeDocument/2006/relationships/oleObject" Target="../embeddings/oleObject30.bin"/><Relationship Id="rId7" Type="http://schemas.openxmlformats.org/officeDocument/2006/relationships/oleObject" Target="../embeddings/oleObject23.bin"/><Relationship Id="rId12" Type="http://schemas.openxmlformats.org/officeDocument/2006/relationships/image" Target="../media/image10.wmf"/><Relationship Id="rId17" Type="http://schemas.openxmlformats.org/officeDocument/2006/relationships/oleObject" Target="../embeddings/oleObject28.bin"/><Relationship Id="rId2" Type="http://schemas.openxmlformats.org/officeDocument/2006/relationships/slideLayout" Target="../slideLayouts/slideLayout7.xml"/><Relationship Id="rId16" Type="http://schemas.openxmlformats.org/officeDocument/2006/relationships/image" Target="../media/image12.wmf"/><Relationship Id="rId20" Type="http://schemas.openxmlformats.org/officeDocument/2006/relationships/image" Target="../media/image14.wmf"/><Relationship Id="rId1" Type="http://schemas.openxmlformats.org/officeDocument/2006/relationships/vmlDrawing" Target="../drawings/vmlDrawing3.vml"/><Relationship Id="rId6" Type="http://schemas.openxmlformats.org/officeDocument/2006/relationships/image" Target="../media/image7.wmf"/><Relationship Id="rId11" Type="http://schemas.openxmlformats.org/officeDocument/2006/relationships/oleObject" Target="../embeddings/oleObject25.bin"/><Relationship Id="rId5" Type="http://schemas.openxmlformats.org/officeDocument/2006/relationships/oleObject" Target="../embeddings/oleObject22.bin"/><Relationship Id="rId15" Type="http://schemas.openxmlformats.org/officeDocument/2006/relationships/oleObject" Target="../embeddings/oleObject27.bin"/><Relationship Id="rId10" Type="http://schemas.openxmlformats.org/officeDocument/2006/relationships/image" Target="../media/image9.wmf"/><Relationship Id="rId19" Type="http://schemas.openxmlformats.org/officeDocument/2006/relationships/oleObject" Target="../embeddings/oleObject29.bin"/><Relationship Id="rId4" Type="http://schemas.openxmlformats.org/officeDocument/2006/relationships/image" Target="../media/image6.wmf"/><Relationship Id="rId9" Type="http://schemas.openxmlformats.org/officeDocument/2006/relationships/oleObject" Target="../embeddings/oleObject24.bin"/><Relationship Id="rId14" Type="http://schemas.openxmlformats.org/officeDocument/2006/relationships/image" Target="../media/image11.wmf"/><Relationship Id="rId22" Type="http://schemas.openxmlformats.org/officeDocument/2006/relationships/image" Target="../media/image15.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6.wmf"/><Relationship Id="rId5" Type="http://schemas.openxmlformats.org/officeDocument/2006/relationships/oleObject" Target="../embeddings/oleObject32.bin"/><Relationship Id="rId4" Type="http://schemas.openxmlformats.org/officeDocument/2006/relationships/image" Target="../media/image6.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23.wmf"/><Relationship Id="rId13" Type="http://schemas.openxmlformats.org/officeDocument/2006/relationships/image" Target="../media/image28.wmf"/><Relationship Id="rId3" Type="http://schemas.openxmlformats.org/officeDocument/2006/relationships/image" Target="../media/image18.wmf"/><Relationship Id="rId7" Type="http://schemas.openxmlformats.org/officeDocument/2006/relationships/image" Target="../media/image22.wmf"/><Relationship Id="rId12" Type="http://schemas.openxmlformats.org/officeDocument/2006/relationships/image" Target="../media/image27.wmf"/><Relationship Id="rId2" Type="http://schemas.openxmlformats.org/officeDocument/2006/relationships/image" Target="../media/image17.wmf"/><Relationship Id="rId1" Type="http://schemas.openxmlformats.org/officeDocument/2006/relationships/slideLayout" Target="../slideLayouts/slideLayout7.xml"/><Relationship Id="rId6" Type="http://schemas.openxmlformats.org/officeDocument/2006/relationships/image" Target="../media/image21.wmf"/><Relationship Id="rId11" Type="http://schemas.openxmlformats.org/officeDocument/2006/relationships/image" Target="../media/image26.wmf"/><Relationship Id="rId5" Type="http://schemas.openxmlformats.org/officeDocument/2006/relationships/image" Target="../media/image20.wmf"/><Relationship Id="rId10" Type="http://schemas.openxmlformats.org/officeDocument/2006/relationships/image" Target="../media/image25.wmf"/><Relationship Id="rId4" Type="http://schemas.openxmlformats.org/officeDocument/2006/relationships/image" Target="../media/image19.wmf"/><Relationship Id="rId9" Type="http://schemas.openxmlformats.org/officeDocument/2006/relationships/image" Target="../media/image24.wmf"/></Relationships>
</file>

<file path=ppt/slides/_rels/slide15.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28.w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28.wmf"/><Relationship Id="rId1" Type="http://schemas.openxmlformats.org/officeDocument/2006/relationships/slideLayout" Target="../slideLayouts/slideLayout7.xml"/><Relationship Id="rId5" Type="http://schemas.openxmlformats.org/officeDocument/2006/relationships/image" Target="../media/image19.wmf"/><Relationship Id="rId4" Type="http://schemas.openxmlformats.org/officeDocument/2006/relationships/image" Target="../media/image18.wmf"/></Relationships>
</file>

<file path=ppt/slides/_rels/slide17.xml.rels><?xml version="1.0" encoding="UTF-8" standalone="yes"?>
<Relationships xmlns="http://schemas.openxmlformats.org/package/2006/relationships"><Relationship Id="rId3" Type="http://schemas.openxmlformats.org/officeDocument/2006/relationships/image" Target="../media/image17.wmf"/><Relationship Id="rId7" Type="http://schemas.openxmlformats.org/officeDocument/2006/relationships/image" Target="../media/image21.wmf"/><Relationship Id="rId2" Type="http://schemas.openxmlformats.org/officeDocument/2006/relationships/image" Target="../media/image28.wmf"/><Relationship Id="rId1" Type="http://schemas.openxmlformats.org/officeDocument/2006/relationships/slideLayout" Target="../slideLayouts/slideLayout7.xml"/><Relationship Id="rId6" Type="http://schemas.openxmlformats.org/officeDocument/2006/relationships/image" Target="../media/image20.wmf"/><Relationship Id="rId5" Type="http://schemas.openxmlformats.org/officeDocument/2006/relationships/image" Target="../media/image19.wmf"/><Relationship Id="rId4" Type="http://schemas.openxmlformats.org/officeDocument/2006/relationships/image" Target="../media/image18.wmf"/></Relationships>
</file>

<file path=ppt/slides/_rels/slide18.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2.w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slideLayout" Target="../slideLayouts/slideLayout7.xml"/><Relationship Id="rId5" Type="http://schemas.openxmlformats.org/officeDocument/2006/relationships/image" Target="../media/image27.wmf"/><Relationship Id="rId4" Type="http://schemas.openxmlformats.org/officeDocument/2006/relationships/image" Target="../media/image22.wmf"/></Relationships>
</file>

<file path=ppt/slides/_rels/slide20.xml.rels><?xml version="1.0" encoding="UTF-8" standalone="yes"?>
<Relationships xmlns="http://schemas.openxmlformats.org/package/2006/relationships"><Relationship Id="rId3" Type="http://schemas.openxmlformats.org/officeDocument/2006/relationships/image" Target="../media/image27.wmf"/><Relationship Id="rId7" Type="http://schemas.openxmlformats.org/officeDocument/2006/relationships/image" Target="../media/image25.wmf"/><Relationship Id="rId2" Type="http://schemas.openxmlformats.org/officeDocument/2006/relationships/image" Target="../media/image22.wmf"/><Relationship Id="rId1" Type="http://schemas.openxmlformats.org/officeDocument/2006/relationships/slideLayout" Target="../slideLayouts/slideLayout7.xml"/><Relationship Id="rId6" Type="http://schemas.openxmlformats.org/officeDocument/2006/relationships/image" Target="../media/image26.wmf"/><Relationship Id="rId5" Type="http://schemas.openxmlformats.org/officeDocument/2006/relationships/image" Target="../media/image24.wmf"/><Relationship Id="rId4" Type="http://schemas.openxmlformats.org/officeDocument/2006/relationships/image" Target="../media/image23.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35.wmf"/><Relationship Id="rId3" Type="http://schemas.openxmlformats.org/officeDocument/2006/relationships/image" Target="../media/image30.wmf"/><Relationship Id="rId7" Type="http://schemas.openxmlformats.org/officeDocument/2006/relationships/image" Target="../media/image34.wmf"/><Relationship Id="rId2" Type="http://schemas.openxmlformats.org/officeDocument/2006/relationships/image" Target="../media/image29.wmf"/><Relationship Id="rId1" Type="http://schemas.openxmlformats.org/officeDocument/2006/relationships/slideLayout" Target="../slideLayouts/slideLayout7.xml"/><Relationship Id="rId6" Type="http://schemas.openxmlformats.org/officeDocument/2006/relationships/image" Target="../media/image33.wmf"/><Relationship Id="rId5" Type="http://schemas.openxmlformats.org/officeDocument/2006/relationships/image" Target="../media/image32.wmf"/><Relationship Id="rId4" Type="http://schemas.openxmlformats.org/officeDocument/2006/relationships/image" Target="../media/image31.wmf"/><Relationship Id="rId9" Type="http://schemas.openxmlformats.org/officeDocument/2006/relationships/image" Target="../media/image36.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38.png"/><Relationship Id="rId5" Type="http://schemas.openxmlformats.org/officeDocument/2006/relationships/oleObject" Target="../embeddings/oleObject33.bin"/><Relationship Id="rId4" Type="http://schemas.openxmlformats.org/officeDocument/2006/relationships/image" Target="../media/image40.wmf"/></Relationships>
</file>

<file path=ppt/slides/_rels/slide28.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image" Target="../media/image38.png"/><Relationship Id="rId5" Type="http://schemas.openxmlformats.org/officeDocument/2006/relationships/oleObject" Target="../embeddings/oleObject34.bin"/><Relationship Id="rId4" Type="http://schemas.openxmlformats.org/officeDocument/2006/relationships/image" Target="../media/image40.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41.w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slideLayout" Target="../slideLayouts/slideLayout7.xml"/><Relationship Id="rId4" Type="http://schemas.openxmlformats.org/officeDocument/2006/relationships/image" Target="../media/image45.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8" Type="http://schemas.openxmlformats.org/officeDocument/2006/relationships/image" Target="../media/image13.wmf"/><Relationship Id="rId13" Type="http://schemas.openxmlformats.org/officeDocument/2006/relationships/oleObject" Target="../embeddings/oleObject40.bin"/><Relationship Id="rId18" Type="http://schemas.openxmlformats.org/officeDocument/2006/relationships/image" Target="../media/image54.wmf"/><Relationship Id="rId3" Type="http://schemas.openxmlformats.org/officeDocument/2006/relationships/oleObject" Target="../embeddings/oleObject35.bin"/><Relationship Id="rId21" Type="http://schemas.openxmlformats.org/officeDocument/2006/relationships/image" Target="../media/image8.wmf"/><Relationship Id="rId7" Type="http://schemas.openxmlformats.org/officeDocument/2006/relationships/oleObject" Target="../embeddings/oleObject37.bin"/><Relationship Id="rId12" Type="http://schemas.openxmlformats.org/officeDocument/2006/relationships/image" Target="../media/image50.wmf"/><Relationship Id="rId17" Type="http://schemas.openxmlformats.org/officeDocument/2006/relationships/image" Target="../media/image52.wmf"/><Relationship Id="rId2" Type="http://schemas.openxmlformats.org/officeDocument/2006/relationships/slideLayout" Target="../slideLayouts/slideLayout7.xml"/><Relationship Id="rId16" Type="http://schemas.openxmlformats.org/officeDocument/2006/relationships/oleObject" Target="../embeddings/oleObject41.bin"/><Relationship Id="rId20" Type="http://schemas.openxmlformats.org/officeDocument/2006/relationships/oleObject" Target="../embeddings/oleObject43.bin"/><Relationship Id="rId1" Type="http://schemas.openxmlformats.org/officeDocument/2006/relationships/vmlDrawing" Target="../drawings/vmlDrawing7.vml"/><Relationship Id="rId6" Type="http://schemas.openxmlformats.org/officeDocument/2006/relationships/image" Target="../media/image48.wmf"/><Relationship Id="rId11" Type="http://schemas.openxmlformats.org/officeDocument/2006/relationships/oleObject" Target="../embeddings/oleObject39.bin"/><Relationship Id="rId5" Type="http://schemas.openxmlformats.org/officeDocument/2006/relationships/oleObject" Target="../embeddings/oleObject36.bin"/><Relationship Id="rId15" Type="http://schemas.openxmlformats.org/officeDocument/2006/relationships/image" Target="../media/image53.wmf"/><Relationship Id="rId10" Type="http://schemas.openxmlformats.org/officeDocument/2006/relationships/image" Target="../media/image49.wmf"/><Relationship Id="rId19" Type="http://schemas.openxmlformats.org/officeDocument/2006/relationships/oleObject" Target="../embeddings/oleObject42.bin"/><Relationship Id="rId4" Type="http://schemas.openxmlformats.org/officeDocument/2006/relationships/image" Target="../media/image47.wmf"/><Relationship Id="rId9" Type="http://schemas.openxmlformats.org/officeDocument/2006/relationships/oleObject" Target="../embeddings/oleObject38.bin"/><Relationship Id="rId14" Type="http://schemas.openxmlformats.org/officeDocument/2006/relationships/image" Target="../media/image51.wmf"/></Relationships>
</file>

<file path=ppt/slides/_rels/slide46.xml.rels><?xml version="1.0" encoding="UTF-8" standalone="yes"?>
<Relationships xmlns="http://schemas.openxmlformats.org/package/2006/relationships"><Relationship Id="rId8" Type="http://schemas.openxmlformats.org/officeDocument/2006/relationships/image" Target="../media/image48.wmf"/><Relationship Id="rId13" Type="http://schemas.openxmlformats.org/officeDocument/2006/relationships/oleObject" Target="../embeddings/oleObject49.bin"/><Relationship Id="rId3" Type="http://schemas.openxmlformats.org/officeDocument/2006/relationships/oleObject" Target="../embeddings/oleObject44.bin"/><Relationship Id="rId7" Type="http://schemas.openxmlformats.org/officeDocument/2006/relationships/oleObject" Target="../embeddings/oleObject46.bin"/><Relationship Id="rId12" Type="http://schemas.openxmlformats.org/officeDocument/2006/relationships/image" Target="../media/image49.wmf"/><Relationship Id="rId17" Type="http://schemas.openxmlformats.org/officeDocument/2006/relationships/image" Target="../media/image53.wmf"/><Relationship Id="rId2" Type="http://schemas.openxmlformats.org/officeDocument/2006/relationships/slideLayout" Target="../slideLayouts/slideLayout1.xml"/><Relationship Id="rId16" Type="http://schemas.openxmlformats.org/officeDocument/2006/relationships/image" Target="../media/image51.wmf"/><Relationship Id="rId1" Type="http://schemas.openxmlformats.org/officeDocument/2006/relationships/vmlDrawing" Target="../drawings/vmlDrawing8.vml"/><Relationship Id="rId6" Type="http://schemas.openxmlformats.org/officeDocument/2006/relationships/image" Target="../media/image47.wmf"/><Relationship Id="rId11" Type="http://schemas.openxmlformats.org/officeDocument/2006/relationships/oleObject" Target="../embeddings/oleObject48.bin"/><Relationship Id="rId5" Type="http://schemas.openxmlformats.org/officeDocument/2006/relationships/oleObject" Target="../embeddings/oleObject45.bin"/><Relationship Id="rId15" Type="http://schemas.openxmlformats.org/officeDocument/2006/relationships/oleObject" Target="../embeddings/oleObject50.bin"/><Relationship Id="rId10" Type="http://schemas.openxmlformats.org/officeDocument/2006/relationships/image" Target="../media/image13.wmf"/><Relationship Id="rId4" Type="http://schemas.openxmlformats.org/officeDocument/2006/relationships/image" Target="../media/image55.emf"/><Relationship Id="rId9" Type="http://schemas.openxmlformats.org/officeDocument/2006/relationships/oleObject" Target="../embeddings/oleObject47.bin"/><Relationship Id="rId14" Type="http://schemas.openxmlformats.org/officeDocument/2006/relationships/image" Target="../media/image50.w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oleObject" Target="../embeddings/oleObject59.bin"/><Relationship Id="rId3" Type="http://schemas.openxmlformats.org/officeDocument/2006/relationships/oleObject" Target="../embeddings/oleObject51.bin"/><Relationship Id="rId7" Type="http://schemas.openxmlformats.org/officeDocument/2006/relationships/oleObject" Target="../embeddings/oleObject54.bin"/><Relationship Id="rId12" Type="http://schemas.openxmlformats.org/officeDocument/2006/relationships/oleObject" Target="../embeddings/oleObject58.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53.bin"/><Relationship Id="rId11" Type="http://schemas.openxmlformats.org/officeDocument/2006/relationships/oleObject" Target="../embeddings/oleObject57.bin"/><Relationship Id="rId5" Type="http://schemas.openxmlformats.org/officeDocument/2006/relationships/oleObject" Target="../embeddings/oleObject52.bin"/><Relationship Id="rId15" Type="http://schemas.openxmlformats.org/officeDocument/2006/relationships/oleObject" Target="../embeddings/oleObject61.bin"/><Relationship Id="rId10" Type="http://schemas.openxmlformats.org/officeDocument/2006/relationships/oleObject" Target="../embeddings/oleObject56.bin"/><Relationship Id="rId4" Type="http://schemas.openxmlformats.org/officeDocument/2006/relationships/image" Target="../media/image56.png"/><Relationship Id="rId9" Type="http://schemas.openxmlformats.org/officeDocument/2006/relationships/oleObject" Target="../embeddings/oleObject55.bin"/><Relationship Id="rId14" Type="http://schemas.openxmlformats.org/officeDocument/2006/relationships/oleObject" Target="../embeddings/oleObject60.bin"/></Relationships>
</file>

<file path=ppt/slides/_rels/slide49.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oleObject" Target="../embeddings/oleObject70.bin"/><Relationship Id="rId3" Type="http://schemas.openxmlformats.org/officeDocument/2006/relationships/oleObject" Target="../embeddings/oleObject62.bin"/><Relationship Id="rId7" Type="http://schemas.openxmlformats.org/officeDocument/2006/relationships/oleObject" Target="../embeddings/oleObject65.bin"/><Relationship Id="rId12" Type="http://schemas.openxmlformats.org/officeDocument/2006/relationships/oleObject" Target="../embeddings/oleObject69.bin"/><Relationship Id="rId2" Type="http://schemas.openxmlformats.org/officeDocument/2006/relationships/slideLayout" Target="../slideLayouts/slideLayout2.xml"/><Relationship Id="rId16" Type="http://schemas.openxmlformats.org/officeDocument/2006/relationships/oleObject" Target="../embeddings/oleObject73.bin"/><Relationship Id="rId1" Type="http://schemas.openxmlformats.org/officeDocument/2006/relationships/vmlDrawing" Target="../drawings/vmlDrawing10.vml"/><Relationship Id="rId6" Type="http://schemas.openxmlformats.org/officeDocument/2006/relationships/oleObject" Target="../embeddings/oleObject64.bin"/><Relationship Id="rId11" Type="http://schemas.openxmlformats.org/officeDocument/2006/relationships/oleObject" Target="../embeddings/oleObject68.bin"/><Relationship Id="rId5" Type="http://schemas.openxmlformats.org/officeDocument/2006/relationships/oleObject" Target="../embeddings/oleObject63.bin"/><Relationship Id="rId15" Type="http://schemas.openxmlformats.org/officeDocument/2006/relationships/oleObject" Target="../embeddings/oleObject72.bin"/><Relationship Id="rId10" Type="http://schemas.openxmlformats.org/officeDocument/2006/relationships/oleObject" Target="../embeddings/oleObject67.bin"/><Relationship Id="rId4" Type="http://schemas.openxmlformats.org/officeDocument/2006/relationships/image" Target="../media/image56.png"/><Relationship Id="rId9" Type="http://schemas.openxmlformats.org/officeDocument/2006/relationships/oleObject" Target="../embeddings/oleObject66.bin"/><Relationship Id="rId14" Type="http://schemas.openxmlformats.org/officeDocument/2006/relationships/oleObject" Target="../embeddings/oleObject71.bin"/></Relationships>
</file>

<file path=ppt/slides/_rels/slide50.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oleObject" Target="../embeddings/oleObject82.bin"/><Relationship Id="rId18" Type="http://schemas.openxmlformats.org/officeDocument/2006/relationships/oleObject" Target="../embeddings/oleObject87.bin"/><Relationship Id="rId3" Type="http://schemas.openxmlformats.org/officeDocument/2006/relationships/oleObject" Target="../embeddings/oleObject74.bin"/><Relationship Id="rId7" Type="http://schemas.openxmlformats.org/officeDocument/2006/relationships/oleObject" Target="../embeddings/oleObject77.bin"/><Relationship Id="rId12" Type="http://schemas.openxmlformats.org/officeDocument/2006/relationships/oleObject" Target="../embeddings/oleObject81.bin"/><Relationship Id="rId17" Type="http://schemas.openxmlformats.org/officeDocument/2006/relationships/oleObject" Target="../embeddings/oleObject86.bin"/><Relationship Id="rId2" Type="http://schemas.openxmlformats.org/officeDocument/2006/relationships/slideLayout" Target="../slideLayouts/slideLayout2.xml"/><Relationship Id="rId16" Type="http://schemas.openxmlformats.org/officeDocument/2006/relationships/oleObject" Target="../embeddings/oleObject85.bin"/><Relationship Id="rId1" Type="http://schemas.openxmlformats.org/officeDocument/2006/relationships/vmlDrawing" Target="../drawings/vmlDrawing11.vml"/><Relationship Id="rId6" Type="http://schemas.openxmlformats.org/officeDocument/2006/relationships/oleObject" Target="../embeddings/oleObject76.bin"/><Relationship Id="rId11" Type="http://schemas.openxmlformats.org/officeDocument/2006/relationships/oleObject" Target="../embeddings/oleObject80.bin"/><Relationship Id="rId5" Type="http://schemas.openxmlformats.org/officeDocument/2006/relationships/oleObject" Target="../embeddings/oleObject75.bin"/><Relationship Id="rId15" Type="http://schemas.openxmlformats.org/officeDocument/2006/relationships/oleObject" Target="../embeddings/oleObject84.bin"/><Relationship Id="rId10" Type="http://schemas.openxmlformats.org/officeDocument/2006/relationships/oleObject" Target="../embeddings/oleObject79.bin"/><Relationship Id="rId4" Type="http://schemas.openxmlformats.org/officeDocument/2006/relationships/image" Target="../media/image56.png"/><Relationship Id="rId9" Type="http://schemas.openxmlformats.org/officeDocument/2006/relationships/oleObject" Target="../embeddings/oleObject78.bin"/><Relationship Id="rId14" Type="http://schemas.openxmlformats.org/officeDocument/2006/relationships/oleObject" Target="../embeddings/oleObject83.bin"/></Relationships>
</file>

<file path=ppt/slides/_rels/slide5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hyperlink" Target="http://www.tsr.ch/video/emissions/mise-au-point/431289-quand-les-conflits-de-voisinage-obstruent-la-justice-vaudoise.html"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8" Type="http://schemas.openxmlformats.org/officeDocument/2006/relationships/slide" Target="slide29.xml"/><Relationship Id="rId13" Type="http://schemas.openxmlformats.org/officeDocument/2006/relationships/slide" Target="slide47.xml"/><Relationship Id="rId3" Type="http://schemas.openxmlformats.org/officeDocument/2006/relationships/image" Target="../media/image1.wmf"/><Relationship Id="rId7" Type="http://schemas.openxmlformats.org/officeDocument/2006/relationships/slide" Target="slide25.xml"/><Relationship Id="rId12" Type="http://schemas.openxmlformats.org/officeDocument/2006/relationships/slide" Target="slide44.xml"/><Relationship Id="rId2" Type="http://schemas.openxmlformats.org/officeDocument/2006/relationships/slideLayout" Target="../slideLayouts/slideLayout7.xml"/><Relationship Id="rId1" Type="http://schemas.openxmlformats.org/officeDocument/2006/relationships/themeOverride" Target="../theme/themeOverride1.xml"/><Relationship Id="rId6" Type="http://schemas.openxmlformats.org/officeDocument/2006/relationships/slide" Target="slide21.xml"/><Relationship Id="rId11" Type="http://schemas.openxmlformats.org/officeDocument/2006/relationships/slide" Target="slide42.xml"/><Relationship Id="rId5" Type="http://schemas.openxmlformats.org/officeDocument/2006/relationships/slide" Target="slide8.xml"/><Relationship Id="rId15" Type="http://schemas.openxmlformats.org/officeDocument/2006/relationships/slide" Target="slide54.xml"/><Relationship Id="rId10" Type="http://schemas.openxmlformats.org/officeDocument/2006/relationships/slide" Target="slide38.xml"/><Relationship Id="rId4" Type="http://schemas.openxmlformats.org/officeDocument/2006/relationships/slide" Target="slide1.xml"/><Relationship Id="rId9" Type="http://schemas.openxmlformats.org/officeDocument/2006/relationships/slide" Target="slide32.xml"/><Relationship Id="rId14" Type="http://schemas.openxmlformats.org/officeDocument/2006/relationships/slide" Target="slide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WordArt 1026"/>
          <p:cNvSpPr>
            <a:spLocks noChangeArrowheads="1" noChangeShapeType="1" noTextEdit="1"/>
          </p:cNvSpPr>
          <p:nvPr/>
        </p:nvSpPr>
        <p:spPr bwMode="auto">
          <a:xfrm>
            <a:off x="1066800" y="609600"/>
            <a:ext cx="6705600" cy="9144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fr-CH" sz="6600" b="1" kern="10">
                <a:solidFill>
                  <a:srgbClr val="336699"/>
                </a:solidFill>
                <a:effectLst>
                  <a:outerShdw dist="45791" dir="2021404" algn="ctr" rotWithShape="0">
                    <a:srgbClr val="C0C0C0"/>
                  </a:outerShdw>
                </a:effectLst>
                <a:cs typeface="Times New Roman" panose="02020603050405020304" pitchFamily="18" charset="0"/>
              </a:rPr>
              <a:t>Les droits réels</a:t>
            </a:r>
          </a:p>
        </p:txBody>
      </p:sp>
      <p:pic>
        <p:nvPicPr>
          <p:cNvPr id="19459" name="Picture 10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514600"/>
            <a:ext cx="4648200"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61" name="WordArt 1029"/>
          <p:cNvSpPr>
            <a:spLocks noChangeArrowheads="1" noChangeShapeType="1" noTextEdit="1"/>
          </p:cNvSpPr>
          <p:nvPr/>
        </p:nvSpPr>
        <p:spPr bwMode="auto">
          <a:xfrm>
            <a:off x="5410200" y="2590800"/>
            <a:ext cx="3276600" cy="20574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fr-CH" sz="3600" kern="10">
                <a:solidFill>
                  <a:srgbClr val="336699"/>
                </a:solidFill>
                <a:effectLst>
                  <a:outerShdw dist="45791" dir="2021404" algn="ctr" rotWithShape="0">
                    <a:srgbClr val="C0C0C0"/>
                  </a:outerShdw>
                </a:effectLst>
                <a:cs typeface="Times New Roman" panose="02020603050405020304" pitchFamily="18" charset="0"/>
              </a:rPr>
              <a:t>ou</a:t>
            </a:r>
          </a:p>
          <a:p>
            <a:pPr algn="ctr"/>
            <a:r>
              <a:rPr lang="fr-CH" sz="3600" kern="10">
                <a:solidFill>
                  <a:srgbClr val="336699"/>
                </a:solidFill>
                <a:effectLst>
                  <a:outerShdw dist="45791" dir="2021404" algn="ctr" rotWithShape="0">
                    <a:srgbClr val="C0C0C0"/>
                  </a:outerShdw>
                </a:effectLst>
                <a:cs typeface="Times New Roman" panose="02020603050405020304" pitchFamily="18" charset="0"/>
              </a:rPr>
              <a:t>droit de la</a:t>
            </a:r>
          </a:p>
          <a:p>
            <a:pPr algn="ctr"/>
            <a:r>
              <a:rPr lang="fr-CH" sz="3600" kern="10">
                <a:solidFill>
                  <a:srgbClr val="336699"/>
                </a:solidFill>
                <a:effectLst>
                  <a:outerShdw dist="45791" dir="2021404" algn="ctr" rotWithShape="0">
                    <a:srgbClr val="C0C0C0"/>
                  </a:outerShdw>
                </a:effectLst>
                <a:cs typeface="Times New Roman" panose="02020603050405020304" pitchFamily="18" charset="0"/>
              </a:rPr>
              <a:t>propriété</a:t>
            </a:r>
          </a:p>
        </p:txBody>
      </p:sp>
      <p:sp>
        <p:nvSpPr>
          <p:cNvPr id="19464" name="Text Box 1032"/>
          <p:cNvSpPr txBox="1">
            <a:spLocks noChangeArrowheads="1"/>
          </p:cNvSpPr>
          <p:nvPr/>
        </p:nvSpPr>
        <p:spPr bwMode="auto">
          <a:xfrm>
            <a:off x="5543550" y="6553200"/>
            <a:ext cx="36004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fr-FR" altLang="fr-FR" sz="1000">
                <a:latin typeface="Arial" panose="020B0604020202020204" pitchFamily="34" charset="0"/>
                <a:cs typeface="Arial" panose="020B0604020202020204" pitchFamily="34" charset="0"/>
              </a:rPr>
              <a:t>© Y. Péguiron 2011 – www.infodidac.ch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0" fill="hold" grpId="0" nodeType="clickEffect">
                                  <p:stCondLst>
                                    <p:cond delay="0"/>
                                  </p:stCondLst>
                                  <p:childTnLst>
                                    <p:set>
                                      <p:cBhvr>
                                        <p:cTn id="6" dur="1" fill="hold">
                                          <p:stCondLst>
                                            <p:cond delay="499"/>
                                          </p:stCondLst>
                                        </p:cTn>
                                        <p:tgtEl>
                                          <p:spTgt spid="1946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94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fr-FR" altLang="fr-FR" b="1"/>
              <a:t>Droit de propriété</a:t>
            </a:r>
          </a:p>
        </p:txBody>
      </p:sp>
      <p:sp>
        <p:nvSpPr>
          <p:cNvPr id="54275" name="Rectangle 3"/>
          <p:cNvSpPr>
            <a:spLocks noGrp="1" noChangeArrowheads="1"/>
          </p:cNvSpPr>
          <p:nvPr>
            <p:ph type="body" idx="1"/>
          </p:nvPr>
        </p:nvSpPr>
        <p:spPr/>
        <p:txBody>
          <a:bodyPr/>
          <a:lstStyle/>
          <a:p>
            <a:pPr>
              <a:lnSpc>
                <a:spcPct val="90000"/>
              </a:lnSpc>
            </a:pPr>
            <a:r>
              <a:rPr lang="fr-FR" altLang="fr-FR" sz="2800" i="1"/>
              <a:t>Le </a:t>
            </a:r>
            <a:r>
              <a:rPr lang="fr-FR" altLang="fr-FR" sz="2800" b="1" i="1"/>
              <a:t>droit de propriété</a:t>
            </a:r>
            <a:r>
              <a:rPr lang="fr-FR" altLang="fr-FR" sz="2800" i="1"/>
              <a:t> est le droit d'user, de jouir et de disposer d'une </a:t>
            </a:r>
            <a:r>
              <a:rPr lang="fr-FR" altLang="fr-FR" sz="2800" i="1">
                <a:solidFill>
                  <a:srgbClr val="FF3300"/>
                </a:solidFill>
              </a:rPr>
              <a:t>chose</a:t>
            </a:r>
            <a:r>
              <a:rPr lang="fr-FR" altLang="fr-FR" sz="2800" i="1"/>
              <a:t>, en être le maître absolu et exclusif dans les conditions fixées par la loi. La propriété désigne également le bien sur lequel porte ce droit. Cette propriété peut être </a:t>
            </a:r>
            <a:r>
              <a:rPr lang="fr-FR" altLang="fr-FR" sz="2800" i="1">
                <a:solidFill>
                  <a:srgbClr val="FF3300"/>
                </a:solidFill>
              </a:rPr>
              <a:t>immobilière</a:t>
            </a:r>
            <a:r>
              <a:rPr lang="fr-FR" altLang="fr-FR" sz="2800" i="1"/>
              <a:t> ou </a:t>
            </a:r>
            <a:r>
              <a:rPr lang="fr-FR" altLang="fr-FR" sz="2800" i="1">
                <a:solidFill>
                  <a:srgbClr val="FF3300"/>
                </a:solidFill>
              </a:rPr>
              <a:t>mobilière</a:t>
            </a:r>
            <a:r>
              <a:rPr lang="fr-FR" altLang="fr-FR" sz="2800" i="1"/>
              <a:t>.</a:t>
            </a:r>
          </a:p>
          <a:p>
            <a:pPr>
              <a:lnSpc>
                <a:spcPct val="90000"/>
              </a:lnSpc>
            </a:pPr>
            <a:r>
              <a:rPr lang="fr-FR" altLang="fr-FR" sz="2800" i="1"/>
              <a:t>Des philosophes font valoir que les droits de propriété découlent de conventions sociales. D'autres trouvent ses origines dans la loi naturelle.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27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endParaRPr lang="fr-FR" altLang="fr-FR"/>
          </a:p>
        </p:txBody>
      </p:sp>
      <p:sp>
        <p:nvSpPr>
          <p:cNvPr id="70659" name="Rectangle 3"/>
          <p:cNvSpPr>
            <a:spLocks noGrp="1" noChangeArrowheads="1"/>
          </p:cNvSpPr>
          <p:nvPr>
            <p:ph type="body" idx="1"/>
          </p:nvPr>
        </p:nvSpPr>
        <p:spPr>
          <a:xfrm>
            <a:off x="684213" y="2205038"/>
            <a:ext cx="7920037" cy="4114800"/>
          </a:xfrm>
        </p:spPr>
        <p:txBody>
          <a:bodyPr/>
          <a:lstStyle/>
          <a:p>
            <a:pPr marL="609600" indent="-609600">
              <a:buFontTx/>
              <a:buNone/>
            </a:pPr>
            <a:r>
              <a:rPr lang="fr-FR" altLang="fr-FR" sz="2800" b="1"/>
              <a:t>Article 17</a:t>
            </a:r>
          </a:p>
          <a:p>
            <a:pPr marL="609600" indent="-609600">
              <a:buFontTx/>
              <a:buNone/>
            </a:pPr>
            <a:endParaRPr lang="fr-FR" altLang="fr-FR" sz="2800" b="1"/>
          </a:p>
          <a:p>
            <a:pPr marL="609600" indent="-609600">
              <a:buFontTx/>
              <a:buAutoNum type="arabicPeriod"/>
            </a:pPr>
            <a:r>
              <a:rPr lang="fr-FR" altLang="fr-FR" sz="2800" i="1"/>
              <a:t>Toute personne, aussi bien seule qu'en collectivité, a droit à la propriété.</a:t>
            </a:r>
          </a:p>
          <a:p>
            <a:pPr marL="609600" indent="-609600">
              <a:buFontTx/>
              <a:buAutoNum type="arabicPeriod"/>
            </a:pPr>
            <a:endParaRPr lang="fr-FR" altLang="fr-FR" sz="2800" i="1"/>
          </a:p>
          <a:p>
            <a:pPr marL="609600" indent="-609600">
              <a:buFontTx/>
              <a:buAutoNum type="arabicPeriod"/>
            </a:pPr>
            <a:r>
              <a:rPr lang="fr-FR" altLang="fr-FR" sz="2800" i="1"/>
              <a:t>Nul ne peut être arbitrairement privé de sa propriété.</a:t>
            </a:r>
            <a:r>
              <a:rPr lang="fr-FR" altLang="fr-FR" sz="2800"/>
              <a:t> </a:t>
            </a:r>
          </a:p>
        </p:txBody>
      </p:sp>
      <p:pic>
        <p:nvPicPr>
          <p:cNvPr id="7066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549275"/>
            <a:ext cx="7412037" cy="1333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solidFill>
            <a:srgbClr val="FF3300"/>
          </a:solidFill>
        </p:spPr>
        <p:txBody>
          <a:bodyPr/>
          <a:lstStyle/>
          <a:p>
            <a:r>
              <a:rPr lang="fr-FR" altLang="fr-FR" sz="4000" b="1">
                <a:solidFill>
                  <a:schemeClr val="bg1"/>
                </a:solidFill>
              </a:rPr>
              <a:t>Constitution fédérale de la Confédération suisse</a:t>
            </a:r>
          </a:p>
        </p:txBody>
      </p:sp>
      <p:pic>
        <p:nvPicPr>
          <p:cNvPr id="6963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2636838"/>
            <a:ext cx="7775575" cy="1577975"/>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900113" y="2205038"/>
            <a:ext cx="7162800" cy="274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81000" indent="-381000">
              <a:defRPr sz="2400">
                <a:solidFill>
                  <a:schemeClr val="tx1"/>
                </a:solidFill>
                <a:latin typeface="Times New Roman" panose="02020603050405020304" pitchFamily="18" charset="0"/>
              </a:defRPr>
            </a:lvl1pPr>
            <a:lvl2pPr marL="571500">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fr-FR" altLang="fr-FR" sz="4400">
                <a:solidFill>
                  <a:srgbClr val="CC0000"/>
                </a:solidFill>
              </a:rPr>
              <a:t>Code civil suisse</a:t>
            </a:r>
          </a:p>
          <a:p>
            <a:pPr>
              <a:spcBef>
                <a:spcPct val="50000"/>
              </a:spcBef>
            </a:pPr>
            <a:endParaRPr lang="fr-FR" altLang="fr-FR" sz="4400"/>
          </a:p>
          <a:p>
            <a:r>
              <a:rPr lang="fr-FR" altLang="fr-FR" sz="3200">
                <a:solidFill>
                  <a:schemeClr val="accent2"/>
                </a:solidFill>
              </a:rPr>
              <a:t>Livre quatrième: Des droits réels</a:t>
            </a:r>
          </a:p>
          <a:p>
            <a:endParaRPr lang="fr-FR" altLang="fr-FR" sz="3200"/>
          </a:p>
        </p:txBody>
      </p:sp>
      <p:sp>
        <p:nvSpPr>
          <p:cNvPr id="6149" name="AutoShape 5" descr="9k="/>
          <p:cNvSpPr>
            <a:spLocks noChangeAspect="1" noChangeArrowheads="1"/>
          </p:cNvSpPr>
          <p:nvPr/>
        </p:nvSpPr>
        <p:spPr bwMode="auto">
          <a:xfrm>
            <a:off x="4229100" y="2938463"/>
            <a:ext cx="685800" cy="981075"/>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fr-CH"/>
          </a:p>
        </p:txBody>
      </p:sp>
      <p:sp>
        <p:nvSpPr>
          <p:cNvPr id="6151" name="AutoShape 7" descr="9k="/>
          <p:cNvSpPr>
            <a:spLocks noChangeAspect="1" noChangeArrowheads="1"/>
          </p:cNvSpPr>
          <p:nvPr/>
        </p:nvSpPr>
        <p:spPr bwMode="auto">
          <a:xfrm>
            <a:off x="4229100" y="2938463"/>
            <a:ext cx="685800" cy="981075"/>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fr-CH"/>
          </a:p>
        </p:txBody>
      </p:sp>
      <p:pic>
        <p:nvPicPr>
          <p:cNvPr id="6153" name="Picture 9" descr="code-civil-suisse-et-code-des-obligations-annotes-cc-co-annotes-id24620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4750" y="188913"/>
            <a:ext cx="1333500" cy="19145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 y="566738"/>
            <a:ext cx="8893175" cy="50942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2"/>
          <p:cNvSpPr txBox="1">
            <a:spLocks noChangeArrowheads="1"/>
          </p:cNvSpPr>
          <p:nvPr/>
        </p:nvSpPr>
        <p:spPr bwMode="auto">
          <a:xfrm>
            <a:off x="914400" y="1219200"/>
            <a:ext cx="7162800" cy="4230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81000" indent="-381000">
              <a:defRPr sz="2400">
                <a:solidFill>
                  <a:schemeClr val="tx1"/>
                </a:solidFill>
                <a:latin typeface="Times New Roman" panose="02020603050405020304" pitchFamily="18" charset="0"/>
              </a:defRPr>
            </a:lvl1pPr>
            <a:lvl2pPr marL="571500">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fr-FR" altLang="fr-FR" sz="3200">
                <a:solidFill>
                  <a:srgbClr val="CC0000"/>
                </a:solidFill>
              </a:rPr>
              <a:t>Code civil suisse</a:t>
            </a:r>
            <a:endParaRPr lang="fr-FR" altLang="fr-FR"/>
          </a:p>
          <a:p>
            <a:r>
              <a:rPr lang="fr-FR" altLang="fr-FR">
                <a:solidFill>
                  <a:schemeClr val="accent2"/>
                </a:solidFill>
              </a:rPr>
              <a:t>Livre quatrième: Des droits réels</a:t>
            </a:r>
          </a:p>
          <a:p>
            <a:r>
              <a:rPr lang="fr-FR" altLang="fr-FR">
                <a:solidFill>
                  <a:schemeClr val="accent2"/>
                </a:solidFill>
              </a:rPr>
              <a:t>Première partie: De la propriété</a:t>
            </a:r>
          </a:p>
          <a:p>
            <a:r>
              <a:rPr lang="fr-FR" altLang="fr-FR">
                <a:solidFill>
                  <a:schemeClr val="accent2"/>
                </a:solidFill>
              </a:rPr>
              <a:t>Titre dix-huitième: Dispositions générales</a:t>
            </a:r>
          </a:p>
          <a:p>
            <a:endParaRPr lang="fr-FR" altLang="fr-FR"/>
          </a:p>
          <a:p>
            <a:r>
              <a:rPr lang="fr-FR" altLang="fr-FR" i="1"/>
              <a:t>Art. 641</a:t>
            </a:r>
          </a:p>
          <a:p>
            <a:r>
              <a:rPr lang="fr-FR" altLang="fr-FR" i="1"/>
              <a:t>A	Eléments du droit de propriété</a:t>
            </a:r>
            <a:endParaRPr lang="fr-FR" altLang="fr-FR"/>
          </a:p>
          <a:p>
            <a:r>
              <a:rPr lang="fr-FR" altLang="fr-FR"/>
              <a:t>1 	Le propriétaire d'une chose a le droit d'en disposer librement, dans les limites de la loi.</a:t>
            </a:r>
          </a:p>
          <a:p>
            <a:r>
              <a:rPr lang="fr-FR" altLang="fr-FR"/>
              <a:t>2 	Il peut la revendiquer contre quiconque la détient sans droit et repousser toute usurpation.</a:t>
            </a:r>
          </a:p>
        </p:txBody>
      </p:sp>
      <p:sp>
        <p:nvSpPr>
          <p:cNvPr id="72707" name="AutoShape 3" descr="9k="/>
          <p:cNvSpPr>
            <a:spLocks noChangeAspect="1" noChangeArrowheads="1"/>
          </p:cNvSpPr>
          <p:nvPr/>
        </p:nvSpPr>
        <p:spPr bwMode="auto">
          <a:xfrm>
            <a:off x="4229100" y="2938463"/>
            <a:ext cx="685800" cy="981075"/>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fr-CH"/>
          </a:p>
        </p:txBody>
      </p:sp>
      <p:sp>
        <p:nvSpPr>
          <p:cNvPr id="72708" name="AutoShape 4" descr="9k="/>
          <p:cNvSpPr>
            <a:spLocks noChangeAspect="1" noChangeArrowheads="1"/>
          </p:cNvSpPr>
          <p:nvPr/>
        </p:nvSpPr>
        <p:spPr bwMode="auto">
          <a:xfrm>
            <a:off x="4229100" y="2938463"/>
            <a:ext cx="685800" cy="981075"/>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fr-CH"/>
          </a:p>
        </p:txBody>
      </p:sp>
      <p:pic>
        <p:nvPicPr>
          <p:cNvPr id="72709" name="Picture 5" descr="code-civil-suisse-et-code-des-obligations-annotes-cc-co-annotes-id24620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4750" y="188913"/>
            <a:ext cx="1333500" cy="19145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a:xfrm>
            <a:off x="685800" y="2286000"/>
            <a:ext cx="7772400" cy="1143000"/>
          </a:xfrm>
        </p:spPr>
        <p:txBody>
          <a:bodyPr anchor="ctr"/>
          <a:lstStyle/>
          <a:p>
            <a:r>
              <a:rPr lang="fr-FR" altLang="fr-FR" sz="4400">
                <a:solidFill>
                  <a:schemeClr val="accent2"/>
                </a:solidFill>
              </a:rPr>
              <a:t>Classification des choses</a:t>
            </a:r>
            <a:endParaRPr lang="fr-FR" altLang="fr-FR" sz="440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228600" y="381000"/>
            <a:ext cx="868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FR" altLang="fr-FR"/>
              <a:t>Classification des choses</a:t>
            </a:r>
          </a:p>
        </p:txBody>
      </p:sp>
      <p:graphicFrame>
        <p:nvGraphicFramePr>
          <p:cNvPr id="16387" name="Object 3"/>
          <p:cNvGraphicFramePr>
            <a:graphicFrameLocks noChangeAspect="1"/>
          </p:cNvGraphicFramePr>
          <p:nvPr/>
        </p:nvGraphicFramePr>
        <p:xfrm>
          <a:off x="4148138" y="1143000"/>
          <a:ext cx="1963737" cy="2895600"/>
        </p:xfrm>
        <a:graphic>
          <a:graphicData uri="http://schemas.openxmlformats.org/presentationml/2006/ole">
            <mc:AlternateContent xmlns:mc="http://schemas.openxmlformats.org/markup-compatibility/2006">
              <mc:Choice xmlns:v="urn:schemas-microsoft-com:vml" Requires="v">
                <p:oleObj spid="_x0000_s34964" name="Clip" r:id="rId3" imgW="1107720" imgH="1631880" progId="MS_ClipArt_Gallery.2">
                  <p:embed/>
                </p:oleObj>
              </mc:Choice>
              <mc:Fallback>
                <p:oleObj name="Clip" r:id="rId3" imgW="1107720" imgH="1631880" progId="MS_ClipArt_Gallery.2">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8138" y="1143000"/>
                        <a:ext cx="1963737" cy="289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88" name="Object 4"/>
          <p:cNvGraphicFramePr>
            <a:graphicFrameLocks noChangeAspect="1"/>
          </p:cNvGraphicFramePr>
          <p:nvPr/>
        </p:nvGraphicFramePr>
        <p:xfrm>
          <a:off x="1295400" y="2209800"/>
          <a:ext cx="1214438" cy="2571750"/>
        </p:xfrm>
        <a:graphic>
          <a:graphicData uri="http://schemas.openxmlformats.org/presentationml/2006/ole">
            <mc:AlternateContent xmlns:mc="http://schemas.openxmlformats.org/markup-compatibility/2006">
              <mc:Choice xmlns:v="urn:schemas-microsoft-com:vml" Requires="v">
                <p:oleObj spid="_x0000_s34965" name="Clip" r:id="rId5" imgW="1215360" imgH="2190960" progId="MS_ClipArt_Gallery.2">
                  <p:embed/>
                </p:oleObj>
              </mc:Choice>
              <mc:Fallback>
                <p:oleObj name="Clip" r:id="rId5" imgW="1215360" imgH="2190960" progId="MS_ClipArt_Gallery.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2209800"/>
                        <a:ext cx="1214438" cy="2571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89" name="Object 5"/>
          <p:cNvGraphicFramePr>
            <a:graphicFrameLocks noChangeAspect="1"/>
          </p:cNvGraphicFramePr>
          <p:nvPr/>
        </p:nvGraphicFramePr>
        <p:xfrm>
          <a:off x="6781800" y="2514600"/>
          <a:ext cx="1819275" cy="1443038"/>
        </p:xfrm>
        <a:graphic>
          <a:graphicData uri="http://schemas.openxmlformats.org/presentationml/2006/ole">
            <mc:AlternateContent xmlns:mc="http://schemas.openxmlformats.org/markup-compatibility/2006">
              <mc:Choice xmlns:v="urn:schemas-microsoft-com:vml" Requires="v">
                <p:oleObj spid="_x0000_s34966" name="Clip" r:id="rId7" imgW="1819440" imgH="1443240" progId="MS_ClipArt_Gallery.2">
                  <p:embed/>
                </p:oleObj>
              </mc:Choice>
              <mc:Fallback>
                <p:oleObj name="Clip" r:id="rId7" imgW="1819440" imgH="1443240" progId="MS_ClipArt_Gallery.2">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81800" y="2514600"/>
                        <a:ext cx="1819275" cy="1443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90" name="Object 6"/>
          <p:cNvGraphicFramePr>
            <a:graphicFrameLocks noChangeAspect="1"/>
          </p:cNvGraphicFramePr>
          <p:nvPr/>
        </p:nvGraphicFramePr>
        <p:xfrm>
          <a:off x="6172200" y="4284663"/>
          <a:ext cx="2514600" cy="2073275"/>
        </p:xfrm>
        <a:graphic>
          <a:graphicData uri="http://schemas.openxmlformats.org/presentationml/2006/ole">
            <mc:AlternateContent xmlns:mc="http://schemas.openxmlformats.org/markup-compatibility/2006">
              <mc:Choice xmlns:v="urn:schemas-microsoft-com:vml" Requires="v">
                <p:oleObj spid="_x0000_s34967" name="Clip" r:id="rId9" imgW="4639680" imgH="3825720" progId="MS_ClipArt_Gallery.2">
                  <p:embed/>
                </p:oleObj>
              </mc:Choice>
              <mc:Fallback>
                <p:oleObj name="Clip" r:id="rId9" imgW="4639680" imgH="3825720" progId="MS_ClipArt_Gallery.2">
                  <p:embed/>
                  <p:pic>
                    <p:nvPicPr>
                      <p:cNvPr id="0"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72200" y="4284663"/>
                        <a:ext cx="2514600" cy="2073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91" name="Object 7"/>
          <p:cNvGraphicFramePr>
            <a:graphicFrameLocks noChangeAspect="1"/>
          </p:cNvGraphicFramePr>
          <p:nvPr/>
        </p:nvGraphicFramePr>
        <p:xfrm>
          <a:off x="4114800" y="5334000"/>
          <a:ext cx="1143000" cy="1077913"/>
        </p:xfrm>
        <a:graphic>
          <a:graphicData uri="http://schemas.openxmlformats.org/presentationml/2006/ole">
            <mc:AlternateContent xmlns:mc="http://schemas.openxmlformats.org/markup-compatibility/2006">
              <mc:Choice xmlns:v="urn:schemas-microsoft-com:vml" Requires="v">
                <p:oleObj spid="_x0000_s34968" name="Clip" r:id="rId11" imgW="857880" imgH="807840" progId="MS_ClipArt_Gallery.2">
                  <p:embed/>
                </p:oleObj>
              </mc:Choice>
              <mc:Fallback>
                <p:oleObj name="Clip" r:id="rId11" imgW="857880" imgH="807840" progId="MS_ClipArt_Gallery.2">
                  <p:embed/>
                  <p:pic>
                    <p:nvPicPr>
                      <p:cNvPr id="0"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114800" y="5334000"/>
                        <a:ext cx="1143000" cy="1077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92" name="Object 8"/>
          <p:cNvGraphicFramePr>
            <a:graphicFrameLocks noChangeAspect="1"/>
          </p:cNvGraphicFramePr>
          <p:nvPr/>
        </p:nvGraphicFramePr>
        <p:xfrm>
          <a:off x="5486400" y="5715000"/>
          <a:ext cx="762000" cy="703263"/>
        </p:xfrm>
        <a:graphic>
          <a:graphicData uri="http://schemas.openxmlformats.org/presentationml/2006/ole">
            <mc:AlternateContent xmlns:mc="http://schemas.openxmlformats.org/markup-compatibility/2006">
              <mc:Choice xmlns:v="urn:schemas-microsoft-com:vml" Requires="v">
                <p:oleObj spid="_x0000_s34969" name="Clip" r:id="rId13" imgW="3758400" imgH="3468960" progId="MS_ClipArt_Gallery.2">
                  <p:embed/>
                </p:oleObj>
              </mc:Choice>
              <mc:Fallback>
                <p:oleObj name="Clip" r:id="rId13" imgW="3758400" imgH="3468960" progId="MS_ClipArt_Gallery.2">
                  <p:embed/>
                  <p:pic>
                    <p:nvPicPr>
                      <p:cNvPr id="0"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486400" y="5715000"/>
                        <a:ext cx="762000" cy="703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93" name="Object 9"/>
          <p:cNvGraphicFramePr>
            <a:graphicFrameLocks noChangeAspect="1"/>
          </p:cNvGraphicFramePr>
          <p:nvPr/>
        </p:nvGraphicFramePr>
        <p:xfrm>
          <a:off x="457200" y="762000"/>
          <a:ext cx="3048000" cy="1111250"/>
        </p:xfrm>
        <a:graphic>
          <a:graphicData uri="http://schemas.openxmlformats.org/presentationml/2006/ole">
            <mc:AlternateContent xmlns:mc="http://schemas.openxmlformats.org/markup-compatibility/2006">
              <mc:Choice xmlns:v="urn:schemas-microsoft-com:vml" Requires="v">
                <p:oleObj spid="_x0000_s34970" name="Clip" r:id="rId15" imgW="4582440" imgH="1670400" progId="MS_ClipArt_Gallery.2">
                  <p:embed/>
                </p:oleObj>
              </mc:Choice>
              <mc:Fallback>
                <p:oleObj name="Clip" r:id="rId15" imgW="4582440" imgH="1670400" progId="MS_ClipArt_Gallery.2">
                  <p:embed/>
                  <p:pic>
                    <p:nvPicPr>
                      <p:cNvPr id="0" name="Object 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57200" y="762000"/>
                        <a:ext cx="3048000" cy="1111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94" name="Object 10"/>
          <p:cNvGraphicFramePr>
            <a:graphicFrameLocks noChangeAspect="1"/>
          </p:cNvGraphicFramePr>
          <p:nvPr/>
        </p:nvGraphicFramePr>
        <p:xfrm>
          <a:off x="685800" y="3200400"/>
          <a:ext cx="2743200" cy="2711450"/>
        </p:xfrm>
        <a:graphic>
          <a:graphicData uri="http://schemas.openxmlformats.org/presentationml/2006/ole">
            <mc:AlternateContent xmlns:mc="http://schemas.openxmlformats.org/markup-compatibility/2006">
              <mc:Choice xmlns:v="urn:schemas-microsoft-com:vml" Requires="v">
                <p:oleObj spid="_x0000_s34971" name="Clip" r:id="rId17" imgW="3508200" imgH="3468960" progId="MS_ClipArt_Gallery.2">
                  <p:embed/>
                </p:oleObj>
              </mc:Choice>
              <mc:Fallback>
                <p:oleObj name="Clip" r:id="rId17" imgW="3508200" imgH="3468960" progId="MS_ClipArt_Gallery.2">
                  <p:embed/>
                  <p:pic>
                    <p:nvPicPr>
                      <p:cNvPr id="0" name="Object 1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85800" y="3200400"/>
                        <a:ext cx="2743200" cy="2711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98" name="Object 14"/>
          <p:cNvGraphicFramePr>
            <a:graphicFrameLocks noChangeAspect="1"/>
          </p:cNvGraphicFramePr>
          <p:nvPr/>
        </p:nvGraphicFramePr>
        <p:xfrm>
          <a:off x="6858000" y="457200"/>
          <a:ext cx="2057400" cy="1619250"/>
        </p:xfrm>
        <a:graphic>
          <a:graphicData uri="http://schemas.openxmlformats.org/presentationml/2006/ole">
            <mc:AlternateContent xmlns:mc="http://schemas.openxmlformats.org/markup-compatibility/2006">
              <mc:Choice xmlns:v="urn:schemas-microsoft-com:vml" Requires="v">
                <p:oleObj spid="_x0000_s34972" name="Clip" r:id="rId19" imgW="4699800" imgH="3699360" progId="MS_ClipArt_Gallery.2">
                  <p:embed/>
                </p:oleObj>
              </mc:Choice>
              <mc:Fallback>
                <p:oleObj name="Clip" r:id="rId19" imgW="4699800" imgH="3699360" progId="MS_ClipArt_Gallery.2">
                  <p:embed/>
                  <p:pic>
                    <p:nvPicPr>
                      <p:cNvPr id="0" name="Object 14"/>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858000" y="457200"/>
                        <a:ext cx="2057400" cy="1619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99" name="Object 15"/>
          <p:cNvGraphicFramePr>
            <a:graphicFrameLocks noChangeAspect="1"/>
          </p:cNvGraphicFramePr>
          <p:nvPr/>
        </p:nvGraphicFramePr>
        <p:xfrm>
          <a:off x="4652963" y="3962400"/>
          <a:ext cx="1412875" cy="1435100"/>
        </p:xfrm>
        <a:graphic>
          <a:graphicData uri="http://schemas.openxmlformats.org/presentationml/2006/ole">
            <mc:AlternateContent xmlns:mc="http://schemas.openxmlformats.org/markup-compatibility/2006">
              <mc:Choice xmlns:v="urn:schemas-microsoft-com:vml" Requires="v">
                <p:oleObj spid="_x0000_s34973" name="Clip" r:id="rId21" imgW="1113480" imgH="1131480" progId="MS_ClipArt_Gallery.2">
                  <p:embed/>
                </p:oleObj>
              </mc:Choice>
              <mc:Fallback>
                <p:oleObj name="Clip" r:id="rId21" imgW="1113480" imgH="1131480" progId="MS_ClipArt_Gallery.2">
                  <p:embed/>
                  <p:pic>
                    <p:nvPicPr>
                      <p:cNvPr id="0" name="Object 15"/>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652963" y="3962400"/>
                        <a:ext cx="1412875" cy="1435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1026"/>
          <p:cNvSpPr txBox="1">
            <a:spLocks noChangeArrowheads="1"/>
          </p:cNvSpPr>
          <p:nvPr/>
        </p:nvSpPr>
        <p:spPr bwMode="auto">
          <a:xfrm>
            <a:off x="228600" y="381000"/>
            <a:ext cx="868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FR" altLang="fr-FR"/>
              <a:t>Les choses immobilières</a:t>
            </a:r>
          </a:p>
        </p:txBody>
      </p:sp>
      <p:graphicFrame>
        <p:nvGraphicFramePr>
          <p:cNvPr id="17411" name="Object 1027"/>
          <p:cNvGraphicFramePr>
            <a:graphicFrameLocks noChangeAspect="1"/>
          </p:cNvGraphicFramePr>
          <p:nvPr/>
        </p:nvGraphicFramePr>
        <p:xfrm>
          <a:off x="4148138" y="1143000"/>
          <a:ext cx="1963737" cy="2895600"/>
        </p:xfrm>
        <a:graphic>
          <a:graphicData uri="http://schemas.openxmlformats.org/presentationml/2006/ole">
            <mc:AlternateContent xmlns:mc="http://schemas.openxmlformats.org/markup-compatibility/2006">
              <mc:Choice xmlns:v="urn:schemas-microsoft-com:vml" Requires="v">
                <p:oleObj spid="_x0000_s17421" name="Clip" r:id="rId3" imgW="1107720" imgH="1631880" progId="MS_ClipArt_Gallery.2">
                  <p:embed/>
                </p:oleObj>
              </mc:Choice>
              <mc:Fallback>
                <p:oleObj name="Clip" r:id="rId3" imgW="1107720" imgH="1631880" progId="MS_ClipArt_Gallery.2">
                  <p:embed/>
                  <p:pic>
                    <p:nvPicPr>
                      <p:cNvPr id="0" name="Object 10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8138" y="1143000"/>
                        <a:ext cx="1963737" cy="289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12" name="Object 1028"/>
          <p:cNvGraphicFramePr>
            <a:graphicFrameLocks noChangeAspect="1"/>
          </p:cNvGraphicFramePr>
          <p:nvPr/>
        </p:nvGraphicFramePr>
        <p:xfrm>
          <a:off x="1295400" y="2209800"/>
          <a:ext cx="1214438" cy="2571750"/>
        </p:xfrm>
        <a:graphic>
          <a:graphicData uri="http://schemas.openxmlformats.org/presentationml/2006/ole">
            <mc:AlternateContent xmlns:mc="http://schemas.openxmlformats.org/markup-compatibility/2006">
              <mc:Choice xmlns:v="urn:schemas-microsoft-com:vml" Requires="v">
                <p:oleObj spid="_x0000_s17422" name="Clip" r:id="rId5" imgW="1215360" imgH="2190960" progId="MS_ClipArt_Gallery.2">
                  <p:embed/>
                </p:oleObj>
              </mc:Choice>
              <mc:Fallback>
                <p:oleObj name="Clip" r:id="rId5" imgW="1215360" imgH="2190960" progId="MS_ClipArt_Gallery.2">
                  <p:embed/>
                  <p:pic>
                    <p:nvPicPr>
                      <p:cNvPr id="0" name="Object 102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2209800"/>
                        <a:ext cx="1214438" cy="2571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13" name="Object 1029"/>
          <p:cNvGraphicFramePr>
            <a:graphicFrameLocks noChangeAspect="1"/>
          </p:cNvGraphicFramePr>
          <p:nvPr/>
        </p:nvGraphicFramePr>
        <p:xfrm>
          <a:off x="6781800" y="2514600"/>
          <a:ext cx="1819275" cy="1443038"/>
        </p:xfrm>
        <a:graphic>
          <a:graphicData uri="http://schemas.openxmlformats.org/presentationml/2006/ole">
            <mc:AlternateContent xmlns:mc="http://schemas.openxmlformats.org/markup-compatibility/2006">
              <mc:Choice xmlns:v="urn:schemas-microsoft-com:vml" Requires="v">
                <p:oleObj spid="_x0000_s17423" name="Clip" r:id="rId7" imgW="1819440" imgH="1443240" progId="MS_ClipArt_Gallery.2">
                  <p:embed/>
                </p:oleObj>
              </mc:Choice>
              <mc:Fallback>
                <p:oleObj name="Clip" r:id="rId7" imgW="1819440" imgH="1443240" progId="MS_ClipArt_Gallery.2">
                  <p:embed/>
                  <p:pic>
                    <p:nvPicPr>
                      <p:cNvPr id="0" name="Object 102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81800" y="2514600"/>
                        <a:ext cx="1819275" cy="1443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14" name="Object 1030"/>
          <p:cNvGraphicFramePr>
            <a:graphicFrameLocks noChangeAspect="1"/>
          </p:cNvGraphicFramePr>
          <p:nvPr/>
        </p:nvGraphicFramePr>
        <p:xfrm>
          <a:off x="6172200" y="4284663"/>
          <a:ext cx="2514600" cy="2073275"/>
        </p:xfrm>
        <a:graphic>
          <a:graphicData uri="http://schemas.openxmlformats.org/presentationml/2006/ole">
            <mc:AlternateContent xmlns:mc="http://schemas.openxmlformats.org/markup-compatibility/2006">
              <mc:Choice xmlns:v="urn:schemas-microsoft-com:vml" Requires="v">
                <p:oleObj spid="_x0000_s17424" name="Clip" r:id="rId9" imgW="4639680" imgH="3825720" progId="MS_ClipArt_Gallery.2">
                  <p:embed/>
                </p:oleObj>
              </mc:Choice>
              <mc:Fallback>
                <p:oleObj name="Clip" r:id="rId9" imgW="4639680" imgH="3825720" progId="MS_ClipArt_Gallery.2">
                  <p:embed/>
                  <p:pic>
                    <p:nvPicPr>
                      <p:cNvPr id="0" name="Object 1030"/>
                      <p:cNvPicPr>
                        <a:picLocks noChangeAspect="1" noChangeArrowheads="1"/>
                      </p:cNvPicPr>
                      <p:nvPr/>
                    </p:nvPicPr>
                    <p:blipFill>
                      <a:blip r:embed="rId10">
                        <a:lum bright="70000" contrast="-70000"/>
                        <a:extLst>
                          <a:ext uri="{28A0092B-C50C-407E-A947-70E740481C1C}">
                            <a14:useLocalDpi xmlns:a14="http://schemas.microsoft.com/office/drawing/2010/main" val="0"/>
                          </a:ext>
                        </a:extLst>
                      </a:blip>
                      <a:srcRect/>
                      <a:stretch>
                        <a:fillRect/>
                      </a:stretch>
                    </p:blipFill>
                    <p:spPr bwMode="auto">
                      <a:xfrm>
                        <a:off x="6172200" y="4284663"/>
                        <a:ext cx="2514600" cy="2073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15" name="Object 1031"/>
          <p:cNvGraphicFramePr>
            <a:graphicFrameLocks noChangeAspect="1"/>
          </p:cNvGraphicFramePr>
          <p:nvPr/>
        </p:nvGraphicFramePr>
        <p:xfrm>
          <a:off x="4114800" y="5334000"/>
          <a:ext cx="1143000" cy="1077913"/>
        </p:xfrm>
        <a:graphic>
          <a:graphicData uri="http://schemas.openxmlformats.org/presentationml/2006/ole">
            <mc:AlternateContent xmlns:mc="http://schemas.openxmlformats.org/markup-compatibility/2006">
              <mc:Choice xmlns:v="urn:schemas-microsoft-com:vml" Requires="v">
                <p:oleObj spid="_x0000_s17425" name="Clip" r:id="rId11" imgW="857880" imgH="807840" progId="MS_ClipArt_Gallery.2">
                  <p:embed/>
                </p:oleObj>
              </mc:Choice>
              <mc:Fallback>
                <p:oleObj name="Clip" r:id="rId11" imgW="857880" imgH="807840" progId="MS_ClipArt_Gallery.2">
                  <p:embed/>
                  <p:pic>
                    <p:nvPicPr>
                      <p:cNvPr id="0" name="Object 1031"/>
                      <p:cNvPicPr>
                        <a:picLocks noChangeAspect="1" noChangeArrowheads="1"/>
                      </p:cNvPicPr>
                      <p:nvPr/>
                    </p:nvPicPr>
                    <p:blipFill>
                      <a:blip r:embed="rId12">
                        <a:lum bright="70000" contrast="-70000"/>
                        <a:extLst>
                          <a:ext uri="{28A0092B-C50C-407E-A947-70E740481C1C}">
                            <a14:useLocalDpi xmlns:a14="http://schemas.microsoft.com/office/drawing/2010/main" val="0"/>
                          </a:ext>
                        </a:extLst>
                      </a:blip>
                      <a:srcRect/>
                      <a:stretch>
                        <a:fillRect/>
                      </a:stretch>
                    </p:blipFill>
                    <p:spPr bwMode="auto">
                      <a:xfrm>
                        <a:off x="4114800" y="5334000"/>
                        <a:ext cx="1143000" cy="1077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16" name="Object 1032"/>
          <p:cNvGraphicFramePr>
            <a:graphicFrameLocks noChangeAspect="1"/>
          </p:cNvGraphicFramePr>
          <p:nvPr/>
        </p:nvGraphicFramePr>
        <p:xfrm>
          <a:off x="5486400" y="5715000"/>
          <a:ext cx="762000" cy="703263"/>
        </p:xfrm>
        <a:graphic>
          <a:graphicData uri="http://schemas.openxmlformats.org/presentationml/2006/ole">
            <mc:AlternateContent xmlns:mc="http://schemas.openxmlformats.org/markup-compatibility/2006">
              <mc:Choice xmlns:v="urn:schemas-microsoft-com:vml" Requires="v">
                <p:oleObj spid="_x0000_s17426" name="Clip" r:id="rId13" imgW="3758400" imgH="3468960" progId="MS_ClipArt_Gallery.2">
                  <p:embed/>
                </p:oleObj>
              </mc:Choice>
              <mc:Fallback>
                <p:oleObj name="Clip" r:id="rId13" imgW="3758400" imgH="3468960" progId="MS_ClipArt_Gallery.2">
                  <p:embed/>
                  <p:pic>
                    <p:nvPicPr>
                      <p:cNvPr id="0" name="Object 1032"/>
                      <p:cNvPicPr>
                        <a:picLocks noChangeAspect="1" noChangeArrowheads="1"/>
                      </p:cNvPicPr>
                      <p:nvPr/>
                    </p:nvPicPr>
                    <p:blipFill>
                      <a:blip r:embed="rId14">
                        <a:lum bright="70000" contrast="-70000"/>
                        <a:extLst>
                          <a:ext uri="{28A0092B-C50C-407E-A947-70E740481C1C}">
                            <a14:useLocalDpi xmlns:a14="http://schemas.microsoft.com/office/drawing/2010/main" val="0"/>
                          </a:ext>
                        </a:extLst>
                      </a:blip>
                      <a:srcRect/>
                      <a:stretch>
                        <a:fillRect/>
                      </a:stretch>
                    </p:blipFill>
                    <p:spPr bwMode="auto">
                      <a:xfrm>
                        <a:off x="5486400" y="5715000"/>
                        <a:ext cx="762000" cy="703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17" name="Object 1033"/>
          <p:cNvGraphicFramePr>
            <a:graphicFrameLocks noChangeAspect="1"/>
          </p:cNvGraphicFramePr>
          <p:nvPr/>
        </p:nvGraphicFramePr>
        <p:xfrm>
          <a:off x="457200" y="762000"/>
          <a:ext cx="3048000" cy="1111250"/>
        </p:xfrm>
        <a:graphic>
          <a:graphicData uri="http://schemas.openxmlformats.org/presentationml/2006/ole">
            <mc:AlternateContent xmlns:mc="http://schemas.openxmlformats.org/markup-compatibility/2006">
              <mc:Choice xmlns:v="urn:schemas-microsoft-com:vml" Requires="v">
                <p:oleObj spid="_x0000_s17427" name="Clip" r:id="rId15" imgW="4582440" imgH="1670400" progId="MS_ClipArt_Gallery.2">
                  <p:embed/>
                </p:oleObj>
              </mc:Choice>
              <mc:Fallback>
                <p:oleObj name="Clip" r:id="rId15" imgW="4582440" imgH="1670400" progId="MS_ClipArt_Gallery.2">
                  <p:embed/>
                  <p:pic>
                    <p:nvPicPr>
                      <p:cNvPr id="0" name="Object 1033"/>
                      <p:cNvPicPr>
                        <a:picLocks noChangeAspect="1" noChangeArrowheads="1"/>
                      </p:cNvPicPr>
                      <p:nvPr/>
                    </p:nvPicPr>
                    <p:blipFill>
                      <a:blip r:embed="rId16">
                        <a:lum bright="70000" contrast="-70000"/>
                        <a:extLst>
                          <a:ext uri="{28A0092B-C50C-407E-A947-70E740481C1C}">
                            <a14:useLocalDpi xmlns:a14="http://schemas.microsoft.com/office/drawing/2010/main" val="0"/>
                          </a:ext>
                        </a:extLst>
                      </a:blip>
                      <a:srcRect/>
                      <a:stretch>
                        <a:fillRect/>
                      </a:stretch>
                    </p:blipFill>
                    <p:spPr bwMode="auto">
                      <a:xfrm>
                        <a:off x="457200" y="762000"/>
                        <a:ext cx="3048000" cy="1111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18" name="Object 1034"/>
          <p:cNvGraphicFramePr>
            <a:graphicFrameLocks noChangeAspect="1"/>
          </p:cNvGraphicFramePr>
          <p:nvPr/>
        </p:nvGraphicFramePr>
        <p:xfrm>
          <a:off x="685800" y="3200400"/>
          <a:ext cx="2743200" cy="2711450"/>
        </p:xfrm>
        <a:graphic>
          <a:graphicData uri="http://schemas.openxmlformats.org/presentationml/2006/ole">
            <mc:AlternateContent xmlns:mc="http://schemas.openxmlformats.org/markup-compatibility/2006">
              <mc:Choice xmlns:v="urn:schemas-microsoft-com:vml" Requires="v">
                <p:oleObj spid="_x0000_s17428" name="Clip" r:id="rId17" imgW="3508200" imgH="3468960" progId="MS_ClipArt_Gallery.2">
                  <p:embed/>
                </p:oleObj>
              </mc:Choice>
              <mc:Fallback>
                <p:oleObj name="Clip" r:id="rId17" imgW="3508200" imgH="3468960" progId="MS_ClipArt_Gallery.2">
                  <p:embed/>
                  <p:pic>
                    <p:nvPicPr>
                      <p:cNvPr id="0" name="Object 1034"/>
                      <p:cNvPicPr>
                        <a:picLocks noChangeAspect="1" noChangeArrowheads="1"/>
                      </p:cNvPicPr>
                      <p:nvPr/>
                    </p:nvPicPr>
                    <p:blipFill>
                      <a:blip r:embed="rId18">
                        <a:lum bright="70000" contrast="-70000"/>
                        <a:extLst>
                          <a:ext uri="{28A0092B-C50C-407E-A947-70E740481C1C}">
                            <a14:useLocalDpi xmlns:a14="http://schemas.microsoft.com/office/drawing/2010/main" val="0"/>
                          </a:ext>
                        </a:extLst>
                      </a:blip>
                      <a:srcRect/>
                      <a:stretch>
                        <a:fillRect/>
                      </a:stretch>
                    </p:blipFill>
                    <p:spPr bwMode="auto">
                      <a:xfrm>
                        <a:off x="685800" y="3200400"/>
                        <a:ext cx="2743200" cy="2711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19" name="Object 1035"/>
          <p:cNvGraphicFramePr>
            <a:graphicFrameLocks noChangeAspect="1"/>
          </p:cNvGraphicFramePr>
          <p:nvPr/>
        </p:nvGraphicFramePr>
        <p:xfrm>
          <a:off x="6858000" y="457200"/>
          <a:ext cx="2057400" cy="1619250"/>
        </p:xfrm>
        <a:graphic>
          <a:graphicData uri="http://schemas.openxmlformats.org/presentationml/2006/ole">
            <mc:AlternateContent xmlns:mc="http://schemas.openxmlformats.org/markup-compatibility/2006">
              <mc:Choice xmlns:v="urn:schemas-microsoft-com:vml" Requires="v">
                <p:oleObj spid="_x0000_s17429" name="Clip" r:id="rId19" imgW="4699800" imgH="3699360" progId="MS_ClipArt_Gallery.2">
                  <p:embed/>
                </p:oleObj>
              </mc:Choice>
              <mc:Fallback>
                <p:oleObj name="Clip" r:id="rId19" imgW="4699800" imgH="3699360" progId="MS_ClipArt_Gallery.2">
                  <p:embed/>
                  <p:pic>
                    <p:nvPicPr>
                      <p:cNvPr id="0" name="Object 103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858000" y="457200"/>
                        <a:ext cx="2057400" cy="1619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20" name="Object 1036"/>
          <p:cNvGraphicFramePr>
            <a:graphicFrameLocks noChangeAspect="1"/>
          </p:cNvGraphicFramePr>
          <p:nvPr/>
        </p:nvGraphicFramePr>
        <p:xfrm>
          <a:off x="4652963" y="3962400"/>
          <a:ext cx="1412875" cy="1435100"/>
        </p:xfrm>
        <a:graphic>
          <a:graphicData uri="http://schemas.openxmlformats.org/presentationml/2006/ole">
            <mc:AlternateContent xmlns:mc="http://schemas.openxmlformats.org/markup-compatibility/2006">
              <mc:Choice xmlns:v="urn:schemas-microsoft-com:vml" Requires="v">
                <p:oleObj spid="_x0000_s17430" name="Clip" r:id="rId21" imgW="1113480" imgH="1131480" progId="MS_ClipArt_Gallery.2">
                  <p:embed/>
                </p:oleObj>
              </mc:Choice>
              <mc:Fallback>
                <p:oleObj name="Clip" r:id="rId21" imgW="1113480" imgH="1131480" progId="MS_ClipArt_Gallery.2">
                  <p:embed/>
                  <p:pic>
                    <p:nvPicPr>
                      <p:cNvPr id="0" name="Object 1036"/>
                      <p:cNvPicPr>
                        <a:picLocks noChangeAspect="1" noChangeArrowheads="1"/>
                      </p:cNvPicPr>
                      <p:nvPr/>
                    </p:nvPicPr>
                    <p:blipFill>
                      <a:blip r:embed="rId22">
                        <a:lum bright="70000" contrast="-70000"/>
                        <a:extLst>
                          <a:ext uri="{28A0092B-C50C-407E-A947-70E740481C1C}">
                            <a14:useLocalDpi xmlns:a14="http://schemas.microsoft.com/office/drawing/2010/main" val="0"/>
                          </a:ext>
                        </a:extLst>
                      </a:blip>
                      <a:srcRect/>
                      <a:stretch>
                        <a:fillRect/>
                      </a:stretch>
                    </p:blipFill>
                    <p:spPr bwMode="auto">
                      <a:xfrm>
                        <a:off x="4652963" y="3962400"/>
                        <a:ext cx="1412875" cy="1435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1026"/>
          <p:cNvSpPr txBox="1">
            <a:spLocks noChangeArrowheads="1"/>
          </p:cNvSpPr>
          <p:nvPr/>
        </p:nvSpPr>
        <p:spPr bwMode="auto">
          <a:xfrm>
            <a:off x="228600" y="381000"/>
            <a:ext cx="868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FR" altLang="fr-FR"/>
              <a:t>Les choses mobilières</a:t>
            </a:r>
          </a:p>
        </p:txBody>
      </p:sp>
      <p:graphicFrame>
        <p:nvGraphicFramePr>
          <p:cNvPr id="18435" name="Object 1027"/>
          <p:cNvGraphicFramePr>
            <a:graphicFrameLocks noChangeAspect="1"/>
          </p:cNvGraphicFramePr>
          <p:nvPr/>
        </p:nvGraphicFramePr>
        <p:xfrm>
          <a:off x="4148138" y="1143000"/>
          <a:ext cx="1963737" cy="2895600"/>
        </p:xfrm>
        <a:graphic>
          <a:graphicData uri="http://schemas.openxmlformats.org/presentationml/2006/ole">
            <mc:AlternateContent xmlns:mc="http://schemas.openxmlformats.org/markup-compatibility/2006">
              <mc:Choice xmlns:v="urn:schemas-microsoft-com:vml" Requires="v">
                <p:oleObj spid="_x0000_s18445" name="Clip" r:id="rId3" imgW="1107720" imgH="1631880" progId="MS_ClipArt_Gallery.2">
                  <p:embed/>
                </p:oleObj>
              </mc:Choice>
              <mc:Fallback>
                <p:oleObj name="Clip" r:id="rId3" imgW="1107720" imgH="1631880" progId="MS_ClipArt_Gallery.2">
                  <p:embed/>
                  <p:pic>
                    <p:nvPicPr>
                      <p:cNvPr id="0" name="Object 1027"/>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4148138" y="1143000"/>
                        <a:ext cx="1963737" cy="289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36" name="Object 1028"/>
          <p:cNvGraphicFramePr>
            <a:graphicFrameLocks noChangeAspect="1"/>
          </p:cNvGraphicFramePr>
          <p:nvPr/>
        </p:nvGraphicFramePr>
        <p:xfrm>
          <a:off x="1295400" y="2209800"/>
          <a:ext cx="1214438" cy="2571750"/>
        </p:xfrm>
        <a:graphic>
          <a:graphicData uri="http://schemas.openxmlformats.org/presentationml/2006/ole">
            <mc:AlternateContent xmlns:mc="http://schemas.openxmlformats.org/markup-compatibility/2006">
              <mc:Choice xmlns:v="urn:schemas-microsoft-com:vml" Requires="v">
                <p:oleObj spid="_x0000_s18446" name="Clip" r:id="rId5" imgW="1215360" imgH="2190960" progId="MS_ClipArt_Gallery.2">
                  <p:embed/>
                </p:oleObj>
              </mc:Choice>
              <mc:Fallback>
                <p:oleObj name="Clip" r:id="rId5" imgW="1215360" imgH="2190960" progId="MS_ClipArt_Gallery.2">
                  <p:embed/>
                  <p:pic>
                    <p:nvPicPr>
                      <p:cNvPr id="0" name="Object 1028"/>
                      <p:cNvPicPr>
                        <a:picLocks noChangeAspect="1" noChangeArrowheads="1"/>
                      </p:cNvPicPr>
                      <p:nvPr/>
                    </p:nvPicPr>
                    <p:blipFill>
                      <a:blip r:embed="rId6">
                        <a:lum bright="70000" contrast="-70000"/>
                        <a:extLst>
                          <a:ext uri="{28A0092B-C50C-407E-A947-70E740481C1C}">
                            <a14:useLocalDpi xmlns:a14="http://schemas.microsoft.com/office/drawing/2010/main" val="0"/>
                          </a:ext>
                        </a:extLst>
                      </a:blip>
                      <a:srcRect/>
                      <a:stretch>
                        <a:fillRect/>
                      </a:stretch>
                    </p:blipFill>
                    <p:spPr bwMode="auto">
                      <a:xfrm>
                        <a:off x="1295400" y="2209800"/>
                        <a:ext cx="1214438" cy="2571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37" name="Object 1029"/>
          <p:cNvGraphicFramePr>
            <a:graphicFrameLocks noChangeAspect="1"/>
          </p:cNvGraphicFramePr>
          <p:nvPr/>
        </p:nvGraphicFramePr>
        <p:xfrm>
          <a:off x="6781800" y="2514600"/>
          <a:ext cx="1819275" cy="1443038"/>
        </p:xfrm>
        <a:graphic>
          <a:graphicData uri="http://schemas.openxmlformats.org/presentationml/2006/ole">
            <mc:AlternateContent xmlns:mc="http://schemas.openxmlformats.org/markup-compatibility/2006">
              <mc:Choice xmlns:v="urn:schemas-microsoft-com:vml" Requires="v">
                <p:oleObj spid="_x0000_s18447" name="Clip" r:id="rId7" imgW="1819440" imgH="1443240" progId="MS_ClipArt_Gallery.2">
                  <p:embed/>
                </p:oleObj>
              </mc:Choice>
              <mc:Fallback>
                <p:oleObj name="Clip" r:id="rId7" imgW="1819440" imgH="1443240" progId="MS_ClipArt_Gallery.2">
                  <p:embed/>
                  <p:pic>
                    <p:nvPicPr>
                      <p:cNvPr id="0" name="Object 1029"/>
                      <p:cNvPicPr>
                        <a:picLocks noChangeAspect="1" noChangeArrowheads="1"/>
                      </p:cNvPicPr>
                      <p:nvPr/>
                    </p:nvPicPr>
                    <p:blipFill>
                      <a:blip r:embed="rId8">
                        <a:lum bright="70000" contrast="-70000"/>
                        <a:extLst>
                          <a:ext uri="{28A0092B-C50C-407E-A947-70E740481C1C}">
                            <a14:useLocalDpi xmlns:a14="http://schemas.microsoft.com/office/drawing/2010/main" val="0"/>
                          </a:ext>
                        </a:extLst>
                      </a:blip>
                      <a:srcRect/>
                      <a:stretch>
                        <a:fillRect/>
                      </a:stretch>
                    </p:blipFill>
                    <p:spPr bwMode="auto">
                      <a:xfrm>
                        <a:off x="6781800" y="2514600"/>
                        <a:ext cx="1819275" cy="1443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38" name="Object 1030"/>
          <p:cNvGraphicFramePr>
            <a:graphicFrameLocks noChangeAspect="1"/>
          </p:cNvGraphicFramePr>
          <p:nvPr/>
        </p:nvGraphicFramePr>
        <p:xfrm>
          <a:off x="6172200" y="4284663"/>
          <a:ext cx="2514600" cy="2073275"/>
        </p:xfrm>
        <a:graphic>
          <a:graphicData uri="http://schemas.openxmlformats.org/presentationml/2006/ole">
            <mc:AlternateContent xmlns:mc="http://schemas.openxmlformats.org/markup-compatibility/2006">
              <mc:Choice xmlns:v="urn:schemas-microsoft-com:vml" Requires="v">
                <p:oleObj spid="_x0000_s18448" name="Clip" r:id="rId9" imgW="4639680" imgH="3825720" progId="MS_ClipArt_Gallery.2">
                  <p:embed/>
                </p:oleObj>
              </mc:Choice>
              <mc:Fallback>
                <p:oleObj name="Clip" r:id="rId9" imgW="4639680" imgH="3825720" progId="MS_ClipArt_Gallery.2">
                  <p:embed/>
                  <p:pic>
                    <p:nvPicPr>
                      <p:cNvPr id="0" name="Object 103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72200" y="4284663"/>
                        <a:ext cx="2514600" cy="2073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39" name="Object 1031"/>
          <p:cNvGraphicFramePr>
            <a:graphicFrameLocks noChangeAspect="1"/>
          </p:cNvGraphicFramePr>
          <p:nvPr/>
        </p:nvGraphicFramePr>
        <p:xfrm>
          <a:off x="4114800" y="5334000"/>
          <a:ext cx="1143000" cy="1077913"/>
        </p:xfrm>
        <a:graphic>
          <a:graphicData uri="http://schemas.openxmlformats.org/presentationml/2006/ole">
            <mc:AlternateContent xmlns:mc="http://schemas.openxmlformats.org/markup-compatibility/2006">
              <mc:Choice xmlns:v="urn:schemas-microsoft-com:vml" Requires="v">
                <p:oleObj spid="_x0000_s18449" name="Clip" r:id="rId11" imgW="857880" imgH="807840" progId="MS_ClipArt_Gallery.2">
                  <p:embed/>
                </p:oleObj>
              </mc:Choice>
              <mc:Fallback>
                <p:oleObj name="Clip" r:id="rId11" imgW="857880" imgH="807840" progId="MS_ClipArt_Gallery.2">
                  <p:embed/>
                  <p:pic>
                    <p:nvPicPr>
                      <p:cNvPr id="0" name="Object 103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114800" y="5334000"/>
                        <a:ext cx="1143000" cy="1077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40" name="Object 1032"/>
          <p:cNvGraphicFramePr>
            <a:graphicFrameLocks noChangeAspect="1"/>
          </p:cNvGraphicFramePr>
          <p:nvPr/>
        </p:nvGraphicFramePr>
        <p:xfrm>
          <a:off x="5486400" y="5715000"/>
          <a:ext cx="762000" cy="703263"/>
        </p:xfrm>
        <a:graphic>
          <a:graphicData uri="http://schemas.openxmlformats.org/presentationml/2006/ole">
            <mc:AlternateContent xmlns:mc="http://schemas.openxmlformats.org/markup-compatibility/2006">
              <mc:Choice xmlns:v="urn:schemas-microsoft-com:vml" Requires="v">
                <p:oleObj spid="_x0000_s18450" name="Clip" r:id="rId13" imgW="3758400" imgH="3468960" progId="MS_ClipArt_Gallery.2">
                  <p:embed/>
                </p:oleObj>
              </mc:Choice>
              <mc:Fallback>
                <p:oleObj name="Clip" r:id="rId13" imgW="3758400" imgH="3468960" progId="MS_ClipArt_Gallery.2">
                  <p:embed/>
                  <p:pic>
                    <p:nvPicPr>
                      <p:cNvPr id="0" name="Object 103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486400" y="5715000"/>
                        <a:ext cx="762000" cy="703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41" name="Object 1033"/>
          <p:cNvGraphicFramePr>
            <a:graphicFrameLocks noChangeAspect="1"/>
          </p:cNvGraphicFramePr>
          <p:nvPr/>
        </p:nvGraphicFramePr>
        <p:xfrm>
          <a:off x="457200" y="762000"/>
          <a:ext cx="3048000" cy="1111250"/>
        </p:xfrm>
        <a:graphic>
          <a:graphicData uri="http://schemas.openxmlformats.org/presentationml/2006/ole">
            <mc:AlternateContent xmlns:mc="http://schemas.openxmlformats.org/markup-compatibility/2006">
              <mc:Choice xmlns:v="urn:schemas-microsoft-com:vml" Requires="v">
                <p:oleObj spid="_x0000_s18451" name="Clip" r:id="rId15" imgW="4582440" imgH="1670400" progId="MS_ClipArt_Gallery.2">
                  <p:embed/>
                </p:oleObj>
              </mc:Choice>
              <mc:Fallback>
                <p:oleObj name="Clip" r:id="rId15" imgW="4582440" imgH="1670400" progId="MS_ClipArt_Gallery.2">
                  <p:embed/>
                  <p:pic>
                    <p:nvPicPr>
                      <p:cNvPr id="0" name="Object 103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57200" y="762000"/>
                        <a:ext cx="3048000" cy="1111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42" name="Object 1034"/>
          <p:cNvGraphicFramePr>
            <a:graphicFrameLocks noChangeAspect="1"/>
          </p:cNvGraphicFramePr>
          <p:nvPr/>
        </p:nvGraphicFramePr>
        <p:xfrm>
          <a:off x="685800" y="3200400"/>
          <a:ext cx="2743200" cy="2711450"/>
        </p:xfrm>
        <a:graphic>
          <a:graphicData uri="http://schemas.openxmlformats.org/presentationml/2006/ole">
            <mc:AlternateContent xmlns:mc="http://schemas.openxmlformats.org/markup-compatibility/2006">
              <mc:Choice xmlns:v="urn:schemas-microsoft-com:vml" Requires="v">
                <p:oleObj spid="_x0000_s18452" name="Clip" r:id="rId17" imgW="3508200" imgH="3468960" progId="MS_ClipArt_Gallery.2">
                  <p:embed/>
                </p:oleObj>
              </mc:Choice>
              <mc:Fallback>
                <p:oleObj name="Clip" r:id="rId17" imgW="3508200" imgH="3468960" progId="MS_ClipArt_Gallery.2">
                  <p:embed/>
                  <p:pic>
                    <p:nvPicPr>
                      <p:cNvPr id="0" name="Object 103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85800" y="3200400"/>
                        <a:ext cx="2743200" cy="2711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43" name="Object 1035"/>
          <p:cNvGraphicFramePr>
            <a:graphicFrameLocks noChangeAspect="1"/>
          </p:cNvGraphicFramePr>
          <p:nvPr/>
        </p:nvGraphicFramePr>
        <p:xfrm>
          <a:off x="6858000" y="457200"/>
          <a:ext cx="2057400" cy="1619250"/>
        </p:xfrm>
        <a:graphic>
          <a:graphicData uri="http://schemas.openxmlformats.org/presentationml/2006/ole">
            <mc:AlternateContent xmlns:mc="http://schemas.openxmlformats.org/markup-compatibility/2006">
              <mc:Choice xmlns:v="urn:schemas-microsoft-com:vml" Requires="v">
                <p:oleObj spid="_x0000_s18453" name="Clip" r:id="rId19" imgW="4699800" imgH="3699360" progId="MS_ClipArt_Gallery.2">
                  <p:embed/>
                </p:oleObj>
              </mc:Choice>
              <mc:Fallback>
                <p:oleObj name="Clip" r:id="rId19" imgW="4699800" imgH="3699360" progId="MS_ClipArt_Gallery.2">
                  <p:embed/>
                  <p:pic>
                    <p:nvPicPr>
                      <p:cNvPr id="0" name="Object 1035"/>
                      <p:cNvPicPr>
                        <a:picLocks noChangeAspect="1" noChangeArrowheads="1"/>
                      </p:cNvPicPr>
                      <p:nvPr/>
                    </p:nvPicPr>
                    <p:blipFill>
                      <a:blip r:embed="rId20">
                        <a:lum bright="70000" contrast="-70000"/>
                        <a:extLst>
                          <a:ext uri="{28A0092B-C50C-407E-A947-70E740481C1C}">
                            <a14:useLocalDpi xmlns:a14="http://schemas.microsoft.com/office/drawing/2010/main" val="0"/>
                          </a:ext>
                        </a:extLst>
                      </a:blip>
                      <a:srcRect/>
                      <a:stretch>
                        <a:fillRect/>
                      </a:stretch>
                    </p:blipFill>
                    <p:spPr bwMode="auto">
                      <a:xfrm>
                        <a:off x="6858000" y="457200"/>
                        <a:ext cx="2057400" cy="1619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44" name="Object 1036"/>
          <p:cNvGraphicFramePr>
            <a:graphicFrameLocks noChangeAspect="1"/>
          </p:cNvGraphicFramePr>
          <p:nvPr/>
        </p:nvGraphicFramePr>
        <p:xfrm>
          <a:off x="4652963" y="3962400"/>
          <a:ext cx="1412875" cy="1435100"/>
        </p:xfrm>
        <a:graphic>
          <a:graphicData uri="http://schemas.openxmlformats.org/presentationml/2006/ole">
            <mc:AlternateContent xmlns:mc="http://schemas.openxmlformats.org/markup-compatibility/2006">
              <mc:Choice xmlns:v="urn:schemas-microsoft-com:vml" Requires="v">
                <p:oleObj spid="_x0000_s18454" name="Clip" r:id="rId21" imgW="1113480" imgH="1131480" progId="MS_ClipArt_Gallery.2">
                  <p:embed/>
                </p:oleObj>
              </mc:Choice>
              <mc:Fallback>
                <p:oleObj name="Clip" r:id="rId21" imgW="1113480" imgH="1131480" progId="MS_ClipArt_Gallery.2">
                  <p:embed/>
                  <p:pic>
                    <p:nvPicPr>
                      <p:cNvPr id="0" name="Object 1036"/>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652963" y="3962400"/>
                        <a:ext cx="1412875" cy="1435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457200" y="762000"/>
            <a:ext cx="502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a:t>On distingue les choses mobilières...</a:t>
            </a:r>
          </a:p>
        </p:txBody>
      </p:sp>
      <p:graphicFrame>
        <p:nvGraphicFramePr>
          <p:cNvPr id="20486" name="Object 6"/>
          <p:cNvGraphicFramePr>
            <a:graphicFrameLocks noChangeAspect="1"/>
          </p:cNvGraphicFramePr>
          <p:nvPr/>
        </p:nvGraphicFramePr>
        <p:xfrm>
          <a:off x="6629400" y="914400"/>
          <a:ext cx="2016125" cy="2971800"/>
        </p:xfrm>
        <a:graphic>
          <a:graphicData uri="http://schemas.openxmlformats.org/presentationml/2006/ole">
            <mc:AlternateContent xmlns:mc="http://schemas.openxmlformats.org/markup-compatibility/2006">
              <mc:Choice xmlns:v="urn:schemas-microsoft-com:vml" Requires="v">
                <p:oleObj spid="_x0000_s28675" name="Clip" r:id="rId3" imgW="1107720" imgH="1631880" progId="MS_ClipArt_Gallery.2">
                  <p:embed/>
                </p:oleObj>
              </mc:Choice>
              <mc:Fallback>
                <p:oleObj name="Clip" r:id="rId3" imgW="1107720" imgH="1631880" progId="MS_ClipArt_Gallery.2">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914400"/>
                        <a:ext cx="2016125" cy="297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487" name="Object 7"/>
          <p:cNvGraphicFramePr>
            <a:graphicFrameLocks noChangeAspect="1"/>
          </p:cNvGraphicFramePr>
          <p:nvPr/>
        </p:nvGraphicFramePr>
        <p:xfrm>
          <a:off x="5105400" y="533400"/>
          <a:ext cx="1066800" cy="1030288"/>
        </p:xfrm>
        <a:graphic>
          <a:graphicData uri="http://schemas.openxmlformats.org/presentationml/2006/ole">
            <mc:AlternateContent xmlns:mc="http://schemas.openxmlformats.org/markup-compatibility/2006">
              <mc:Choice xmlns:v="urn:schemas-microsoft-com:vml" Requires="v">
                <p:oleObj spid="_x0000_s28676" name="Clip" r:id="rId5" imgW="3589560" imgH="3468960" progId="MS_ClipArt_Gallery.2">
                  <p:embed/>
                </p:oleObj>
              </mc:Choice>
              <mc:Fallback>
                <p:oleObj name="Clip" r:id="rId5" imgW="3589560" imgH="3468960" progId="MS_ClipArt_Gallery.2">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5400" y="533400"/>
                        <a:ext cx="1066800" cy="1030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488" name="Text Box 8"/>
          <p:cNvSpPr txBox="1">
            <a:spLocks noChangeArrowheads="1"/>
          </p:cNvSpPr>
          <p:nvPr/>
        </p:nvSpPr>
        <p:spPr bwMode="auto">
          <a:xfrm>
            <a:off x="457200" y="4343400"/>
            <a:ext cx="807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a:t>Les choses mobilières passent  à l’acheteur</a:t>
            </a:r>
          </a:p>
        </p:txBody>
      </p:sp>
      <p:sp>
        <p:nvSpPr>
          <p:cNvPr id="20489" name="Text Box 9"/>
          <p:cNvSpPr txBox="1">
            <a:spLocks noChangeArrowheads="1"/>
          </p:cNvSpPr>
          <p:nvPr/>
        </p:nvSpPr>
        <p:spPr bwMode="auto">
          <a:xfrm>
            <a:off x="6172200" y="4343400"/>
            <a:ext cx="27987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ltLang="fr-FR">
                <a:solidFill>
                  <a:srgbClr val="CC0000"/>
                </a:solidFill>
              </a:rPr>
              <a:t>dès qu’il entre en</a:t>
            </a:r>
          </a:p>
          <a:p>
            <a:r>
              <a:rPr lang="fr-FR" altLang="fr-FR">
                <a:solidFill>
                  <a:srgbClr val="CC0000"/>
                </a:solidFill>
              </a:rPr>
              <a:t>possession de l’objet</a:t>
            </a:r>
            <a:r>
              <a:rPr lang="fr-FR" altLang="fr-FR"/>
              <a:t>.</a:t>
            </a:r>
          </a:p>
        </p:txBody>
      </p:sp>
      <p:sp>
        <p:nvSpPr>
          <p:cNvPr id="20490" name="Text Box 10"/>
          <p:cNvSpPr txBox="1">
            <a:spLocks noChangeArrowheads="1"/>
          </p:cNvSpPr>
          <p:nvPr/>
        </p:nvSpPr>
        <p:spPr bwMode="auto">
          <a:xfrm>
            <a:off x="457200" y="5638800"/>
            <a:ext cx="7848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a:t>Les choses immobilières passent à l’acheteur</a:t>
            </a:r>
          </a:p>
        </p:txBody>
      </p:sp>
      <p:sp>
        <p:nvSpPr>
          <p:cNvPr id="20491" name="Text Box 11"/>
          <p:cNvSpPr txBox="1">
            <a:spLocks noChangeArrowheads="1"/>
          </p:cNvSpPr>
          <p:nvPr/>
        </p:nvSpPr>
        <p:spPr bwMode="auto">
          <a:xfrm>
            <a:off x="6172200" y="5651500"/>
            <a:ext cx="25177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ltLang="fr-FR">
                <a:solidFill>
                  <a:srgbClr val="CC0000"/>
                </a:solidFill>
              </a:rPr>
              <a:t>dès l’inscription au</a:t>
            </a:r>
          </a:p>
          <a:p>
            <a:r>
              <a:rPr lang="fr-FR" altLang="fr-FR">
                <a:solidFill>
                  <a:srgbClr val="CC0000"/>
                </a:solidFill>
              </a:rPr>
              <a:t>Registre Foncier</a:t>
            </a:r>
            <a:endParaRPr lang="fr-FR" altLang="fr-FR"/>
          </a:p>
        </p:txBody>
      </p:sp>
      <p:sp>
        <p:nvSpPr>
          <p:cNvPr id="20492" name="Text Box 12"/>
          <p:cNvSpPr txBox="1">
            <a:spLocks noChangeArrowheads="1"/>
          </p:cNvSpPr>
          <p:nvPr/>
        </p:nvSpPr>
        <p:spPr bwMode="auto">
          <a:xfrm>
            <a:off x="2133600" y="2286000"/>
            <a:ext cx="4572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a:t>... des choses immobilières qui ne</a:t>
            </a:r>
          </a:p>
          <a:p>
            <a:pPr>
              <a:lnSpc>
                <a:spcPct val="50000"/>
              </a:lnSpc>
              <a:spcBef>
                <a:spcPct val="50000"/>
              </a:spcBef>
            </a:pPr>
            <a:r>
              <a:rPr lang="fr-FR" altLang="fr-FR"/>
              <a:t>    peuvent pas être déplacées.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048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49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2048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48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48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049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04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8" grpId="0" autoUpdateAnimBg="0"/>
      <p:bldP spid="20489" grpId="0" autoUpdateAnimBg="0"/>
      <p:bldP spid="20490" grpId="0" autoUpdateAnimBg="0"/>
      <p:bldP spid="20491" grpId="0" autoUpdateAnimBg="0"/>
      <p:bldP spid="20492"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35" name="Group 19"/>
          <p:cNvGrpSpPr>
            <a:grpSpLocks/>
          </p:cNvGrpSpPr>
          <p:nvPr/>
        </p:nvGrpSpPr>
        <p:grpSpPr bwMode="auto">
          <a:xfrm>
            <a:off x="4191000" y="1219200"/>
            <a:ext cx="4572000" cy="3505200"/>
            <a:chOff x="2592" y="1392"/>
            <a:chExt cx="2880" cy="2208"/>
          </a:xfrm>
        </p:grpSpPr>
        <p:sp>
          <p:nvSpPr>
            <p:cNvPr id="9221" name="AutoShape 5"/>
            <p:cNvSpPr>
              <a:spLocks noChangeArrowheads="1"/>
            </p:cNvSpPr>
            <p:nvPr/>
          </p:nvSpPr>
          <p:spPr bwMode="auto">
            <a:xfrm>
              <a:off x="2592" y="1392"/>
              <a:ext cx="1392" cy="288"/>
            </a:xfrm>
            <a:prstGeom prst="roundRect">
              <a:avLst>
                <a:gd name="adj" fmla="val 16667"/>
              </a:avLst>
            </a:prstGeom>
            <a:solidFill>
              <a:srgbClr val="FF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600"/>
                <a:t>Choses indivisibles</a:t>
              </a:r>
              <a:endParaRPr lang="fr-FR" altLang="fr-FR"/>
            </a:p>
          </p:txBody>
        </p:sp>
        <p:sp>
          <p:nvSpPr>
            <p:cNvPr id="9222" name="AutoShape 6"/>
            <p:cNvSpPr>
              <a:spLocks noChangeArrowheads="1"/>
            </p:cNvSpPr>
            <p:nvPr/>
          </p:nvSpPr>
          <p:spPr bwMode="auto">
            <a:xfrm>
              <a:off x="4080" y="3312"/>
              <a:ext cx="1392" cy="288"/>
            </a:xfrm>
            <a:prstGeom prst="roundRect">
              <a:avLst>
                <a:gd name="adj" fmla="val 16667"/>
              </a:avLst>
            </a:prstGeom>
            <a:solidFill>
              <a:srgbClr val="FF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600"/>
                <a:t>Choses divisibles</a:t>
              </a:r>
              <a:endParaRPr lang="fr-FR" altLang="fr-FR"/>
            </a:p>
          </p:txBody>
        </p:sp>
      </p:grpSp>
      <p:grpSp>
        <p:nvGrpSpPr>
          <p:cNvPr id="9234" name="Group 18"/>
          <p:cNvGrpSpPr>
            <a:grpSpLocks/>
          </p:cNvGrpSpPr>
          <p:nvPr/>
        </p:nvGrpSpPr>
        <p:grpSpPr bwMode="auto">
          <a:xfrm>
            <a:off x="685800" y="990600"/>
            <a:ext cx="5943600" cy="3124200"/>
            <a:chOff x="384" y="1248"/>
            <a:chExt cx="3744" cy="1968"/>
          </a:xfrm>
        </p:grpSpPr>
        <p:sp>
          <p:nvSpPr>
            <p:cNvPr id="9223" name="AutoShape 7"/>
            <p:cNvSpPr>
              <a:spLocks noChangeArrowheads="1"/>
            </p:cNvSpPr>
            <p:nvPr/>
          </p:nvSpPr>
          <p:spPr bwMode="auto">
            <a:xfrm>
              <a:off x="2736" y="2928"/>
              <a:ext cx="1392" cy="288"/>
            </a:xfrm>
            <a:prstGeom prst="roundRect">
              <a:avLst>
                <a:gd name="adj" fmla="val 16667"/>
              </a:avLst>
            </a:prstGeom>
            <a:solidFill>
              <a:srgbClr val="CC99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600"/>
                <a:t>Ch. non  consomptibles</a:t>
              </a:r>
              <a:endParaRPr lang="fr-FR" altLang="fr-FR"/>
            </a:p>
          </p:txBody>
        </p:sp>
        <p:sp>
          <p:nvSpPr>
            <p:cNvPr id="9224" name="AutoShape 8"/>
            <p:cNvSpPr>
              <a:spLocks noChangeArrowheads="1"/>
            </p:cNvSpPr>
            <p:nvPr/>
          </p:nvSpPr>
          <p:spPr bwMode="auto">
            <a:xfrm>
              <a:off x="384" y="1248"/>
              <a:ext cx="1392" cy="288"/>
            </a:xfrm>
            <a:prstGeom prst="roundRect">
              <a:avLst>
                <a:gd name="adj" fmla="val 16667"/>
              </a:avLst>
            </a:prstGeom>
            <a:solidFill>
              <a:srgbClr val="CC99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600"/>
                <a:t>Choses consomptibles</a:t>
              </a:r>
              <a:endParaRPr lang="fr-FR" altLang="fr-FR"/>
            </a:p>
          </p:txBody>
        </p:sp>
      </p:grpSp>
      <p:grpSp>
        <p:nvGrpSpPr>
          <p:cNvPr id="9233" name="Group 17"/>
          <p:cNvGrpSpPr>
            <a:grpSpLocks/>
          </p:cNvGrpSpPr>
          <p:nvPr/>
        </p:nvGrpSpPr>
        <p:grpSpPr bwMode="auto">
          <a:xfrm>
            <a:off x="1676400" y="2971800"/>
            <a:ext cx="6934200" cy="1828800"/>
            <a:chOff x="1008" y="2496"/>
            <a:chExt cx="4368" cy="1152"/>
          </a:xfrm>
        </p:grpSpPr>
        <p:sp>
          <p:nvSpPr>
            <p:cNvPr id="9225" name="AutoShape 9"/>
            <p:cNvSpPr>
              <a:spLocks noChangeArrowheads="1"/>
            </p:cNvSpPr>
            <p:nvPr/>
          </p:nvSpPr>
          <p:spPr bwMode="auto">
            <a:xfrm>
              <a:off x="3984" y="2496"/>
              <a:ext cx="1392" cy="288"/>
            </a:xfrm>
            <a:prstGeom prst="roundRect">
              <a:avLst>
                <a:gd name="adj" fmla="val 16667"/>
              </a:avLst>
            </a:prstGeom>
            <a:solidFill>
              <a:srgbClr val="33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600"/>
                <a:t>Corps certains</a:t>
              </a:r>
              <a:endParaRPr lang="fr-FR" altLang="fr-FR"/>
            </a:p>
          </p:txBody>
        </p:sp>
        <p:sp>
          <p:nvSpPr>
            <p:cNvPr id="9226" name="AutoShape 10"/>
            <p:cNvSpPr>
              <a:spLocks noChangeArrowheads="1"/>
            </p:cNvSpPr>
            <p:nvPr/>
          </p:nvSpPr>
          <p:spPr bwMode="auto">
            <a:xfrm>
              <a:off x="1008" y="3360"/>
              <a:ext cx="1392" cy="288"/>
            </a:xfrm>
            <a:prstGeom prst="roundRect">
              <a:avLst>
                <a:gd name="adj" fmla="val 16667"/>
              </a:avLst>
            </a:prstGeom>
            <a:solidFill>
              <a:srgbClr val="33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600"/>
                <a:t>Choses de genre</a:t>
              </a:r>
              <a:endParaRPr lang="fr-FR" altLang="fr-FR"/>
            </a:p>
          </p:txBody>
        </p:sp>
      </p:grpSp>
      <p:grpSp>
        <p:nvGrpSpPr>
          <p:cNvPr id="9232" name="Group 16"/>
          <p:cNvGrpSpPr>
            <a:grpSpLocks/>
          </p:cNvGrpSpPr>
          <p:nvPr/>
        </p:nvGrpSpPr>
        <p:grpSpPr bwMode="auto">
          <a:xfrm>
            <a:off x="1219200" y="1981200"/>
            <a:ext cx="2667000" cy="1905000"/>
            <a:chOff x="720" y="1872"/>
            <a:chExt cx="1680" cy="1200"/>
          </a:xfrm>
        </p:grpSpPr>
        <p:sp>
          <p:nvSpPr>
            <p:cNvPr id="9227" name="AutoShape 11"/>
            <p:cNvSpPr>
              <a:spLocks noChangeArrowheads="1"/>
            </p:cNvSpPr>
            <p:nvPr/>
          </p:nvSpPr>
          <p:spPr bwMode="auto">
            <a:xfrm>
              <a:off x="720" y="2784"/>
              <a:ext cx="1392" cy="288"/>
            </a:xfrm>
            <a:prstGeom prst="roundRect">
              <a:avLst>
                <a:gd name="adj" fmla="val 16667"/>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600"/>
                <a:t>Choses non fongibles</a:t>
              </a:r>
              <a:endParaRPr lang="fr-FR" altLang="fr-FR"/>
            </a:p>
          </p:txBody>
        </p:sp>
        <p:sp>
          <p:nvSpPr>
            <p:cNvPr id="9228" name="AutoShape 12"/>
            <p:cNvSpPr>
              <a:spLocks noChangeArrowheads="1"/>
            </p:cNvSpPr>
            <p:nvPr/>
          </p:nvSpPr>
          <p:spPr bwMode="auto">
            <a:xfrm>
              <a:off x="1008" y="1872"/>
              <a:ext cx="1392" cy="288"/>
            </a:xfrm>
            <a:prstGeom prst="roundRect">
              <a:avLst>
                <a:gd name="adj" fmla="val 16667"/>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600"/>
                <a:t>Choses fongibles</a:t>
              </a:r>
              <a:endParaRPr lang="fr-FR" altLang="fr-FR"/>
            </a:p>
          </p:txBody>
        </p:sp>
      </p:grpSp>
      <p:grpSp>
        <p:nvGrpSpPr>
          <p:cNvPr id="9236" name="Group 20"/>
          <p:cNvGrpSpPr>
            <a:grpSpLocks/>
          </p:cNvGrpSpPr>
          <p:nvPr/>
        </p:nvGrpSpPr>
        <p:grpSpPr bwMode="auto">
          <a:xfrm>
            <a:off x="609600" y="2590800"/>
            <a:ext cx="4953000" cy="3048000"/>
            <a:chOff x="336" y="2256"/>
            <a:chExt cx="3120" cy="1920"/>
          </a:xfrm>
        </p:grpSpPr>
        <p:sp>
          <p:nvSpPr>
            <p:cNvPr id="9229" name="AutoShape 13"/>
            <p:cNvSpPr>
              <a:spLocks noChangeArrowheads="1"/>
            </p:cNvSpPr>
            <p:nvPr/>
          </p:nvSpPr>
          <p:spPr bwMode="auto">
            <a:xfrm>
              <a:off x="336" y="3888"/>
              <a:ext cx="1392" cy="288"/>
            </a:xfrm>
            <a:prstGeom prst="roundRect">
              <a:avLst>
                <a:gd name="adj" fmla="val 16667"/>
              </a:avLst>
            </a:prstGeom>
            <a:solidFill>
              <a:srgbClr val="99FF33"/>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600"/>
                <a:t>Choses complexes</a:t>
              </a:r>
              <a:endParaRPr lang="fr-FR" altLang="fr-FR"/>
            </a:p>
          </p:txBody>
        </p:sp>
        <p:sp>
          <p:nvSpPr>
            <p:cNvPr id="9230" name="AutoShape 14"/>
            <p:cNvSpPr>
              <a:spLocks noChangeArrowheads="1"/>
            </p:cNvSpPr>
            <p:nvPr/>
          </p:nvSpPr>
          <p:spPr bwMode="auto">
            <a:xfrm>
              <a:off x="2064" y="2256"/>
              <a:ext cx="1392" cy="288"/>
            </a:xfrm>
            <a:prstGeom prst="roundRect">
              <a:avLst>
                <a:gd name="adj" fmla="val 16667"/>
              </a:avLst>
            </a:prstGeom>
            <a:solidFill>
              <a:srgbClr val="99FF33"/>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600"/>
                <a:t>Choses simples</a:t>
              </a:r>
              <a:endParaRPr lang="fr-FR" altLang="fr-FR"/>
            </a:p>
          </p:txBody>
        </p:sp>
      </p:grpSp>
      <p:grpSp>
        <p:nvGrpSpPr>
          <p:cNvPr id="9237" name="Group 21"/>
          <p:cNvGrpSpPr>
            <a:grpSpLocks/>
          </p:cNvGrpSpPr>
          <p:nvPr/>
        </p:nvGrpSpPr>
        <p:grpSpPr bwMode="auto">
          <a:xfrm>
            <a:off x="5334000" y="1752600"/>
            <a:ext cx="3581400" cy="3886200"/>
            <a:chOff x="3312" y="1728"/>
            <a:chExt cx="2256" cy="2448"/>
          </a:xfrm>
        </p:grpSpPr>
        <p:sp>
          <p:nvSpPr>
            <p:cNvPr id="9220" name="AutoShape 4"/>
            <p:cNvSpPr>
              <a:spLocks noChangeArrowheads="1"/>
            </p:cNvSpPr>
            <p:nvPr/>
          </p:nvSpPr>
          <p:spPr bwMode="auto">
            <a:xfrm>
              <a:off x="3312" y="3888"/>
              <a:ext cx="1392" cy="288"/>
            </a:xfrm>
            <a:prstGeom prst="roundRect">
              <a:avLst>
                <a:gd name="adj" fmla="val 16667"/>
              </a:avLst>
            </a:prstGeom>
            <a:solidFill>
              <a:srgbClr val="FFFF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600"/>
                <a:t>Parties intégrantes</a:t>
              </a:r>
              <a:endParaRPr lang="fr-FR" altLang="fr-FR"/>
            </a:p>
          </p:txBody>
        </p:sp>
        <p:sp>
          <p:nvSpPr>
            <p:cNvPr id="9231" name="AutoShape 15"/>
            <p:cNvSpPr>
              <a:spLocks noChangeArrowheads="1"/>
            </p:cNvSpPr>
            <p:nvPr/>
          </p:nvSpPr>
          <p:spPr bwMode="auto">
            <a:xfrm>
              <a:off x="4176" y="1728"/>
              <a:ext cx="1392" cy="288"/>
            </a:xfrm>
            <a:prstGeom prst="roundRect">
              <a:avLst>
                <a:gd name="adj" fmla="val 16667"/>
              </a:avLst>
            </a:prstGeom>
            <a:solidFill>
              <a:srgbClr val="FFFF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600"/>
                <a:t>Parties accessoires</a:t>
              </a:r>
              <a:endParaRPr lang="fr-FR" altLang="fr-F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923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923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923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923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923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92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66">
                <a:gamma/>
                <a:shade val="90980"/>
                <a:invGamma/>
              </a:srgbClr>
            </a:gs>
            <a:gs pos="50000">
              <a:srgbClr val="FFFF66"/>
            </a:gs>
            <a:gs pos="100000">
              <a:srgbClr val="FFFF66">
                <a:gamma/>
                <a:shade val="90980"/>
                <a:invGamma/>
              </a:srgbClr>
            </a:gs>
          </a:gsLst>
          <a:lin ang="5400000" scaled="1"/>
        </a:gradFill>
        <a:effectLst/>
      </p:bgPr>
    </p:bg>
    <p:spTree>
      <p:nvGrpSpPr>
        <p:cNvPr id="1" name=""/>
        <p:cNvGrpSpPr/>
        <p:nvPr/>
      </p:nvGrpSpPr>
      <p:grpSpPr>
        <a:xfrm>
          <a:off x="0" y="0"/>
          <a:ext cx="0" cy="0"/>
          <a:chOff x="0" y="0"/>
          <a:chExt cx="0" cy="0"/>
        </a:xfrm>
      </p:grpSpPr>
      <p:pic>
        <p:nvPicPr>
          <p:cNvPr id="819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800" y="1447800"/>
            <a:ext cx="13716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81800" y="2286000"/>
            <a:ext cx="1219200"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8"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24400" y="3048000"/>
            <a:ext cx="15240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9"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00400" y="4800600"/>
            <a:ext cx="609600" cy="73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0"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43600" y="4648200"/>
            <a:ext cx="1371600"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1"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905000" y="4724400"/>
            <a:ext cx="762000"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4" name="Picture 1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62200" y="1143000"/>
            <a:ext cx="2286000" cy="77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5" name="Picture 1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85800" y="3657600"/>
            <a:ext cx="2133600"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6" name="Picture 14"/>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553200" y="3810000"/>
            <a:ext cx="12192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7" name="Picture 15"/>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143000" y="2438400"/>
            <a:ext cx="1524000"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8" name="Picture 16"/>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343400" y="5105400"/>
            <a:ext cx="1066800" cy="73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10" name="Picture 18"/>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124200" y="3048000"/>
            <a:ext cx="1066800"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1143000" y="457200"/>
            <a:ext cx="7162800" cy="6096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FR" altLang="fr-FR" sz="2000"/>
              <a:t>Les choses complexes sont faites de plusieurs parties</a:t>
            </a:r>
            <a:endParaRPr lang="fr-FR" altLang="fr-FR"/>
          </a:p>
        </p:txBody>
      </p:sp>
      <p:sp>
        <p:nvSpPr>
          <p:cNvPr id="10243" name="Rectangle 3"/>
          <p:cNvSpPr>
            <a:spLocks noChangeArrowheads="1"/>
          </p:cNvSpPr>
          <p:nvPr/>
        </p:nvSpPr>
        <p:spPr bwMode="auto">
          <a:xfrm>
            <a:off x="1143000" y="1066800"/>
            <a:ext cx="3581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ltLang="fr-FR"/>
          </a:p>
          <a:p>
            <a:r>
              <a:rPr lang="fr-FR" altLang="fr-FR" sz="1800"/>
              <a:t>Complexes</a:t>
            </a:r>
            <a:endParaRPr lang="fr-FR" altLang="fr-FR"/>
          </a:p>
        </p:txBody>
      </p:sp>
      <p:sp>
        <p:nvSpPr>
          <p:cNvPr id="10245" name="Rectangle 5"/>
          <p:cNvSpPr>
            <a:spLocks noChangeArrowheads="1"/>
          </p:cNvSpPr>
          <p:nvPr/>
        </p:nvSpPr>
        <p:spPr bwMode="auto">
          <a:xfrm>
            <a:off x="4724400" y="1066800"/>
            <a:ext cx="3581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ltLang="fr-FR"/>
          </a:p>
          <a:p>
            <a:r>
              <a:rPr lang="fr-FR" altLang="fr-FR" sz="1800"/>
              <a:t>Simples</a:t>
            </a:r>
            <a:endParaRPr lang="fr-FR" altLang="fr-FR"/>
          </a:p>
        </p:txBody>
      </p:sp>
      <p:sp>
        <p:nvSpPr>
          <p:cNvPr id="10261" name="Rectangle 21"/>
          <p:cNvSpPr>
            <a:spLocks noChangeArrowheads="1"/>
          </p:cNvSpPr>
          <p:nvPr/>
        </p:nvSpPr>
        <p:spPr bwMode="auto">
          <a:xfrm>
            <a:off x="5791200" y="3200400"/>
            <a:ext cx="1219200" cy="914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fr-CH" altLang="fr-FR"/>
          </a:p>
        </p:txBody>
      </p:sp>
      <p:pic>
        <p:nvPicPr>
          <p:cNvPr id="10253" name="Picture 1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71800" y="1219200"/>
            <a:ext cx="1066800" cy="8953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54" name="Picture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800" y="1447800"/>
            <a:ext cx="1371600" cy="533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025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02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1143000" y="457200"/>
            <a:ext cx="7162800" cy="6096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FR" altLang="fr-FR" sz="2000"/>
              <a:t>Les choses complexes sont faites de plusieurs parties</a:t>
            </a:r>
            <a:endParaRPr lang="fr-FR" altLang="fr-FR"/>
          </a:p>
        </p:txBody>
      </p:sp>
      <p:sp>
        <p:nvSpPr>
          <p:cNvPr id="12291" name="Rectangle 3"/>
          <p:cNvSpPr>
            <a:spLocks noChangeArrowheads="1"/>
          </p:cNvSpPr>
          <p:nvPr/>
        </p:nvSpPr>
        <p:spPr bwMode="auto">
          <a:xfrm>
            <a:off x="1143000" y="1066800"/>
            <a:ext cx="3581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ltLang="fr-FR"/>
          </a:p>
          <a:p>
            <a:r>
              <a:rPr lang="fr-FR" altLang="fr-FR" sz="1800"/>
              <a:t>Complexes</a:t>
            </a:r>
            <a:endParaRPr lang="fr-FR" altLang="fr-FR"/>
          </a:p>
        </p:txBody>
      </p:sp>
      <p:sp>
        <p:nvSpPr>
          <p:cNvPr id="12292" name="Rectangle 4"/>
          <p:cNvSpPr>
            <a:spLocks noChangeArrowheads="1"/>
          </p:cNvSpPr>
          <p:nvPr/>
        </p:nvSpPr>
        <p:spPr bwMode="auto">
          <a:xfrm>
            <a:off x="4724400" y="1066800"/>
            <a:ext cx="3581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ltLang="fr-FR"/>
          </a:p>
          <a:p>
            <a:r>
              <a:rPr lang="fr-FR" altLang="fr-FR" sz="1800"/>
              <a:t>Simples</a:t>
            </a:r>
            <a:endParaRPr lang="fr-FR" altLang="fr-FR"/>
          </a:p>
        </p:txBody>
      </p:sp>
      <p:sp>
        <p:nvSpPr>
          <p:cNvPr id="12293" name="Rectangle 5"/>
          <p:cNvSpPr>
            <a:spLocks noChangeArrowheads="1"/>
          </p:cNvSpPr>
          <p:nvPr/>
        </p:nvSpPr>
        <p:spPr bwMode="auto">
          <a:xfrm>
            <a:off x="1143000" y="2590800"/>
            <a:ext cx="7162800" cy="6096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FR" altLang="fr-FR" sz="2000"/>
              <a:t>Les choses indivisibles ne peuvent être décomposées</a:t>
            </a:r>
            <a:endParaRPr lang="fr-FR" altLang="fr-FR"/>
          </a:p>
        </p:txBody>
      </p:sp>
      <p:sp>
        <p:nvSpPr>
          <p:cNvPr id="12294" name="Rectangle 6"/>
          <p:cNvSpPr>
            <a:spLocks noChangeArrowheads="1"/>
          </p:cNvSpPr>
          <p:nvPr/>
        </p:nvSpPr>
        <p:spPr bwMode="auto">
          <a:xfrm>
            <a:off x="1143000" y="3200400"/>
            <a:ext cx="3581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ltLang="fr-FR"/>
          </a:p>
          <a:p>
            <a:r>
              <a:rPr lang="fr-FR" altLang="fr-FR" sz="1800"/>
              <a:t>Indivisibles</a:t>
            </a:r>
            <a:endParaRPr lang="fr-FR" altLang="fr-FR"/>
          </a:p>
        </p:txBody>
      </p:sp>
      <p:sp>
        <p:nvSpPr>
          <p:cNvPr id="12295" name="Rectangle 7"/>
          <p:cNvSpPr>
            <a:spLocks noChangeArrowheads="1"/>
          </p:cNvSpPr>
          <p:nvPr/>
        </p:nvSpPr>
        <p:spPr bwMode="auto">
          <a:xfrm>
            <a:off x="4724400" y="3200400"/>
            <a:ext cx="3581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ltLang="fr-FR"/>
          </a:p>
          <a:p>
            <a:r>
              <a:rPr lang="fr-FR" altLang="fr-FR" sz="1800"/>
              <a:t>Divisibles</a:t>
            </a:r>
            <a:endParaRPr lang="fr-FR" altLang="fr-FR"/>
          </a:p>
        </p:txBody>
      </p:sp>
      <p:grpSp>
        <p:nvGrpSpPr>
          <p:cNvPr id="12305" name="Group 17"/>
          <p:cNvGrpSpPr>
            <a:grpSpLocks/>
          </p:cNvGrpSpPr>
          <p:nvPr/>
        </p:nvGrpSpPr>
        <p:grpSpPr bwMode="auto">
          <a:xfrm>
            <a:off x="2971800" y="1219200"/>
            <a:ext cx="4419600" cy="895350"/>
            <a:chOff x="1872" y="768"/>
            <a:chExt cx="2784" cy="564"/>
          </a:xfrm>
        </p:grpSpPr>
        <p:pic>
          <p:nvPicPr>
            <p:cNvPr id="12299"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2" y="768"/>
              <a:ext cx="672" cy="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00"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92" y="912"/>
              <a:ext cx="864" cy="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2301"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43200" y="3429000"/>
            <a:ext cx="1219200" cy="8953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02" name="Picture 1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48400" y="3429000"/>
            <a:ext cx="1524000" cy="8572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230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23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1143000" y="457200"/>
            <a:ext cx="7162800" cy="6096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FR" altLang="fr-FR" sz="2000"/>
              <a:t>Les choses complexes sont faites de plusieurs parties</a:t>
            </a:r>
            <a:endParaRPr lang="fr-FR" altLang="fr-FR"/>
          </a:p>
        </p:txBody>
      </p:sp>
      <p:sp>
        <p:nvSpPr>
          <p:cNvPr id="13315" name="Rectangle 3"/>
          <p:cNvSpPr>
            <a:spLocks noChangeArrowheads="1"/>
          </p:cNvSpPr>
          <p:nvPr/>
        </p:nvSpPr>
        <p:spPr bwMode="auto">
          <a:xfrm>
            <a:off x="1143000" y="1066800"/>
            <a:ext cx="3581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ltLang="fr-FR"/>
          </a:p>
          <a:p>
            <a:r>
              <a:rPr lang="fr-FR" altLang="fr-FR" sz="1800"/>
              <a:t>Complexes</a:t>
            </a:r>
            <a:endParaRPr lang="fr-FR" altLang="fr-FR"/>
          </a:p>
        </p:txBody>
      </p:sp>
      <p:sp>
        <p:nvSpPr>
          <p:cNvPr id="13316" name="Rectangle 4"/>
          <p:cNvSpPr>
            <a:spLocks noChangeArrowheads="1"/>
          </p:cNvSpPr>
          <p:nvPr/>
        </p:nvSpPr>
        <p:spPr bwMode="auto">
          <a:xfrm>
            <a:off x="4724400" y="1066800"/>
            <a:ext cx="3581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ltLang="fr-FR"/>
          </a:p>
          <a:p>
            <a:r>
              <a:rPr lang="fr-FR" altLang="fr-FR" sz="1800"/>
              <a:t>Simples</a:t>
            </a:r>
            <a:endParaRPr lang="fr-FR" altLang="fr-FR"/>
          </a:p>
        </p:txBody>
      </p:sp>
      <p:sp>
        <p:nvSpPr>
          <p:cNvPr id="13317" name="Rectangle 5"/>
          <p:cNvSpPr>
            <a:spLocks noChangeArrowheads="1"/>
          </p:cNvSpPr>
          <p:nvPr/>
        </p:nvSpPr>
        <p:spPr bwMode="auto">
          <a:xfrm>
            <a:off x="1143000" y="2590800"/>
            <a:ext cx="7162800" cy="6096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FR" altLang="fr-FR" sz="2000"/>
              <a:t>Les choses indivisibles ne peuvent être décomposées</a:t>
            </a:r>
            <a:endParaRPr lang="fr-FR" altLang="fr-FR"/>
          </a:p>
        </p:txBody>
      </p:sp>
      <p:sp>
        <p:nvSpPr>
          <p:cNvPr id="13318" name="Rectangle 6"/>
          <p:cNvSpPr>
            <a:spLocks noChangeArrowheads="1"/>
          </p:cNvSpPr>
          <p:nvPr/>
        </p:nvSpPr>
        <p:spPr bwMode="auto">
          <a:xfrm>
            <a:off x="1143000" y="3200400"/>
            <a:ext cx="3581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ltLang="fr-FR"/>
          </a:p>
          <a:p>
            <a:r>
              <a:rPr lang="fr-FR" altLang="fr-FR" sz="1800"/>
              <a:t>Indivisibles</a:t>
            </a:r>
            <a:endParaRPr lang="fr-FR" altLang="fr-FR"/>
          </a:p>
        </p:txBody>
      </p:sp>
      <p:sp>
        <p:nvSpPr>
          <p:cNvPr id="13319" name="Rectangle 7"/>
          <p:cNvSpPr>
            <a:spLocks noChangeArrowheads="1"/>
          </p:cNvSpPr>
          <p:nvPr/>
        </p:nvSpPr>
        <p:spPr bwMode="auto">
          <a:xfrm>
            <a:off x="4724400" y="3200400"/>
            <a:ext cx="3581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ltLang="fr-FR"/>
          </a:p>
          <a:p>
            <a:r>
              <a:rPr lang="fr-FR" altLang="fr-FR" sz="1800"/>
              <a:t>Divisibles</a:t>
            </a:r>
            <a:endParaRPr lang="fr-FR" altLang="fr-FR"/>
          </a:p>
        </p:txBody>
      </p:sp>
      <p:sp>
        <p:nvSpPr>
          <p:cNvPr id="13320" name="Rectangle 8"/>
          <p:cNvSpPr>
            <a:spLocks noChangeArrowheads="1"/>
          </p:cNvSpPr>
          <p:nvPr/>
        </p:nvSpPr>
        <p:spPr bwMode="auto">
          <a:xfrm>
            <a:off x="1143000" y="4724400"/>
            <a:ext cx="7162800" cy="6096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FR" altLang="fr-FR" sz="2000"/>
              <a:t>Tout ce qui constitue un élément essentiel de la chose principale</a:t>
            </a:r>
          </a:p>
          <a:p>
            <a:r>
              <a:rPr lang="fr-FR" altLang="fr-FR" sz="2000"/>
              <a:t>et qui ne peut être séparée sans l’altérer est une partie intégrante</a:t>
            </a:r>
            <a:endParaRPr lang="fr-FR" altLang="fr-FR"/>
          </a:p>
        </p:txBody>
      </p:sp>
      <p:sp>
        <p:nvSpPr>
          <p:cNvPr id="13321" name="Rectangle 9"/>
          <p:cNvSpPr>
            <a:spLocks noChangeArrowheads="1"/>
          </p:cNvSpPr>
          <p:nvPr/>
        </p:nvSpPr>
        <p:spPr bwMode="auto">
          <a:xfrm>
            <a:off x="1143000" y="5334000"/>
            <a:ext cx="3581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ltLang="fr-FR"/>
          </a:p>
          <a:p>
            <a:r>
              <a:rPr lang="fr-FR" altLang="fr-FR" sz="1800"/>
              <a:t>Partie intégrante</a:t>
            </a:r>
            <a:endParaRPr lang="fr-FR" altLang="fr-FR"/>
          </a:p>
        </p:txBody>
      </p:sp>
      <p:sp>
        <p:nvSpPr>
          <p:cNvPr id="13322" name="Rectangle 10"/>
          <p:cNvSpPr>
            <a:spLocks noChangeArrowheads="1"/>
          </p:cNvSpPr>
          <p:nvPr/>
        </p:nvSpPr>
        <p:spPr bwMode="auto">
          <a:xfrm>
            <a:off x="4724400" y="5334000"/>
            <a:ext cx="3581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ltLang="fr-FR"/>
          </a:p>
          <a:p>
            <a:r>
              <a:rPr lang="fr-FR" altLang="fr-FR" sz="1800"/>
              <a:t>Partie accessoire</a:t>
            </a:r>
            <a:endParaRPr lang="fr-FR" altLang="fr-FR"/>
          </a:p>
        </p:txBody>
      </p:sp>
      <p:pic>
        <p:nvPicPr>
          <p:cNvPr id="13323"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71800" y="1219200"/>
            <a:ext cx="1066800"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24"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800" y="1447800"/>
            <a:ext cx="13716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25"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43200" y="3429000"/>
            <a:ext cx="1219200"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26" name="Picture 1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48400" y="3429000"/>
            <a:ext cx="15240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27" name="Picture 1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29000" y="5562600"/>
            <a:ext cx="609600" cy="7334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28"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05600" y="5638800"/>
            <a:ext cx="1371600" cy="6953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33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33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1143000" y="457200"/>
            <a:ext cx="7162800" cy="6096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FR" altLang="fr-FR" sz="2000"/>
              <a:t>Les choses consomptibles sont celles qui disparaissent à la</a:t>
            </a:r>
          </a:p>
          <a:p>
            <a:r>
              <a:rPr lang="fr-FR" altLang="fr-FR" sz="2000"/>
              <a:t>consommation</a:t>
            </a:r>
            <a:endParaRPr lang="fr-FR" altLang="fr-FR"/>
          </a:p>
        </p:txBody>
      </p:sp>
      <p:sp>
        <p:nvSpPr>
          <p:cNvPr id="11267" name="Rectangle 3"/>
          <p:cNvSpPr>
            <a:spLocks noChangeArrowheads="1"/>
          </p:cNvSpPr>
          <p:nvPr/>
        </p:nvSpPr>
        <p:spPr bwMode="auto">
          <a:xfrm>
            <a:off x="1143000" y="1066800"/>
            <a:ext cx="3581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ltLang="fr-FR"/>
          </a:p>
          <a:p>
            <a:r>
              <a:rPr lang="fr-FR" altLang="fr-FR" sz="1800"/>
              <a:t>Consomptibles</a:t>
            </a:r>
            <a:endParaRPr lang="fr-FR" altLang="fr-FR"/>
          </a:p>
        </p:txBody>
      </p:sp>
      <p:sp>
        <p:nvSpPr>
          <p:cNvPr id="11268" name="Rectangle 4"/>
          <p:cNvSpPr>
            <a:spLocks noChangeArrowheads="1"/>
          </p:cNvSpPr>
          <p:nvPr/>
        </p:nvSpPr>
        <p:spPr bwMode="auto">
          <a:xfrm>
            <a:off x="4724400" y="1066800"/>
            <a:ext cx="3581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ltLang="fr-FR"/>
          </a:p>
          <a:p>
            <a:r>
              <a:rPr lang="fr-FR" altLang="fr-FR" sz="1800"/>
              <a:t>Non consomptibles</a:t>
            </a:r>
            <a:endParaRPr lang="fr-FR" altLang="fr-FR"/>
          </a:p>
        </p:txBody>
      </p:sp>
      <p:pic>
        <p:nvPicPr>
          <p:cNvPr id="11281" name="Picture 1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0" y="1371600"/>
            <a:ext cx="762000" cy="6667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82" name="Picture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81800" y="1295400"/>
            <a:ext cx="1066800" cy="7334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128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12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9" name="Picture 1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7000" y="3581400"/>
            <a:ext cx="2286000" cy="7715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50" name="Picture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8400" y="3581400"/>
            <a:ext cx="2133600" cy="7143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38" name="Rectangle 2"/>
          <p:cNvSpPr>
            <a:spLocks noChangeArrowheads="1"/>
          </p:cNvSpPr>
          <p:nvPr/>
        </p:nvSpPr>
        <p:spPr bwMode="auto">
          <a:xfrm>
            <a:off x="1143000" y="457200"/>
            <a:ext cx="7162800" cy="6096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FR" altLang="fr-FR" sz="2000"/>
              <a:t>Les choses consomptibles sont celles qui disparaissent à la</a:t>
            </a:r>
          </a:p>
          <a:p>
            <a:r>
              <a:rPr lang="fr-FR" altLang="fr-FR" sz="2000"/>
              <a:t>consommation</a:t>
            </a:r>
            <a:endParaRPr lang="fr-FR" altLang="fr-FR"/>
          </a:p>
        </p:txBody>
      </p:sp>
      <p:sp>
        <p:nvSpPr>
          <p:cNvPr id="14339" name="Rectangle 3"/>
          <p:cNvSpPr>
            <a:spLocks noChangeArrowheads="1"/>
          </p:cNvSpPr>
          <p:nvPr/>
        </p:nvSpPr>
        <p:spPr bwMode="auto">
          <a:xfrm>
            <a:off x="1143000" y="1066800"/>
            <a:ext cx="3581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ltLang="fr-FR"/>
          </a:p>
          <a:p>
            <a:r>
              <a:rPr lang="fr-FR" altLang="fr-FR" sz="1800"/>
              <a:t>Consomptibles</a:t>
            </a:r>
            <a:endParaRPr lang="fr-FR" altLang="fr-FR"/>
          </a:p>
        </p:txBody>
      </p:sp>
      <p:sp>
        <p:nvSpPr>
          <p:cNvPr id="14340" name="Rectangle 4"/>
          <p:cNvSpPr>
            <a:spLocks noChangeArrowheads="1"/>
          </p:cNvSpPr>
          <p:nvPr/>
        </p:nvSpPr>
        <p:spPr bwMode="auto">
          <a:xfrm>
            <a:off x="4724400" y="1066800"/>
            <a:ext cx="3581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ltLang="fr-FR"/>
          </a:p>
          <a:p>
            <a:r>
              <a:rPr lang="fr-FR" altLang="fr-FR" sz="1800"/>
              <a:t>Non consomptibles</a:t>
            </a:r>
            <a:endParaRPr lang="fr-FR" altLang="fr-FR"/>
          </a:p>
        </p:txBody>
      </p:sp>
      <p:sp>
        <p:nvSpPr>
          <p:cNvPr id="14341" name="Rectangle 5"/>
          <p:cNvSpPr>
            <a:spLocks noChangeArrowheads="1"/>
          </p:cNvSpPr>
          <p:nvPr/>
        </p:nvSpPr>
        <p:spPr bwMode="auto">
          <a:xfrm>
            <a:off x="1143000" y="2590800"/>
            <a:ext cx="7162800" cy="6096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FR" altLang="fr-FR" sz="2000"/>
              <a:t>Les corps certains sont des choses qui sont individualisées par</a:t>
            </a:r>
          </a:p>
          <a:p>
            <a:r>
              <a:rPr lang="fr-FR" altLang="fr-FR" sz="2000"/>
              <a:t>des signes distinctifs</a:t>
            </a:r>
            <a:endParaRPr lang="fr-FR" altLang="fr-FR"/>
          </a:p>
        </p:txBody>
      </p:sp>
      <p:sp>
        <p:nvSpPr>
          <p:cNvPr id="14342" name="Rectangle 6"/>
          <p:cNvSpPr>
            <a:spLocks noChangeArrowheads="1"/>
          </p:cNvSpPr>
          <p:nvPr/>
        </p:nvSpPr>
        <p:spPr bwMode="auto">
          <a:xfrm>
            <a:off x="1143000" y="3200400"/>
            <a:ext cx="3581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ltLang="fr-FR"/>
          </a:p>
          <a:p>
            <a:r>
              <a:rPr lang="fr-FR" altLang="fr-FR" sz="1800"/>
              <a:t>Corps certains</a:t>
            </a:r>
            <a:endParaRPr lang="fr-FR" altLang="fr-FR"/>
          </a:p>
        </p:txBody>
      </p:sp>
      <p:sp>
        <p:nvSpPr>
          <p:cNvPr id="14343" name="Rectangle 7"/>
          <p:cNvSpPr>
            <a:spLocks noChangeArrowheads="1"/>
          </p:cNvSpPr>
          <p:nvPr/>
        </p:nvSpPr>
        <p:spPr bwMode="auto">
          <a:xfrm>
            <a:off x="4724400" y="3200400"/>
            <a:ext cx="3581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ltLang="fr-FR"/>
          </a:p>
          <a:p>
            <a:r>
              <a:rPr lang="fr-FR" altLang="fr-FR" sz="1800"/>
              <a:t>Choses de genre</a:t>
            </a:r>
            <a:endParaRPr lang="fr-FR" altLang="fr-FR"/>
          </a:p>
        </p:txBody>
      </p:sp>
      <p:pic>
        <p:nvPicPr>
          <p:cNvPr id="14347"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0" y="1371600"/>
            <a:ext cx="762000"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8" name="Picture 1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81800" y="1295400"/>
            <a:ext cx="1066800" cy="73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434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43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1143000" y="457200"/>
            <a:ext cx="7162800" cy="6096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FR" altLang="fr-FR" sz="2000"/>
              <a:t>Les choses consomptibles sont celles qui disparaissent à la</a:t>
            </a:r>
          </a:p>
          <a:p>
            <a:r>
              <a:rPr lang="fr-FR" altLang="fr-FR" sz="2000"/>
              <a:t>consommation</a:t>
            </a:r>
            <a:endParaRPr lang="fr-FR" altLang="fr-FR"/>
          </a:p>
        </p:txBody>
      </p:sp>
      <p:sp>
        <p:nvSpPr>
          <p:cNvPr id="15363" name="Rectangle 3"/>
          <p:cNvSpPr>
            <a:spLocks noChangeArrowheads="1"/>
          </p:cNvSpPr>
          <p:nvPr/>
        </p:nvSpPr>
        <p:spPr bwMode="auto">
          <a:xfrm>
            <a:off x="1143000" y="1066800"/>
            <a:ext cx="3581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ltLang="fr-FR"/>
          </a:p>
          <a:p>
            <a:r>
              <a:rPr lang="fr-FR" altLang="fr-FR" sz="1800"/>
              <a:t>Consomptibles</a:t>
            </a:r>
            <a:endParaRPr lang="fr-FR" altLang="fr-FR"/>
          </a:p>
        </p:txBody>
      </p:sp>
      <p:sp>
        <p:nvSpPr>
          <p:cNvPr id="15364" name="Rectangle 4"/>
          <p:cNvSpPr>
            <a:spLocks noChangeArrowheads="1"/>
          </p:cNvSpPr>
          <p:nvPr/>
        </p:nvSpPr>
        <p:spPr bwMode="auto">
          <a:xfrm>
            <a:off x="4724400" y="1066800"/>
            <a:ext cx="3581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ltLang="fr-FR"/>
          </a:p>
          <a:p>
            <a:r>
              <a:rPr lang="fr-FR" altLang="fr-FR" sz="1800"/>
              <a:t>Non consomptibles</a:t>
            </a:r>
            <a:endParaRPr lang="fr-FR" altLang="fr-FR"/>
          </a:p>
        </p:txBody>
      </p:sp>
      <p:sp>
        <p:nvSpPr>
          <p:cNvPr id="15365" name="Rectangle 5"/>
          <p:cNvSpPr>
            <a:spLocks noChangeArrowheads="1"/>
          </p:cNvSpPr>
          <p:nvPr/>
        </p:nvSpPr>
        <p:spPr bwMode="auto">
          <a:xfrm>
            <a:off x="1143000" y="2590800"/>
            <a:ext cx="7162800" cy="6096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FR" altLang="fr-FR" sz="2000"/>
              <a:t>Les corps certains sont des choses qui sont individualisées par</a:t>
            </a:r>
          </a:p>
          <a:p>
            <a:r>
              <a:rPr lang="fr-FR" altLang="fr-FR" sz="2000"/>
              <a:t>des signes distinctifs</a:t>
            </a:r>
            <a:endParaRPr lang="fr-FR" altLang="fr-FR"/>
          </a:p>
        </p:txBody>
      </p:sp>
      <p:sp>
        <p:nvSpPr>
          <p:cNvPr id="15366" name="Rectangle 6"/>
          <p:cNvSpPr>
            <a:spLocks noChangeArrowheads="1"/>
          </p:cNvSpPr>
          <p:nvPr/>
        </p:nvSpPr>
        <p:spPr bwMode="auto">
          <a:xfrm>
            <a:off x="1143000" y="3200400"/>
            <a:ext cx="3581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ltLang="fr-FR"/>
          </a:p>
          <a:p>
            <a:r>
              <a:rPr lang="fr-FR" altLang="fr-FR" sz="1800"/>
              <a:t>Corps certains</a:t>
            </a:r>
            <a:endParaRPr lang="fr-FR" altLang="fr-FR"/>
          </a:p>
        </p:txBody>
      </p:sp>
      <p:sp>
        <p:nvSpPr>
          <p:cNvPr id="15367" name="Rectangle 7"/>
          <p:cNvSpPr>
            <a:spLocks noChangeArrowheads="1"/>
          </p:cNvSpPr>
          <p:nvPr/>
        </p:nvSpPr>
        <p:spPr bwMode="auto">
          <a:xfrm>
            <a:off x="4724400" y="3200400"/>
            <a:ext cx="3581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ltLang="fr-FR"/>
          </a:p>
          <a:p>
            <a:r>
              <a:rPr lang="fr-FR" altLang="fr-FR" sz="1800"/>
              <a:t>Choses de genre</a:t>
            </a:r>
            <a:endParaRPr lang="fr-FR" altLang="fr-FR"/>
          </a:p>
        </p:txBody>
      </p:sp>
      <p:sp>
        <p:nvSpPr>
          <p:cNvPr id="15368" name="Rectangle 8"/>
          <p:cNvSpPr>
            <a:spLocks noChangeArrowheads="1"/>
          </p:cNvSpPr>
          <p:nvPr/>
        </p:nvSpPr>
        <p:spPr bwMode="auto">
          <a:xfrm>
            <a:off x="1143000" y="4724400"/>
            <a:ext cx="7162800" cy="6096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FR" altLang="fr-FR" sz="2000"/>
              <a:t>Les fongibles sont des choses qui peuvent être remplacées par</a:t>
            </a:r>
          </a:p>
          <a:p>
            <a:r>
              <a:rPr lang="fr-FR" altLang="fr-FR" sz="2000"/>
              <a:t>une autre de même type</a:t>
            </a:r>
            <a:endParaRPr lang="fr-FR" altLang="fr-FR"/>
          </a:p>
        </p:txBody>
      </p:sp>
      <p:sp>
        <p:nvSpPr>
          <p:cNvPr id="15369" name="Rectangle 9"/>
          <p:cNvSpPr>
            <a:spLocks noChangeArrowheads="1"/>
          </p:cNvSpPr>
          <p:nvPr/>
        </p:nvSpPr>
        <p:spPr bwMode="auto">
          <a:xfrm>
            <a:off x="1143000" y="5334000"/>
            <a:ext cx="3581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ltLang="fr-FR"/>
          </a:p>
          <a:p>
            <a:r>
              <a:rPr lang="fr-FR" altLang="fr-FR" sz="1800"/>
              <a:t>Fongible</a:t>
            </a:r>
            <a:endParaRPr lang="fr-FR" altLang="fr-FR"/>
          </a:p>
        </p:txBody>
      </p:sp>
      <p:sp>
        <p:nvSpPr>
          <p:cNvPr id="15370" name="Rectangle 10"/>
          <p:cNvSpPr>
            <a:spLocks noChangeArrowheads="1"/>
          </p:cNvSpPr>
          <p:nvPr/>
        </p:nvSpPr>
        <p:spPr bwMode="auto">
          <a:xfrm>
            <a:off x="4724400" y="5334000"/>
            <a:ext cx="3581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ltLang="fr-FR"/>
          </a:p>
          <a:p>
            <a:r>
              <a:rPr lang="fr-FR" altLang="fr-FR" sz="1800"/>
              <a:t>Non fongible</a:t>
            </a:r>
            <a:endParaRPr lang="fr-FR" altLang="fr-FR"/>
          </a:p>
        </p:txBody>
      </p:sp>
      <p:pic>
        <p:nvPicPr>
          <p:cNvPr id="15371"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0" y="1371600"/>
            <a:ext cx="762000"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72"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81800" y="1295400"/>
            <a:ext cx="1066800" cy="73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73"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67000" y="3581400"/>
            <a:ext cx="2286000" cy="77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74" name="Picture 1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48400" y="3581400"/>
            <a:ext cx="2133600"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75" name="Picture 1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14600" y="5562600"/>
            <a:ext cx="1524000" cy="7143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76"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29400" y="5715000"/>
            <a:ext cx="1219200" cy="533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537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53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ctrTitle"/>
          </p:nvPr>
        </p:nvSpPr>
        <p:spPr>
          <a:xfrm>
            <a:off x="685800" y="2286000"/>
            <a:ext cx="7772400" cy="1143000"/>
          </a:xfrm>
        </p:spPr>
        <p:txBody>
          <a:bodyPr anchor="ctr"/>
          <a:lstStyle/>
          <a:p>
            <a:r>
              <a:rPr lang="fr-FR" altLang="fr-FR" sz="4400">
                <a:solidFill>
                  <a:schemeClr val="accent2"/>
                </a:solidFill>
              </a:rPr>
              <a:t>Les voies d’acquisition</a:t>
            </a:r>
            <a:endParaRPr lang="fr-FR" altLang="fr-FR" sz="44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Text Box 1028"/>
          <p:cNvSpPr txBox="1">
            <a:spLocks noChangeArrowheads="1"/>
          </p:cNvSpPr>
          <p:nvPr/>
        </p:nvSpPr>
        <p:spPr bwMode="auto">
          <a:xfrm>
            <a:off x="457200" y="304800"/>
            <a:ext cx="7010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3200" b="1">
                <a:solidFill>
                  <a:schemeClr val="accent2"/>
                </a:solidFill>
              </a:rPr>
              <a:t>Comment devient-on propriétaire ?</a:t>
            </a:r>
          </a:p>
        </p:txBody>
      </p:sp>
      <p:sp>
        <p:nvSpPr>
          <p:cNvPr id="21509" name="Rectangle 1029"/>
          <p:cNvSpPr>
            <a:spLocks noChangeArrowheads="1"/>
          </p:cNvSpPr>
          <p:nvPr/>
        </p:nvSpPr>
        <p:spPr bwMode="auto">
          <a:xfrm>
            <a:off x="609600" y="1600200"/>
            <a:ext cx="4038600" cy="914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10" name="Rectangle 1030"/>
          <p:cNvSpPr>
            <a:spLocks noChangeArrowheads="1"/>
          </p:cNvSpPr>
          <p:nvPr/>
        </p:nvSpPr>
        <p:spPr bwMode="auto">
          <a:xfrm>
            <a:off x="4648200" y="1600200"/>
            <a:ext cx="4038600" cy="914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11" name="Rectangle 1031"/>
          <p:cNvSpPr>
            <a:spLocks noChangeArrowheads="1"/>
          </p:cNvSpPr>
          <p:nvPr/>
        </p:nvSpPr>
        <p:spPr bwMode="auto">
          <a:xfrm>
            <a:off x="609600" y="2514600"/>
            <a:ext cx="4038600" cy="914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12" name="Rectangle 1032"/>
          <p:cNvSpPr>
            <a:spLocks noChangeArrowheads="1"/>
          </p:cNvSpPr>
          <p:nvPr/>
        </p:nvSpPr>
        <p:spPr bwMode="auto">
          <a:xfrm>
            <a:off x="4648200" y="2514600"/>
            <a:ext cx="4038600" cy="914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13" name="Rectangle 1033"/>
          <p:cNvSpPr>
            <a:spLocks noChangeArrowheads="1"/>
          </p:cNvSpPr>
          <p:nvPr/>
        </p:nvSpPr>
        <p:spPr bwMode="auto">
          <a:xfrm>
            <a:off x="609600" y="3429000"/>
            <a:ext cx="4038600" cy="914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14" name="Rectangle 1034"/>
          <p:cNvSpPr>
            <a:spLocks noChangeArrowheads="1"/>
          </p:cNvSpPr>
          <p:nvPr/>
        </p:nvSpPr>
        <p:spPr bwMode="auto">
          <a:xfrm>
            <a:off x="4648200" y="3429000"/>
            <a:ext cx="4038600" cy="914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15" name="Rectangle 1035"/>
          <p:cNvSpPr>
            <a:spLocks noChangeArrowheads="1"/>
          </p:cNvSpPr>
          <p:nvPr/>
        </p:nvSpPr>
        <p:spPr bwMode="auto">
          <a:xfrm>
            <a:off x="609600" y="4343400"/>
            <a:ext cx="4038600" cy="914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16" name="Rectangle 1036"/>
          <p:cNvSpPr>
            <a:spLocks noChangeArrowheads="1"/>
          </p:cNvSpPr>
          <p:nvPr/>
        </p:nvSpPr>
        <p:spPr bwMode="auto">
          <a:xfrm>
            <a:off x="4648200" y="4343400"/>
            <a:ext cx="4038600" cy="914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pic>
        <p:nvPicPr>
          <p:cNvPr id="21518" name="Picture 103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1600200"/>
            <a:ext cx="10668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19" name="Picture 103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0600" y="1676400"/>
            <a:ext cx="762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20" name="Picture 104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2762250"/>
            <a:ext cx="914400"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23" name="Picture 104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48200" y="2686050"/>
            <a:ext cx="914400" cy="74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24" name="Picture 104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9600" y="3581400"/>
            <a:ext cx="1066800"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25" name="Picture 104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48200" y="3429000"/>
            <a:ext cx="1066800"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26" name="Picture 104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5800" y="4343400"/>
            <a:ext cx="762000" cy="90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27" name="Picture 104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00600" y="4495800"/>
            <a:ext cx="914400" cy="63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531" name="Rectangle 1051"/>
          <p:cNvSpPr>
            <a:spLocks noChangeArrowheads="1"/>
          </p:cNvSpPr>
          <p:nvPr/>
        </p:nvSpPr>
        <p:spPr bwMode="auto">
          <a:xfrm>
            <a:off x="609600" y="1600200"/>
            <a:ext cx="40386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r"/>
            <a:r>
              <a:rPr lang="fr-FR" altLang="fr-FR" b="1">
                <a:solidFill>
                  <a:srgbClr val="000099"/>
                </a:solidFill>
              </a:rPr>
              <a:t>Achat   </a:t>
            </a:r>
          </a:p>
        </p:txBody>
      </p:sp>
      <p:sp>
        <p:nvSpPr>
          <p:cNvPr id="21532" name="Rectangle 1052"/>
          <p:cNvSpPr>
            <a:spLocks noChangeArrowheads="1"/>
          </p:cNvSpPr>
          <p:nvPr/>
        </p:nvSpPr>
        <p:spPr bwMode="auto">
          <a:xfrm>
            <a:off x="4648200" y="1600200"/>
            <a:ext cx="40386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r"/>
            <a:r>
              <a:rPr lang="fr-FR" altLang="fr-FR" b="1">
                <a:solidFill>
                  <a:srgbClr val="000099"/>
                </a:solidFill>
              </a:rPr>
              <a:t>Donation      </a:t>
            </a:r>
          </a:p>
        </p:txBody>
      </p:sp>
      <p:sp>
        <p:nvSpPr>
          <p:cNvPr id="21533" name="Rectangle 1053"/>
          <p:cNvSpPr>
            <a:spLocks noChangeArrowheads="1"/>
          </p:cNvSpPr>
          <p:nvPr/>
        </p:nvSpPr>
        <p:spPr bwMode="auto">
          <a:xfrm>
            <a:off x="609600" y="2514600"/>
            <a:ext cx="40386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r"/>
            <a:r>
              <a:rPr lang="fr-FR" altLang="fr-FR" b="1">
                <a:solidFill>
                  <a:srgbClr val="000099"/>
                </a:solidFill>
              </a:rPr>
              <a:t>Succession   </a:t>
            </a:r>
          </a:p>
        </p:txBody>
      </p:sp>
      <p:sp>
        <p:nvSpPr>
          <p:cNvPr id="21534" name="Rectangle 1054"/>
          <p:cNvSpPr>
            <a:spLocks noChangeArrowheads="1"/>
          </p:cNvSpPr>
          <p:nvPr/>
        </p:nvSpPr>
        <p:spPr bwMode="auto">
          <a:xfrm>
            <a:off x="4648200" y="2514600"/>
            <a:ext cx="40386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r"/>
            <a:r>
              <a:rPr lang="fr-FR" altLang="fr-FR" b="1">
                <a:solidFill>
                  <a:srgbClr val="000099"/>
                </a:solidFill>
              </a:rPr>
              <a:t>Adjudication   </a:t>
            </a:r>
          </a:p>
        </p:txBody>
      </p:sp>
      <p:sp>
        <p:nvSpPr>
          <p:cNvPr id="21535" name="Rectangle 1055"/>
          <p:cNvSpPr>
            <a:spLocks noChangeArrowheads="1"/>
          </p:cNvSpPr>
          <p:nvPr/>
        </p:nvSpPr>
        <p:spPr bwMode="auto">
          <a:xfrm>
            <a:off x="609600" y="3429000"/>
            <a:ext cx="40386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r"/>
            <a:r>
              <a:rPr lang="fr-FR" altLang="fr-FR" b="1">
                <a:solidFill>
                  <a:srgbClr val="000099"/>
                </a:solidFill>
              </a:rPr>
              <a:t>Jugement   </a:t>
            </a:r>
          </a:p>
        </p:txBody>
      </p:sp>
      <p:sp>
        <p:nvSpPr>
          <p:cNvPr id="21536" name="Rectangle 1056"/>
          <p:cNvSpPr>
            <a:spLocks noChangeArrowheads="1"/>
          </p:cNvSpPr>
          <p:nvPr/>
        </p:nvSpPr>
        <p:spPr bwMode="auto">
          <a:xfrm>
            <a:off x="4648200" y="3429000"/>
            <a:ext cx="40386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r"/>
            <a:r>
              <a:rPr lang="fr-FR" altLang="fr-FR" b="1">
                <a:solidFill>
                  <a:srgbClr val="000099"/>
                </a:solidFill>
              </a:rPr>
              <a:t>Occupation d’une   </a:t>
            </a:r>
          </a:p>
          <a:p>
            <a:pPr algn="r"/>
            <a:r>
              <a:rPr lang="fr-FR" altLang="fr-FR" b="1">
                <a:solidFill>
                  <a:srgbClr val="000099"/>
                </a:solidFill>
              </a:rPr>
              <a:t>chose sans maître   </a:t>
            </a:r>
          </a:p>
        </p:txBody>
      </p:sp>
      <p:sp>
        <p:nvSpPr>
          <p:cNvPr id="21537" name="Rectangle 1057"/>
          <p:cNvSpPr>
            <a:spLocks noChangeArrowheads="1"/>
          </p:cNvSpPr>
          <p:nvPr/>
        </p:nvSpPr>
        <p:spPr bwMode="auto">
          <a:xfrm>
            <a:off x="609600" y="4343400"/>
            <a:ext cx="40386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r"/>
            <a:r>
              <a:rPr lang="fr-FR" altLang="fr-FR" b="1">
                <a:solidFill>
                  <a:srgbClr val="000099"/>
                </a:solidFill>
              </a:rPr>
              <a:t>Expropriation   </a:t>
            </a:r>
          </a:p>
        </p:txBody>
      </p:sp>
      <p:sp>
        <p:nvSpPr>
          <p:cNvPr id="21538" name="Rectangle 1058"/>
          <p:cNvSpPr>
            <a:spLocks noChangeArrowheads="1"/>
          </p:cNvSpPr>
          <p:nvPr/>
        </p:nvSpPr>
        <p:spPr bwMode="auto">
          <a:xfrm>
            <a:off x="4648200" y="4343400"/>
            <a:ext cx="40386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r"/>
            <a:r>
              <a:rPr lang="fr-FR" altLang="fr-FR" b="1">
                <a:solidFill>
                  <a:srgbClr val="000099"/>
                </a:solidFill>
              </a:rPr>
              <a:t>Objet trouvé   </a:t>
            </a:r>
          </a:p>
          <a:p>
            <a:pPr algn="r"/>
            <a:r>
              <a:rPr lang="fr-FR" altLang="fr-FR" b="1">
                <a:solidFill>
                  <a:srgbClr val="000099"/>
                </a:solidFill>
              </a:rPr>
              <a:t>après 5 ans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531"/>
                                        </p:tgtEl>
                                        <p:attrNameLst>
                                          <p:attrName>style.visibility</p:attrName>
                                        </p:attrNameLst>
                                      </p:cBhvr>
                                      <p:to>
                                        <p:strVal val="visible"/>
                                      </p:to>
                                    </p:set>
                                    <p:animEffect transition="in" filter="wipe(left)">
                                      <p:cBhvr>
                                        <p:cTn id="7" dur="500"/>
                                        <p:tgtEl>
                                          <p:spTgt spid="215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532"/>
                                        </p:tgtEl>
                                        <p:attrNameLst>
                                          <p:attrName>style.visibility</p:attrName>
                                        </p:attrNameLst>
                                      </p:cBhvr>
                                      <p:to>
                                        <p:strVal val="visible"/>
                                      </p:to>
                                    </p:set>
                                    <p:animEffect transition="in" filter="wipe(left)">
                                      <p:cBhvr>
                                        <p:cTn id="12" dur="500"/>
                                        <p:tgtEl>
                                          <p:spTgt spid="2153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533"/>
                                        </p:tgtEl>
                                        <p:attrNameLst>
                                          <p:attrName>style.visibility</p:attrName>
                                        </p:attrNameLst>
                                      </p:cBhvr>
                                      <p:to>
                                        <p:strVal val="visible"/>
                                      </p:to>
                                    </p:set>
                                    <p:animEffect transition="in" filter="wipe(left)">
                                      <p:cBhvr>
                                        <p:cTn id="17" dur="500"/>
                                        <p:tgtEl>
                                          <p:spTgt spid="2153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1534"/>
                                        </p:tgtEl>
                                        <p:attrNameLst>
                                          <p:attrName>style.visibility</p:attrName>
                                        </p:attrNameLst>
                                      </p:cBhvr>
                                      <p:to>
                                        <p:strVal val="visible"/>
                                      </p:to>
                                    </p:set>
                                    <p:animEffect transition="in" filter="wipe(left)">
                                      <p:cBhvr>
                                        <p:cTn id="22" dur="500"/>
                                        <p:tgtEl>
                                          <p:spTgt spid="2153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1535"/>
                                        </p:tgtEl>
                                        <p:attrNameLst>
                                          <p:attrName>style.visibility</p:attrName>
                                        </p:attrNameLst>
                                      </p:cBhvr>
                                      <p:to>
                                        <p:strVal val="visible"/>
                                      </p:to>
                                    </p:set>
                                    <p:animEffect transition="in" filter="wipe(left)">
                                      <p:cBhvr>
                                        <p:cTn id="27" dur="500"/>
                                        <p:tgtEl>
                                          <p:spTgt spid="2153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1536"/>
                                        </p:tgtEl>
                                        <p:attrNameLst>
                                          <p:attrName>style.visibility</p:attrName>
                                        </p:attrNameLst>
                                      </p:cBhvr>
                                      <p:to>
                                        <p:strVal val="visible"/>
                                      </p:to>
                                    </p:set>
                                    <p:animEffect transition="in" filter="wipe(left)">
                                      <p:cBhvr>
                                        <p:cTn id="32" dur="500"/>
                                        <p:tgtEl>
                                          <p:spTgt spid="2153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1537"/>
                                        </p:tgtEl>
                                        <p:attrNameLst>
                                          <p:attrName>style.visibility</p:attrName>
                                        </p:attrNameLst>
                                      </p:cBhvr>
                                      <p:to>
                                        <p:strVal val="visible"/>
                                      </p:to>
                                    </p:set>
                                    <p:animEffect transition="in" filter="wipe(left)">
                                      <p:cBhvr>
                                        <p:cTn id="37" dur="500"/>
                                        <p:tgtEl>
                                          <p:spTgt spid="2153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1538"/>
                                        </p:tgtEl>
                                        <p:attrNameLst>
                                          <p:attrName>style.visibility</p:attrName>
                                        </p:attrNameLst>
                                      </p:cBhvr>
                                      <p:to>
                                        <p:strVal val="visible"/>
                                      </p:to>
                                    </p:set>
                                    <p:animEffect transition="in" filter="wipe(left)">
                                      <p:cBhvr>
                                        <p:cTn id="42" dur="500"/>
                                        <p:tgtEl>
                                          <p:spTgt spid="215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31" grpId="0" autoUpdateAnimBg="0"/>
      <p:bldP spid="21532" grpId="0" autoUpdateAnimBg="0"/>
      <p:bldP spid="21533" grpId="0" autoUpdateAnimBg="0"/>
      <p:bldP spid="21534" grpId="0" autoUpdateAnimBg="0"/>
      <p:bldP spid="21535" grpId="0" autoUpdateAnimBg="0"/>
      <p:bldP spid="21536" grpId="0" autoUpdateAnimBg="0"/>
      <p:bldP spid="21537" grpId="0" autoUpdateAnimBg="0"/>
      <p:bldP spid="21538"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Text Box 7"/>
          <p:cNvSpPr txBox="1">
            <a:spLocks noChangeArrowheads="1"/>
          </p:cNvSpPr>
          <p:nvPr/>
        </p:nvSpPr>
        <p:spPr bwMode="auto">
          <a:xfrm>
            <a:off x="685800" y="533400"/>
            <a:ext cx="7848600" cy="585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1800" b="1">
                <a:solidFill>
                  <a:schemeClr val="accent2"/>
                </a:solidFill>
              </a:rPr>
              <a:t>Art. 720</a:t>
            </a:r>
          </a:p>
          <a:p>
            <a:r>
              <a:rPr lang="fr-FR" altLang="fr-FR" sz="1800" b="1">
                <a:solidFill>
                  <a:schemeClr val="accent2"/>
                </a:solidFill>
              </a:rPr>
              <a:t>III. Choses trouvées</a:t>
            </a:r>
          </a:p>
          <a:p>
            <a:r>
              <a:rPr lang="fr-FR" altLang="fr-FR" sz="1800" b="1">
                <a:solidFill>
                  <a:schemeClr val="accent2"/>
                </a:solidFill>
              </a:rPr>
              <a:t>1. Publicité et recherches</a:t>
            </a:r>
            <a:endParaRPr lang="fr-FR" altLang="fr-FR" sz="1800">
              <a:solidFill>
                <a:schemeClr val="accent2"/>
              </a:solidFill>
            </a:endParaRPr>
          </a:p>
          <a:p>
            <a:r>
              <a:rPr lang="fr-FR" altLang="fr-FR" sz="1800"/>
              <a:t>1 Celui qui trouve une chose perdue est </a:t>
            </a:r>
            <a:r>
              <a:rPr lang="fr-FR" altLang="fr-FR" sz="1800">
                <a:solidFill>
                  <a:srgbClr val="FF3300"/>
                </a:solidFill>
              </a:rPr>
              <a:t>tenu d'en informer le propriétaire</a:t>
            </a:r>
            <a:r>
              <a:rPr lang="fr-FR" altLang="fr-FR" sz="1800"/>
              <a:t> et, s'il ne le connaît pas, d'aviser la police ou de prendre les mesures de publicité et de faire les recherches commandées par les circonstances.</a:t>
            </a:r>
          </a:p>
          <a:p>
            <a:r>
              <a:rPr lang="fr-FR" altLang="fr-FR" sz="1800"/>
              <a:t>2 Il est </a:t>
            </a:r>
            <a:r>
              <a:rPr lang="fr-FR" altLang="fr-FR" sz="1800">
                <a:solidFill>
                  <a:srgbClr val="FF3300"/>
                </a:solidFill>
              </a:rPr>
              <a:t>tenu d'aviser la police</a:t>
            </a:r>
            <a:r>
              <a:rPr lang="fr-FR" altLang="fr-FR" sz="1800"/>
              <a:t>, lorsque la valeur de la chose est manifestement supérieure à 10 francs.</a:t>
            </a:r>
          </a:p>
          <a:p>
            <a:r>
              <a:rPr lang="fr-FR" altLang="fr-FR" sz="1800"/>
              <a:t>3 Celui qui trouve une chose dans une maison habitée ou dans des locaux et installations affectés à un service public doit la </a:t>
            </a:r>
            <a:r>
              <a:rPr lang="fr-FR" altLang="fr-FR" sz="1800">
                <a:solidFill>
                  <a:srgbClr val="FF3300"/>
                </a:solidFill>
              </a:rPr>
              <a:t>déposer entre les mains du maître de la maison,</a:t>
            </a:r>
            <a:r>
              <a:rPr lang="fr-FR" altLang="fr-FR" sz="1800"/>
              <a:t> du locataire ou du personnel chargé de la surveillance.</a:t>
            </a:r>
          </a:p>
          <a:p>
            <a:endParaRPr lang="fr-FR" altLang="fr-FR" sz="1800">
              <a:solidFill>
                <a:schemeClr val="accent2"/>
              </a:solidFill>
            </a:endParaRPr>
          </a:p>
          <a:p>
            <a:r>
              <a:rPr lang="fr-FR" altLang="fr-FR" sz="1800" b="1">
                <a:solidFill>
                  <a:schemeClr val="accent2"/>
                </a:solidFill>
              </a:rPr>
              <a:t>Art. 721</a:t>
            </a:r>
          </a:p>
          <a:p>
            <a:r>
              <a:rPr lang="fr-FR" altLang="fr-FR" sz="1800" b="1">
                <a:solidFill>
                  <a:schemeClr val="accent2"/>
                </a:solidFill>
              </a:rPr>
              <a:t>2. Garde de la chose et vente aux enchères</a:t>
            </a:r>
          </a:p>
          <a:p>
            <a:r>
              <a:rPr lang="fr-FR" altLang="fr-FR" sz="1800"/>
              <a:t>1 La chose trouvée doit être gardée avec le soin nécessaire.</a:t>
            </a:r>
          </a:p>
          <a:p>
            <a:r>
              <a:rPr lang="fr-FR" altLang="fr-FR" sz="1800"/>
              <a:t>2 Elle peut être vendue aux enchères publiques avec la permission de l'autorité compétente, lorsque la garde en est dispendieuse, que la chose même est exposée à une prompte détérioration </a:t>
            </a:r>
            <a:r>
              <a:rPr lang="fr-FR" altLang="fr-FR" sz="1800">
                <a:solidFill>
                  <a:srgbClr val="FF0000"/>
                </a:solidFill>
              </a:rPr>
              <a:t>ou qu'elle est restée plus d'une année entre les mains de la police ou dans un dépôt public</a:t>
            </a:r>
            <a:r>
              <a:rPr lang="fr-FR" altLang="fr-FR" sz="1800"/>
              <a:t>; les enchères sont précédées de publications.</a:t>
            </a:r>
          </a:p>
          <a:p>
            <a:r>
              <a:rPr lang="fr-FR" altLang="fr-FR" sz="1800"/>
              <a:t>3 Le prix de vente remplace la chose.</a:t>
            </a:r>
          </a:p>
          <a:p>
            <a:endParaRPr lang="fr-FR" altLang="fr-FR" sz="180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Text Box 4"/>
          <p:cNvSpPr txBox="1">
            <a:spLocks noChangeArrowheads="1"/>
          </p:cNvSpPr>
          <p:nvPr/>
        </p:nvSpPr>
        <p:spPr bwMode="auto">
          <a:xfrm>
            <a:off x="609600" y="1524000"/>
            <a:ext cx="7696200" cy="435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altLang="fr-FR" sz="2000" b="1">
                <a:solidFill>
                  <a:schemeClr val="accent2"/>
                </a:solidFill>
              </a:rPr>
              <a:t>Art. 722 </a:t>
            </a:r>
          </a:p>
          <a:p>
            <a:r>
              <a:rPr lang="fr-FR" altLang="fr-FR" sz="2000" b="1">
                <a:solidFill>
                  <a:schemeClr val="accent2"/>
                </a:solidFill>
              </a:rPr>
              <a:t>3. Acquisition  de la propriété, restitution</a:t>
            </a:r>
            <a:endParaRPr lang="fr-FR" altLang="fr-FR" sz="2000" b="1"/>
          </a:p>
          <a:p>
            <a:r>
              <a:rPr lang="fr-FR" altLang="fr-FR" sz="2000"/>
              <a:t>1 La chose est acquise à celui qui l'a trouvée et qui a satisfait à ses obligations, </a:t>
            </a:r>
            <a:r>
              <a:rPr lang="fr-FR" altLang="fr-FR" sz="2000">
                <a:solidFill>
                  <a:srgbClr val="FF0000"/>
                </a:solidFill>
              </a:rPr>
              <a:t>si le propriétaire ne peut être découvert dans les cinq ans</a:t>
            </a:r>
            <a:r>
              <a:rPr lang="fr-FR" altLang="fr-FR" sz="2000"/>
              <a:t> à compter de l'avis à la police ou des mesures de publicité.</a:t>
            </a:r>
          </a:p>
          <a:p>
            <a:endParaRPr lang="fr-FR" altLang="fr-FR" sz="2000"/>
          </a:p>
          <a:p>
            <a:r>
              <a:rPr lang="fr-FR" altLang="fr-FR" sz="2000"/>
              <a:t>2 Lorsqu'elle est restituée au propriétaire, </a:t>
            </a:r>
            <a:r>
              <a:rPr lang="fr-FR" altLang="fr-FR" sz="2000" u="sng"/>
              <a:t>celui qui l'a trouvée a droit au remboursement de tous ses frais et à une gratification équitable</a:t>
            </a:r>
            <a:r>
              <a:rPr lang="fr-FR" altLang="fr-FR" sz="2000"/>
              <a:t>.</a:t>
            </a:r>
          </a:p>
          <a:p>
            <a:endParaRPr lang="fr-FR" altLang="fr-FR" sz="2000"/>
          </a:p>
          <a:p>
            <a:r>
              <a:rPr lang="fr-FR" altLang="fr-FR" sz="2000"/>
              <a:t>3 Si la chose a été trouvée dans une maison habitée ou dans des locaux et installations affectés à un service public, le maître de la maison, le locataire ou l'établissement ont les obligations de celui qui a trouvé la chose, mais ne peuvent réclamer une gratification.</a:t>
            </a:r>
          </a:p>
          <a:p>
            <a:endParaRPr lang="fr-FR" altLang="fr-FR" sz="200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2"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580" name="Text Box 4"/>
          <p:cNvSpPr txBox="1">
            <a:spLocks noChangeArrowheads="1"/>
          </p:cNvSpPr>
          <p:nvPr/>
        </p:nvSpPr>
        <p:spPr bwMode="auto">
          <a:xfrm>
            <a:off x="914400" y="3200400"/>
            <a:ext cx="7696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fr-CH" altLang="fr-FR"/>
          </a:p>
        </p:txBody>
      </p:sp>
      <p:sp>
        <p:nvSpPr>
          <p:cNvPr id="24583" name="Rectangle 7"/>
          <p:cNvSpPr>
            <a:spLocks noChangeArrowheads="1"/>
          </p:cNvSpPr>
          <p:nvPr/>
        </p:nvSpPr>
        <p:spPr bwMode="auto">
          <a:xfrm>
            <a:off x="395288" y="26035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pPr algn="l"/>
            <a:r>
              <a:rPr lang="fr-FR" altLang="fr-FR">
                <a:solidFill>
                  <a:srgbClr val="CCFFFF"/>
                </a:solidFill>
              </a:rPr>
              <a:t>Butin convoité</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23" name="Text Box 3"/>
          <p:cNvSpPr txBox="1">
            <a:spLocks noChangeArrowheads="1"/>
          </p:cNvSpPr>
          <p:nvPr/>
        </p:nvSpPr>
        <p:spPr bwMode="auto">
          <a:xfrm>
            <a:off x="914400" y="3200400"/>
            <a:ext cx="7696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fr-CH" altLang="fr-FR"/>
          </a:p>
        </p:txBody>
      </p:sp>
      <p:sp>
        <p:nvSpPr>
          <p:cNvPr id="30724" name="Text Box 4"/>
          <p:cNvSpPr txBox="1">
            <a:spLocks noChangeArrowheads="1"/>
          </p:cNvSpPr>
          <p:nvPr/>
        </p:nvSpPr>
        <p:spPr bwMode="auto">
          <a:xfrm>
            <a:off x="685800" y="609600"/>
            <a:ext cx="7924800" cy="556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altLang="fr-FR" b="1">
                <a:solidFill>
                  <a:schemeClr val="accent2"/>
                </a:solidFill>
              </a:rPr>
              <a:t>Art. 723</a:t>
            </a:r>
          </a:p>
          <a:p>
            <a:r>
              <a:rPr lang="fr-FR" altLang="fr-FR" b="1">
                <a:solidFill>
                  <a:schemeClr val="accent2"/>
                </a:solidFill>
              </a:rPr>
              <a:t>4. Trésor</a:t>
            </a:r>
          </a:p>
          <a:p>
            <a:r>
              <a:rPr lang="fr-FR" altLang="fr-FR" b="1"/>
              <a:t>1 Sont considérées comme trésor les choses précieuses dont il paraît certain, au moment de leur découverte, qu'elles sont enfouies ou cachées depuis longtemps et n'ont plus de propriétaire.</a:t>
            </a:r>
          </a:p>
          <a:p>
            <a:endParaRPr lang="fr-FR" altLang="fr-FR" b="1"/>
          </a:p>
          <a:p>
            <a:r>
              <a:rPr lang="fr-FR" altLang="fr-FR" b="1">
                <a:solidFill>
                  <a:srgbClr val="FF3300"/>
                </a:solidFill>
              </a:rPr>
              <a:t>2 Le</a:t>
            </a:r>
            <a:r>
              <a:rPr lang="fr-FR" altLang="fr-FR" b="1">
                <a:solidFill>
                  <a:srgbClr val="FF0000"/>
                </a:solidFill>
              </a:rPr>
              <a:t> trésor devient propriété de celui auquel appartient l'immeuble ou le meuble dans lequel il a été </a:t>
            </a:r>
            <a:r>
              <a:rPr lang="fr-FR" altLang="fr-FR" b="1">
                <a:solidFill>
                  <a:srgbClr val="FF3300"/>
                </a:solidFill>
              </a:rPr>
              <a:t>trouvé;</a:t>
            </a:r>
            <a:r>
              <a:rPr lang="fr-FR" altLang="fr-FR" b="1"/>
              <a:t> demeurent réservées les dispositions concernant les objets qui offrent un intérêt scientifique.</a:t>
            </a:r>
          </a:p>
          <a:p>
            <a:endParaRPr lang="fr-FR" altLang="fr-FR" b="1"/>
          </a:p>
          <a:p>
            <a:r>
              <a:rPr lang="fr-FR" altLang="fr-FR" b="1"/>
              <a:t>3 Celui qui l'a découvert a droit à une gratification équitable, qui n'excédera pas la moitié de la valeur du trésor.</a:t>
            </a:r>
            <a:endParaRPr lang="fr-FR" altLang="fr-F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4800600"/>
            <a:ext cx="2552700" cy="1703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893"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381000"/>
            <a:ext cx="2476500" cy="1652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8107" name="Object 219"/>
          <p:cNvGraphicFramePr>
            <a:graphicFrameLocks noChangeAspect="1"/>
          </p:cNvGraphicFramePr>
          <p:nvPr/>
        </p:nvGraphicFramePr>
        <p:xfrm>
          <a:off x="6858000" y="2438400"/>
          <a:ext cx="1196975" cy="1828800"/>
        </p:xfrm>
        <a:graphic>
          <a:graphicData uri="http://schemas.openxmlformats.org/presentationml/2006/ole">
            <mc:AlternateContent xmlns:mc="http://schemas.openxmlformats.org/markup-compatibility/2006">
              <mc:Choice xmlns:v="urn:schemas-microsoft-com:vml" Requires="v">
                <p:oleObj spid="_x0000_s38115" name="Image Bitmap" r:id="rId5" imgW="2809524" imgH="4296375" progId="Paint.Picture">
                  <p:embed/>
                </p:oleObj>
              </mc:Choice>
              <mc:Fallback>
                <p:oleObj name="Image Bitmap" r:id="rId5" imgW="2809524" imgH="4296375" progId="Paint.Picture">
                  <p:embed/>
                  <p:pic>
                    <p:nvPicPr>
                      <p:cNvPr id="0" name="Object 2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0" y="2438400"/>
                        <a:ext cx="1196975"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8108" name="Text Box 220"/>
          <p:cNvSpPr txBox="1">
            <a:spLocks noChangeArrowheads="1"/>
          </p:cNvSpPr>
          <p:nvPr/>
        </p:nvSpPr>
        <p:spPr bwMode="auto">
          <a:xfrm>
            <a:off x="3352800" y="609600"/>
            <a:ext cx="5410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a:t>Une source appartient au propriétaire du terrain, mais pas les nappes souterraines.</a:t>
            </a:r>
          </a:p>
        </p:txBody>
      </p:sp>
      <p:sp>
        <p:nvSpPr>
          <p:cNvPr id="38109" name="Text Box 221"/>
          <p:cNvSpPr txBox="1">
            <a:spLocks noChangeArrowheads="1"/>
          </p:cNvSpPr>
          <p:nvPr/>
        </p:nvSpPr>
        <p:spPr bwMode="auto">
          <a:xfrm>
            <a:off x="3352800" y="1524000"/>
            <a:ext cx="5638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1800"/>
              <a:t>Un privé ne pourra prélever l’eau d’une nappe sans concession que si le débit ne dépasse pas 50 litres/min.</a:t>
            </a:r>
            <a:endParaRPr lang="fr-FR" altLang="fr-FR"/>
          </a:p>
        </p:txBody>
      </p:sp>
      <p:sp>
        <p:nvSpPr>
          <p:cNvPr id="38110" name="Text Box 222"/>
          <p:cNvSpPr txBox="1">
            <a:spLocks noChangeArrowheads="1"/>
          </p:cNvSpPr>
          <p:nvPr/>
        </p:nvSpPr>
        <p:spPr bwMode="auto">
          <a:xfrm>
            <a:off x="838200" y="2667000"/>
            <a:ext cx="57150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a:t>Toute découverte archéologique doit être signalée et remise au Service cantonal des monuments historiques et vous devez laisser faire des fouilles (contre indemnisation).</a:t>
            </a:r>
          </a:p>
        </p:txBody>
      </p:sp>
      <p:sp>
        <p:nvSpPr>
          <p:cNvPr id="38111" name="Text Box 223"/>
          <p:cNvSpPr txBox="1">
            <a:spLocks noChangeArrowheads="1"/>
          </p:cNvSpPr>
          <p:nvPr/>
        </p:nvSpPr>
        <p:spPr bwMode="auto">
          <a:xfrm>
            <a:off x="3733800" y="5181600"/>
            <a:ext cx="4724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a:t>Tout minerai, de la bauxite au gaz, appartient au patrimoine de l’Etat.</a:t>
            </a:r>
          </a:p>
        </p:txBody>
      </p:sp>
      <p:sp>
        <p:nvSpPr>
          <p:cNvPr id="38112" name="Text Box 224"/>
          <p:cNvSpPr txBox="1">
            <a:spLocks noChangeArrowheads="1"/>
          </p:cNvSpPr>
          <p:nvPr/>
        </p:nvSpPr>
        <p:spPr bwMode="auto">
          <a:xfrm>
            <a:off x="3352800" y="914400"/>
            <a:ext cx="533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a:t>De l’eau jaillit de votre talus...</a:t>
            </a:r>
          </a:p>
        </p:txBody>
      </p:sp>
      <p:sp>
        <p:nvSpPr>
          <p:cNvPr id="38113" name="Text Box 225"/>
          <p:cNvSpPr txBox="1">
            <a:spLocks noChangeArrowheads="1"/>
          </p:cNvSpPr>
          <p:nvPr/>
        </p:nvSpPr>
        <p:spPr bwMode="auto">
          <a:xfrm>
            <a:off x="838200" y="2895600"/>
            <a:ext cx="5715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a:t>En creusant, vous découvrez une amphore grecque ou le buste d’un empereur romain...</a:t>
            </a:r>
          </a:p>
        </p:txBody>
      </p:sp>
      <p:sp>
        <p:nvSpPr>
          <p:cNvPr id="38114" name="Text Box 226"/>
          <p:cNvSpPr txBox="1">
            <a:spLocks noChangeArrowheads="1"/>
          </p:cNvSpPr>
          <p:nvPr/>
        </p:nvSpPr>
        <p:spPr bwMode="auto">
          <a:xfrm>
            <a:off x="3810000" y="5181600"/>
            <a:ext cx="4267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a:t>Un jet de pétrole défonce votre gazon...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8112"/>
                                        </p:tgtEl>
                                        <p:attrNameLst>
                                          <p:attrName>style.visibility</p:attrName>
                                        </p:attrNameLst>
                                      </p:cBhvr>
                                      <p:to>
                                        <p:strVal val="visible"/>
                                      </p:to>
                                    </p:set>
                                  </p:childTnLst>
                                  <p:subTnLst>
                                    <p:set>
                                      <p:cBhvr override="childStyle">
                                        <p:cTn dur="1" fill="hold" display="0" masterRel="nextClick" afterEffect="1"/>
                                        <p:tgtEl>
                                          <p:spTgt spid="38112"/>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810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810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3810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8113"/>
                                        </p:tgtEl>
                                        <p:attrNameLst>
                                          <p:attrName>style.visibility</p:attrName>
                                        </p:attrNameLst>
                                      </p:cBhvr>
                                      <p:to>
                                        <p:strVal val="visible"/>
                                      </p:to>
                                    </p:set>
                                  </p:childTnLst>
                                  <p:subTnLst>
                                    <p:set>
                                      <p:cBhvr override="childStyle">
                                        <p:cTn dur="1" fill="hold" display="0" masterRel="nextClick" afterEffect="1"/>
                                        <p:tgtEl>
                                          <p:spTgt spid="38113"/>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811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3789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8114"/>
                                        </p:tgtEl>
                                        <p:attrNameLst>
                                          <p:attrName>style.visibility</p:attrName>
                                        </p:attrNameLst>
                                      </p:cBhvr>
                                      <p:to>
                                        <p:strVal val="visible"/>
                                      </p:to>
                                    </p:set>
                                  </p:childTnLst>
                                  <p:subTnLst>
                                    <p:set>
                                      <p:cBhvr override="childStyle">
                                        <p:cTn dur="1" fill="hold" display="0" masterRel="nextClick" afterEffect="1"/>
                                        <p:tgtEl>
                                          <p:spTgt spid="38114"/>
                                        </p:tgtEl>
                                        <p:attrNameLst>
                                          <p:attrName>style.visibility</p:attrName>
                                        </p:attrNameLst>
                                      </p:cBhvr>
                                      <p:to>
                                        <p:strVal val="hidden"/>
                                      </p:to>
                                    </p:set>
                                  </p:sub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8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108" grpId="0" autoUpdateAnimBg="0"/>
      <p:bldP spid="38109" grpId="0" autoUpdateAnimBg="0"/>
      <p:bldP spid="38110" grpId="0" autoUpdateAnimBg="0"/>
      <p:bldP spid="38111" grpId="0" autoUpdateAnimBg="0"/>
      <p:bldP spid="38112" grpId="0" autoUpdateAnimBg="0"/>
      <p:bldP spid="38113" grpId="0" autoUpdateAnimBg="0"/>
      <p:bldP spid="38114"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4800600"/>
            <a:ext cx="2552700" cy="1703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2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381000"/>
            <a:ext cx="2476500" cy="1652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3252" name="Object 4"/>
          <p:cNvGraphicFramePr>
            <a:graphicFrameLocks noChangeAspect="1"/>
          </p:cNvGraphicFramePr>
          <p:nvPr/>
        </p:nvGraphicFramePr>
        <p:xfrm>
          <a:off x="6858000" y="2438400"/>
          <a:ext cx="1196975" cy="1828800"/>
        </p:xfrm>
        <a:graphic>
          <a:graphicData uri="http://schemas.openxmlformats.org/presentationml/2006/ole">
            <mc:AlternateContent xmlns:mc="http://schemas.openxmlformats.org/markup-compatibility/2006">
              <mc:Choice xmlns:v="urn:schemas-microsoft-com:vml" Requires="v">
                <p:oleObj spid="_x0000_s53260" name="Image Bitmap" r:id="rId5" imgW="2809524" imgH="4296375" progId="Paint.Picture">
                  <p:embed/>
                </p:oleObj>
              </mc:Choice>
              <mc:Fallback>
                <p:oleObj name="Image Bitmap" r:id="rId5" imgW="2809524" imgH="4296375" progId="Paint.Picture">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0" y="2438400"/>
                        <a:ext cx="1196975"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3257" name="Text Box 9"/>
          <p:cNvSpPr txBox="1">
            <a:spLocks noChangeArrowheads="1"/>
          </p:cNvSpPr>
          <p:nvPr/>
        </p:nvSpPr>
        <p:spPr bwMode="auto">
          <a:xfrm>
            <a:off x="3203575" y="333375"/>
            <a:ext cx="533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a:t>De l’eau jaillit de votre talus...</a:t>
            </a:r>
          </a:p>
        </p:txBody>
      </p:sp>
      <p:sp>
        <p:nvSpPr>
          <p:cNvPr id="53258" name="Text Box 10"/>
          <p:cNvSpPr txBox="1">
            <a:spLocks noChangeArrowheads="1"/>
          </p:cNvSpPr>
          <p:nvPr/>
        </p:nvSpPr>
        <p:spPr bwMode="auto">
          <a:xfrm>
            <a:off x="381000" y="2420938"/>
            <a:ext cx="5715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a:t>En creusant, vous découvrez une amphore grecque ou le buste d’un empereur romain...</a:t>
            </a:r>
          </a:p>
        </p:txBody>
      </p:sp>
      <p:sp>
        <p:nvSpPr>
          <p:cNvPr id="53259" name="Text Box 11"/>
          <p:cNvSpPr txBox="1">
            <a:spLocks noChangeArrowheads="1"/>
          </p:cNvSpPr>
          <p:nvPr/>
        </p:nvSpPr>
        <p:spPr bwMode="auto">
          <a:xfrm>
            <a:off x="3276600" y="4724400"/>
            <a:ext cx="5111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a:t>Un jet de pétrole défonce votre gazon...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3257"/>
                                        </p:tgtEl>
                                        <p:attrNameLst>
                                          <p:attrName>style.visibility</p:attrName>
                                        </p:attrNameLst>
                                      </p:cBhvr>
                                      <p:to>
                                        <p:strVal val="visible"/>
                                      </p:to>
                                    </p:set>
                                  </p:childTnLst>
                                  <p:subTnLst>
                                    <p:set>
                                      <p:cBhvr override="childStyle">
                                        <p:cTn dur="1" fill="hold" display="0" masterRel="nextClick" afterEffect="1"/>
                                        <p:tgtEl>
                                          <p:spTgt spid="53257"/>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5325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3258"/>
                                        </p:tgtEl>
                                        <p:attrNameLst>
                                          <p:attrName>style.visibility</p:attrName>
                                        </p:attrNameLst>
                                      </p:cBhvr>
                                      <p:to>
                                        <p:strVal val="visible"/>
                                      </p:to>
                                    </p:set>
                                  </p:childTnLst>
                                  <p:subTnLst>
                                    <p:set>
                                      <p:cBhvr override="childStyle">
                                        <p:cTn dur="1" fill="hold" display="0" masterRel="nextClick" afterEffect="1"/>
                                        <p:tgtEl>
                                          <p:spTgt spid="53258"/>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5325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3259"/>
                                        </p:tgtEl>
                                        <p:attrNameLst>
                                          <p:attrName>style.visibility</p:attrName>
                                        </p:attrNameLst>
                                      </p:cBhvr>
                                      <p:to>
                                        <p:strVal val="visible"/>
                                      </p:to>
                                    </p:set>
                                  </p:childTnLst>
                                  <p:subTnLst>
                                    <p:set>
                                      <p:cBhvr override="childStyle">
                                        <p:cTn dur="1" fill="hold" display="0" masterRel="nextClick" afterEffect="1"/>
                                        <p:tgtEl>
                                          <p:spTgt spid="53259"/>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7" grpId="0" autoUpdateAnimBg="0"/>
      <p:bldP spid="53258" grpId="0" autoUpdateAnimBg="0"/>
      <p:bldP spid="53259"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ctrTitle"/>
          </p:nvPr>
        </p:nvSpPr>
        <p:spPr>
          <a:xfrm>
            <a:off x="685800" y="2286000"/>
            <a:ext cx="7772400" cy="1143000"/>
          </a:xfrm>
        </p:spPr>
        <p:txBody>
          <a:bodyPr anchor="ctr"/>
          <a:lstStyle/>
          <a:p>
            <a:r>
              <a:rPr lang="fr-FR" altLang="fr-FR" sz="4400">
                <a:solidFill>
                  <a:schemeClr val="accent2"/>
                </a:solidFill>
              </a:rPr>
              <a:t>Les ventes particulières</a:t>
            </a:r>
            <a:endParaRPr lang="fr-FR" altLang="fr-FR" sz="440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4"/>
          <p:cNvSpPr>
            <a:spLocks noChangeArrowheads="1"/>
          </p:cNvSpPr>
          <p:nvPr/>
        </p:nvSpPr>
        <p:spPr bwMode="auto">
          <a:xfrm>
            <a:off x="304800" y="2514600"/>
            <a:ext cx="2209800" cy="11430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3200" b="1">
                <a:solidFill>
                  <a:schemeClr val="tx2"/>
                </a:solidFill>
              </a:rPr>
              <a:t>Emption</a:t>
            </a:r>
          </a:p>
        </p:txBody>
      </p:sp>
      <p:sp>
        <p:nvSpPr>
          <p:cNvPr id="26630" name="Rectangle 6"/>
          <p:cNvSpPr>
            <a:spLocks noChangeArrowheads="1"/>
          </p:cNvSpPr>
          <p:nvPr/>
        </p:nvSpPr>
        <p:spPr bwMode="auto">
          <a:xfrm>
            <a:off x="304800" y="3657600"/>
            <a:ext cx="2209800" cy="11430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3200" b="1">
                <a:solidFill>
                  <a:schemeClr val="tx2"/>
                </a:solidFill>
              </a:rPr>
              <a:t>Préemption</a:t>
            </a:r>
          </a:p>
        </p:txBody>
      </p:sp>
      <p:sp>
        <p:nvSpPr>
          <p:cNvPr id="26631" name="Rectangle 7"/>
          <p:cNvSpPr>
            <a:spLocks noChangeArrowheads="1"/>
          </p:cNvSpPr>
          <p:nvPr/>
        </p:nvSpPr>
        <p:spPr bwMode="auto">
          <a:xfrm>
            <a:off x="304800" y="4800600"/>
            <a:ext cx="2209800" cy="11430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3200" b="1">
                <a:solidFill>
                  <a:schemeClr val="tx2"/>
                </a:solidFill>
              </a:rPr>
              <a:t>Réméré</a:t>
            </a:r>
          </a:p>
        </p:txBody>
      </p:sp>
      <p:sp>
        <p:nvSpPr>
          <p:cNvPr id="26632" name="Rectangle 8"/>
          <p:cNvSpPr>
            <a:spLocks noChangeArrowheads="1"/>
          </p:cNvSpPr>
          <p:nvPr/>
        </p:nvSpPr>
        <p:spPr bwMode="auto">
          <a:xfrm>
            <a:off x="2514600" y="2514600"/>
            <a:ext cx="3200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6634" name="Rectangle 10"/>
          <p:cNvSpPr>
            <a:spLocks noChangeArrowheads="1"/>
          </p:cNvSpPr>
          <p:nvPr/>
        </p:nvSpPr>
        <p:spPr bwMode="auto">
          <a:xfrm>
            <a:off x="2514600" y="3657600"/>
            <a:ext cx="3200400" cy="1143000"/>
          </a:xfrm>
          <a:prstGeom prst="rect">
            <a:avLst/>
          </a:prstGeom>
          <a:solidFill>
            <a:srgbClr val="99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a:t>décide quand il</a:t>
            </a:r>
          </a:p>
          <a:p>
            <a:pPr algn="ctr"/>
            <a:r>
              <a:rPr lang="fr-FR" altLang="fr-FR"/>
              <a:t>veut vendre</a:t>
            </a:r>
          </a:p>
        </p:txBody>
      </p:sp>
      <p:sp>
        <p:nvSpPr>
          <p:cNvPr id="26635" name="Rectangle 11"/>
          <p:cNvSpPr>
            <a:spLocks noChangeArrowheads="1"/>
          </p:cNvSpPr>
          <p:nvPr/>
        </p:nvSpPr>
        <p:spPr bwMode="auto">
          <a:xfrm>
            <a:off x="5715000" y="2514600"/>
            <a:ext cx="3200400" cy="1143000"/>
          </a:xfrm>
          <a:prstGeom prst="rect">
            <a:avLst/>
          </a:prstGeom>
          <a:solidFill>
            <a:srgbClr val="99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a:t>décide du moment</a:t>
            </a:r>
          </a:p>
          <a:p>
            <a:pPr algn="ctr"/>
            <a:r>
              <a:rPr lang="fr-FR" altLang="fr-FR"/>
              <a:t>de l’achat</a:t>
            </a:r>
          </a:p>
        </p:txBody>
      </p:sp>
      <p:sp>
        <p:nvSpPr>
          <p:cNvPr id="26636" name="Rectangle 12"/>
          <p:cNvSpPr>
            <a:spLocks noChangeArrowheads="1"/>
          </p:cNvSpPr>
          <p:nvPr/>
        </p:nvSpPr>
        <p:spPr bwMode="auto">
          <a:xfrm>
            <a:off x="5715000" y="3657600"/>
            <a:ext cx="3200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6637" name="Rectangle 13"/>
          <p:cNvSpPr>
            <a:spLocks noChangeArrowheads="1"/>
          </p:cNvSpPr>
          <p:nvPr/>
        </p:nvSpPr>
        <p:spPr bwMode="auto">
          <a:xfrm>
            <a:off x="2514600" y="4800600"/>
            <a:ext cx="3200400" cy="1143000"/>
          </a:xfrm>
          <a:prstGeom prst="rect">
            <a:avLst/>
          </a:prstGeom>
          <a:solidFill>
            <a:srgbClr val="99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a:t>décide du moment de la</a:t>
            </a:r>
          </a:p>
          <a:p>
            <a:pPr algn="ctr"/>
            <a:r>
              <a:rPr lang="fr-FR" altLang="fr-FR"/>
              <a:t>rétrocession </a:t>
            </a:r>
          </a:p>
          <a:p>
            <a:pPr algn="ctr"/>
            <a:r>
              <a:rPr lang="fr-FR" altLang="fr-FR"/>
              <a:t>(droit de rachat)</a:t>
            </a:r>
          </a:p>
        </p:txBody>
      </p:sp>
      <p:sp>
        <p:nvSpPr>
          <p:cNvPr id="26638" name="Rectangle 14"/>
          <p:cNvSpPr>
            <a:spLocks noChangeArrowheads="1"/>
          </p:cNvSpPr>
          <p:nvPr/>
        </p:nvSpPr>
        <p:spPr bwMode="auto">
          <a:xfrm>
            <a:off x="5715000" y="4800600"/>
            <a:ext cx="3200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6639" name="Rectangle 15" descr="50%"/>
          <p:cNvSpPr>
            <a:spLocks noChangeArrowheads="1"/>
          </p:cNvSpPr>
          <p:nvPr/>
        </p:nvSpPr>
        <p:spPr bwMode="auto">
          <a:xfrm>
            <a:off x="2514600" y="1905000"/>
            <a:ext cx="3200400" cy="609600"/>
          </a:xfrm>
          <a:prstGeom prst="rect">
            <a:avLst/>
          </a:prstGeom>
          <a:pattFill prst="pct50">
            <a:fgClr>
              <a:srgbClr val="FF3300"/>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3200" b="1"/>
              <a:t>Vendeur</a:t>
            </a:r>
            <a:endParaRPr lang="fr-FR" altLang="fr-FR"/>
          </a:p>
        </p:txBody>
      </p:sp>
      <p:sp>
        <p:nvSpPr>
          <p:cNvPr id="26640" name="Rectangle 16" descr="50%"/>
          <p:cNvSpPr>
            <a:spLocks noChangeArrowheads="1"/>
          </p:cNvSpPr>
          <p:nvPr/>
        </p:nvSpPr>
        <p:spPr bwMode="auto">
          <a:xfrm>
            <a:off x="5715000" y="1905000"/>
            <a:ext cx="3200400" cy="609600"/>
          </a:xfrm>
          <a:prstGeom prst="rect">
            <a:avLst/>
          </a:prstGeom>
          <a:pattFill prst="pct50">
            <a:fgClr>
              <a:srgbClr val="FF3300"/>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3200" b="1"/>
              <a:t>Acheteur</a:t>
            </a:r>
          </a:p>
        </p:txBody>
      </p:sp>
      <p:pic>
        <p:nvPicPr>
          <p:cNvPr id="26642" name="Picture 1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0" y="304800"/>
            <a:ext cx="1928813" cy="1411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44" name="Picture 2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7000" y="314325"/>
            <a:ext cx="1981200" cy="1449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645" name="Rectangle 21"/>
          <p:cNvSpPr>
            <a:spLocks noChangeArrowheads="1"/>
          </p:cNvSpPr>
          <p:nvPr/>
        </p:nvSpPr>
        <p:spPr bwMode="auto">
          <a:xfrm>
            <a:off x="533400" y="6324600"/>
            <a:ext cx="914400" cy="228600"/>
          </a:xfrm>
          <a:prstGeom prst="rect">
            <a:avLst/>
          </a:prstGeom>
          <a:solidFill>
            <a:srgbClr val="99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6646" name="Text Box 22"/>
          <p:cNvSpPr txBox="1">
            <a:spLocks noChangeArrowheads="1"/>
          </p:cNvSpPr>
          <p:nvPr/>
        </p:nvSpPr>
        <p:spPr bwMode="auto">
          <a:xfrm>
            <a:off x="1524000" y="6248400"/>
            <a:ext cx="946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ltLang="fr-FR" sz="1800"/>
              <a:t>décision</a:t>
            </a:r>
            <a:endParaRPr lang="fr-FR" altLang="fr-FR"/>
          </a:p>
        </p:txBody>
      </p:sp>
      <p:sp>
        <p:nvSpPr>
          <p:cNvPr id="26647" name="Rectangle 23"/>
          <p:cNvSpPr>
            <a:spLocks noChangeArrowheads="1"/>
          </p:cNvSpPr>
          <p:nvPr/>
        </p:nvSpPr>
        <p:spPr bwMode="auto">
          <a:xfrm>
            <a:off x="5715000" y="2514600"/>
            <a:ext cx="3200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6648" name="Rectangle 24"/>
          <p:cNvSpPr>
            <a:spLocks noChangeArrowheads="1"/>
          </p:cNvSpPr>
          <p:nvPr/>
        </p:nvSpPr>
        <p:spPr bwMode="auto">
          <a:xfrm>
            <a:off x="2514600" y="3657600"/>
            <a:ext cx="3200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6649" name="Rectangle 25"/>
          <p:cNvSpPr>
            <a:spLocks noChangeArrowheads="1"/>
          </p:cNvSpPr>
          <p:nvPr/>
        </p:nvSpPr>
        <p:spPr bwMode="auto">
          <a:xfrm>
            <a:off x="2514600" y="4800600"/>
            <a:ext cx="3200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6650" name="Rectangle 26"/>
          <p:cNvSpPr>
            <a:spLocks noChangeArrowheads="1"/>
          </p:cNvSpPr>
          <p:nvPr/>
        </p:nvSpPr>
        <p:spPr bwMode="auto">
          <a:xfrm>
            <a:off x="2514600" y="2514600"/>
            <a:ext cx="3200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a:t>promet de vendre</a:t>
            </a:r>
          </a:p>
        </p:txBody>
      </p:sp>
      <p:sp>
        <p:nvSpPr>
          <p:cNvPr id="26651" name="Rectangle 27"/>
          <p:cNvSpPr>
            <a:spLocks noChangeArrowheads="1"/>
          </p:cNvSpPr>
          <p:nvPr/>
        </p:nvSpPr>
        <p:spPr bwMode="auto">
          <a:xfrm>
            <a:off x="5715000" y="3657600"/>
            <a:ext cx="3200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a:t>bénéficie d’un droit de</a:t>
            </a:r>
          </a:p>
          <a:p>
            <a:pPr algn="ctr"/>
            <a:r>
              <a:rPr lang="fr-FR" altLang="fr-FR"/>
              <a:t>préférence si le</a:t>
            </a:r>
          </a:p>
          <a:p>
            <a:pPr algn="ctr"/>
            <a:r>
              <a:rPr lang="fr-FR" altLang="fr-FR"/>
              <a:t>propriétaire veut vendre</a:t>
            </a:r>
          </a:p>
        </p:txBody>
      </p:sp>
      <p:sp>
        <p:nvSpPr>
          <p:cNvPr id="26652" name="Rectangle 28"/>
          <p:cNvSpPr>
            <a:spLocks noChangeArrowheads="1"/>
          </p:cNvSpPr>
          <p:nvPr/>
        </p:nvSpPr>
        <p:spPr bwMode="auto">
          <a:xfrm>
            <a:off x="5715000" y="4800600"/>
            <a:ext cx="3200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a:t>-</a:t>
            </a:r>
          </a:p>
        </p:txBody>
      </p:sp>
      <p:grpSp>
        <p:nvGrpSpPr>
          <p:cNvPr id="26656" name="Group 32"/>
          <p:cNvGrpSpPr>
            <a:grpSpLocks/>
          </p:cNvGrpSpPr>
          <p:nvPr/>
        </p:nvGrpSpPr>
        <p:grpSpPr bwMode="auto">
          <a:xfrm>
            <a:off x="304800" y="3352800"/>
            <a:ext cx="2209800" cy="2590800"/>
            <a:chOff x="192" y="2112"/>
            <a:chExt cx="1392" cy="1632"/>
          </a:xfrm>
        </p:grpSpPr>
        <p:sp>
          <p:nvSpPr>
            <p:cNvPr id="26653" name="Text Box 29"/>
            <p:cNvSpPr txBox="1">
              <a:spLocks noChangeArrowheads="1"/>
            </p:cNvSpPr>
            <p:nvPr/>
          </p:nvSpPr>
          <p:spPr bwMode="auto">
            <a:xfrm>
              <a:off x="192" y="2112"/>
              <a:ext cx="1392"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FR" altLang="fr-FR" sz="1400"/>
                <a:t>maximum 10 ans</a:t>
              </a:r>
            </a:p>
          </p:txBody>
        </p:sp>
        <p:sp>
          <p:nvSpPr>
            <p:cNvPr id="26654" name="Text Box 30"/>
            <p:cNvSpPr txBox="1">
              <a:spLocks noChangeArrowheads="1"/>
            </p:cNvSpPr>
            <p:nvPr/>
          </p:nvSpPr>
          <p:spPr bwMode="auto">
            <a:xfrm>
              <a:off x="192" y="2832"/>
              <a:ext cx="1392"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FR" altLang="fr-FR" sz="1400"/>
                <a:t>maximum 25 ans</a:t>
              </a:r>
            </a:p>
          </p:txBody>
        </p:sp>
        <p:sp>
          <p:nvSpPr>
            <p:cNvPr id="26655" name="Text Box 31"/>
            <p:cNvSpPr txBox="1">
              <a:spLocks noChangeArrowheads="1"/>
            </p:cNvSpPr>
            <p:nvPr/>
          </p:nvSpPr>
          <p:spPr bwMode="auto">
            <a:xfrm>
              <a:off x="192" y="3552"/>
              <a:ext cx="1392"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FR" altLang="fr-FR" sz="1400"/>
                <a:t>maximum 25 ans</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63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8" presetClass="entr" presetSubtype="3" fill="hold" nodeType="clickEffect">
                                  <p:stCondLst>
                                    <p:cond delay="0"/>
                                  </p:stCondLst>
                                  <p:childTnLst>
                                    <p:set>
                                      <p:cBhvr>
                                        <p:cTn id="10" dur="1" fill="hold">
                                          <p:stCondLst>
                                            <p:cond delay="0"/>
                                          </p:stCondLst>
                                        </p:cTn>
                                        <p:tgtEl>
                                          <p:spTgt spid="26642"/>
                                        </p:tgtEl>
                                        <p:attrNameLst>
                                          <p:attrName>style.visibility</p:attrName>
                                        </p:attrNameLst>
                                      </p:cBhvr>
                                      <p:to>
                                        <p:strVal val="visible"/>
                                      </p:to>
                                    </p:set>
                                    <p:animEffect transition="in" filter="strips(upRight)">
                                      <p:cBhvr>
                                        <p:cTn id="11" dur="500"/>
                                        <p:tgtEl>
                                          <p:spTgt spid="2664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26640"/>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8" presetClass="entr" presetSubtype="6" fill="hold" nodeType="clickEffect">
                                  <p:stCondLst>
                                    <p:cond delay="0"/>
                                  </p:stCondLst>
                                  <p:childTnLst>
                                    <p:set>
                                      <p:cBhvr>
                                        <p:cTn id="19" dur="1" fill="hold">
                                          <p:stCondLst>
                                            <p:cond delay="0"/>
                                          </p:stCondLst>
                                        </p:cTn>
                                        <p:tgtEl>
                                          <p:spTgt spid="26644"/>
                                        </p:tgtEl>
                                        <p:attrNameLst>
                                          <p:attrName>style.visibility</p:attrName>
                                        </p:attrNameLst>
                                      </p:cBhvr>
                                      <p:to>
                                        <p:strVal val="visible"/>
                                      </p:to>
                                    </p:set>
                                    <p:animEffect transition="in" filter="strips(downRight)">
                                      <p:cBhvr>
                                        <p:cTn id="20" dur="500"/>
                                        <p:tgtEl>
                                          <p:spTgt spid="26644"/>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2665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26635"/>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2663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26651"/>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26637"/>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26652"/>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9" presetClass="entr" presetSubtype="0" fill="hold" nodeType="clickEffect">
                                  <p:stCondLst>
                                    <p:cond delay="0"/>
                                  </p:stCondLst>
                                  <p:childTnLst>
                                    <p:set>
                                      <p:cBhvr>
                                        <p:cTn id="48" dur="1" fill="hold">
                                          <p:stCondLst>
                                            <p:cond delay="0"/>
                                          </p:stCondLst>
                                        </p:cTn>
                                        <p:tgtEl>
                                          <p:spTgt spid="26656"/>
                                        </p:tgtEl>
                                        <p:attrNameLst>
                                          <p:attrName>style.visibility</p:attrName>
                                        </p:attrNameLst>
                                      </p:cBhvr>
                                      <p:to>
                                        <p:strVal val="visible"/>
                                      </p:to>
                                    </p:set>
                                    <p:animEffect transition="in" filter="dissolve">
                                      <p:cBhvr>
                                        <p:cTn id="49" dur="500"/>
                                        <p:tgtEl>
                                          <p:spTgt spid="266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4" grpId="0" animBg="1" autoUpdateAnimBg="0"/>
      <p:bldP spid="26635" grpId="0" animBg="1" autoUpdateAnimBg="0"/>
      <p:bldP spid="26637" grpId="0" animBg="1" autoUpdateAnimBg="0"/>
      <p:bldP spid="26639" grpId="0" animBg="1" autoUpdateAnimBg="0"/>
      <p:bldP spid="26640" grpId="0" animBg="1" autoUpdateAnimBg="0"/>
      <p:bldP spid="26650" grpId="0" animBg="1" autoUpdateAnimBg="0"/>
      <p:bldP spid="26651" grpId="0" animBg="1" autoUpdateAnimBg="0"/>
      <p:bldP spid="26652" grpId="0" animBg="1"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ctrTitle"/>
          </p:nvPr>
        </p:nvSpPr>
        <p:spPr>
          <a:xfrm>
            <a:off x="838200" y="228600"/>
            <a:ext cx="7772400" cy="1143000"/>
          </a:xfrm>
        </p:spPr>
        <p:txBody>
          <a:bodyPr anchor="ctr"/>
          <a:lstStyle/>
          <a:p>
            <a:r>
              <a:rPr lang="fr-FR" altLang="fr-FR" sz="4400">
                <a:solidFill>
                  <a:schemeClr val="accent2"/>
                </a:solidFill>
              </a:rPr>
              <a:t>La vente à réméré</a:t>
            </a:r>
            <a:endParaRPr lang="fr-FR" altLang="fr-FR" sz="4400"/>
          </a:p>
        </p:txBody>
      </p:sp>
      <p:sp>
        <p:nvSpPr>
          <p:cNvPr id="29699" name="Text Box 3"/>
          <p:cNvSpPr txBox="1">
            <a:spLocks noChangeArrowheads="1"/>
          </p:cNvSpPr>
          <p:nvPr/>
        </p:nvSpPr>
        <p:spPr bwMode="auto">
          <a:xfrm>
            <a:off x="762000" y="1295400"/>
            <a:ext cx="77724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altLang="fr-FR">
                <a:solidFill>
                  <a:srgbClr val="FF3300"/>
                </a:solidFill>
                <a:latin typeface="Verdana Ref" pitchFamily="34" charset="0"/>
              </a:rPr>
              <a:t>Clause par laquelle on se réserve le droit de racheter dans un certain délai la chose que l'on vend, en remboursant à l'acquéreur le prix de son acquisition et les frais.</a:t>
            </a:r>
            <a:r>
              <a:rPr lang="fr-FR" altLang="fr-FR"/>
              <a:t>                </a:t>
            </a:r>
            <a:r>
              <a:rPr lang="fr-FR" altLang="fr-FR" sz="1800"/>
              <a:t>       Larousse, 1998.</a:t>
            </a:r>
          </a:p>
        </p:txBody>
      </p:sp>
      <p:sp>
        <p:nvSpPr>
          <p:cNvPr id="29700" name="Text Box 4"/>
          <p:cNvSpPr txBox="1">
            <a:spLocks noChangeArrowheads="1"/>
          </p:cNvSpPr>
          <p:nvPr/>
        </p:nvSpPr>
        <p:spPr bwMode="auto">
          <a:xfrm>
            <a:off x="914400" y="3276600"/>
            <a:ext cx="72390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2000">
                <a:solidFill>
                  <a:srgbClr val="008000"/>
                </a:solidFill>
              </a:rPr>
              <a:t>Cas :	Privatisation en douceur de Lavey-les-Bains !</a:t>
            </a:r>
          </a:p>
          <a:p>
            <a:pPr>
              <a:lnSpc>
                <a:spcPct val="50000"/>
              </a:lnSpc>
              <a:spcBef>
                <a:spcPct val="50000"/>
              </a:spcBef>
            </a:pPr>
            <a:r>
              <a:rPr lang="fr-FR" altLang="fr-FR" sz="2000">
                <a:solidFill>
                  <a:srgbClr val="008000"/>
                </a:solidFill>
              </a:rPr>
              <a:t>	Remise du bien-fonds à une Société anonyme mixte sous </a:t>
            </a:r>
          </a:p>
          <a:p>
            <a:pPr>
              <a:lnSpc>
                <a:spcPct val="50000"/>
              </a:lnSpc>
              <a:spcBef>
                <a:spcPct val="50000"/>
              </a:spcBef>
            </a:pPr>
            <a:r>
              <a:rPr lang="fr-FR" altLang="fr-FR" sz="2000">
                <a:solidFill>
                  <a:srgbClr val="008000"/>
                </a:solidFill>
              </a:rPr>
              <a:t>	réserve pour l’Etat d’un droit de réméré. </a:t>
            </a:r>
            <a:r>
              <a:rPr lang="fr-FR" altLang="fr-FR" sz="1800">
                <a:solidFill>
                  <a:srgbClr val="008000"/>
                </a:solidFill>
              </a:rPr>
              <a:t>(1998)</a:t>
            </a:r>
          </a:p>
        </p:txBody>
      </p:sp>
      <p:sp>
        <p:nvSpPr>
          <p:cNvPr id="29702" name="Rectangle 6"/>
          <p:cNvSpPr>
            <a:spLocks noChangeArrowheads="1"/>
          </p:cNvSpPr>
          <p:nvPr/>
        </p:nvSpPr>
        <p:spPr bwMode="auto">
          <a:xfrm>
            <a:off x="3810000" y="4800600"/>
            <a:ext cx="5029200" cy="1752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FR" altLang="fr-FR" sz="2000">
                <a:solidFill>
                  <a:schemeClr val="accent2"/>
                </a:solidFill>
              </a:rPr>
              <a:t>Art. 914 CC</a:t>
            </a:r>
          </a:p>
          <a:p>
            <a:r>
              <a:rPr lang="fr-FR" altLang="fr-FR" sz="2000" u="sng">
                <a:solidFill>
                  <a:schemeClr val="accent2"/>
                </a:solidFill>
              </a:rPr>
              <a:t>Achats sous pacte de réméré</a:t>
            </a:r>
            <a:endParaRPr lang="fr-FR" altLang="fr-FR" sz="2000"/>
          </a:p>
          <a:p>
            <a:r>
              <a:rPr lang="fr-FR" altLang="fr-FR" sz="2000"/>
              <a:t>Ceux qui font métier d'acheter sous pacte de </a:t>
            </a:r>
          </a:p>
          <a:p>
            <a:r>
              <a:rPr lang="fr-FR" altLang="fr-FR" sz="2000"/>
              <a:t>réméré sont assimilés aux prêteurs sur gages.</a:t>
            </a:r>
          </a:p>
          <a:p>
            <a:endParaRPr lang="fr-FR" alt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969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970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29702"/>
                                        </p:tgtEl>
                                        <p:attrNameLst>
                                          <p:attrName>style.visibility</p:attrName>
                                        </p:attrNameLst>
                                      </p:cBhvr>
                                      <p:to>
                                        <p:strVal val="visible"/>
                                      </p:to>
                                    </p:set>
                                    <p:animEffect transition="in" filter="wipe(up)">
                                      <p:cBhvr>
                                        <p:cTn id="15" dur="500"/>
                                        <p:tgtEl>
                                          <p:spTgt spid="297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autoUpdateAnimBg="0"/>
      <p:bldP spid="29700" grpId="0" autoUpdateAnimBg="0"/>
      <p:bldP spid="29702" grpId="0" animBg="1"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ctrTitle"/>
          </p:nvPr>
        </p:nvSpPr>
        <p:spPr>
          <a:xfrm>
            <a:off x="685800" y="2286000"/>
            <a:ext cx="7772400" cy="1143000"/>
          </a:xfrm>
        </p:spPr>
        <p:txBody>
          <a:bodyPr anchor="ctr"/>
          <a:lstStyle/>
          <a:p>
            <a:r>
              <a:rPr lang="fr-FR" altLang="fr-FR" sz="4400">
                <a:solidFill>
                  <a:schemeClr val="accent2"/>
                </a:solidFill>
              </a:rPr>
              <a:t>Restrictions au droit de</a:t>
            </a:r>
            <a:br>
              <a:rPr lang="fr-FR" altLang="fr-FR" sz="4400">
                <a:solidFill>
                  <a:schemeClr val="accent2"/>
                </a:solidFill>
              </a:rPr>
            </a:br>
            <a:r>
              <a:rPr lang="fr-FR" altLang="fr-FR" sz="4400">
                <a:solidFill>
                  <a:schemeClr val="accent2"/>
                </a:solidFill>
              </a:rPr>
              <a:t>propriété</a:t>
            </a:r>
            <a:endParaRPr lang="fr-FR" altLang="fr-FR" sz="440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fr-FR" altLang="fr-FR" sz="4000" i="1">
                <a:solidFill>
                  <a:srgbClr val="000099"/>
                </a:solidFill>
              </a:rPr>
              <a:t>Les droits de propriété traditionnels comprennent :</a:t>
            </a:r>
            <a:endParaRPr lang="fr-FR" altLang="fr-FR" sz="4000">
              <a:solidFill>
                <a:srgbClr val="000099"/>
              </a:solidFill>
            </a:endParaRPr>
          </a:p>
        </p:txBody>
      </p:sp>
      <p:sp>
        <p:nvSpPr>
          <p:cNvPr id="55299" name="Rectangle 3"/>
          <p:cNvSpPr>
            <a:spLocks noGrp="1" noChangeArrowheads="1"/>
          </p:cNvSpPr>
          <p:nvPr>
            <p:ph type="body" idx="1"/>
          </p:nvPr>
        </p:nvSpPr>
        <p:spPr>
          <a:xfrm>
            <a:off x="611188" y="2133600"/>
            <a:ext cx="7772400" cy="4256088"/>
          </a:xfrm>
        </p:spPr>
        <p:txBody>
          <a:bodyPr/>
          <a:lstStyle/>
          <a:p>
            <a:pPr>
              <a:lnSpc>
                <a:spcPct val="80000"/>
              </a:lnSpc>
              <a:spcBef>
                <a:spcPct val="65000"/>
              </a:spcBef>
            </a:pPr>
            <a:r>
              <a:rPr lang="fr-CH" altLang="fr-FR" sz="2000" b="1">
                <a:solidFill>
                  <a:srgbClr val="FF3300"/>
                </a:solidFill>
              </a:rPr>
              <a:t>L'usus :</a:t>
            </a:r>
            <a:r>
              <a:rPr lang="fr-CH" altLang="fr-FR" sz="1800"/>
              <a:t> le droit d'utiliser et de contrôler l'utilisation de la propriété, la faculté de reprendre possession le cas échéant ; </a:t>
            </a:r>
          </a:p>
          <a:p>
            <a:pPr>
              <a:lnSpc>
                <a:spcPct val="80000"/>
              </a:lnSpc>
              <a:spcBef>
                <a:spcPct val="65000"/>
              </a:spcBef>
            </a:pPr>
            <a:r>
              <a:rPr lang="fr-CH" altLang="fr-FR" sz="2000" b="1">
                <a:solidFill>
                  <a:srgbClr val="FF3300"/>
                </a:solidFill>
              </a:rPr>
              <a:t>Le fructus :</a:t>
            </a:r>
            <a:r>
              <a:rPr lang="fr-CH" altLang="fr-FR" sz="1800"/>
              <a:t> le droit à tout profit provenant de la propriété (exemples : les droits miniers, une récolte, le lait et les petits d'un troupeau, l'électricité produite par une éolienne ... ) ; </a:t>
            </a:r>
          </a:p>
          <a:p>
            <a:pPr>
              <a:lnSpc>
                <a:spcPct val="80000"/>
              </a:lnSpc>
              <a:spcBef>
                <a:spcPct val="65000"/>
              </a:spcBef>
            </a:pPr>
            <a:r>
              <a:rPr lang="fr-CH" altLang="fr-FR" sz="2000" b="1">
                <a:solidFill>
                  <a:srgbClr val="FF3300"/>
                </a:solidFill>
              </a:rPr>
              <a:t>L'abusus :</a:t>
            </a:r>
            <a:r>
              <a:rPr lang="fr-CH" altLang="fr-FR" sz="1800"/>
              <a:t> le droit de détruire (notamment par la consommation), le droit de transférer la propriété contre de l'argent (vente) ou un autre type de contrepartie (troc), ou à titre gratuit (donation, legs) ; </a:t>
            </a:r>
          </a:p>
          <a:p>
            <a:pPr>
              <a:lnSpc>
                <a:spcPct val="80000"/>
              </a:lnSpc>
              <a:spcBef>
                <a:spcPct val="65000"/>
              </a:spcBef>
            </a:pPr>
            <a:r>
              <a:rPr lang="fr-CH" altLang="fr-FR" sz="2000" b="1">
                <a:solidFill>
                  <a:srgbClr val="FF3300"/>
                </a:solidFill>
              </a:rPr>
              <a:t>Une exclusivité</a:t>
            </a:r>
            <a:r>
              <a:rPr lang="fr-CH" altLang="fr-FR" sz="1800"/>
              <a:t> sur ces divers éléments, le droit d'exclure autrui de la propriété (notamment dans le cas de lieux : clôture).</a:t>
            </a:r>
          </a:p>
          <a:p>
            <a:pPr>
              <a:lnSpc>
                <a:spcPct val="80000"/>
              </a:lnSpc>
              <a:spcBef>
                <a:spcPct val="65000"/>
              </a:spcBef>
              <a:buFontTx/>
              <a:buNone/>
            </a:pPr>
            <a:r>
              <a:rPr lang="fr-CH" altLang="fr-FR" sz="1600"/>
              <a:t> </a:t>
            </a:r>
          </a:p>
          <a:p>
            <a:pPr>
              <a:lnSpc>
                <a:spcPct val="80000"/>
              </a:lnSpc>
              <a:spcBef>
                <a:spcPct val="65000"/>
              </a:spcBef>
              <a:buFontTx/>
              <a:buNone/>
            </a:pPr>
            <a:r>
              <a:rPr lang="fr-FR" altLang="fr-FR" sz="1200"/>
              <a:t>Wikipédia</a:t>
            </a:r>
            <a:br>
              <a:rPr lang="fr-FR" altLang="fr-FR" sz="1200"/>
            </a:br>
            <a:endParaRPr lang="fr-FR" altLang="fr-FR" sz="1200"/>
          </a:p>
        </p:txBody>
      </p:sp>
      <p:sp>
        <p:nvSpPr>
          <p:cNvPr id="55301" name="Rectangle 5"/>
          <p:cNvSpPr>
            <a:spLocks noChangeArrowheads="1"/>
          </p:cNvSpPr>
          <p:nvPr/>
        </p:nvSpPr>
        <p:spPr bwMode="auto">
          <a:xfrm>
            <a:off x="0" y="0"/>
            <a:ext cx="1841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ltLang="fr-FR"/>
          </a:p>
          <a:p>
            <a:endParaRPr lang="fr-FR" altLang="fr-FR"/>
          </a:p>
        </p:txBody>
      </p:sp>
      <p:sp>
        <p:nvSpPr>
          <p:cNvPr id="55302" name="Rectangle 6"/>
          <p:cNvSpPr>
            <a:spLocks noChangeArrowheads="1"/>
          </p:cNvSpPr>
          <p:nvPr/>
        </p:nvSpPr>
        <p:spPr bwMode="auto">
          <a:xfrm>
            <a:off x="0" y="0"/>
            <a:ext cx="1841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ltLang="fr-FR"/>
          </a:p>
          <a:p>
            <a:endParaRPr lang="fr-FR" altLang="fr-FR"/>
          </a:p>
        </p:txBody>
      </p:sp>
      <p:sp>
        <p:nvSpPr>
          <p:cNvPr id="55303" name="Rectangle 7"/>
          <p:cNvSpPr>
            <a:spLocks noChangeArrowheads="1"/>
          </p:cNvSpPr>
          <p:nvPr/>
        </p:nvSpPr>
        <p:spPr bwMode="auto">
          <a:xfrm>
            <a:off x="0" y="0"/>
            <a:ext cx="1841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ltLang="fr-FR"/>
          </a:p>
          <a:p>
            <a:endParaRPr lang="fr-FR" altLang="fr-FR"/>
          </a:p>
        </p:txBody>
      </p:sp>
      <p:sp>
        <p:nvSpPr>
          <p:cNvPr id="55304" name="Rectangle 8"/>
          <p:cNvSpPr>
            <a:spLocks noChangeArrowheads="1"/>
          </p:cNvSpPr>
          <p:nvPr/>
        </p:nvSpPr>
        <p:spPr bwMode="auto">
          <a:xfrm>
            <a:off x="0" y="0"/>
            <a:ext cx="1841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ltLang="fr-FR"/>
          </a:p>
          <a:p>
            <a:endParaRPr lang="fr-FR" altLang="fr-FR"/>
          </a:p>
        </p:txBody>
      </p:sp>
      <p:sp>
        <p:nvSpPr>
          <p:cNvPr id="55305" name="Rectangle 9"/>
          <p:cNvSpPr>
            <a:spLocks noChangeArrowheads="1"/>
          </p:cNvSpPr>
          <p:nvPr/>
        </p:nvSpPr>
        <p:spPr bwMode="auto">
          <a:xfrm>
            <a:off x="0" y="0"/>
            <a:ext cx="1841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ltLang="fr-FR"/>
          </a:p>
          <a:p>
            <a:endParaRPr lang="fr-FR" altLang="fr-FR"/>
          </a:p>
        </p:txBody>
      </p:sp>
      <p:sp>
        <p:nvSpPr>
          <p:cNvPr id="55306" name="Rectangle 10"/>
          <p:cNvSpPr>
            <a:spLocks noChangeArrowheads="1"/>
          </p:cNvSpPr>
          <p:nvPr/>
        </p:nvSpPr>
        <p:spPr bwMode="auto">
          <a:xfrm>
            <a:off x="0" y="0"/>
            <a:ext cx="1841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ltLang="fr-FR"/>
          </a:p>
          <a:p>
            <a:endParaRPr lang="fr-FR" altLang="fr-F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06" name="Group 58"/>
          <p:cNvGrpSpPr>
            <a:grpSpLocks/>
          </p:cNvGrpSpPr>
          <p:nvPr/>
        </p:nvGrpSpPr>
        <p:grpSpPr bwMode="auto">
          <a:xfrm>
            <a:off x="1295400" y="228600"/>
            <a:ext cx="6553200" cy="6477000"/>
            <a:chOff x="816" y="144"/>
            <a:chExt cx="4128" cy="4080"/>
          </a:xfrm>
        </p:grpSpPr>
        <p:sp>
          <p:nvSpPr>
            <p:cNvPr id="2053" name="Rectangle 5"/>
            <p:cNvSpPr>
              <a:spLocks noChangeArrowheads="1"/>
            </p:cNvSpPr>
            <p:nvPr/>
          </p:nvSpPr>
          <p:spPr bwMode="auto">
            <a:xfrm>
              <a:off x="1680" y="144"/>
              <a:ext cx="1200"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fr-FR" altLang="fr-FR" sz="1400"/>
            </a:p>
            <a:p>
              <a:pPr algn="ctr"/>
              <a:endParaRPr lang="fr-FR" altLang="fr-FR" sz="1400"/>
            </a:p>
            <a:p>
              <a:pPr algn="ctr"/>
              <a:r>
                <a:rPr lang="fr-FR" altLang="fr-FR" sz="1400"/>
                <a:t>Limitation de l’usage</a:t>
              </a:r>
              <a:endParaRPr lang="fr-FR" altLang="fr-FR"/>
            </a:p>
          </p:txBody>
        </p:sp>
        <p:sp>
          <p:nvSpPr>
            <p:cNvPr id="2054" name="Rectangle 6"/>
            <p:cNvSpPr>
              <a:spLocks noChangeArrowheads="1"/>
            </p:cNvSpPr>
            <p:nvPr/>
          </p:nvSpPr>
          <p:spPr bwMode="auto">
            <a:xfrm>
              <a:off x="2880" y="144"/>
              <a:ext cx="1344"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fr-FR" altLang="fr-FR" sz="1400"/>
            </a:p>
            <a:p>
              <a:pPr algn="ctr"/>
              <a:endParaRPr lang="fr-FR" altLang="fr-FR" sz="1400"/>
            </a:p>
            <a:p>
              <a:pPr algn="ctr"/>
              <a:r>
                <a:rPr lang="fr-FR" altLang="fr-FR" sz="1400"/>
                <a:t>Droit de créance</a:t>
              </a:r>
              <a:endParaRPr lang="fr-FR" altLang="fr-FR"/>
            </a:p>
          </p:txBody>
        </p:sp>
        <p:sp>
          <p:nvSpPr>
            <p:cNvPr id="2055" name="Rectangle 7"/>
            <p:cNvSpPr>
              <a:spLocks noChangeArrowheads="1"/>
            </p:cNvSpPr>
            <p:nvPr/>
          </p:nvSpPr>
          <p:spPr bwMode="auto">
            <a:xfrm>
              <a:off x="4224" y="144"/>
              <a:ext cx="720"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fr-FR" altLang="fr-FR" sz="1400"/>
            </a:p>
            <a:p>
              <a:pPr algn="ctr"/>
              <a:endParaRPr lang="fr-FR" altLang="fr-FR" sz="1400"/>
            </a:p>
            <a:p>
              <a:pPr algn="ctr">
                <a:lnSpc>
                  <a:spcPct val="80000"/>
                </a:lnSpc>
              </a:pPr>
              <a:r>
                <a:rPr lang="fr-FR" altLang="fr-FR" sz="1400"/>
                <a:t>Prestation</a:t>
              </a:r>
            </a:p>
            <a:p>
              <a:pPr algn="ctr">
                <a:lnSpc>
                  <a:spcPct val="80000"/>
                </a:lnSpc>
              </a:pPr>
              <a:r>
                <a:rPr lang="fr-FR" altLang="fr-FR" sz="1400"/>
                <a:t>à fournir</a:t>
              </a:r>
              <a:endParaRPr lang="fr-FR" altLang="fr-FR"/>
            </a:p>
          </p:txBody>
        </p:sp>
        <p:sp>
          <p:nvSpPr>
            <p:cNvPr id="2056" name="Rectangle 8"/>
            <p:cNvSpPr>
              <a:spLocks noChangeArrowheads="1"/>
            </p:cNvSpPr>
            <p:nvPr/>
          </p:nvSpPr>
          <p:spPr bwMode="auto">
            <a:xfrm>
              <a:off x="816" y="624"/>
              <a:ext cx="864" cy="360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fr-FR" altLang="fr-FR" sz="1400"/>
            </a:p>
            <a:p>
              <a:pPr algn="ctr"/>
              <a:endParaRPr lang="fr-FR" altLang="fr-FR" sz="1400"/>
            </a:p>
            <a:p>
              <a:pPr algn="ctr"/>
              <a:r>
                <a:rPr lang="fr-FR" altLang="fr-FR" sz="1400"/>
                <a:t>Chose</a:t>
              </a:r>
            </a:p>
            <a:p>
              <a:pPr algn="ctr"/>
              <a:endParaRPr lang="fr-FR" altLang="fr-FR" sz="1400"/>
            </a:p>
            <a:p>
              <a:pPr algn="ctr"/>
              <a:endParaRPr lang="fr-FR" altLang="fr-FR" sz="1400"/>
            </a:p>
            <a:p>
              <a:pPr algn="ctr"/>
              <a:endParaRPr lang="fr-FR" altLang="fr-FR" sz="1400"/>
            </a:p>
            <a:p>
              <a:pPr algn="ctr"/>
              <a:r>
                <a:rPr lang="fr-FR" altLang="fr-FR" sz="1400"/>
                <a:t>Inscription au RF</a:t>
              </a:r>
            </a:p>
            <a:p>
              <a:pPr algn="ctr"/>
              <a:endParaRPr lang="fr-FR" altLang="fr-FR" sz="1400"/>
            </a:p>
            <a:p>
              <a:pPr algn="ctr"/>
              <a:r>
                <a:rPr lang="fr-FR" altLang="fr-FR" sz="1400"/>
                <a:t>Acte authentique</a:t>
              </a:r>
            </a:p>
            <a:p>
              <a:pPr algn="ctr"/>
              <a:endParaRPr lang="fr-FR" altLang="fr-FR" sz="1400"/>
            </a:p>
            <a:p>
              <a:pPr algn="ctr"/>
              <a:endParaRPr lang="fr-FR" altLang="fr-FR" sz="1400"/>
            </a:p>
            <a:p>
              <a:pPr algn="ctr"/>
              <a:endParaRPr lang="fr-FR" altLang="fr-FR" sz="1400"/>
            </a:p>
            <a:p>
              <a:pPr algn="ctr"/>
              <a:endParaRPr lang="fr-FR" altLang="fr-FR" sz="1400"/>
            </a:p>
            <a:p>
              <a:pPr algn="ctr"/>
              <a:endParaRPr lang="fr-FR" altLang="fr-FR" sz="1400"/>
            </a:p>
            <a:p>
              <a:pPr algn="ctr"/>
              <a:endParaRPr lang="fr-FR" altLang="fr-FR" sz="1400"/>
            </a:p>
            <a:p>
              <a:pPr algn="ctr"/>
              <a:endParaRPr lang="fr-FR" altLang="fr-FR" sz="1400"/>
            </a:p>
            <a:p>
              <a:pPr algn="ctr"/>
              <a:r>
                <a:rPr lang="fr-FR" altLang="fr-FR" sz="1400"/>
                <a:t>Formes</a:t>
              </a:r>
            </a:p>
            <a:p>
              <a:pPr algn="ctr"/>
              <a:endParaRPr lang="fr-FR" altLang="fr-FR" sz="1400"/>
            </a:p>
            <a:p>
              <a:pPr algn="ctr"/>
              <a:endParaRPr lang="fr-FR" altLang="fr-FR" sz="1400"/>
            </a:p>
            <a:p>
              <a:pPr algn="ctr"/>
              <a:endParaRPr lang="fr-FR" altLang="fr-FR" sz="1400"/>
            </a:p>
            <a:p>
              <a:pPr algn="ctr"/>
              <a:endParaRPr lang="fr-FR" altLang="fr-FR" sz="1400"/>
            </a:p>
            <a:p>
              <a:pPr algn="ctr"/>
              <a:endParaRPr lang="fr-FR" altLang="fr-FR" sz="1400"/>
            </a:p>
            <a:p>
              <a:pPr algn="ctr"/>
              <a:endParaRPr lang="fr-FR" altLang="fr-FR" sz="1400"/>
            </a:p>
            <a:p>
              <a:pPr algn="ctr"/>
              <a:endParaRPr lang="fr-FR" altLang="fr-FR" sz="1400"/>
            </a:p>
            <a:p>
              <a:pPr algn="ctr"/>
              <a:endParaRPr lang="fr-FR" altLang="fr-FR" sz="1400"/>
            </a:p>
            <a:p>
              <a:pPr algn="ctr"/>
              <a:r>
                <a:rPr lang="fr-FR" altLang="fr-FR" sz="1200"/>
                <a:t>Remise de la chose</a:t>
              </a:r>
              <a:endParaRPr lang="fr-FR" altLang="fr-FR" sz="1400"/>
            </a:p>
            <a:p>
              <a:pPr algn="ctr"/>
              <a:endParaRPr lang="fr-FR" altLang="fr-FR" sz="1400"/>
            </a:p>
          </p:txBody>
        </p:sp>
        <p:sp>
          <p:nvSpPr>
            <p:cNvPr id="2057" name="Rectangle 9"/>
            <p:cNvSpPr>
              <a:spLocks noChangeArrowheads="1"/>
            </p:cNvSpPr>
            <p:nvPr/>
          </p:nvSpPr>
          <p:spPr bwMode="auto">
            <a:xfrm>
              <a:off x="1680" y="624"/>
              <a:ext cx="1200" cy="360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58" name="Rectangle 10"/>
            <p:cNvSpPr>
              <a:spLocks noChangeArrowheads="1"/>
            </p:cNvSpPr>
            <p:nvPr/>
          </p:nvSpPr>
          <p:spPr bwMode="auto">
            <a:xfrm>
              <a:off x="2880" y="624"/>
              <a:ext cx="672" cy="360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59" name="Rectangle 11"/>
            <p:cNvSpPr>
              <a:spLocks noChangeArrowheads="1"/>
            </p:cNvSpPr>
            <p:nvPr/>
          </p:nvSpPr>
          <p:spPr bwMode="auto">
            <a:xfrm>
              <a:off x="2880" y="624"/>
              <a:ext cx="2064" cy="360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60" name="Line 12"/>
            <p:cNvSpPr>
              <a:spLocks noChangeShapeType="1"/>
            </p:cNvSpPr>
            <p:nvPr/>
          </p:nvSpPr>
          <p:spPr bwMode="auto">
            <a:xfrm>
              <a:off x="1680" y="384"/>
              <a:ext cx="326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61" name="Line 13"/>
            <p:cNvSpPr>
              <a:spLocks noChangeShapeType="1"/>
            </p:cNvSpPr>
            <p:nvPr/>
          </p:nvSpPr>
          <p:spPr bwMode="auto">
            <a:xfrm>
              <a:off x="816" y="1248"/>
              <a:ext cx="412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62" name="Line 14"/>
            <p:cNvSpPr>
              <a:spLocks noChangeShapeType="1"/>
            </p:cNvSpPr>
            <p:nvPr/>
          </p:nvSpPr>
          <p:spPr bwMode="auto">
            <a:xfrm>
              <a:off x="816" y="1584"/>
              <a:ext cx="411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63" name="Line 15"/>
            <p:cNvSpPr>
              <a:spLocks noChangeShapeType="1"/>
            </p:cNvSpPr>
            <p:nvPr/>
          </p:nvSpPr>
          <p:spPr bwMode="auto">
            <a:xfrm>
              <a:off x="816" y="1920"/>
              <a:ext cx="412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64" name="Line 16"/>
            <p:cNvSpPr>
              <a:spLocks noChangeShapeType="1"/>
            </p:cNvSpPr>
            <p:nvPr/>
          </p:nvSpPr>
          <p:spPr bwMode="auto">
            <a:xfrm>
              <a:off x="816" y="3840"/>
              <a:ext cx="412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65" name="Line 17"/>
            <p:cNvSpPr>
              <a:spLocks noChangeShapeType="1"/>
            </p:cNvSpPr>
            <p:nvPr/>
          </p:nvSpPr>
          <p:spPr bwMode="auto">
            <a:xfrm>
              <a:off x="2592" y="624"/>
              <a:ext cx="0" cy="129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66" name="Line 18"/>
            <p:cNvSpPr>
              <a:spLocks noChangeShapeType="1"/>
            </p:cNvSpPr>
            <p:nvPr/>
          </p:nvSpPr>
          <p:spPr bwMode="auto">
            <a:xfrm>
              <a:off x="3552" y="624"/>
              <a:ext cx="0" cy="3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67" name="Line 19"/>
            <p:cNvSpPr>
              <a:spLocks noChangeShapeType="1"/>
            </p:cNvSpPr>
            <p:nvPr/>
          </p:nvSpPr>
          <p:spPr bwMode="auto">
            <a:xfrm>
              <a:off x="4222" y="632"/>
              <a:ext cx="0" cy="129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68" name="Line 20"/>
            <p:cNvSpPr>
              <a:spLocks noChangeShapeType="1"/>
            </p:cNvSpPr>
            <p:nvPr/>
          </p:nvSpPr>
          <p:spPr bwMode="auto">
            <a:xfrm>
              <a:off x="2288" y="1248"/>
              <a:ext cx="0" cy="297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69" name="Line 21"/>
            <p:cNvSpPr>
              <a:spLocks noChangeShapeType="1"/>
            </p:cNvSpPr>
            <p:nvPr/>
          </p:nvSpPr>
          <p:spPr bwMode="auto">
            <a:xfrm>
              <a:off x="1982" y="1922"/>
              <a:ext cx="0" cy="191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71" name="Line 23"/>
            <p:cNvSpPr>
              <a:spLocks noChangeShapeType="1"/>
            </p:cNvSpPr>
            <p:nvPr/>
          </p:nvSpPr>
          <p:spPr bwMode="auto">
            <a:xfrm flipH="1">
              <a:off x="3097" y="1918"/>
              <a:ext cx="0" cy="230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72" name="Line 24"/>
            <p:cNvSpPr>
              <a:spLocks noChangeShapeType="1"/>
            </p:cNvSpPr>
            <p:nvPr/>
          </p:nvSpPr>
          <p:spPr bwMode="auto">
            <a:xfrm flipH="1">
              <a:off x="3327" y="1920"/>
              <a:ext cx="1" cy="2304"/>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73" name="Line 25"/>
            <p:cNvSpPr>
              <a:spLocks noChangeShapeType="1"/>
            </p:cNvSpPr>
            <p:nvPr/>
          </p:nvSpPr>
          <p:spPr bwMode="auto">
            <a:xfrm>
              <a:off x="3762" y="1923"/>
              <a:ext cx="1" cy="192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74" name="Line 26"/>
            <p:cNvSpPr>
              <a:spLocks noChangeShapeType="1"/>
            </p:cNvSpPr>
            <p:nvPr/>
          </p:nvSpPr>
          <p:spPr bwMode="auto">
            <a:xfrm>
              <a:off x="4416" y="1920"/>
              <a:ext cx="1" cy="191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75" name="Line 27"/>
            <p:cNvSpPr>
              <a:spLocks noChangeShapeType="1"/>
            </p:cNvSpPr>
            <p:nvPr/>
          </p:nvSpPr>
          <p:spPr bwMode="auto">
            <a:xfrm>
              <a:off x="3984" y="1920"/>
              <a:ext cx="1" cy="191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76" name="Line 28"/>
            <p:cNvSpPr>
              <a:spLocks noChangeShapeType="1"/>
            </p:cNvSpPr>
            <p:nvPr/>
          </p:nvSpPr>
          <p:spPr bwMode="auto">
            <a:xfrm>
              <a:off x="4209" y="3840"/>
              <a:ext cx="0" cy="384"/>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pic>
          <p:nvPicPr>
            <p:cNvPr id="2080" name="Picture 3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8" y="768"/>
              <a:ext cx="816" cy="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81" name="Picture 3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25" y="816"/>
              <a:ext cx="608" cy="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82" name="Picture 3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67" y="768"/>
              <a:ext cx="380"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83" name="Picture 3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04" y="768"/>
              <a:ext cx="816" cy="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84" name="Picture 3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0" y="806"/>
              <a:ext cx="608" cy="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107" name="Text Box 59"/>
          <p:cNvSpPr txBox="1">
            <a:spLocks noChangeArrowheads="1"/>
          </p:cNvSpPr>
          <p:nvPr/>
        </p:nvSpPr>
        <p:spPr bwMode="auto">
          <a:xfrm>
            <a:off x="2743200" y="152400"/>
            <a:ext cx="1828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FR" altLang="fr-FR">
                <a:solidFill>
                  <a:srgbClr val="CC0000"/>
                </a:solidFill>
              </a:rPr>
              <a:t>Servitudes</a:t>
            </a:r>
            <a:endParaRPr lang="fr-FR" altLang="fr-FR"/>
          </a:p>
        </p:txBody>
      </p:sp>
      <p:sp>
        <p:nvSpPr>
          <p:cNvPr id="2108" name="Text Box 60"/>
          <p:cNvSpPr txBox="1">
            <a:spLocks noChangeArrowheads="1"/>
          </p:cNvSpPr>
          <p:nvPr/>
        </p:nvSpPr>
        <p:spPr bwMode="auto">
          <a:xfrm rot="-5400000">
            <a:off x="2065338" y="3802062"/>
            <a:ext cx="2819400" cy="146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2000">
                <a:solidFill>
                  <a:srgbClr val="CC0000"/>
                </a:solidFill>
              </a:rPr>
              <a:t>servitude de passage</a:t>
            </a:r>
          </a:p>
          <a:p>
            <a:pPr>
              <a:spcBef>
                <a:spcPct val="50000"/>
              </a:spcBef>
            </a:pPr>
            <a:r>
              <a:rPr lang="fr-FR" altLang="fr-FR" sz="2000">
                <a:solidFill>
                  <a:srgbClr val="CC0000"/>
                </a:solidFill>
              </a:rPr>
              <a:t>droit de superficie </a:t>
            </a:r>
          </a:p>
          <a:p>
            <a:pPr>
              <a:lnSpc>
                <a:spcPct val="50000"/>
              </a:lnSpc>
              <a:spcBef>
                <a:spcPct val="50000"/>
              </a:spcBef>
            </a:pPr>
            <a:endParaRPr lang="fr-FR" altLang="fr-FR" sz="2000">
              <a:solidFill>
                <a:srgbClr val="CC0000"/>
              </a:solidFill>
            </a:endParaRPr>
          </a:p>
          <a:p>
            <a:pPr>
              <a:lnSpc>
                <a:spcPct val="50000"/>
              </a:lnSpc>
              <a:spcBef>
                <a:spcPct val="50000"/>
              </a:spcBef>
            </a:pPr>
            <a:r>
              <a:rPr lang="fr-FR" altLang="fr-FR" sz="2000">
                <a:solidFill>
                  <a:srgbClr val="CC0000"/>
                </a:solidFill>
              </a:rPr>
              <a:t>usufruit</a:t>
            </a:r>
          </a:p>
        </p:txBody>
      </p:sp>
      <p:sp>
        <p:nvSpPr>
          <p:cNvPr id="2109" name="Text Box 61"/>
          <p:cNvSpPr txBox="1">
            <a:spLocks noChangeArrowheads="1"/>
          </p:cNvSpPr>
          <p:nvPr/>
        </p:nvSpPr>
        <p:spPr bwMode="auto">
          <a:xfrm>
            <a:off x="2667000" y="2057400"/>
            <a:ext cx="1981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1800">
                <a:solidFill>
                  <a:srgbClr val="CC0000"/>
                </a:solidFill>
              </a:rPr>
              <a:t>    oui       oui   non</a:t>
            </a:r>
            <a:endParaRPr lang="fr-FR" altLang="fr-FR"/>
          </a:p>
        </p:txBody>
      </p:sp>
      <p:sp>
        <p:nvSpPr>
          <p:cNvPr id="2110" name="Text Box 62"/>
          <p:cNvSpPr txBox="1">
            <a:spLocks noChangeArrowheads="1"/>
          </p:cNvSpPr>
          <p:nvPr/>
        </p:nvSpPr>
        <p:spPr bwMode="auto">
          <a:xfrm>
            <a:off x="2692400" y="2590800"/>
            <a:ext cx="2133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1800">
                <a:solidFill>
                  <a:srgbClr val="CC0000"/>
                </a:solidFill>
              </a:rPr>
              <a:t>    non      non  non</a:t>
            </a:r>
            <a:endParaRPr lang="fr-FR" altLang="fr-FR"/>
          </a:p>
        </p:txBody>
      </p:sp>
      <p:sp>
        <p:nvSpPr>
          <p:cNvPr id="2111" name="Text Box 63"/>
          <p:cNvSpPr txBox="1">
            <a:spLocks noChangeArrowheads="1"/>
          </p:cNvSpPr>
          <p:nvPr/>
        </p:nvSpPr>
        <p:spPr bwMode="auto">
          <a:xfrm>
            <a:off x="2667000" y="6248400"/>
            <a:ext cx="1905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1800">
                <a:solidFill>
                  <a:srgbClr val="CC0000"/>
                </a:solidFill>
              </a:rPr>
              <a:t>   non            oui</a:t>
            </a:r>
            <a:endParaRPr lang="fr-FR" altLang="fr-FR"/>
          </a:p>
        </p:txBody>
      </p:sp>
      <p:sp>
        <p:nvSpPr>
          <p:cNvPr id="2112" name="Text Box 64"/>
          <p:cNvSpPr txBox="1">
            <a:spLocks noChangeArrowheads="1"/>
          </p:cNvSpPr>
          <p:nvPr/>
        </p:nvSpPr>
        <p:spPr bwMode="auto">
          <a:xfrm>
            <a:off x="4572000" y="152400"/>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FR" altLang="fr-FR">
                <a:solidFill>
                  <a:schemeClr val="accent2"/>
                </a:solidFill>
              </a:rPr>
              <a:t>Gages</a:t>
            </a:r>
            <a:endParaRPr lang="fr-FR" altLang="fr-FR"/>
          </a:p>
        </p:txBody>
      </p:sp>
      <p:sp>
        <p:nvSpPr>
          <p:cNvPr id="2113" name="Text Box 65"/>
          <p:cNvSpPr txBox="1">
            <a:spLocks noChangeArrowheads="1"/>
          </p:cNvSpPr>
          <p:nvPr/>
        </p:nvSpPr>
        <p:spPr bwMode="auto">
          <a:xfrm rot="-5400000">
            <a:off x="3668713" y="4013200"/>
            <a:ext cx="2819400" cy="103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spcBef>
                <a:spcPct val="50000"/>
              </a:spcBef>
            </a:pPr>
            <a:r>
              <a:rPr lang="fr-FR" altLang="fr-FR" sz="2000">
                <a:solidFill>
                  <a:schemeClr val="accent2"/>
                </a:solidFill>
              </a:rPr>
              <a:t>nantissement</a:t>
            </a:r>
          </a:p>
          <a:p>
            <a:pPr>
              <a:lnSpc>
                <a:spcPct val="70000"/>
              </a:lnSpc>
              <a:spcBef>
                <a:spcPct val="50000"/>
              </a:spcBef>
            </a:pPr>
            <a:r>
              <a:rPr lang="fr-FR" altLang="fr-FR" sz="2000">
                <a:solidFill>
                  <a:schemeClr val="accent2"/>
                </a:solidFill>
              </a:rPr>
              <a:t>rétention</a:t>
            </a:r>
          </a:p>
          <a:p>
            <a:pPr>
              <a:lnSpc>
                <a:spcPct val="70000"/>
              </a:lnSpc>
              <a:spcBef>
                <a:spcPct val="50000"/>
              </a:spcBef>
            </a:pPr>
            <a:r>
              <a:rPr lang="fr-FR" altLang="fr-FR" sz="2000">
                <a:solidFill>
                  <a:schemeClr val="accent2"/>
                </a:solidFill>
              </a:rPr>
              <a:t>hypothèque mobilière</a:t>
            </a:r>
            <a:endParaRPr lang="fr-FR" altLang="fr-FR" sz="2000">
              <a:solidFill>
                <a:srgbClr val="CC0000"/>
              </a:solidFill>
            </a:endParaRPr>
          </a:p>
        </p:txBody>
      </p:sp>
      <p:sp>
        <p:nvSpPr>
          <p:cNvPr id="2114" name="Text Box 66"/>
          <p:cNvSpPr txBox="1">
            <a:spLocks noChangeArrowheads="1"/>
          </p:cNvSpPr>
          <p:nvPr/>
        </p:nvSpPr>
        <p:spPr bwMode="auto">
          <a:xfrm>
            <a:off x="4495800" y="2057400"/>
            <a:ext cx="2209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1800">
                <a:solidFill>
                  <a:srgbClr val="CC0000"/>
                </a:solidFill>
              </a:rPr>
              <a:t>     </a:t>
            </a:r>
            <a:r>
              <a:rPr lang="fr-FR" altLang="fr-FR" sz="1800">
                <a:solidFill>
                  <a:schemeClr val="accent2"/>
                </a:solidFill>
              </a:rPr>
              <a:t>non              oui</a:t>
            </a:r>
            <a:endParaRPr lang="fr-FR" altLang="fr-FR"/>
          </a:p>
        </p:txBody>
      </p:sp>
      <p:sp>
        <p:nvSpPr>
          <p:cNvPr id="2115" name="Text Box 67"/>
          <p:cNvSpPr txBox="1">
            <a:spLocks noChangeArrowheads="1"/>
          </p:cNvSpPr>
          <p:nvPr/>
        </p:nvSpPr>
        <p:spPr bwMode="auto">
          <a:xfrm>
            <a:off x="4495800" y="6096000"/>
            <a:ext cx="1524000"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50000"/>
              </a:lnSpc>
              <a:spcBef>
                <a:spcPct val="50000"/>
              </a:spcBef>
            </a:pPr>
            <a:r>
              <a:rPr lang="fr-FR" altLang="fr-FR" sz="1800">
                <a:solidFill>
                  <a:srgbClr val="CC0000"/>
                </a:solidFill>
              </a:rPr>
              <a:t>       </a:t>
            </a:r>
            <a:endParaRPr lang="fr-FR" altLang="fr-FR" sz="1600">
              <a:solidFill>
                <a:schemeClr val="accent2"/>
              </a:solidFill>
            </a:endParaRPr>
          </a:p>
          <a:p>
            <a:pPr>
              <a:lnSpc>
                <a:spcPct val="50000"/>
              </a:lnSpc>
              <a:spcBef>
                <a:spcPct val="50000"/>
              </a:spcBef>
            </a:pPr>
            <a:r>
              <a:rPr lang="fr-FR" altLang="fr-FR" sz="1600">
                <a:solidFill>
                  <a:schemeClr val="accent2"/>
                </a:solidFill>
              </a:rPr>
              <a:t>oui         non</a:t>
            </a:r>
            <a:endParaRPr lang="fr-FR" altLang="fr-FR"/>
          </a:p>
        </p:txBody>
      </p:sp>
      <p:sp>
        <p:nvSpPr>
          <p:cNvPr id="2116" name="Text Box 68"/>
          <p:cNvSpPr txBox="1">
            <a:spLocks noChangeArrowheads="1"/>
          </p:cNvSpPr>
          <p:nvPr/>
        </p:nvSpPr>
        <p:spPr bwMode="auto">
          <a:xfrm>
            <a:off x="4495800" y="2590800"/>
            <a:ext cx="2209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1800">
                <a:solidFill>
                  <a:srgbClr val="CC0000"/>
                </a:solidFill>
              </a:rPr>
              <a:t>     </a:t>
            </a:r>
            <a:r>
              <a:rPr lang="fr-FR" altLang="fr-FR" sz="1800">
                <a:solidFill>
                  <a:schemeClr val="accent2"/>
                </a:solidFill>
              </a:rPr>
              <a:t>non              oui</a:t>
            </a:r>
            <a:endParaRPr lang="fr-FR" altLang="fr-FR"/>
          </a:p>
        </p:txBody>
      </p:sp>
      <p:sp>
        <p:nvSpPr>
          <p:cNvPr id="2117" name="Text Box 69"/>
          <p:cNvSpPr txBox="1">
            <a:spLocks noChangeArrowheads="1"/>
          </p:cNvSpPr>
          <p:nvPr/>
        </p:nvSpPr>
        <p:spPr bwMode="auto">
          <a:xfrm rot="-5400000">
            <a:off x="4836319" y="3923507"/>
            <a:ext cx="2819400" cy="121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spcBef>
                <a:spcPct val="50000"/>
              </a:spcBef>
            </a:pPr>
            <a:r>
              <a:rPr lang="fr-FR" altLang="fr-FR" sz="2000">
                <a:solidFill>
                  <a:schemeClr val="accent2"/>
                </a:solidFill>
              </a:rPr>
              <a:t>hypothèque</a:t>
            </a:r>
          </a:p>
          <a:p>
            <a:pPr>
              <a:lnSpc>
                <a:spcPct val="70000"/>
              </a:lnSpc>
              <a:spcBef>
                <a:spcPct val="50000"/>
              </a:spcBef>
            </a:pPr>
            <a:r>
              <a:rPr lang="fr-FR" altLang="fr-FR" sz="2000">
                <a:solidFill>
                  <a:schemeClr val="accent2"/>
                </a:solidFill>
              </a:rPr>
              <a:t>cédule </a:t>
            </a:r>
          </a:p>
          <a:p>
            <a:pPr>
              <a:lnSpc>
                <a:spcPct val="10000"/>
              </a:lnSpc>
              <a:spcBef>
                <a:spcPct val="50000"/>
              </a:spcBef>
            </a:pPr>
            <a:endParaRPr lang="fr-FR" altLang="fr-FR" sz="2000">
              <a:solidFill>
                <a:schemeClr val="accent2"/>
              </a:solidFill>
            </a:endParaRPr>
          </a:p>
          <a:p>
            <a:pPr>
              <a:lnSpc>
                <a:spcPct val="70000"/>
              </a:lnSpc>
              <a:spcBef>
                <a:spcPct val="50000"/>
              </a:spcBef>
            </a:pPr>
            <a:r>
              <a:rPr lang="fr-FR" altLang="fr-FR" sz="2000">
                <a:solidFill>
                  <a:schemeClr val="accent2"/>
                </a:solidFill>
              </a:rPr>
              <a:t>lettre de rente</a:t>
            </a:r>
            <a:endParaRPr lang="fr-FR" altLang="fr-FR" sz="2000">
              <a:solidFill>
                <a:srgbClr val="CC0000"/>
              </a:solidFill>
            </a:endParaRPr>
          </a:p>
        </p:txBody>
      </p:sp>
      <p:sp>
        <p:nvSpPr>
          <p:cNvPr id="2118" name="Text Box 70"/>
          <p:cNvSpPr txBox="1">
            <a:spLocks noChangeArrowheads="1"/>
          </p:cNvSpPr>
          <p:nvPr/>
        </p:nvSpPr>
        <p:spPr bwMode="auto">
          <a:xfrm>
            <a:off x="5715000" y="6248400"/>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1800">
                <a:solidFill>
                  <a:srgbClr val="CC0000"/>
                </a:solidFill>
              </a:rPr>
              <a:t>   </a:t>
            </a:r>
            <a:r>
              <a:rPr lang="fr-FR" altLang="fr-FR" sz="1800">
                <a:solidFill>
                  <a:schemeClr val="accent2"/>
                </a:solidFill>
              </a:rPr>
              <a:t>non</a:t>
            </a:r>
            <a:endParaRPr lang="fr-FR" altLang="fr-FR"/>
          </a:p>
        </p:txBody>
      </p:sp>
      <p:sp>
        <p:nvSpPr>
          <p:cNvPr id="2119" name="Text Box 71"/>
          <p:cNvSpPr txBox="1">
            <a:spLocks noChangeArrowheads="1"/>
          </p:cNvSpPr>
          <p:nvPr/>
        </p:nvSpPr>
        <p:spPr bwMode="auto">
          <a:xfrm>
            <a:off x="6642100" y="201613"/>
            <a:ext cx="1295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FR" altLang="fr-FR" sz="2000">
                <a:solidFill>
                  <a:srgbClr val="006600"/>
                </a:solidFill>
              </a:rPr>
              <a:t>Obligation</a:t>
            </a:r>
            <a:endParaRPr lang="fr-FR" altLang="fr-FR" sz="2000"/>
          </a:p>
        </p:txBody>
      </p:sp>
      <p:sp>
        <p:nvSpPr>
          <p:cNvPr id="2120" name="Text Box 72"/>
          <p:cNvSpPr txBox="1">
            <a:spLocks noChangeArrowheads="1"/>
          </p:cNvSpPr>
          <p:nvPr/>
        </p:nvSpPr>
        <p:spPr bwMode="auto">
          <a:xfrm rot="-5400000">
            <a:off x="5981700" y="4381500"/>
            <a:ext cx="2819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spcBef>
                <a:spcPct val="50000"/>
              </a:spcBef>
            </a:pPr>
            <a:r>
              <a:rPr lang="fr-FR" altLang="fr-FR" sz="2000">
                <a:solidFill>
                  <a:srgbClr val="006600"/>
                </a:solidFill>
              </a:rPr>
              <a:t>charge foncière</a:t>
            </a:r>
          </a:p>
        </p:txBody>
      </p:sp>
      <p:sp>
        <p:nvSpPr>
          <p:cNvPr id="2121" name="Text Box 73"/>
          <p:cNvSpPr txBox="1">
            <a:spLocks noChangeArrowheads="1"/>
          </p:cNvSpPr>
          <p:nvPr/>
        </p:nvSpPr>
        <p:spPr bwMode="auto">
          <a:xfrm>
            <a:off x="6705600" y="2133600"/>
            <a:ext cx="1066800" cy="80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70000"/>
              </a:lnSpc>
              <a:spcBef>
                <a:spcPct val="50000"/>
              </a:spcBef>
            </a:pPr>
            <a:r>
              <a:rPr lang="fr-FR" altLang="fr-FR" sz="1800">
                <a:solidFill>
                  <a:srgbClr val="006600"/>
                </a:solidFill>
              </a:rPr>
              <a:t>non</a:t>
            </a:r>
          </a:p>
          <a:p>
            <a:pPr algn="ctr">
              <a:lnSpc>
                <a:spcPct val="70000"/>
              </a:lnSpc>
              <a:spcBef>
                <a:spcPct val="50000"/>
              </a:spcBef>
            </a:pPr>
            <a:r>
              <a:rPr lang="fr-FR" altLang="fr-FR" sz="1800">
                <a:solidFill>
                  <a:srgbClr val="006600"/>
                </a:solidFill>
              </a:rPr>
              <a:t>              oui</a:t>
            </a:r>
            <a:endParaRPr lang="fr-FR" altLang="fr-FR">
              <a:solidFill>
                <a:srgbClr val="006600"/>
              </a:solidFill>
            </a:endParaRPr>
          </a:p>
        </p:txBody>
      </p:sp>
      <p:sp>
        <p:nvSpPr>
          <p:cNvPr id="2122" name="Text Box 74"/>
          <p:cNvSpPr txBox="1">
            <a:spLocks noChangeArrowheads="1"/>
          </p:cNvSpPr>
          <p:nvPr/>
        </p:nvSpPr>
        <p:spPr bwMode="auto">
          <a:xfrm>
            <a:off x="6781800" y="6248400"/>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FR" altLang="fr-FR" sz="1800">
                <a:solidFill>
                  <a:srgbClr val="CC0000"/>
                </a:solidFill>
              </a:rPr>
              <a:t>  </a:t>
            </a:r>
            <a:r>
              <a:rPr lang="fr-FR" altLang="fr-FR" sz="1800">
                <a:solidFill>
                  <a:srgbClr val="006600"/>
                </a:solidFill>
              </a:rPr>
              <a:t>oui</a:t>
            </a:r>
            <a:endParaRPr lang="fr-FR" altLang="fr-FR"/>
          </a:p>
        </p:txBody>
      </p:sp>
      <p:sp>
        <p:nvSpPr>
          <p:cNvPr id="2123" name="Text Box 75"/>
          <p:cNvSpPr txBox="1">
            <a:spLocks noChangeArrowheads="1"/>
          </p:cNvSpPr>
          <p:nvPr/>
        </p:nvSpPr>
        <p:spPr bwMode="auto">
          <a:xfrm rot="-5400018">
            <a:off x="4726782" y="6180931"/>
            <a:ext cx="747712" cy="42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0"/>
              </a:lnSpc>
              <a:spcBef>
                <a:spcPct val="50000"/>
              </a:spcBef>
            </a:pPr>
            <a:endParaRPr lang="fr-FR" altLang="fr-FR" sz="1200"/>
          </a:p>
          <a:p>
            <a:pPr algn="ctr">
              <a:lnSpc>
                <a:spcPct val="40000"/>
              </a:lnSpc>
              <a:spcBef>
                <a:spcPct val="50000"/>
              </a:spcBef>
            </a:pPr>
            <a:r>
              <a:rPr lang="fr-FR" altLang="fr-FR" sz="1200">
                <a:solidFill>
                  <a:schemeClr val="accent2"/>
                </a:solidFill>
              </a:rPr>
              <a:t>sur </a:t>
            </a:r>
          </a:p>
          <a:p>
            <a:pPr algn="ctr">
              <a:lnSpc>
                <a:spcPct val="40000"/>
              </a:lnSpc>
              <a:spcBef>
                <a:spcPct val="50000"/>
              </a:spcBef>
            </a:pPr>
            <a:r>
              <a:rPr lang="fr-FR" altLang="fr-FR" sz="1200">
                <a:solidFill>
                  <a:schemeClr val="accent2"/>
                </a:solidFill>
              </a:rPr>
              <a:t>demande</a:t>
            </a:r>
            <a:endParaRPr lang="fr-FR" alt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0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10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10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11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1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11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113"/>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117"/>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114"/>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2116"/>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2115"/>
                                        </p:tgtEl>
                                        <p:attrNameLst>
                                          <p:attrName>style.visibility</p:attrName>
                                        </p:attrNameLst>
                                      </p:cBhvr>
                                      <p:to>
                                        <p:strVal val="visible"/>
                                      </p:to>
                                    </p:set>
                                  </p:childTnLst>
                                </p:cTn>
                              </p:par>
                            </p:childTnLst>
                          </p:cTn>
                        </p:par>
                        <p:par>
                          <p:cTn id="47" fill="hold" nodeType="afterGroup">
                            <p:stCondLst>
                              <p:cond delay="500"/>
                            </p:stCondLst>
                            <p:childTnLst>
                              <p:par>
                                <p:cTn id="48" presetID="1" presetClass="entr" presetSubtype="0" fill="hold" grpId="0" nodeType="afterEffect">
                                  <p:stCondLst>
                                    <p:cond delay="0"/>
                                  </p:stCondLst>
                                  <p:childTnLst>
                                    <p:set>
                                      <p:cBhvr>
                                        <p:cTn id="49" dur="1" fill="hold">
                                          <p:stCondLst>
                                            <p:cond delay="499"/>
                                          </p:stCondLst>
                                        </p:cTn>
                                        <p:tgtEl>
                                          <p:spTgt spid="2123"/>
                                        </p:tgtEl>
                                        <p:attrNameLst>
                                          <p:attrName>style.visibility</p:attrName>
                                        </p:attrNameLst>
                                      </p:cBhvr>
                                      <p:to>
                                        <p:strVal val="visible"/>
                                      </p:to>
                                    </p:set>
                                  </p:childTnLst>
                                </p:cTn>
                              </p:par>
                            </p:childTnLst>
                          </p:cTn>
                        </p:par>
                      </p:childTnLst>
                    </p:cTn>
                  </p:par>
                  <p:par>
                    <p:cTn id="50" fill="hold" nodeType="clickPar">
                      <p:stCondLst>
                        <p:cond delay="indefinite"/>
                      </p:stCondLst>
                      <p:childTnLst>
                        <p:par>
                          <p:cTn id="51" fill="hold" nodeType="withGroup">
                            <p:stCondLst>
                              <p:cond delay="0"/>
                            </p:stCondLst>
                            <p:childTnLst>
                              <p:par>
                                <p:cTn id="52" presetID="1" presetClass="entr" presetSubtype="0" fill="hold" grpId="0" nodeType="clickEffect">
                                  <p:stCondLst>
                                    <p:cond delay="0"/>
                                  </p:stCondLst>
                                  <p:childTnLst>
                                    <p:set>
                                      <p:cBhvr>
                                        <p:cTn id="53" dur="1" fill="hold">
                                          <p:stCondLst>
                                            <p:cond delay="499"/>
                                          </p:stCondLst>
                                        </p:cTn>
                                        <p:tgtEl>
                                          <p:spTgt spid="2118"/>
                                        </p:tgtEl>
                                        <p:attrNameLst>
                                          <p:attrName>style.visibility</p:attrName>
                                        </p:attrNameLst>
                                      </p:cBhvr>
                                      <p:to>
                                        <p:strVal val="visible"/>
                                      </p:to>
                                    </p:set>
                                  </p:childTnLst>
                                </p:cTn>
                              </p:par>
                            </p:childTnLst>
                          </p:cTn>
                        </p:par>
                      </p:childTnLst>
                    </p:cTn>
                  </p:par>
                  <p:par>
                    <p:cTn id="54" fill="hold" nodeType="clickPar">
                      <p:stCondLst>
                        <p:cond delay="indefinite"/>
                      </p:stCondLst>
                      <p:childTnLst>
                        <p:par>
                          <p:cTn id="55" fill="hold" nodeType="withGroup">
                            <p:stCondLst>
                              <p:cond delay="0"/>
                            </p:stCondLst>
                            <p:childTnLst>
                              <p:par>
                                <p:cTn id="56" presetID="1" presetClass="entr" presetSubtype="0" fill="hold" grpId="0" nodeType="clickEffect">
                                  <p:stCondLst>
                                    <p:cond delay="0"/>
                                  </p:stCondLst>
                                  <p:childTnLst>
                                    <p:set>
                                      <p:cBhvr>
                                        <p:cTn id="57" dur="1" fill="hold">
                                          <p:stCondLst>
                                            <p:cond delay="499"/>
                                          </p:stCondLst>
                                        </p:cTn>
                                        <p:tgtEl>
                                          <p:spTgt spid="2119"/>
                                        </p:tgtEl>
                                        <p:attrNameLst>
                                          <p:attrName>style.visibility</p:attrName>
                                        </p:attrNameLst>
                                      </p:cBhvr>
                                      <p:to>
                                        <p:strVal val="visible"/>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1" presetClass="entr" presetSubtype="0" fill="hold" grpId="0" nodeType="clickEffect">
                                  <p:stCondLst>
                                    <p:cond delay="0"/>
                                  </p:stCondLst>
                                  <p:childTnLst>
                                    <p:set>
                                      <p:cBhvr>
                                        <p:cTn id="61" dur="1" fill="hold">
                                          <p:stCondLst>
                                            <p:cond delay="499"/>
                                          </p:stCondLst>
                                        </p:cTn>
                                        <p:tgtEl>
                                          <p:spTgt spid="2120"/>
                                        </p:tgtEl>
                                        <p:attrNameLst>
                                          <p:attrName>style.visibility</p:attrName>
                                        </p:attrNameLst>
                                      </p:cBhvr>
                                      <p:to>
                                        <p:strVal val="visible"/>
                                      </p:to>
                                    </p:set>
                                  </p:childTnLst>
                                </p:cTn>
                              </p:par>
                            </p:childTnLst>
                          </p:cTn>
                        </p:par>
                      </p:childTnLst>
                    </p:cTn>
                  </p:par>
                  <p:par>
                    <p:cTn id="62" fill="hold" nodeType="clickPar">
                      <p:stCondLst>
                        <p:cond delay="indefinite"/>
                      </p:stCondLst>
                      <p:childTnLst>
                        <p:par>
                          <p:cTn id="63" fill="hold" nodeType="withGroup">
                            <p:stCondLst>
                              <p:cond delay="0"/>
                            </p:stCondLst>
                            <p:childTnLst>
                              <p:par>
                                <p:cTn id="64" presetID="1" presetClass="entr" presetSubtype="0" fill="hold" grpId="0" nodeType="clickEffect">
                                  <p:stCondLst>
                                    <p:cond delay="0"/>
                                  </p:stCondLst>
                                  <p:childTnLst>
                                    <p:set>
                                      <p:cBhvr>
                                        <p:cTn id="65" dur="1" fill="hold">
                                          <p:stCondLst>
                                            <p:cond delay="499"/>
                                          </p:stCondLst>
                                        </p:cTn>
                                        <p:tgtEl>
                                          <p:spTgt spid="2121"/>
                                        </p:tgtEl>
                                        <p:attrNameLst>
                                          <p:attrName>style.visibility</p:attrName>
                                        </p:attrNameLst>
                                      </p:cBhvr>
                                      <p:to>
                                        <p:strVal val="visible"/>
                                      </p:to>
                                    </p:set>
                                  </p:childTnLst>
                                </p:cTn>
                              </p:par>
                            </p:childTnLst>
                          </p:cTn>
                        </p:par>
                      </p:childTnLst>
                    </p:cTn>
                  </p:par>
                  <p:par>
                    <p:cTn id="66" fill="hold" nodeType="clickPar">
                      <p:stCondLst>
                        <p:cond delay="indefinite"/>
                      </p:stCondLst>
                      <p:childTnLst>
                        <p:par>
                          <p:cTn id="67" fill="hold" nodeType="withGroup">
                            <p:stCondLst>
                              <p:cond delay="0"/>
                            </p:stCondLst>
                            <p:childTnLst>
                              <p:par>
                                <p:cTn id="68" presetID="1" presetClass="entr" presetSubtype="0" fill="hold" grpId="0" nodeType="clickEffect">
                                  <p:stCondLst>
                                    <p:cond delay="0"/>
                                  </p:stCondLst>
                                  <p:childTnLst>
                                    <p:set>
                                      <p:cBhvr>
                                        <p:cTn id="69" dur="1" fill="hold">
                                          <p:stCondLst>
                                            <p:cond delay="499"/>
                                          </p:stCondLst>
                                        </p:cTn>
                                        <p:tgtEl>
                                          <p:spTgt spid="2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7" grpId="0" autoUpdateAnimBg="0"/>
      <p:bldP spid="2108" grpId="0" autoUpdateAnimBg="0"/>
      <p:bldP spid="2109" grpId="0" autoUpdateAnimBg="0"/>
      <p:bldP spid="2110" grpId="0" autoUpdateAnimBg="0"/>
      <p:bldP spid="2111" grpId="0" autoUpdateAnimBg="0"/>
      <p:bldP spid="2112" grpId="0" autoUpdateAnimBg="0"/>
      <p:bldP spid="2113" grpId="0" autoUpdateAnimBg="0"/>
      <p:bldP spid="2114" grpId="0" autoUpdateAnimBg="0"/>
      <p:bldP spid="2115" grpId="0" autoUpdateAnimBg="0"/>
      <p:bldP spid="2116" grpId="0" autoUpdateAnimBg="0"/>
      <p:bldP spid="2117" grpId="0" autoUpdateAnimBg="0"/>
      <p:bldP spid="2118" grpId="0" autoUpdateAnimBg="0"/>
      <p:bldP spid="2119" grpId="0" autoUpdateAnimBg="0"/>
      <p:bldP spid="2120" grpId="0" autoUpdateAnimBg="0"/>
      <p:bldP spid="2121" grpId="0" autoUpdateAnimBg="0"/>
      <p:bldP spid="2122" grpId="0" autoUpdateAnimBg="0"/>
      <p:bldP spid="2123"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fr-FR" altLang="fr-FR" b="1">
                <a:solidFill>
                  <a:srgbClr val="000099"/>
                </a:solidFill>
              </a:rPr>
              <a:t>Nue-propriété</a:t>
            </a:r>
          </a:p>
        </p:txBody>
      </p:sp>
      <p:sp>
        <p:nvSpPr>
          <p:cNvPr id="68611" name="Rectangle 3"/>
          <p:cNvSpPr>
            <a:spLocks noGrp="1" noChangeArrowheads="1"/>
          </p:cNvSpPr>
          <p:nvPr>
            <p:ph type="body" idx="1"/>
          </p:nvPr>
        </p:nvSpPr>
        <p:spPr/>
        <p:txBody>
          <a:bodyPr/>
          <a:lstStyle/>
          <a:p>
            <a:r>
              <a:rPr lang="fr-FR" altLang="fr-FR" i="1"/>
              <a:t>La nue-propriété est la propriété d'un bien dont le titulaire n'a pas la jouissance, la jouissance de ce bien, ou </a:t>
            </a:r>
            <a:r>
              <a:rPr lang="fr-FR" altLang="fr-FR" sz="3600" b="1" i="1">
                <a:solidFill>
                  <a:srgbClr val="FF3300"/>
                </a:solidFill>
              </a:rPr>
              <a:t>usufruit</a:t>
            </a:r>
            <a:r>
              <a:rPr lang="fr-FR" altLang="fr-FR" i="1"/>
              <a:t>, est donnée à une autre personne.</a:t>
            </a:r>
          </a:p>
          <a:p>
            <a:endParaRPr lang="fr-FR" altLang="fr-FR" i="1"/>
          </a:p>
          <a:p>
            <a:pPr>
              <a:buFontTx/>
              <a:buNone/>
            </a:pPr>
            <a:r>
              <a:rPr lang="fr-FR" altLang="fr-FR" sz="2000" b="1"/>
              <a:t>745 à 775 du Code Civil Suisse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fr-FR" altLang="fr-FR" sz="4000" b="1">
                <a:solidFill>
                  <a:srgbClr val="000099"/>
                </a:solidFill>
              </a:rPr>
              <a:t>La différence entre usufruit et droit d’habitation</a:t>
            </a:r>
          </a:p>
        </p:txBody>
      </p:sp>
      <p:sp>
        <p:nvSpPr>
          <p:cNvPr id="67587" name="Rectangle 3"/>
          <p:cNvSpPr>
            <a:spLocks noGrp="1" noChangeArrowheads="1"/>
          </p:cNvSpPr>
          <p:nvPr>
            <p:ph type="body" idx="1"/>
          </p:nvPr>
        </p:nvSpPr>
        <p:spPr/>
        <p:txBody>
          <a:bodyPr/>
          <a:lstStyle/>
          <a:p>
            <a:pPr>
              <a:buFontTx/>
              <a:buNone/>
            </a:pPr>
            <a:r>
              <a:rPr lang="fr-FR" altLang="fr-FR" sz="2800"/>
              <a:t>	Au décès de son conjoint, le survivant a normalement droit à la maison dans laquelle le couple a vécu.</a:t>
            </a:r>
          </a:p>
          <a:p>
            <a:pPr>
              <a:buFontTx/>
              <a:buNone/>
            </a:pPr>
            <a:r>
              <a:rPr lang="fr-FR" altLang="fr-FR" sz="2800"/>
              <a:t>	Mais les dispositions peuvent être modifiées. Le survivant peut parfaitement être au bénéfice de l’usufruit ou du droit d’habitation.</a:t>
            </a:r>
          </a:p>
          <a:p>
            <a:pPr>
              <a:buFontTx/>
              <a:buNone/>
            </a:pPr>
            <a:r>
              <a:rPr lang="fr-FR" altLang="fr-FR" sz="2800"/>
              <a:t>	</a:t>
            </a:r>
            <a:r>
              <a:rPr lang="fr-FR" altLang="fr-FR" sz="2800">
                <a:solidFill>
                  <a:srgbClr val="FF3300"/>
                </a:solidFill>
              </a:rPr>
              <a:t>Ces deux droits se créent par pacte successoral, testament ou contrat validés par un notaire.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Grp="1" noChangeArrowheads="1"/>
          </p:cNvSpPr>
          <p:nvPr>
            <p:ph type="body" idx="1"/>
          </p:nvPr>
        </p:nvSpPr>
        <p:spPr>
          <a:xfrm>
            <a:off x="685800" y="404813"/>
            <a:ext cx="7772400" cy="5903912"/>
          </a:xfrm>
        </p:spPr>
        <p:txBody>
          <a:bodyPr/>
          <a:lstStyle/>
          <a:p>
            <a:pPr>
              <a:lnSpc>
                <a:spcPct val="80000"/>
              </a:lnSpc>
              <a:buFontTx/>
              <a:buNone/>
            </a:pPr>
            <a:endParaRPr lang="fr-FR" altLang="fr-FR" sz="2000"/>
          </a:p>
          <a:p>
            <a:pPr>
              <a:lnSpc>
                <a:spcPct val="80000"/>
              </a:lnSpc>
            </a:pPr>
            <a:r>
              <a:rPr lang="fr-FR" altLang="fr-FR" sz="2000" b="1">
                <a:solidFill>
                  <a:srgbClr val="FF3300"/>
                </a:solidFill>
              </a:rPr>
              <a:t>Le droit d’habitation</a:t>
            </a:r>
            <a:r>
              <a:rPr lang="fr-FR" altLang="fr-FR" sz="2000"/>
              <a:t> permet de rester dans la maison ou de n’en occuper qu’une partie. C’est un droit proche de l’usufruit parce qu’il est personnel, intransmissible et s’éteint au décès du bénéficiaire. L’occupant ne peut pas louer le bien. S’il en a la jouissance exclusive, il assume l’entretien courant. Qui paie les impôts? Dans la majorité des cantons, la valeur locative s’ajoute au revenu imposable du bénéficiaire du droit d’habitation. Les nus-propriétaires (enfants, par exemple) paient en revanche la charge hypothécaire ainsi que l’impôt sur la fortune (après déduction de la dette hypothécaire, par exemple). </a:t>
            </a:r>
          </a:p>
          <a:p>
            <a:pPr>
              <a:lnSpc>
                <a:spcPct val="80000"/>
              </a:lnSpc>
              <a:buFontTx/>
              <a:buNone/>
            </a:pPr>
            <a:endParaRPr lang="fr-FR" altLang="fr-FR" sz="2000"/>
          </a:p>
          <a:p>
            <a:pPr>
              <a:lnSpc>
                <a:spcPct val="80000"/>
              </a:lnSpc>
            </a:pPr>
            <a:r>
              <a:rPr lang="fr-FR" altLang="fr-FR" sz="2000" b="1">
                <a:solidFill>
                  <a:srgbClr val="FF3300"/>
                </a:solidFill>
              </a:rPr>
              <a:t>L’usufruit</a:t>
            </a:r>
            <a:r>
              <a:rPr lang="fr-FR" altLang="fr-FR" sz="2000"/>
              <a:t> est un droit d’usage et de jouissance personnel et intransmissible qui s’éteint au décès. Son bénéficiaire jouit de tous les droits du propriétaire sauf celui d’en disposer. Il est libre d’occuper, de louer ou de prêter le bien, sans toutefois avoir le droit de le vendre ou de le mettre en gage. Il paie également toutes les charges (entretien, intérêts hypothécaires, impôts). L’usufruit – comme le droit d’habitation – passe aussi par une inscription au Registre foncier. Reste que c’est une pratique familiale courante lorsque les parents désirent faire donation de leur maison de leur vivant à leurs enfants, tout en se ménageant le droit d’y rester jusqu’à leur décès. A ce moment-là, l’usufruit s’éteint et les enfants retrouvent la pleine propriété de leur bien.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ctrTitle"/>
          </p:nvPr>
        </p:nvSpPr>
        <p:spPr>
          <a:xfrm>
            <a:off x="685800" y="2286000"/>
            <a:ext cx="7772400" cy="1143000"/>
          </a:xfrm>
        </p:spPr>
        <p:txBody>
          <a:bodyPr anchor="ctr"/>
          <a:lstStyle/>
          <a:p>
            <a:r>
              <a:rPr lang="fr-FR" altLang="fr-FR" sz="4400">
                <a:solidFill>
                  <a:schemeClr val="accent2"/>
                </a:solidFill>
              </a:rPr>
              <a:t>Cas de rétention</a:t>
            </a:r>
            <a:endParaRPr lang="fr-FR" altLang="fr-FR" sz="440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1026"/>
          <p:cNvSpPr txBox="1">
            <a:spLocks noChangeArrowheads="1"/>
          </p:cNvSpPr>
          <p:nvPr/>
        </p:nvSpPr>
        <p:spPr bwMode="auto">
          <a:xfrm>
            <a:off x="381000" y="457200"/>
            <a:ext cx="800100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altLang="fr-FR">
                <a:solidFill>
                  <a:srgbClr val="000099"/>
                </a:solidFill>
              </a:rPr>
              <a:t>Code Civil</a:t>
            </a:r>
            <a:endParaRPr lang="fr-FR" altLang="fr-FR" sz="2000">
              <a:solidFill>
                <a:srgbClr val="000099"/>
              </a:solidFill>
            </a:endParaRPr>
          </a:p>
          <a:p>
            <a:endParaRPr lang="fr-FR" altLang="fr-FR" sz="2000">
              <a:solidFill>
                <a:srgbClr val="000099"/>
              </a:solidFill>
            </a:endParaRPr>
          </a:p>
          <a:p>
            <a:r>
              <a:rPr lang="fr-FR" altLang="fr-FR" sz="2000" u="sng">
                <a:solidFill>
                  <a:srgbClr val="000099"/>
                </a:solidFill>
              </a:rPr>
              <a:t>Du gage mobilier</a:t>
            </a:r>
            <a:endParaRPr lang="fr-FR" altLang="fr-FR" sz="2000">
              <a:solidFill>
                <a:srgbClr val="000099"/>
              </a:solidFill>
            </a:endParaRPr>
          </a:p>
          <a:p>
            <a:r>
              <a:rPr lang="fr-FR" altLang="fr-FR" sz="2000">
                <a:solidFill>
                  <a:srgbClr val="000099"/>
                </a:solidFill>
              </a:rPr>
              <a:t>Art. 895 - Droit de rétention</a:t>
            </a:r>
            <a:endParaRPr lang="fr-FR" altLang="fr-FR" sz="2000"/>
          </a:p>
          <a:p>
            <a:r>
              <a:rPr lang="fr-FR" altLang="fr-FR" sz="2000"/>
              <a:t>Le créancier qui, du consentement du débiteur, se trouve en possession de choses mobilières ou de papiers-valeurs appartenant à ce dernier, a </a:t>
            </a:r>
            <a:r>
              <a:rPr lang="fr-FR" altLang="fr-FR" sz="2000">
                <a:solidFill>
                  <a:srgbClr val="FF3300"/>
                </a:solidFill>
              </a:rPr>
              <a:t>le droit de les retenir jusqu'au paiement</a:t>
            </a:r>
            <a:r>
              <a:rPr lang="fr-FR" altLang="fr-FR" sz="2000"/>
              <a:t>, à la condition que sa créance soit exigible et qu'il y ait un rapport naturel de connexité entre elle et l'objet retenu.</a:t>
            </a:r>
          </a:p>
        </p:txBody>
      </p:sp>
      <p:sp>
        <p:nvSpPr>
          <p:cNvPr id="36868" name="Text Box 1028"/>
          <p:cNvSpPr txBox="1">
            <a:spLocks noChangeArrowheads="1"/>
          </p:cNvSpPr>
          <p:nvPr/>
        </p:nvSpPr>
        <p:spPr bwMode="auto">
          <a:xfrm>
            <a:off x="381000" y="3505200"/>
            <a:ext cx="80010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altLang="fr-FR" sz="2000" u="sng">
                <a:solidFill>
                  <a:srgbClr val="000099"/>
                </a:solidFill>
              </a:rPr>
              <a:t>De la propriété foncière</a:t>
            </a:r>
            <a:r>
              <a:rPr lang="fr-FR" altLang="fr-FR" sz="2000">
                <a:solidFill>
                  <a:srgbClr val="000099"/>
                </a:solidFill>
              </a:rPr>
              <a:t> </a:t>
            </a:r>
          </a:p>
          <a:p>
            <a:r>
              <a:rPr lang="fr-FR" altLang="fr-FR" sz="2000">
                <a:solidFill>
                  <a:srgbClr val="000099"/>
                </a:solidFill>
              </a:rPr>
              <a:t>Art. 712k - Droit de rétention</a:t>
            </a:r>
            <a:endParaRPr lang="fr-FR" altLang="fr-FR" sz="2000"/>
          </a:p>
          <a:p>
            <a:r>
              <a:rPr lang="fr-FR" altLang="fr-FR" sz="2000">
                <a:solidFill>
                  <a:srgbClr val="FF3300"/>
                </a:solidFill>
              </a:rPr>
              <a:t>Pour garantir son droit aux contributions des trois dernières années</a:t>
            </a:r>
            <a:r>
              <a:rPr lang="fr-FR" altLang="fr-FR" sz="2000"/>
              <a:t>, la communauté a sur les meubles qui garnissent les locaux d'un copropriétaire et qui servent soit à leur aménagement soit à leur usage le même droit de rétention qu'un bailleur.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68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609600" y="685800"/>
            <a:ext cx="80010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altLang="fr-FR">
                <a:solidFill>
                  <a:srgbClr val="000099"/>
                </a:solidFill>
              </a:rPr>
              <a:t>Code civil</a:t>
            </a:r>
          </a:p>
          <a:p>
            <a:endParaRPr lang="fr-FR" altLang="fr-FR" sz="2000">
              <a:solidFill>
                <a:srgbClr val="000099"/>
              </a:solidFill>
            </a:endParaRPr>
          </a:p>
          <a:p>
            <a:r>
              <a:rPr lang="fr-FR" altLang="fr-FR" sz="2000" u="sng">
                <a:solidFill>
                  <a:srgbClr val="000099"/>
                </a:solidFill>
              </a:rPr>
              <a:t>De la propriété foncière</a:t>
            </a:r>
            <a:endParaRPr lang="fr-FR" altLang="fr-FR" sz="2000">
              <a:solidFill>
                <a:srgbClr val="000099"/>
              </a:solidFill>
            </a:endParaRPr>
          </a:p>
          <a:p>
            <a:r>
              <a:rPr lang="fr-FR" altLang="fr-FR" sz="2000">
                <a:solidFill>
                  <a:srgbClr val="000099"/>
                </a:solidFill>
              </a:rPr>
              <a:t>Art. 700 - Recherches des épaves, etc.</a:t>
            </a:r>
            <a:endParaRPr lang="fr-FR" altLang="fr-FR" sz="2000"/>
          </a:p>
          <a:p>
            <a:r>
              <a:rPr lang="fr-FR" altLang="fr-FR" sz="2000"/>
              <a:t>Lorsque, par l'effet de l'eau, du vent, des avalanches, de toute autre force naturelle ou par cas fortuit, des objets quelconques sont entraînés sur le fonds d'un tiers, ou que des animaux, tels que bestiaux, essaims d'abeilles, volailles, poissons, s'y transportent, le propriétaire de l'immeuble doit en permettre la recherche et l'enlèvement aux ayants droits.</a:t>
            </a:r>
          </a:p>
          <a:p>
            <a:endParaRPr lang="fr-FR" altLang="fr-FR" sz="2000"/>
          </a:p>
          <a:p>
            <a:r>
              <a:rPr lang="fr-FR" altLang="fr-FR" sz="2000">
                <a:solidFill>
                  <a:srgbClr val="FF3300"/>
                </a:solidFill>
              </a:rPr>
              <a:t>S'il en résulte un dommage, il peut réclamer une indemnité et exercer de ce chef un droit de rétention.</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381000" y="228600"/>
            <a:ext cx="800100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altLang="fr-FR">
                <a:solidFill>
                  <a:srgbClr val="000099"/>
                </a:solidFill>
              </a:rPr>
              <a:t>Code des obligations</a:t>
            </a:r>
          </a:p>
          <a:p>
            <a:endParaRPr lang="fr-FR" altLang="fr-FR" sz="2000">
              <a:solidFill>
                <a:srgbClr val="000099"/>
              </a:solidFill>
            </a:endParaRPr>
          </a:p>
          <a:p>
            <a:r>
              <a:rPr lang="fr-FR" altLang="fr-FR" sz="2000" u="sng">
                <a:solidFill>
                  <a:srgbClr val="000099"/>
                </a:solidFill>
              </a:rPr>
              <a:t>Du bail à loyer</a:t>
            </a:r>
            <a:endParaRPr lang="fr-FR" altLang="fr-FR" sz="2000">
              <a:solidFill>
                <a:srgbClr val="000099"/>
              </a:solidFill>
            </a:endParaRPr>
          </a:p>
          <a:p>
            <a:r>
              <a:rPr lang="fr-FR" altLang="fr-FR" sz="2000">
                <a:solidFill>
                  <a:srgbClr val="000099"/>
                </a:solidFill>
              </a:rPr>
              <a:t>Art. 268 - Droit de rétention du bailleur</a:t>
            </a:r>
            <a:endParaRPr lang="fr-FR" altLang="fr-FR" sz="2000"/>
          </a:p>
          <a:p>
            <a:r>
              <a:rPr lang="fr-FR" altLang="fr-FR" sz="2000"/>
              <a:t>Le bailleur de </a:t>
            </a:r>
            <a:r>
              <a:rPr lang="fr-FR" altLang="fr-FR" sz="2000" u="sng"/>
              <a:t>locaux commerciaux</a:t>
            </a:r>
            <a:r>
              <a:rPr lang="fr-FR" altLang="fr-FR" sz="2000"/>
              <a:t> a, pour </a:t>
            </a:r>
            <a:r>
              <a:rPr lang="fr-FR" altLang="fr-FR" sz="2000">
                <a:solidFill>
                  <a:srgbClr val="FF3300"/>
                </a:solidFill>
              </a:rPr>
              <a:t>garantie du loyer</a:t>
            </a:r>
            <a:r>
              <a:rPr lang="fr-FR" altLang="fr-FR" sz="2000"/>
              <a:t> de l'année écoulée et du semestre courant, un droit de rétention sur les meubles qui se trouvent dans les locaux loués et qui servent soit à l'aménagement, soit à l'usage de ceux-ci.</a:t>
            </a:r>
          </a:p>
        </p:txBody>
      </p:sp>
      <p:sp>
        <p:nvSpPr>
          <p:cNvPr id="49155" name="Text Box 3"/>
          <p:cNvSpPr txBox="1">
            <a:spLocks noChangeArrowheads="1"/>
          </p:cNvSpPr>
          <p:nvPr/>
        </p:nvSpPr>
        <p:spPr bwMode="auto">
          <a:xfrm>
            <a:off x="381000" y="3124200"/>
            <a:ext cx="80010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altLang="fr-FR" sz="2000" u="sng">
                <a:solidFill>
                  <a:srgbClr val="000099"/>
                </a:solidFill>
              </a:rPr>
              <a:t>Du bail à ferme</a:t>
            </a:r>
            <a:endParaRPr lang="fr-FR" altLang="fr-FR" sz="2000">
              <a:solidFill>
                <a:srgbClr val="000099"/>
              </a:solidFill>
            </a:endParaRPr>
          </a:p>
          <a:p>
            <a:r>
              <a:rPr lang="fr-FR" altLang="fr-FR" sz="2000">
                <a:solidFill>
                  <a:srgbClr val="000099"/>
                </a:solidFill>
              </a:rPr>
              <a:t>Art. 299c - Droit de rétention</a:t>
            </a:r>
          </a:p>
          <a:p>
            <a:r>
              <a:rPr lang="fr-FR" altLang="fr-FR" sz="2000"/>
              <a:t>Le bailleur a, pour la </a:t>
            </a:r>
            <a:r>
              <a:rPr lang="fr-FR" altLang="fr-FR" sz="2000">
                <a:solidFill>
                  <a:srgbClr val="FF3300"/>
                </a:solidFill>
              </a:rPr>
              <a:t>garantie du fermage</a:t>
            </a:r>
            <a:r>
              <a:rPr lang="fr-FR" altLang="fr-FR" sz="2000"/>
              <a:t> de l'année écoulée et de l'année courante, le même droit de rétention qu'en matière de bail à loyer.</a:t>
            </a:r>
          </a:p>
        </p:txBody>
      </p:sp>
      <p:sp>
        <p:nvSpPr>
          <p:cNvPr id="49156" name="Text Box 4"/>
          <p:cNvSpPr txBox="1">
            <a:spLocks noChangeArrowheads="1"/>
          </p:cNvSpPr>
          <p:nvPr/>
        </p:nvSpPr>
        <p:spPr bwMode="auto">
          <a:xfrm>
            <a:off x="381000" y="4724400"/>
            <a:ext cx="8001000"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altLang="fr-FR" sz="2000" u="sng">
                <a:solidFill>
                  <a:srgbClr val="000099"/>
                </a:solidFill>
              </a:rPr>
              <a:t>Des diverses espèces de contrats</a:t>
            </a:r>
            <a:endParaRPr lang="fr-FR" altLang="fr-FR" sz="2000">
              <a:solidFill>
                <a:srgbClr val="000099"/>
              </a:solidFill>
            </a:endParaRPr>
          </a:p>
          <a:p>
            <a:r>
              <a:rPr lang="fr-FR" altLang="fr-FR" sz="2000">
                <a:solidFill>
                  <a:srgbClr val="000099"/>
                </a:solidFill>
              </a:rPr>
              <a:t>Art. 491 - Droit de rétention</a:t>
            </a:r>
            <a:endParaRPr lang="fr-FR" altLang="fr-FR" sz="2000"/>
          </a:p>
          <a:p>
            <a:r>
              <a:rPr lang="fr-FR" altLang="fr-FR" sz="2000"/>
              <a:t>Les aubergistes, les hôteliers et ceux qui tiennent des écuries publiques ont, sur les choses apportées ou remisées chez eux, </a:t>
            </a:r>
            <a:r>
              <a:rPr lang="fr-FR" altLang="fr-FR" sz="2000">
                <a:solidFill>
                  <a:srgbClr val="FF3300"/>
                </a:solidFill>
              </a:rPr>
              <a:t>un droit de rétention en garantie de leurs créances pour frais d'hôtel et de garde.</a:t>
            </a:r>
            <a:endParaRPr lang="fr-FR" altLang="fr-FR" sz="2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915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91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autoUpdateAnimBg="0"/>
      <p:bldP spid="49156"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ctrTitle"/>
          </p:nvPr>
        </p:nvSpPr>
        <p:spPr>
          <a:xfrm>
            <a:off x="685800" y="2286000"/>
            <a:ext cx="7772400" cy="1143000"/>
          </a:xfrm>
        </p:spPr>
        <p:txBody>
          <a:bodyPr anchor="ctr"/>
          <a:lstStyle/>
          <a:p>
            <a:r>
              <a:rPr lang="fr-FR" altLang="fr-FR" sz="4400">
                <a:solidFill>
                  <a:schemeClr val="accent2"/>
                </a:solidFill>
              </a:rPr>
              <a:t>Cas de servitudes</a:t>
            </a:r>
            <a:endParaRPr lang="fr-FR" altLang="fr-FR" sz="440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3" descr="SERVITU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28600"/>
            <a:ext cx="5235575" cy="6477000"/>
          </a:xfrm>
          <a:prstGeom prst="rect">
            <a:avLst/>
          </a:prstGeom>
          <a:noFill/>
          <a:extLst>
            <a:ext uri="{909E8E84-426E-40DD-AFC4-6F175D3DCCD1}">
              <a14:hiddenFill xmlns:a14="http://schemas.microsoft.com/office/drawing/2010/main">
                <a:solidFill>
                  <a:srgbClr val="FFFFFF"/>
                </a:solidFill>
              </a14:hiddenFill>
            </a:ext>
          </a:extLst>
        </p:spPr>
      </p:pic>
      <p:sp>
        <p:nvSpPr>
          <p:cNvPr id="31752" name="Freeform 8"/>
          <p:cNvSpPr>
            <a:spLocks/>
          </p:cNvSpPr>
          <p:nvPr/>
        </p:nvSpPr>
        <p:spPr bwMode="auto">
          <a:xfrm>
            <a:off x="4124325" y="771525"/>
            <a:ext cx="1323975" cy="4191000"/>
          </a:xfrm>
          <a:custGeom>
            <a:avLst/>
            <a:gdLst>
              <a:gd name="T0" fmla="*/ 0 w 834"/>
              <a:gd name="T1" fmla="*/ 12 h 2640"/>
              <a:gd name="T2" fmla="*/ 66 w 834"/>
              <a:gd name="T3" fmla="*/ 54 h 2640"/>
              <a:gd name="T4" fmla="*/ 96 w 834"/>
              <a:gd name="T5" fmla="*/ 138 h 2640"/>
              <a:gd name="T6" fmla="*/ 234 w 834"/>
              <a:gd name="T7" fmla="*/ 1146 h 2640"/>
              <a:gd name="T8" fmla="*/ 330 w 834"/>
              <a:gd name="T9" fmla="*/ 1770 h 2640"/>
              <a:gd name="T10" fmla="*/ 360 w 834"/>
              <a:gd name="T11" fmla="*/ 1908 h 2640"/>
              <a:gd name="T12" fmla="*/ 438 w 834"/>
              <a:gd name="T13" fmla="*/ 2142 h 2640"/>
              <a:gd name="T14" fmla="*/ 528 w 834"/>
              <a:gd name="T15" fmla="*/ 2316 h 2640"/>
              <a:gd name="T16" fmla="*/ 618 w 834"/>
              <a:gd name="T17" fmla="*/ 2472 h 2640"/>
              <a:gd name="T18" fmla="*/ 744 w 834"/>
              <a:gd name="T19" fmla="*/ 2640 h 2640"/>
              <a:gd name="T20" fmla="*/ 834 w 834"/>
              <a:gd name="T21" fmla="*/ 2610 h 2640"/>
              <a:gd name="T22" fmla="*/ 750 w 834"/>
              <a:gd name="T23" fmla="*/ 2496 h 2640"/>
              <a:gd name="T24" fmla="*/ 642 w 834"/>
              <a:gd name="T25" fmla="*/ 2364 h 2640"/>
              <a:gd name="T26" fmla="*/ 594 w 834"/>
              <a:gd name="T27" fmla="*/ 2244 h 2640"/>
              <a:gd name="T28" fmla="*/ 528 w 834"/>
              <a:gd name="T29" fmla="*/ 2100 h 2640"/>
              <a:gd name="T30" fmla="*/ 474 w 834"/>
              <a:gd name="T31" fmla="*/ 1980 h 2640"/>
              <a:gd name="T32" fmla="*/ 444 w 834"/>
              <a:gd name="T33" fmla="*/ 1878 h 2640"/>
              <a:gd name="T34" fmla="*/ 174 w 834"/>
              <a:gd name="T35" fmla="*/ 78 h 2640"/>
              <a:gd name="T36" fmla="*/ 186 w 834"/>
              <a:gd name="T37" fmla="*/ 42 h 2640"/>
              <a:gd name="T38" fmla="*/ 264 w 834"/>
              <a:gd name="T39" fmla="*/ 0 h 2640"/>
              <a:gd name="T40" fmla="*/ 0 w 834"/>
              <a:gd name="T41" fmla="*/ 12 h 2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34" h="2640">
                <a:moveTo>
                  <a:pt x="0" y="12"/>
                </a:moveTo>
                <a:cubicBezTo>
                  <a:pt x="52" y="29"/>
                  <a:pt x="25" y="27"/>
                  <a:pt x="66" y="54"/>
                </a:cubicBezTo>
                <a:cubicBezTo>
                  <a:pt x="75" y="80"/>
                  <a:pt x="96" y="111"/>
                  <a:pt x="96" y="138"/>
                </a:cubicBezTo>
                <a:lnTo>
                  <a:pt x="234" y="1146"/>
                </a:lnTo>
                <a:lnTo>
                  <a:pt x="330" y="1770"/>
                </a:lnTo>
                <a:lnTo>
                  <a:pt x="360" y="1908"/>
                </a:lnTo>
                <a:lnTo>
                  <a:pt x="438" y="2142"/>
                </a:lnTo>
                <a:lnTo>
                  <a:pt x="528" y="2316"/>
                </a:lnTo>
                <a:lnTo>
                  <a:pt x="618" y="2472"/>
                </a:lnTo>
                <a:lnTo>
                  <a:pt x="744" y="2640"/>
                </a:lnTo>
                <a:lnTo>
                  <a:pt x="834" y="2610"/>
                </a:lnTo>
                <a:lnTo>
                  <a:pt x="750" y="2496"/>
                </a:lnTo>
                <a:lnTo>
                  <a:pt x="642" y="2364"/>
                </a:lnTo>
                <a:lnTo>
                  <a:pt x="594" y="2244"/>
                </a:lnTo>
                <a:lnTo>
                  <a:pt x="528" y="2100"/>
                </a:lnTo>
                <a:lnTo>
                  <a:pt x="474" y="1980"/>
                </a:lnTo>
                <a:lnTo>
                  <a:pt x="444" y="1878"/>
                </a:lnTo>
                <a:lnTo>
                  <a:pt x="174" y="78"/>
                </a:lnTo>
                <a:cubicBezTo>
                  <a:pt x="178" y="66"/>
                  <a:pt x="178" y="52"/>
                  <a:pt x="186" y="42"/>
                </a:cubicBezTo>
                <a:cubicBezTo>
                  <a:pt x="197" y="28"/>
                  <a:pt x="241" y="0"/>
                  <a:pt x="264" y="0"/>
                </a:cubicBezTo>
                <a:lnTo>
                  <a:pt x="0" y="12"/>
                </a:lnTo>
                <a:close/>
              </a:path>
            </a:pathLst>
          </a:cu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31753" name="Freeform 9"/>
          <p:cNvSpPr>
            <a:spLocks/>
          </p:cNvSpPr>
          <p:nvPr/>
        </p:nvSpPr>
        <p:spPr bwMode="auto">
          <a:xfrm>
            <a:off x="2209800" y="800100"/>
            <a:ext cx="2276475" cy="2038350"/>
          </a:xfrm>
          <a:custGeom>
            <a:avLst/>
            <a:gdLst>
              <a:gd name="T0" fmla="*/ 1206 w 1434"/>
              <a:gd name="T1" fmla="*/ 0 h 1284"/>
              <a:gd name="T2" fmla="*/ 1254 w 1434"/>
              <a:gd name="T3" fmla="*/ 36 h 1284"/>
              <a:gd name="T4" fmla="*/ 1296 w 1434"/>
              <a:gd name="T5" fmla="*/ 132 h 1284"/>
              <a:gd name="T6" fmla="*/ 1434 w 1434"/>
              <a:gd name="T7" fmla="*/ 1140 h 1284"/>
              <a:gd name="T8" fmla="*/ 1146 w 1434"/>
              <a:gd name="T9" fmla="*/ 1248 h 1284"/>
              <a:gd name="T10" fmla="*/ 24 w 1434"/>
              <a:gd name="T11" fmla="*/ 1284 h 1284"/>
              <a:gd name="T12" fmla="*/ 0 w 1434"/>
              <a:gd name="T13" fmla="*/ 342 h 1284"/>
              <a:gd name="T14" fmla="*/ 624 w 1434"/>
              <a:gd name="T15" fmla="*/ 288 h 1284"/>
              <a:gd name="T16" fmla="*/ 594 w 1434"/>
              <a:gd name="T17" fmla="*/ 48 h 1284"/>
              <a:gd name="T18" fmla="*/ 1206 w 1434"/>
              <a:gd name="T19" fmla="*/ 0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4" h="1284">
                <a:moveTo>
                  <a:pt x="1206" y="0"/>
                </a:moveTo>
                <a:cubicBezTo>
                  <a:pt x="1229" y="8"/>
                  <a:pt x="1234" y="23"/>
                  <a:pt x="1254" y="36"/>
                </a:cubicBezTo>
                <a:cubicBezTo>
                  <a:pt x="1264" y="65"/>
                  <a:pt x="1296" y="103"/>
                  <a:pt x="1296" y="132"/>
                </a:cubicBezTo>
                <a:lnTo>
                  <a:pt x="1434" y="1140"/>
                </a:lnTo>
                <a:lnTo>
                  <a:pt x="1146" y="1248"/>
                </a:lnTo>
                <a:lnTo>
                  <a:pt x="24" y="1284"/>
                </a:lnTo>
                <a:lnTo>
                  <a:pt x="0" y="342"/>
                </a:lnTo>
                <a:lnTo>
                  <a:pt x="624" y="288"/>
                </a:lnTo>
                <a:lnTo>
                  <a:pt x="594" y="48"/>
                </a:lnTo>
                <a:lnTo>
                  <a:pt x="1206" y="0"/>
                </a:lnTo>
                <a:close/>
              </a:path>
            </a:pathLst>
          </a:custGeom>
          <a:solidFill>
            <a:srgbClr val="FF0000">
              <a:alpha val="50000"/>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31763" name="Freeform 19"/>
          <p:cNvSpPr>
            <a:spLocks/>
          </p:cNvSpPr>
          <p:nvPr/>
        </p:nvSpPr>
        <p:spPr bwMode="auto">
          <a:xfrm>
            <a:off x="2209800" y="2628900"/>
            <a:ext cx="3095625" cy="3038475"/>
          </a:xfrm>
          <a:custGeom>
            <a:avLst/>
            <a:gdLst>
              <a:gd name="T0" fmla="*/ 0 w 1950"/>
              <a:gd name="T1" fmla="*/ 120 h 1914"/>
              <a:gd name="T2" fmla="*/ 1140 w 1950"/>
              <a:gd name="T3" fmla="*/ 96 h 1914"/>
              <a:gd name="T4" fmla="*/ 1440 w 1950"/>
              <a:gd name="T5" fmla="*/ 0 h 1914"/>
              <a:gd name="T6" fmla="*/ 1530 w 1950"/>
              <a:gd name="T7" fmla="*/ 576 h 1914"/>
              <a:gd name="T8" fmla="*/ 1548 w 1950"/>
              <a:gd name="T9" fmla="*/ 690 h 1914"/>
              <a:gd name="T10" fmla="*/ 1572 w 1950"/>
              <a:gd name="T11" fmla="*/ 798 h 1914"/>
              <a:gd name="T12" fmla="*/ 1620 w 1950"/>
              <a:gd name="T13" fmla="*/ 924 h 1914"/>
              <a:gd name="T14" fmla="*/ 1692 w 1950"/>
              <a:gd name="T15" fmla="*/ 1086 h 1914"/>
              <a:gd name="T16" fmla="*/ 1794 w 1950"/>
              <a:gd name="T17" fmla="*/ 1260 h 1914"/>
              <a:gd name="T18" fmla="*/ 1890 w 1950"/>
              <a:gd name="T19" fmla="*/ 1386 h 1914"/>
              <a:gd name="T20" fmla="*/ 1950 w 1950"/>
              <a:gd name="T21" fmla="*/ 1458 h 1914"/>
              <a:gd name="T22" fmla="*/ 672 w 1950"/>
              <a:gd name="T23" fmla="*/ 1914 h 1914"/>
              <a:gd name="T24" fmla="*/ 276 w 1950"/>
              <a:gd name="T25" fmla="*/ 690 h 1914"/>
              <a:gd name="T26" fmla="*/ 24 w 1950"/>
              <a:gd name="T27" fmla="*/ 696 h 1914"/>
              <a:gd name="T28" fmla="*/ 0 w 1950"/>
              <a:gd name="T29" fmla="*/ 120 h 1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50" h="1914">
                <a:moveTo>
                  <a:pt x="0" y="120"/>
                </a:moveTo>
                <a:lnTo>
                  <a:pt x="1140" y="96"/>
                </a:lnTo>
                <a:lnTo>
                  <a:pt x="1440" y="0"/>
                </a:lnTo>
                <a:lnTo>
                  <a:pt x="1530" y="576"/>
                </a:lnTo>
                <a:lnTo>
                  <a:pt x="1548" y="690"/>
                </a:lnTo>
                <a:lnTo>
                  <a:pt x="1572" y="798"/>
                </a:lnTo>
                <a:lnTo>
                  <a:pt x="1620" y="924"/>
                </a:lnTo>
                <a:lnTo>
                  <a:pt x="1692" y="1086"/>
                </a:lnTo>
                <a:lnTo>
                  <a:pt x="1794" y="1260"/>
                </a:lnTo>
                <a:lnTo>
                  <a:pt x="1890" y="1386"/>
                </a:lnTo>
                <a:lnTo>
                  <a:pt x="1950" y="1458"/>
                </a:lnTo>
                <a:lnTo>
                  <a:pt x="672" y="1914"/>
                </a:lnTo>
                <a:lnTo>
                  <a:pt x="276" y="690"/>
                </a:lnTo>
                <a:lnTo>
                  <a:pt x="24" y="696"/>
                </a:lnTo>
                <a:lnTo>
                  <a:pt x="0" y="120"/>
                </a:lnTo>
                <a:close/>
              </a:path>
            </a:pathLst>
          </a:custGeom>
          <a:solidFill>
            <a:srgbClr val="3366FF">
              <a:alpha val="50000"/>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31761" name="Freeform 17"/>
          <p:cNvSpPr>
            <a:spLocks/>
          </p:cNvSpPr>
          <p:nvPr/>
        </p:nvSpPr>
        <p:spPr bwMode="auto">
          <a:xfrm>
            <a:off x="4413250" y="638175"/>
            <a:ext cx="1739900" cy="1600200"/>
          </a:xfrm>
          <a:custGeom>
            <a:avLst/>
            <a:gdLst>
              <a:gd name="T0" fmla="*/ 4 w 1096"/>
              <a:gd name="T1" fmla="*/ 204 h 1008"/>
              <a:gd name="T2" fmla="*/ 16 w 1096"/>
              <a:gd name="T3" fmla="*/ 138 h 1008"/>
              <a:gd name="T4" fmla="*/ 70 w 1096"/>
              <a:gd name="T5" fmla="*/ 102 h 1008"/>
              <a:gd name="T6" fmla="*/ 88 w 1096"/>
              <a:gd name="T7" fmla="*/ 96 h 1008"/>
              <a:gd name="T8" fmla="*/ 124 w 1096"/>
              <a:gd name="T9" fmla="*/ 66 h 1008"/>
              <a:gd name="T10" fmla="*/ 952 w 1096"/>
              <a:gd name="T11" fmla="*/ 0 h 1008"/>
              <a:gd name="T12" fmla="*/ 1096 w 1096"/>
              <a:gd name="T13" fmla="*/ 846 h 1008"/>
              <a:gd name="T14" fmla="*/ 124 w 1096"/>
              <a:gd name="T15" fmla="*/ 1008 h 1008"/>
              <a:gd name="T16" fmla="*/ 4 w 1096"/>
              <a:gd name="T17" fmla="*/ 204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6" h="1008">
                <a:moveTo>
                  <a:pt x="4" y="204"/>
                </a:moveTo>
                <a:cubicBezTo>
                  <a:pt x="7" y="182"/>
                  <a:pt x="0" y="154"/>
                  <a:pt x="16" y="138"/>
                </a:cubicBezTo>
                <a:cubicBezTo>
                  <a:pt x="31" y="123"/>
                  <a:pt x="52" y="114"/>
                  <a:pt x="70" y="102"/>
                </a:cubicBezTo>
                <a:cubicBezTo>
                  <a:pt x="75" y="98"/>
                  <a:pt x="88" y="96"/>
                  <a:pt x="88" y="96"/>
                </a:cubicBezTo>
                <a:lnTo>
                  <a:pt x="124" y="66"/>
                </a:lnTo>
                <a:lnTo>
                  <a:pt x="952" y="0"/>
                </a:lnTo>
                <a:lnTo>
                  <a:pt x="1096" y="846"/>
                </a:lnTo>
                <a:lnTo>
                  <a:pt x="124" y="1008"/>
                </a:lnTo>
                <a:lnTo>
                  <a:pt x="4" y="204"/>
                </a:lnTo>
                <a:close/>
              </a:path>
            </a:pathLst>
          </a:custGeom>
          <a:solidFill>
            <a:srgbClr val="3366FF">
              <a:alpha val="50000"/>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31766" name="Freeform 22"/>
          <p:cNvSpPr>
            <a:spLocks/>
          </p:cNvSpPr>
          <p:nvPr/>
        </p:nvSpPr>
        <p:spPr bwMode="auto">
          <a:xfrm>
            <a:off x="4829175" y="3276600"/>
            <a:ext cx="1762125" cy="1628775"/>
          </a:xfrm>
          <a:custGeom>
            <a:avLst/>
            <a:gdLst>
              <a:gd name="T0" fmla="*/ 396 w 1110"/>
              <a:gd name="T1" fmla="*/ 1026 h 1026"/>
              <a:gd name="T2" fmla="*/ 288 w 1110"/>
              <a:gd name="T3" fmla="*/ 882 h 1026"/>
              <a:gd name="T4" fmla="*/ 222 w 1110"/>
              <a:gd name="T5" fmla="*/ 792 h 1026"/>
              <a:gd name="T6" fmla="*/ 156 w 1110"/>
              <a:gd name="T7" fmla="*/ 660 h 1026"/>
              <a:gd name="T8" fmla="*/ 102 w 1110"/>
              <a:gd name="T9" fmla="*/ 528 h 1026"/>
              <a:gd name="T10" fmla="*/ 54 w 1110"/>
              <a:gd name="T11" fmla="*/ 426 h 1026"/>
              <a:gd name="T12" fmla="*/ 18 w 1110"/>
              <a:gd name="T13" fmla="*/ 312 h 1026"/>
              <a:gd name="T14" fmla="*/ 0 w 1110"/>
              <a:gd name="T15" fmla="*/ 210 h 1026"/>
              <a:gd name="T16" fmla="*/ 972 w 1110"/>
              <a:gd name="T17" fmla="*/ 0 h 1026"/>
              <a:gd name="T18" fmla="*/ 1110 w 1110"/>
              <a:gd name="T19" fmla="*/ 786 h 1026"/>
              <a:gd name="T20" fmla="*/ 396 w 1110"/>
              <a:gd name="T21" fmla="*/ 1026 h 10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0" h="1026">
                <a:moveTo>
                  <a:pt x="396" y="1026"/>
                </a:moveTo>
                <a:lnTo>
                  <a:pt x="288" y="882"/>
                </a:lnTo>
                <a:lnTo>
                  <a:pt x="222" y="792"/>
                </a:lnTo>
                <a:lnTo>
                  <a:pt x="156" y="660"/>
                </a:lnTo>
                <a:lnTo>
                  <a:pt x="102" y="528"/>
                </a:lnTo>
                <a:lnTo>
                  <a:pt x="54" y="426"/>
                </a:lnTo>
                <a:lnTo>
                  <a:pt x="18" y="312"/>
                </a:lnTo>
                <a:lnTo>
                  <a:pt x="0" y="210"/>
                </a:lnTo>
                <a:lnTo>
                  <a:pt x="972" y="0"/>
                </a:lnTo>
                <a:lnTo>
                  <a:pt x="1110" y="786"/>
                </a:lnTo>
                <a:lnTo>
                  <a:pt x="396" y="1026"/>
                </a:lnTo>
                <a:close/>
              </a:path>
            </a:pathLst>
          </a:custGeom>
          <a:solidFill>
            <a:srgbClr val="3366FF">
              <a:alpha val="50000"/>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31764" name="Freeform 20"/>
          <p:cNvSpPr>
            <a:spLocks/>
          </p:cNvSpPr>
          <p:nvPr/>
        </p:nvSpPr>
        <p:spPr bwMode="auto">
          <a:xfrm>
            <a:off x="4619625" y="2000250"/>
            <a:ext cx="1762125" cy="1600200"/>
          </a:xfrm>
          <a:custGeom>
            <a:avLst/>
            <a:gdLst>
              <a:gd name="T0" fmla="*/ 0 w 1110"/>
              <a:gd name="T1" fmla="*/ 162 h 1008"/>
              <a:gd name="T2" fmla="*/ 966 w 1110"/>
              <a:gd name="T3" fmla="*/ 0 h 1008"/>
              <a:gd name="T4" fmla="*/ 1110 w 1110"/>
              <a:gd name="T5" fmla="*/ 798 h 1008"/>
              <a:gd name="T6" fmla="*/ 132 w 1110"/>
              <a:gd name="T7" fmla="*/ 1008 h 1008"/>
              <a:gd name="T8" fmla="*/ 0 w 1110"/>
              <a:gd name="T9" fmla="*/ 162 h 1008"/>
            </a:gdLst>
            <a:ahLst/>
            <a:cxnLst>
              <a:cxn ang="0">
                <a:pos x="T0" y="T1"/>
              </a:cxn>
              <a:cxn ang="0">
                <a:pos x="T2" y="T3"/>
              </a:cxn>
              <a:cxn ang="0">
                <a:pos x="T4" y="T5"/>
              </a:cxn>
              <a:cxn ang="0">
                <a:pos x="T6" y="T7"/>
              </a:cxn>
              <a:cxn ang="0">
                <a:pos x="T8" y="T9"/>
              </a:cxn>
            </a:cxnLst>
            <a:rect l="0" t="0" r="r" b="b"/>
            <a:pathLst>
              <a:path w="1110" h="1008">
                <a:moveTo>
                  <a:pt x="0" y="162"/>
                </a:moveTo>
                <a:lnTo>
                  <a:pt x="966" y="0"/>
                </a:lnTo>
                <a:lnTo>
                  <a:pt x="1110" y="798"/>
                </a:lnTo>
                <a:lnTo>
                  <a:pt x="132" y="1008"/>
                </a:lnTo>
                <a:lnTo>
                  <a:pt x="0" y="162"/>
                </a:lnTo>
                <a:close/>
              </a:path>
            </a:pathLst>
          </a:custGeom>
          <a:solidFill>
            <a:srgbClr val="99FF66">
              <a:alpha val="50000"/>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31768" name="Freeform 24"/>
          <p:cNvSpPr>
            <a:spLocks/>
          </p:cNvSpPr>
          <p:nvPr/>
        </p:nvSpPr>
        <p:spPr bwMode="auto">
          <a:xfrm>
            <a:off x="4229100" y="4524375"/>
            <a:ext cx="2609850" cy="2286000"/>
          </a:xfrm>
          <a:custGeom>
            <a:avLst/>
            <a:gdLst>
              <a:gd name="T0" fmla="*/ 0 w 1644"/>
              <a:gd name="T1" fmla="*/ 516 h 1440"/>
              <a:gd name="T2" fmla="*/ 1494 w 1644"/>
              <a:gd name="T3" fmla="*/ 0 h 1440"/>
              <a:gd name="T4" fmla="*/ 1644 w 1644"/>
              <a:gd name="T5" fmla="*/ 912 h 1440"/>
              <a:gd name="T6" fmla="*/ 294 w 1644"/>
              <a:gd name="T7" fmla="*/ 1440 h 1440"/>
              <a:gd name="T8" fmla="*/ 0 w 1644"/>
              <a:gd name="T9" fmla="*/ 516 h 1440"/>
            </a:gdLst>
            <a:ahLst/>
            <a:cxnLst>
              <a:cxn ang="0">
                <a:pos x="T0" y="T1"/>
              </a:cxn>
              <a:cxn ang="0">
                <a:pos x="T2" y="T3"/>
              </a:cxn>
              <a:cxn ang="0">
                <a:pos x="T4" y="T5"/>
              </a:cxn>
              <a:cxn ang="0">
                <a:pos x="T6" y="T7"/>
              </a:cxn>
              <a:cxn ang="0">
                <a:pos x="T8" y="T9"/>
              </a:cxn>
            </a:cxnLst>
            <a:rect l="0" t="0" r="r" b="b"/>
            <a:pathLst>
              <a:path w="1644" h="1440">
                <a:moveTo>
                  <a:pt x="0" y="516"/>
                </a:moveTo>
                <a:lnTo>
                  <a:pt x="1494" y="0"/>
                </a:lnTo>
                <a:lnTo>
                  <a:pt x="1644" y="912"/>
                </a:lnTo>
                <a:lnTo>
                  <a:pt x="294" y="1440"/>
                </a:lnTo>
                <a:lnTo>
                  <a:pt x="0" y="516"/>
                </a:lnTo>
                <a:close/>
              </a:path>
            </a:pathLst>
          </a:custGeom>
          <a:solidFill>
            <a:srgbClr val="99FF66">
              <a:alpha val="50000"/>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nvGrpSpPr>
          <p:cNvPr id="31771" name="Group 27"/>
          <p:cNvGrpSpPr>
            <a:grpSpLocks/>
          </p:cNvGrpSpPr>
          <p:nvPr/>
        </p:nvGrpSpPr>
        <p:grpSpPr bwMode="auto">
          <a:xfrm>
            <a:off x="2085975" y="990600"/>
            <a:ext cx="1571625" cy="3124200"/>
            <a:chOff x="1314" y="624"/>
            <a:chExt cx="990" cy="1968"/>
          </a:xfrm>
        </p:grpSpPr>
        <p:sp>
          <p:nvSpPr>
            <p:cNvPr id="31769" name="Freeform 25"/>
            <p:cNvSpPr>
              <a:spLocks/>
            </p:cNvSpPr>
            <p:nvPr/>
          </p:nvSpPr>
          <p:spPr bwMode="auto">
            <a:xfrm>
              <a:off x="1314" y="624"/>
              <a:ext cx="96" cy="1728"/>
            </a:xfrm>
            <a:custGeom>
              <a:avLst/>
              <a:gdLst>
                <a:gd name="T0" fmla="*/ 78 w 96"/>
                <a:gd name="T1" fmla="*/ 0 h 1728"/>
                <a:gd name="T2" fmla="*/ 96 w 96"/>
                <a:gd name="T3" fmla="*/ 1728 h 1728"/>
                <a:gd name="T4" fmla="*/ 18 w 96"/>
                <a:gd name="T5" fmla="*/ 1728 h 1728"/>
                <a:gd name="T6" fmla="*/ 0 w 96"/>
                <a:gd name="T7" fmla="*/ 6 h 1728"/>
                <a:gd name="T8" fmla="*/ 78 w 96"/>
                <a:gd name="T9" fmla="*/ 0 h 1728"/>
              </a:gdLst>
              <a:ahLst/>
              <a:cxnLst>
                <a:cxn ang="0">
                  <a:pos x="T0" y="T1"/>
                </a:cxn>
                <a:cxn ang="0">
                  <a:pos x="T2" y="T3"/>
                </a:cxn>
                <a:cxn ang="0">
                  <a:pos x="T4" y="T5"/>
                </a:cxn>
                <a:cxn ang="0">
                  <a:pos x="T6" y="T7"/>
                </a:cxn>
                <a:cxn ang="0">
                  <a:pos x="T8" y="T9"/>
                </a:cxn>
              </a:cxnLst>
              <a:rect l="0" t="0" r="r" b="b"/>
              <a:pathLst>
                <a:path w="96" h="1728">
                  <a:moveTo>
                    <a:pt x="78" y="0"/>
                  </a:moveTo>
                  <a:lnTo>
                    <a:pt x="96" y="1728"/>
                  </a:lnTo>
                  <a:lnTo>
                    <a:pt x="18" y="1728"/>
                  </a:lnTo>
                  <a:lnTo>
                    <a:pt x="0" y="6"/>
                  </a:lnTo>
                  <a:lnTo>
                    <a:pt x="78" y="0"/>
                  </a:lnTo>
                  <a:close/>
                </a:path>
              </a:pathLst>
            </a:cu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31770" name="Line 26"/>
            <p:cNvSpPr>
              <a:spLocks noChangeShapeType="1"/>
            </p:cNvSpPr>
            <p:nvPr/>
          </p:nvSpPr>
          <p:spPr bwMode="auto">
            <a:xfrm>
              <a:off x="2088" y="1758"/>
              <a:ext cx="216" cy="834"/>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sp>
        <p:nvSpPr>
          <p:cNvPr id="31776" name="Rectangle 32"/>
          <p:cNvSpPr>
            <a:spLocks noChangeArrowheads="1"/>
          </p:cNvSpPr>
          <p:nvPr/>
        </p:nvSpPr>
        <p:spPr bwMode="auto">
          <a:xfrm>
            <a:off x="152400" y="1131888"/>
            <a:ext cx="304800" cy="152400"/>
          </a:xfrm>
          <a:prstGeom prst="rect">
            <a:avLst/>
          </a:prstGeom>
          <a:solidFill>
            <a:srgbClr val="FF33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31777" name="Rectangle 33"/>
          <p:cNvSpPr>
            <a:spLocks noChangeArrowheads="1"/>
          </p:cNvSpPr>
          <p:nvPr/>
        </p:nvSpPr>
        <p:spPr bwMode="auto">
          <a:xfrm>
            <a:off x="152400" y="1665288"/>
            <a:ext cx="304800" cy="152400"/>
          </a:xfrm>
          <a:prstGeom prst="rect">
            <a:avLst/>
          </a:prstGeom>
          <a:solidFill>
            <a:srgbClr val="3366FF">
              <a:alpha val="5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31778" name="Rectangle 34"/>
          <p:cNvSpPr>
            <a:spLocks noChangeArrowheads="1"/>
          </p:cNvSpPr>
          <p:nvPr/>
        </p:nvSpPr>
        <p:spPr bwMode="auto">
          <a:xfrm>
            <a:off x="165100" y="2173288"/>
            <a:ext cx="304800" cy="152400"/>
          </a:xfrm>
          <a:prstGeom prst="rect">
            <a:avLst/>
          </a:prstGeom>
          <a:solidFill>
            <a:srgbClr val="99FF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31779" name="Text Box 35"/>
          <p:cNvSpPr txBox="1">
            <a:spLocks noChangeArrowheads="1"/>
          </p:cNvSpPr>
          <p:nvPr/>
        </p:nvSpPr>
        <p:spPr bwMode="auto">
          <a:xfrm>
            <a:off x="457200" y="609600"/>
            <a:ext cx="1295400" cy="179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altLang="fr-FR" sz="1400"/>
              <a:t>routes privées</a:t>
            </a:r>
          </a:p>
          <a:p>
            <a:endParaRPr lang="fr-FR" altLang="fr-FR" sz="1400"/>
          </a:p>
          <a:p>
            <a:r>
              <a:rPr lang="fr-FR" altLang="fr-FR" sz="1400"/>
              <a:t>fonds servant</a:t>
            </a:r>
          </a:p>
          <a:p>
            <a:endParaRPr lang="fr-FR" altLang="fr-FR" sz="1400"/>
          </a:p>
          <a:p>
            <a:r>
              <a:rPr lang="fr-FR" altLang="fr-FR" sz="1400"/>
              <a:t>fonds servant</a:t>
            </a:r>
          </a:p>
          <a:p>
            <a:r>
              <a:rPr lang="fr-FR" altLang="fr-FR" sz="1400"/>
              <a:t>et dominant</a:t>
            </a:r>
          </a:p>
          <a:p>
            <a:endParaRPr lang="fr-FR" altLang="fr-FR" sz="1400"/>
          </a:p>
          <a:p>
            <a:r>
              <a:rPr lang="fr-FR" altLang="fr-FR" sz="1400"/>
              <a:t>fonds dominant</a:t>
            </a:r>
            <a:endParaRPr lang="fr-FR" altLang="fr-FR"/>
          </a:p>
        </p:txBody>
      </p:sp>
      <p:sp>
        <p:nvSpPr>
          <p:cNvPr id="31780" name="Rectangle 36"/>
          <p:cNvSpPr>
            <a:spLocks noChangeArrowheads="1"/>
          </p:cNvSpPr>
          <p:nvPr/>
        </p:nvSpPr>
        <p:spPr bwMode="auto">
          <a:xfrm>
            <a:off x="152400" y="685800"/>
            <a:ext cx="304800" cy="152400"/>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nvGrpSpPr>
          <p:cNvPr id="31791" name="Group 47"/>
          <p:cNvGrpSpPr>
            <a:grpSpLocks/>
          </p:cNvGrpSpPr>
          <p:nvPr/>
        </p:nvGrpSpPr>
        <p:grpSpPr bwMode="auto">
          <a:xfrm>
            <a:off x="2895600" y="762000"/>
            <a:ext cx="2476500" cy="4181475"/>
            <a:chOff x="1824" y="480"/>
            <a:chExt cx="1560" cy="2634"/>
          </a:xfrm>
        </p:grpSpPr>
        <p:sp>
          <p:nvSpPr>
            <p:cNvPr id="31782" name="Line 38"/>
            <p:cNvSpPr>
              <a:spLocks noChangeShapeType="1"/>
            </p:cNvSpPr>
            <p:nvPr/>
          </p:nvSpPr>
          <p:spPr bwMode="auto">
            <a:xfrm flipV="1">
              <a:off x="2532" y="1602"/>
              <a:ext cx="408" cy="15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31783" name="Line 39"/>
            <p:cNvSpPr>
              <a:spLocks noChangeShapeType="1"/>
            </p:cNvSpPr>
            <p:nvPr/>
          </p:nvSpPr>
          <p:spPr bwMode="auto">
            <a:xfrm flipH="1" flipV="1">
              <a:off x="2760" y="480"/>
              <a:ext cx="272" cy="179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31786" name="Line 42"/>
            <p:cNvSpPr>
              <a:spLocks noChangeShapeType="1"/>
            </p:cNvSpPr>
            <p:nvPr/>
          </p:nvSpPr>
          <p:spPr bwMode="auto">
            <a:xfrm flipH="1">
              <a:off x="3048" y="2376"/>
              <a:ext cx="0" cy="164"/>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31787" name="Line 43"/>
            <p:cNvSpPr>
              <a:spLocks noChangeShapeType="1"/>
            </p:cNvSpPr>
            <p:nvPr/>
          </p:nvSpPr>
          <p:spPr bwMode="auto">
            <a:xfrm>
              <a:off x="3044" y="2532"/>
              <a:ext cx="340" cy="5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31789" name="Line 45"/>
            <p:cNvSpPr>
              <a:spLocks noChangeShapeType="1"/>
            </p:cNvSpPr>
            <p:nvPr/>
          </p:nvSpPr>
          <p:spPr bwMode="auto">
            <a:xfrm>
              <a:off x="3024" y="2256"/>
              <a:ext cx="32" cy="10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31790" name="Line 46"/>
            <p:cNvSpPr>
              <a:spLocks noChangeShapeType="1"/>
            </p:cNvSpPr>
            <p:nvPr/>
          </p:nvSpPr>
          <p:spPr bwMode="auto">
            <a:xfrm flipV="1">
              <a:off x="1824" y="2364"/>
              <a:ext cx="1236" cy="42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1752"/>
                                        </p:tgtEl>
                                        <p:attrNameLst>
                                          <p:attrName>style.visibility</p:attrName>
                                        </p:attrNameLst>
                                      </p:cBhvr>
                                      <p:to>
                                        <p:strVal val="visible"/>
                                      </p:to>
                                    </p:set>
                                    <p:animEffect transition="in" filter="wipe(up)">
                                      <p:cBhvr>
                                        <p:cTn id="7" dur="500"/>
                                        <p:tgtEl>
                                          <p:spTgt spid="31752"/>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499"/>
                                          </p:stCondLst>
                                        </p:cTn>
                                        <p:tgtEl>
                                          <p:spTgt spid="3179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175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176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176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176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176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1768"/>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317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2" grpId="0" animBg="1"/>
      <p:bldP spid="31753" grpId="0" animBg="1"/>
      <p:bldP spid="31763" grpId="0" animBg="1"/>
      <p:bldP spid="31761" grpId="0" animBg="1"/>
      <p:bldP spid="31766" grpId="0" animBg="1"/>
      <p:bldP spid="31764" grpId="0" animBg="1"/>
      <p:bldP spid="3176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685800" y="2286000"/>
            <a:ext cx="7772400" cy="1143000"/>
          </a:xfrm>
        </p:spPr>
        <p:txBody>
          <a:bodyPr anchor="ctr"/>
          <a:lstStyle/>
          <a:p>
            <a:r>
              <a:rPr lang="fr-FR" altLang="fr-FR" sz="4400">
                <a:solidFill>
                  <a:schemeClr val="accent2"/>
                </a:solidFill>
              </a:rPr>
              <a:t>Résumé sur les hypothèques</a:t>
            </a:r>
            <a:endParaRPr lang="fr-FR" altLang="fr-FR" sz="440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2"/>
          <p:cNvGrpSpPr>
            <a:grpSpLocks/>
          </p:cNvGrpSpPr>
          <p:nvPr/>
        </p:nvGrpSpPr>
        <p:grpSpPr bwMode="auto">
          <a:xfrm>
            <a:off x="2286000" y="2438400"/>
            <a:ext cx="2085975" cy="1828800"/>
            <a:chOff x="1440" y="1536"/>
            <a:chExt cx="1314" cy="1152"/>
          </a:xfrm>
        </p:grpSpPr>
        <p:grpSp>
          <p:nvGrpSpPr>
            <p:cNvPr id="34819" name="Group 3"/>
            <p:cNvGrpSpPr>
              <a:grpSpLocks/>
            </p:cNvGrpSpPr>
            <p:nvPr/>
          </p:nvGrpSpPr>
          <p:grpSpPr bwMode="auto">
            <a:xfrm>
              <a:off x="1565" y="1620"/>
              <a:ext cx="1073" cy="969"/>
              <a:chOff x="624" y="2368"/>
              <a:chExt cx="1646" cy="1655"/>
            </a:xfrm>
          </p:grpSpPr>
          <p:sp>
            <p:nvSpPr>
              <p:cNvPr id="34820" name="Freeform 4"/>
              <p:cNvSpPr>
                <a:spLocks/>
              </p:cNvSpPr>
              <p:nvPr/>
            </p:nvSpPr>
            <p:spPr bwMode="auto">
              <a:xfrm>
                <a:off x="713" y="3678"/>
                <a:ext cx="674" cy="318"/>
              </a:xfrm>
              <a:custGeom>
                <a:avLst/>
                <a:gdLst>
                  <a:gd name="T0" fmla="*/ 838 w 1349"/>
                  <a:gd name="T1" fmla="*/ 216 h 636"/>
                  <a:gd name="T2" fmla="*/ 497 w 1349"/>
                  <a:gd name="T3" fmla="*/ 0 h 636"/>
                  <a:gd name="T4" fmla="*/ 208 w 1349"/>
                  <a:gd name="T5" fmla="*/ 131 h 636"/>
                  <a:gd name="T6" fmla="*/ 7 w 1349"/>
                  <a:gd name="T7" fmla="*/ 229 h 636"/>
                  <a:gd name="T8" fmla="*/ 0 w 1349"/>
                  <a:gd name="T9" fmla="*/ 413 h 636"/>
                  <a:gd name="T10" fmla="*/ 215 w 1349"/>
                  <a:gd name="T11" fmla="*/ 603 h 636"/>
                  <a:gd name="T12" fmla="*/ 1349 w 1349"/>
                  <a:gd name="T13" fmla="*/ 636 h 636"/>
                  <a:gd name="T14" fmla="*/ 1200 w 1349"/>
                  <a:gd name="T15" fmla="*/ 469 h 636"/>
                  <a:gd name="T16" fmla="*/ 1028 w 1349"/>
                  <a:gd name="T17" fmla="*/ 301 h 636"/>
                  <a:gd name="T18" fmla="*/ 838 w 1349"/>
                  <a:gd name="T19" fmla="*/ 216 h 636"/>
                  <a:gd name="T20" fmla="*/ 838 w 1349"/>
                  <a:gd name="T21" fmla="*/ 216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49" h="636">
                    <a:moveTo>
                      <a:pt x="838" y="216"/>
                    </a:moveTo>
                    <a:lnTo>
                      <a:pt x="497" y="0"/>
                    </a:lnTo>
                    <a:lnTo>
                      <a:pt x="208" y="131"/>
                    </a:lnTo>
                    <a:lnTo>
                      <a:pt x="7" y="229"/>
                    </a:lnTo>
                    <a:lnTo>
                      <a:pt x="0" y="413"/>
                    </a:lnTo>
                    <a:lnTo>
                      <a:pt x="215" y="603"/>
                    </a:lnTo>
                    <a:lnTo>
                      <a:pt x="1349" y="636"/>
                    </a:lnTo>
                    <a:lnTo>
                      <a:pt x="1200" y="469"/>
                    </a:lnTo>
                    <a:lnTo>
                      <a:pt x="1028" y="301"/>
                    </a:lnTo>
                    <a:lnTo>
                      <a:pt x="838" y="216"/>
                    </a:lnTo>
                    <a:lnTo>
                      <a:pt x="838" y="216"/>
                    </a:lnTo>
                    <a:close/>
                  </a:path>
                </a:pathLst>
              </a:custGeom>
              <a:solidFill>
                <a:srgbClr val="CC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21" name="Freeform 5"/>
              <p:cNvSpPr>
                <a:spLocks/>
              </p:cNvSpPr>
              <p:nvPr/>
            </p:nvSpPr>
            <p:spPr bwMode="auto">
              <a:xfrm>
                <a:off x="1040" y="2438"/>
                <a:ext cx="1228" cy="1585"/>
              </a:xfrm>
              <a:custGeom>
                <a:avLst/>
                <a:gdLst>
                  <a:gd name="T0" fmla="*/ 1167 w 2458"/>
                  <a:gd name="T1" fmla="*/ 0 h 3169"/>
                  <a:gd name="T2" fmla="*/ 689 w 2458"/>
                  <a:gd name="T3" fmla="*/ 662 h 3169"/>
                  <a:gd name="T4" fmla="*/ 603 w 2458"/>
                  <a:gd name="T5" fmla="*/ 251 h 3169"/>
                  <a:gd name="T6" fmla="*/ 472 w 2458"/>
                  <a:gd name="T7" fmla="*/ 251 h 3169"/>
                  <a:gd name="T8" fmla="*/ 440 w 2458"/>
                  <a:gd name="T9" fmla="*/ 276 h 3169"/>
                  <a:gd name="T10" fmla="*/ 453 w 2458"/>
                  <a:gd name="T11" fmla="*/ 369 h 3169"/>
                  <a:gd name="T12" fmla="*/ 308 w 2458"/>
                  <a:gd name="T13" fmla="*/ 459 h 3169"/>
                  <a:gd name="T14" fmla="*/ 335 w 2458"/>
                  <a:gd name="T15" fmla="*/ 544 h 3169"/>
                  <a:gd name="T16" fmla="*/ 381 w 2458"/>
                  <a:gd name="T17" fmla="*/ 533 h 3169"/>
                  <a:gd name="T18" fmla="*/ 466 w 2458"/>
                  <a:gd name="T19" fmla="*/ 985 h 3169"/>
                  <a:gd name="T20" fmla="*/ 158 w 2458"/>
                  <a:gd name="T21" fmla="*/ 1194 h 3169"/>
                  <a:gd name="T22" fmla="*/ 374 w 2458"/>
                  <a:gd name="T23" fmla="*/ 1451 h 3169"/>
                  <a:gd name="T24" fmla="*/ 374 w 2458"/>
                  <a:gd name="T25" fmla="*/ 1936 h 3169"/>
                  <a:gd name="T26" fmla="*/ 571 w 2458"/>
                  <a:gd name="T27" fmla="*/ 2212 h 3169"/>
                  <a:gd name="T28" fmla="*/ 564 w 2458"/>
                  <a:gd name="T29" fmla="*/ 2389 h 3169"/>
                  <a:gd name="T30" fmla="*/ 0 w 2458"/>
                  <a:gd name="T31" fmla="*/ 2809 h 3169"/>
                  <a:gd name="T32" fmla="*/ 1200 w 2458"/>
                  <a:gd name="T33" fmla="*/ 3163 h 3169"/>
                  <a:gd name="T34" fmla="*/ 1174 w 2458"/>
                  <a:gd name="T35" fmla="*/ 3077 h 3169"/>
                  <a:gd name="T36" fmla="*/ 997 w 2458"/>
                  <a:gd name="T37" fmla="*/ 2992 h 3169"/>
                  <a:gd name="T38" fmla="*/ 1003 w 2458"/>
                  <a:gd name="T39" fmla="*/ 2802 h 3169"/>
                  <a:gd name="T40" fmla="*/ 1240 w 2458"/>
                  <a:gd name="T41" fmla="*/ 2913 h 3169"/>
                  <a:gd name="T42" fmla="*/ 1369 w 2458"/>
                  <a:gd name="T43" fmla="*/ 3130 h 3169"/>
                  <a:gd name="T44" fmla="*/ 2458 w 2458"/>
                  <a:gd name="T45" fmla="*/ 3169 h 3169"/>
                  <a:gd name="T46" fmla="*/ 1625 w 2458"/>
                  <a:gd name="T47" fmla="*/ 2776 h 3169"/>
                  <a:gd name="T48" fmla="*/ 1625 w 2458"/>
                  <a:gd name="T49" fmla="*/ 2507 h 3169"/>
                  <a:gd name="T50" fmla="*/ 1710 w 2458"/>
                  <a:gd name="T51" fmla="*/ 1504 h 3169"/>
                  <a:gd name="T52" fmla="*/ 1940 w 2458"/>
                  <a:gd name="T53" fmla="*/ 1489 h 3169"/>
                  <a:gd name="T54" fmla="*/ 1992 w 2458"/>
                  <a:gd name="T55" fmla="*/ 1399 h 3169"/>
                  <a:gd name="T56" fmla="*/ 1540 w 2458"/>
                  <a:gd name="T57" fmla="*/ 835 h 3169"/>
                  <a:gd name="T58" fmla="*/ 1233 w 2458"/>
                  <a:gd name="T59" fmla="*/ 39 h 3169"/>
                  <a:gd name="T60" fmla="*/ 1167 w 2458"/>
                  <a:gd name="T61" fmla="*/ 0 h 3169"/>
                  <a:gd name="T62" fmla="*/ 1167 w 2458"/>
                  <a:gd name="T63" fmla="*/ 0 h 3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58" h="3169">
                    <a:moveTo>
                      <a:pt x="1167" y="0"/>
                    </a:moveTo>
                    <a:lnTo>
                      <a:pt x="689" y="662"/>
                    </a:lnTo>
                    <a:lnTo>
                      <a:pt x="603" y="251"/>
                    </a:lnTo>
                    <a:lnTo>
                      <a:pt x="472" y="251"/>
                    </a:lnTo>
                    <a:lnTo>
                      <a:pt x="440" y="276"/>
                    </a:lnTo>
                    <a:lnTo>
                      <a:pt x="453" y="369"/>
                    </a:lnTo>
                    <a:lnTo>
                      <a:pt x="308" y="459"/>
                    </a:lnTo>
                    <a:lnTo>
                      <a:pt x="335" y="544"/>
                    </a:lnTo>
                    <a:lnTo>
                      <a:pt x="381" y="533"/>
                    </a:lnTo>
                    <a:lnTo>
                      <a:pt x="466" y="985"/>
                    </a:lnTo>
                    <a:lnTo>
                      <a:pt x="158" y="1194"/>
                    </a:lnTo>
                    <a:lnTo>
                      <a:pt x="374" y="1451"/>
                    </a:lnTo>
                    <a:lnTo>
                      <a:pt x="374" y="1936"/>
                    </a:lnTo>
                    <a:lnTo>
                      <a:pt x="571" y="2212"/>
                    </a:lnTo>
                    <a:lnTo>
                      <a:pt x="564" y="2389"/>
                    </a:lnTo>
                    <a:lnTo>
                      <a:pt x="0" y="2809"/>
                    </a:lnTo>
                    <a:lnTo>
                      <a:pt x="1200" y="3163"/>
                    </a:lnTo>
                    <a:lnTo>
                      <a:pt x="1174" y="3077"/>
                    </a:lnTo>
                    <a:lnTo>
                      <a:pt x="997" y="2992"/>
                    </a:lnTo>
                    <a:lnTo>
                      <a:pt x="1003" y="2802"/>
                    </a:lnTo>
                    <a:lnTo>
                      <a:pt x="1240" y="2913"/>
                    </a:lnTo>
                    <a:lnTo>
                      <a:pt x="1369" y="3130"/>
                    </a:lnTo>
                    <a:lnTo>
                      <a:pt x="2458" y="3169"/>
                    </a:lnTo>
                    <a:lnTo>
                      <a:pt x="1625" y="2776"/>
                    </a:lnTo>
                    <a:lnTo>
                      <a:pt x="1625" y="2507"/>
                    </a:lnTo>
                    <a:lnTo>
                      <a:pt x="1710" y="1504"/>
                    </a:lnTo>
                    <a:lnTo>
                      <a:pt x="1940" y="1489"/>
                    </a:lnTo>
                    <a:lnTo>
                      <a:pt x="1992" y="1399"/>
                    </a:lnTo>
                    <a:lnTo>
                      <a:pt x="1540" y="835"/>
                    </a:lnTo>
                    <a:lnTo>
                      <a:pt x="1233" y="39"/>
                    </a:lnTo>
                    <a:lnTo>
                      <a:pt x="1167" y="0"/>
                    </a:lnTo>
                    <a:lnTo>
                      <a:pt x="116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22" name="Freeform 6"/>
              <p:cNvSpPr>
                <a:spLocks/>
              </p:cNvSpPr>
              <p:nvPr/>
            </p:nvSpPr>
            <p:spPr bwMode="auto">
              <a:xfrm>
                <a:off x="635" y="3672"/>
                <a:ext cx="532" cy="268"/>
              </a:xfrm>
              <a:custGeom>
                <a:avLst/>
                <a:gdLst>
                  <a:gd name="T0" fmla="*/ 945 w 1066"/>
                  <a:gd name="T1" fmla="*/ 265 h 536"/>
                  <a:gd name="T2" fmla="*/ 800 w 1066"/>
                  <a:gd name="T3" fmla="*/ 127 h 536"/>
                  <a:gd name="T4" fmla="*/ 607 w 1066"/>
                  <a:gd name="T5" fmla="*/ 95 h 536"/>
                  <a:gd name="T6" fmla="*/ 502 w 1066"/>
                  <a:gd name="T7" fmla="*/ 170 h 536"/>
                  <a:gd name="T8" fmla="*/ 684 w 1066"/>
                  <a:gd name="T9" fmla="*/ 254 h 536"/>
                  <a:gd name="T10" fmla="*/ 397 w 1066"/>
                  <a:gd name="T11" fmla="*/ 237 h 536"/>
                  <a:gd name="T12" fmla="*/ 231 w 1066"/>
                  <a:gd name="T13" fmla="*/ 249 h 536"/>
                  <a:gd name="T14" fmla="*/ 122 w 1066"/>
                  <a:gd name="T15" fmla="*/ 536 h 536"/>
                  <a:gd name="T16" fmla="*/ 0 w 1066"/>
                  <a:gd name="T17" fmla="*/ 454 h 536"/>
                  <a:gd name="T18" fmla="*/ 171 w 1066"/>
                  <a:gd name="T19" fmla="*/ 226 h 536"/>
                  <a:gd name="T20" fmla="*/ 574 w 1066"/>
                  <a:gd name="T21" fmla="*/ 22 h 536"/>
                  <a:gd name="T22" fmla="*/ 684 w 1066"/>
                  <a:gd name="T23" fmla="*/ 0 h 536"/>
                  <a:gd name="T24" fmla="*/ 1066 w 1066"/>
                  <a:gd name="T25" fmla="*/ 165 h 536"/>
                  <a:gd name="T26" fmla="*/ 945 w 1066"/>
                  <a:gd name="T27" fmla="*/ 265 h 536"/>
                  <a:gd name="T28" fmla="*/ 945 w 1066"/>
                  <a:gd name="T29" fmla="*/ 265 h 536"/>
                  <a:gd name="T30" fmla="*/ 945 w 1066"/>
                  <a:gd name="T31" fmla="*/ 265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66" h="536">
                    <a:moveTo>
                      <a:pt x="945" y="265"/>
                    </a:moveTo>
                    <a:lnTo>
                      <a:pt x="800" y="127"/>
                    </a:lnTo>
                    <a:lnTo>
                      <a:pt x="607" y="95"/>
                    </a:lnTo>
                    <a:lnTo>
                      <a:pt x="502" y="170"/>
                    </a:lnTo>
                    <a:lnTo>
                      <a:pt x="684" y="254"/>
                    </a:lnTo>
                    <a:lnTo>
                      <a:pt x="397" y="237"/>
                    </a:lnTo>
                    <a:lnTo>
                      <a:pt x="231" y="249"/>
                    </a:lnTo>
                    <a:lnTo>
                      <a:pt x="122" y="536"/>
                    </a:lnTo>
                    <a:lnTo>
                      <a:pt x="0" y="454"/>
                    </a:lnTo>
                    <a:lnTo>
                      <a:pt x="171" y="226"/>
                    </a:lnTo>
                    <a:lnTo>
                      <a:pt x="574" y="22"/>
                    </a:lnTo>
                    <a:lnTo>
                      <a:pt x="684" y="0"/>
                    </a:lnTo>
                    <a:lnTo>
                      <a:pt x="1066" y="165"/>
                    </a:lnTo>
                    <a:lnTo>
                      <a:pt x="945" y="265"/>
                    </a:lnTo>
                    <a:lnTo>
                      <a:pt x="945" y="265"/>
                    </a:lnTo>
                    <a:lnTo>
                      <a:pt x="945" y="265"/>
                    </a:lnTo>
                    <a:close/>
                  </a:path>
                </a:pathLst>
              </a:custGeom>
              <a:solidFill>
                <a:srgbClr val="CC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23" name="Freeform 7"/>
              <p:cNvSpPr>
                <a:spLocks/>
              </p:cNvSpPr>
              <p:nvPr/>
            </p:nvSpPr>
            <p:spPr bwMode="auto">
              <a:xfrm>
                <a:off x="817" y="3871"/>
                <a:ext cx="411" cy="102"/>
              </a:xfrm>
              <a:custGeom>
                <a:avLst/>
                <a:gdLst>
                  <a:gd name="T0" fmla="*/ 33 w 823"/>
                  <a:gd name="T1" fmla="*/ 82 h 205"/>
                  <a:gd name="T2" fmla="*/ 171 w 823"/>
                  <a:gd name="T3" fmla="*/ 0 h 205"/>
                  <a:gd name="T4" fmla="*/ 369 w 823"/>
                  <a:gd name="T5" fmla="*/ 61 h 205"/>
                  <a:gd name="T6" fmla="*/ 226 w 823"/>
                  <a:gd name="T7" fmla="*/ 105 h 205"/>
                  <a:gd name="T8" fmla="*/ 458 w 823"/>
                  <a:gd name="T9" fmla="*/ 116 h 205"/>
                  <a:gd name="T10" fmla="*/ 823 w 823"/>
                  <a:gd name="T11" fmla="*/ 205 h 205"/>
                  <a:gd name="T12" fmla="*/ 0 w 823"/>
                  <a:gd name="T13" fmla="*/ 177 h 205"/>
                  <a:gd name="T14" fmla="*/ 33 w 823"/>
                  <a:gd name="T15" fmla="*/ 82 h 205"/>
                  <a:gd name="T16" fmla="*/ 33 w 823"/>
                  <a:gd name="T17" fmla="*/ 82 h 205"/>
                  <a:gd name="T18" fmla="*/ 33 w 823"/>
                  <a:gd name="T19" fmla="*/ 82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3" h="205">
                    <a:moveTo>
                      <a:pt x="33" y="82"/>
                    </a:moveTo>
                    <a:lnTo>
                      <a:pt x="171" y="0"/>
                    </a:lnTo>
                    <a:lnTo>
                      <a:pt x="369" y="61"/>
                    </a:lnTo>
                    <a:lnTo>
                      <a:pt x="226" y="105"/>
                    </a:lnTo>
                    <a:lnTo>
                      <a:pt x="458" y="116"/>
                    </a:lnTo>
                    <a:lnTo>
                      <a:pt x="823" y="205"/>
                    </a:lnTo>
                    <a:lnTo>
                      <a:pt x="0" y="177"/>
                    </a:lnTo>
                    <a:lnTo>
                      <a:pt x="33" y="82"/>
                    </a:lnTo>
                    <a:lnTo>
                      <a:pt x="33" y="82"/>
                    </a:lnTo>
                    <a:lnTo>
                      <a:pt x="33" y="82"/>
                    </a:lnTo>
                    <a:close/>
                  </a:path>
                </a:pathLst>
              </a:custGeom>
              <a:solidFill>
                <a:srgbClr val="CC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24" name="Freeform 8"/>
              <p:cNvSpPr>
                <a:spLocks/>
              </p:cNvSpPr>
              <p:nvPr/>
            </p:nvSpPr>
            <p:spPr bwMode="auto">
              <a:xfrm>
                <a:off x="1703" y="2372"/>
                <a:ext cx="567" cy="695"/>
              </a:xfrm>
              <a:custGeom>
                <a:avLst/>
                <a:gdLst>
                  <a:gd name="T0" fmla="*/ 0 w 1135"/>
                  <a:gd name="T1" fmla="*/ 189 h 1389"/>
                  <a:gd name="T2" fmla="*/ 189 w 1135"/>
                  <a:gd name="T3" fmla="*/ 0 h 1389"/>
                  <a:gd name="T4" fmla="*/ 517 w 1135"/>
                  <a:gd name="T5" fmla="*/ 102 h 1389"/>
                  <a:gd name="T6" fmla="*/ 705 w 1135"/>
                  <a:gd name="T7" fmla="*/ 338 h 1389"/>
                  <a:gd name="T8" fmla="*/ 878 w 1135"/>
                  <a:gd name="T9" fmla="*/ 70 h 1389"/>
                  <a:gd name="T10" fmla="*/ 1073 w 1135"/>
                  <a:gd name="T11" fmla="*/ 180 h 1389"/>
                  <a:gd name="T12" fmla="*/ 1135 w 1135"/>
                  <a:gd name="T13" fmla="*/ 267 h 1389"/>
                  <a:gd name="T14" fmla="*/ 892 w 1135"/>
                  <a:gd name="T15" fmla="*/ 369 h 1389"/>
                  <a:gd name="T16" fmla="*/ 948 w 1135"/>
                  <a:gd name="T17" fmla="*/ 659 h 1389"/>
                  <a:gd name="T18" fmla="*/ 697 w 1135"/>
                  <a:gd name="T19" fmla="*/ 800 h 1389"/>
                  <a:gd name="T20" fmla="*/ 697 w 1135"/>
                  <a:gd name="T21" fmla="*/ 1169 h 1389"/>
                  <a:gd name="T22" fmla="*/ 666 w 1135"/>
                  <a:gd name="T23" fmla="*/ 1389 h 1389"/>
                  <a:gd name="T24" fmla="*/ 314 w 1135"/>
                  <a:gd name="T25" fmla="*/ 972 h 1389"/>
                  <a:gd name="T26" fmla="*/ 0 w 1135"/>
                  <a:gd name="T27" fmla="*/ 189 h 1389"/>
                  <a:gd name="T28" fmla="*/ 0 w 1135"/>
                  <a:gd name="T29" fmla="*/ 189 h 1389"/>
                  <a:gd name="T30" fmla="*/ 0 w 1135"/>
                  <a:gd name="T31" fmla="*/ 189 h 1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5" h="1389">
                    <a:moveTo>
                      <a:pt x="0" y="189"/>
                    </a:moveTo>
                    <a:lnTo>
                      <a:pt x="189" y="0"/>
                    </a:lnTo>
                    <a:lnTo>
                      <a:pt x="517" y="102"/>
                    </a:lnTo>
                    <a:lnTo>
                      <a:pt x="705" y="338"/>
                    </a:lnTo>
                    <a:lnTo>
                      <a:pt x="878" y="70"/>
                    </a:lnTo>
                    <a:lnTo>
                      <a:pt x="1073" y="180"/>
                    </a:lnTo>
                    <a:lnTo>
                      <a:pt x="1135" y="267"/>
                    </a:lnTo>
                    <a:lnTo>
                      <a:pt x="892" y="369"/>
                    </a:lnTo>
                    <a:lnTo>
                      <a:pt x="948" y="659"/>
                    </a:lnTo>
                    <a:lnTo>
                      <a:pt x="697" y="800"/>
                    </a:lnTo>
                    <a:lnTo>
                      <a:pt x="697" y="1169"/>
                    </a:lnTo>
                    <a:lnTo>
                      <a:pt x="666" y="1389"/>
                    </a:lnTo>
                    <a:lnTo>
                      <a:pt x="314" y="972"/>
                    </a:lnTo>
                    <a:lnTo>
                      <a:pt x="0" y="189"/>
                    </a:lnTo>
                    <a:lnTo>
                      <a:pt x="0" y="189"/>
                    </a:lnTo>
                    <a:lnTo>
                      <a:pt x="0" y="189"/>
                    </a:lnTo>
                    <a:close/>
                  </a:path>
                </a:pathLst>
              </a:custGeom>
              <a:solidFill>
                <a:srgbClr val="B2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25" name="Freeform 9"/>
              <p:cNvSpPr>
                <a:spLocks/>
              </p:cNvSpPr>
              <p:nvPr/>
            </p:nvSpPr>
            <p:spPr bwMode="auto">
              <a:xfrm>
                <a:off x="626" y="3791"/>
                <a:ext cx="1018" cy="228"/>
              </a:xfrm>
              <a:custGeom>
                <a:avLst/>
                <a:gdLst>
                  <a:gd name="T0" fmla="*/ 1066 w 2034"/>
                  <a:gd name="T1" fmla="*/ 264 h 456"/>
                  <a:gd name="T2" fmla="*/ 1348 w 2034"/>
                  <a:gd name="T3" fmla="*/ 364 h 456"/>
                  <a:gd name="T4" fmla="*/ 352 w 2034"/>
                  <a:gd name="T5" fmla="*/ 338 h 456"/>
                  <a:gd name="T6" fmla="*/ 398 w 2034"/>
                  <a:gd name="T7" fmla="*/ 149 h 456"/>
                  <a:gd name="T8" fmla="*/ 290 w 2034"/>
                  <a:gd name="T9" fmla="*/ 259 h 456"/>
                  <a:gd name="T10" fmla="*/ 282 w 2034"/>
                  <a:gd name="T11" fmla="*/ 31 h 456"/>
                  <a:gd name="T12" fmla="*/ 243 w 2034"/>
                  <a:gd name="T13" fmla="*/ 188 h 456"/>
                  <a:gd name="T14" fmla="*/ 54 w 2034"/>
                  <a:gd name="T15" fmla="*/ 0 h 456"/>
                  <a:gd name="T16" fmla="*/ 164 w 2034"/>
                  <a:gd name="T17" fmla="*/ 282 h 456"/>
                  <a:gd name="T18" fmla="*/ 0 w 2034"/>
                  <a:gd name="T19" fmla="*/ 259 h 456"/>
                  <a:gd name="T20" fmla="*/ 226 w 2034"/>
                  <a:gd name="T21" fmla="*/ 408 h 456"/>
                  <a:gd name="T22" fmla="*/ 406 w 2034"/>
                  <a:gd name="T23" fmla="*/ 447 h 456"/>
                  <a:gd name="T24" fmla="*/ 728 w 2034"/>
                  <a:gd name="T25" fmla="*/ 416 h 456"/>
                  <a:gd name="T26" fmla="*/ 2034 w 2034"/>
                  <a:gd name="T27" fmla="*/ 456 h 456"/>
                  <a:gd name="T28" fmla="*/ 1656 w 2034"/>
                  <a:gd name="T29" fmla="*/ 320 h 456"/>
                  <a:gd name="T30" fmla="*/ 1800 w 2034"/>
                  <a:gd name="T31" fmla="*/ 198 h 456"/>
                  <a:gd name="T32" fmla="*/ 1369 w 2034"/>
                  <a:gd name="T33" fmla="*/ 157 h 456"/>
                  <a:gd name="T34" fmla="*/ 931 w 2034"/>
                  <a:gd name="T35" fmla="*/ 141 h 456"/>
                  <a:gd name="T36" fmla="*/ 1066 w 2034"/>
                  <a:gd name="T37" fmla="*/ 264 h 456"/>
                  <a:gd name="T38" fmla="*/ 1066 w 2034"/>
                  <a:gd name="T39" fmla="*/ 264 h 456"/>
                  <a:gd name="T40" fmla="*/ 1066 w 2034"/>
                  <a:gd name="T41" fmla="*/ 264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34" h="456">
                    <a:moveTo>
                      <a:pt x="1066" y="264"/>
                    </a:moveTo>
                    <a:lnTo>
                      <a:pt x="1348" y="364"/>
                    </a:lnTo>
                    <a:lnTo>
                      <a:pt x="352" y="338"/>
                    </a:lnTo>
                    <a:lnTo>
                      <a:pt x="398" y="149"/>
                    </a:lnTo>
                    <a:lnTo>
                      <a:pt x="290" y="259"/>
                    </a:lnTo>
                    <a:lnTo>
                      <a:pt x="282" y="31"/>
                    </a:lnTo>
                    <a:lnTo>
                      <a:pt x="243" y="188"/>
                    </a:lnTo>
                    <a:lnTo>
                      <a:pt x="54" y="0"/>
                    </a:lnTo>
                    <a:lnTo>
                      <a:pt x="164" y="282"/>
                    </a:lnTo>
                    <a:lnTo>
                      <a:pt x="0" y="259"/>
                    </a:lnTo>
                    <a:lnTo>
                      <a:pt x="226" y="408"/>
                    </a:lnTo>
                    <a:lnTo>
                      <a:pt x="406" y="447"/>
                    </a:lnTo>
                    <a:lnTo>
                      <a:pt x="728" y="416"/>
                    </a:lnTo>
                    <a:lnTo>
                      <a:pt x="2034" y="456"/>
                    </a:lnTo>
                    <a:lnTo>
                      <a:pt x="1656" y="320"/>
                    </a:lnTo>
                    <a:lnTo>
                      <a:pt x="1800" y="198"/>
                    </a:lnTo>
                    <a:lnTo>
                      <a:pt x="1369" y="157"/>
                    </a:lnTo>
                    <a:lnTo>
                      <a:pt x="931" y="141"/>
                    </a:lnTo>
                    <a:lnTo>
                      <a:pt x="1066" y="264"/>
                    </a:lnTo>
                    <a:lnTo>
                      <a:pt x="1066" y="264"/>
                    </a:lnTo>
                    <a:lnTo>
                      <a:pt x="1066" y="264"/>
                    </a:lnTo>
                    <a:close/>
                  </a:path>
                </a:pathLst>
              </a:custGeom>
              <a:solidFill>
                <a:srgbClr val="7FD8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26" name="Freeform 10"/>
              <p:cNvSpPr>
                <a:spLocks/>
              </p:cNvSpPr>
              <p:nvPr/>
            </p:nvSpPr>
            <p:spPr bwMode="auto">
              <a:xfrm>
                <a:off x="1261" y="2577"/>
                <a:ext cx="66" cy="46"/>
              </a:xfrm>
              <a:custGeom>
                <a:avLst/>
                <a:gdLst>
                  <a:gd name="T0" fmla="*/ 29 w 133"/>
                  <a:gd name="T1" fmla="*/ 0 h 94"/>
                  <a:gd name="T2" fmla="*/ 133 w 133"/>
                  <a:gd name="T3" fmla="*/ 94 h 94"/>
                  <a:gd name="T4" fmla="*/ 0 w 133"/>
                  <a:gd name="T5" fmla="*/ 94 h 94"/>
                  <a:gd name="T6" fmla="*/ 29 w 133"/>
                  <a:gd name="T7" fmla="*/ 0 h 94"/>
                  <a:gd name="T8" fmla="*/ 29 w 133"/>
                  <a:gd name="T9" fmla="*/ 0 h 94"/>
                  <a:gd name="T10" fmla="*/ 29 w 133"/>
                  <a:gd name="T11" fmla="*/ 0 h 94"/>
                </a:gdLst>
                <a:ahLst/>
                <a:cxnLst>
                  <a:cxn ang="0">
                    <a:pos x="T0" y="T1"/>
                  </a:cxn>
                  <a:cxn ang="0">
                    <a:pos x="T2" y="T3"/>
                  </a:cxn>
                  <a:cxn ang="0">
                    <a:pos x="T4" y="T5"/>
                  </a:cxn>
                  <a:cxn ang="0">
                    <a:pos x="T6" y="T7"/>
                  </a:cxn>
                  <a:cxn ang="0">
                    <a:pos x="T8" y="T9"/>
                  </a:cxn>
                  <a:cxn ang="0">
                    <a:pos x="T10" y="T11"/>
                  </a:cxn>
                </a:cxnLst>
                <a:rect l="0" t="0" r="r" b="b"/>
                <a:pathLst>
                  <a:path w="133" h="94">
                    <a:moveTo>
                      <a:pt x="29" y="0"/>
                    </a:moveTo>
                    <a:lnTo>
                      <a:pt x="133" y="94"/>
                    </a:lnTo>
                    <a:lnTo>
                      <a:pt x="0" y="94"/>
                    </a:lnTo>
                    <a:lnTo>
                      <a:pt x="29" y="0"/>
                    </a:lnTo>
                    <a:lnTo>
                      <a:pt x="29" y="0"/>
                    </a:lnTo>
                    <a:lnTo>
                      <a:pt x="29" y="0"/>
                    </a:lnTo>
                    <a:close/>
                  </a:path>
                </a:pathLst>
              </a:custGeom>
              <a:solidFill>
                <a:srgbClr val="E8967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27" name="Freeform 11"/>
              <p:cNvSpPr>
                <a:spLocks/>
              </p:cNvSpPr>
              <p:nvPr/>
            </p:nvSpPr>
            <p:spPr bwMode="auto">
              <a:xfrm>
                <a:off x="1194" y="2651"/>
                <a:ext cx="70" cy="55"/>
              </a:xfrm>
              <a:custGeom>
                <a:avLst/>
                <a:gdLst>
                  <a:gd name="T0" fmla="*/ 135 w 141"/>
                  <a:gd name="T1" fmla="*/ 0 h 110"/>
                  <a:gd name="T2" fmla="*/ 141 w 141"/>
                  <a:gd name="T3" fmla="*/ 102 h 110"/>
                  <a:gd name="T4" fmla="*/ 25 w 141"/>
                  <a:gd name="T5" fmla="*/ 110 h 110"/>
                  <a:gd name="T6" fmla="*/ 0 w 141"/>
                  <a:gd name="T7" fmla="*/ 46 h 110"/>
                  <a:gd name="T8" fmla="*/ 135 w 141"/>
                  <a:gd name="T9" fmla="*/ 0 h 110"/>
                  <a:gd name="T10" fmla="*/ 135 w 141"/>
                  <a:gd name="T11" fmla="*/ 0 h 110"/>
                  <a:gd name="T12" fmla="*/ 135 w 141"/>
                  <a:gd name="T13" fmla="*/ 0 h 110"/>
                </a:gdLst>
                <a:ahLst/>
                <a:cxnLst>
                  <a:cxn ang="0">
                    <a:pos x="T0" y="T1"/>
                  </a:cxn>
                  <a:cxn ang="0">
                    <a:pos x="T2" y="T3"/>
                  </a:cxn>
                  <a:cxn ang="0">
                    <a:pos x="T4" y="T5"/>
                  </a:cxn>
                  <a:cxn ang="0">
                    <a:pos x="T6" y="T7"/>
                  </a:cxn>
                  <a:cxn ang="0">
                    <a:pos x="T8" y="T9"/>
                  </a:cxn>
                  <a:cxn ang="0">
                    <a:pos x="T10" y="T11"/>
                  </a:cxn>
                  <a:cxn ang="0">
                    <a:pos x="T12" y="T13"/>
                  </a:cxn>
                </a:cxnLst>
                <a:rect l="0" t="0" r="r" b="b"/>
                <a:pathLst>
                  <a:path w="141" h="110">
                    <a:moveTo>
                      <a:pt x="135" y="0"/>
                    </a:moveTo>
                    <a:lnTo>
                      <a:pt x="141" y="102"/>
                    </a:lnTo>
                    <a:lnTo>
                      <a:pt x="25" y="110"/>
                    </a:lnTo>
                    <a:lnTo>
                      <a:pt x="0" y="46"/>
                    </a:lnTo>
                    <a:lnTo>
                      <a:pt x="135" y="0"/>
                    </a:lnTo>
                    <a:lnTo>
                      <a:pt x="135" y="0"/>
                    </a:lnTo>
                    <a:lnTo>
                      <a:pt x="135" y="0"/>
                    </a:lnTo>
                    <a:close/>
                  </a:path>
                </a:pathLst>
              </a:custGeom>
              <a:solidFill>
                <a:srgbClr val="A3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28" name="Freeform 12"/>
              <p:cNvSpPr>
                <a:spLocks/>
              </p:cNvSpPr>
              <p:nvPr/>
            </p:nvSpPr>
            <p:spPr bwMode="auto">
              <a:xfrm>
                <a:off x="1088" y="3768"/>
                <a:ext cx="462" cy="82"/>
              </a:xfrm>
              <a:custGeom>
                <a:avLst/>
                <a:gdLst>
                  <a:gd name="T0" fmla="*/ 126 w 925"/>
                  <a:gd name="T1" fmla="*/ 0 h 166"/>
                  <a:gd name="T2" fmla="*/ 0 w 925"/>
                  <a:gd name="T3" fmla="*/ 95 h 166"/>
                  <a:gd name="T4" fmla="*/ 282 w 925"/>
                  <a:gd name="T5" fmla="*/ 158 h 166"/>
                  <a:gd name="T6" fmla="*/ 925 w 925"/>
                  <a:gd name="T7" fmla="*/ 166 h 166"/>
                  <a:gd name="T8" fmla="*/ 908 w 925"/>
                  <a:gd name="T9" fmla="*/ 79 h 166"/>
                  <a:gd name="T10" fmla="*/ 126 w 925"/>
                  <a:gd name="T11" fmla="*/ 0 h 166"/>
                  <a:gd name="T12" fmla="*/ 126 w 925"/>
                  <a:gd name="T13" fmla="*/ 0 h 166"/>
                  <a:gd name="T14" fmla="*/ 126 w 925"/>
                  <a:gd name="T15" fmla="*/ 0 h 1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5" h="166">
                    <a:moveTo>
                      <a:pt x="126" y="0"/>
                    </a:moveTo>
                    <a:lnTo>
                      <a:pt x="0" y="95"/>
                    </a:lnTo>
                    <a:lnTo>
                      <a:pt x="282" y="158"/>
                    </a:lnTo>
                    <a:lnTo>
                      <a:pt x="925" y="166"/>
                    </a:lnTo>
                    <a:lnTo>
                      <a:pt x="908" y="79"/>
                    </a:lnTo>
                    <a:lnTo>
                      <a:pt x="126" y="0"/>
                    </a:lnTo>
                    <a:lnTo>
                      <a:pt x="126" y="0"/>
                    </a:lnTo>
                    <a:lnTo>
                      <a:pt x="126" y="0"/>
                    </a:lnTo>
                    <a:close/>
                  </a:path>
                </a:pathLst>
              </a:custGeom>
              <a:solidFill>
                <a:srgbClr val="E0AD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29" name="Freeform 13"/>
              <p:cNvSpPr>
                <a:spLocks/>
              </p:cNvSpPr>
              <p:nvPr/>
            </p:nvSpPr>
            <p:spPr bwMode="auto">
              <a:xfrm>
                <a:off x="1257" y="2627"/>
                <a:ext cx="152" cy="87"/>
              </a:xfrm>
              <a:custGeom>
                <a:avLst/>
                <a:gdLst>
                  <a:gd name="T0" fmla="*/ 0 w 305"/>
                  <a:gd name="T1" fmla="*/ 47 h 172"/>
                  <a:gd name="T2" fmla="*/ 23 w 305"/>
                  <a:gd name="T3" fmla="*/ 172 h 172"/>
                  <a:gd name="T4" fmla="*/ 296 w 305"/>
                  <a:gd name="T5" fmla="*/ 118 h 172"/>
                  <a:gd name="T6" fmla="*/ 305 w 305"/>
                  <a:gd name="T7" fmla="*/ 0 h 172"/>
                  <a:gd name="T8" fmla="*/ 0 w 305"/>
                  <a:gd name="T9" fmla="*/ 47 h 172"/>
                  <a:gd name="T10" fmla="*/ 0 w 305"/>
                  <a:gd name="T11" fmla="*/ 47 h 172"/>
                  <a:gd name="T12" fmla="*/ 0 w 305"/>
                  <a:gd name="T13" fmla="*/ 47 h 172"/>
                </a:gdLst>
                <a:ahLst/>
                <a:cxnLst>
                  <a:cxn ang="0">
                    <a:pos x="T0" y="T1"/>
                  </a:cxn>
                  <a:cxn ang="0">
                    <a:pos x="T2" y="T3"/>
                  </a:cxn>
                  <a:cxn ang="0">
                    <a:pos x="T4" y="T5"/>
                  </a:cxn>
                  <a:cxn ang="0">
                    <a:pos x="T6" y="T7"/>
                  </a:cxn>
                  <a:cxn ang="0">
                    <a:pos x="T8" y="T9"/>
                  </a:cxn>
                  <a:cxn ang="0">
                    <a:pos x="T10" y="T11"/>
                  </a:cxn>
                  <a:cxn ang="0">
                    <a:pos x="T12" y="T13"/>
                  </a:cxn>
                </a:cxnLst>
                <a:rect l="0" t="0" r="r" b="b"/>
                <a:pathLst>
                  <a:path w="305" h="172">
                    <a:moveTo>
                      <a:pt x="0" y="47"/>
                    </a:moveTo>
                    <a:lnTo>
                      <a:pt x="23" y="172"/>
                    </a:lnTo>
                    <a:lnTo>
                      <a:pt x="296" y="118"/>
                    </a:lnTo>
                    <a:lnTo>
                      <a:pt x="305" y="0"/>
                    </a:lnTo>
                    <a:lnTo>
                      <a:pt x="0" y="47"/>
                    </a:lnTo>
                    <a:lnTo>
                      <a:pt x="0" y="47"/>
                    </a:lnTo>
                    <a:lnTo>
                      <a:pt x="0" y="47"/>
                    </a:lnTo>
                    <a:close/>
                  </a:path>
                </a:pathLst>
              </a:custGeom>
              <a:solidFill>
                <a:srgbClr val="FFF2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30" name="Freeform 14"/>
              <p:cNvSpPr>
                <a:spLocks/>
              </p:cNvSpPr>
              <p:nvPr/>
            </p:nvSpPr>
            <p:spPr bwMode="auto">
              <a:xfrm>
                <a:off x="1526" y="3674"/>
                <a:ext cx="705" cy="349"/>
              </a:xfrm>
              <a:custGeom>
                <a:avLst/>
                <a:gdLst>
                  <a:gd name="T0" fmla="*/ 133 w 1410"/>
                  <a:gd name="T1" fmla="*/ 0 h 697"/>
                  <a:gd name="T2" fmla="*/ 595 w 1410"/>
                  <a:gd name="T3" fmla="*/ 63 h 697"/>
                  <a:gd name="T4" fmla="*/ 180 w 1410"/>
                  <a:gd name="T5" fmla="*/ 102 h 697"/>
                  <a:gd name="T6" fmla="*/ 689 w 1410"/>
                  <a:gd name="T7" fmla="*/ 181 h 697"/>
                  <a:gd name="T8" fmla="*/ 172 w 1410"/>
                  <a:gd name="T9" fmla="*/ 212 h 697"/>
                  <a:gd name="T10" fmla="*/ 830 w 1410"/>
                  <a:gd name="T11" fmla="*/ 299 h 697"/>
                  <a:gd name="T12" fmla="*/ 400 w 1410"/>
                  <a:gd name="T13" fmla="*/ 328 h 697"/>
                  <a:gd name="T14" fmla="*/ 807 w 1410"/>
                  <a:gd name="T15" fmla="*/ 384 h 697"/>
                  <a:gd name="T16" fmla="*/ 1002 w 1410"/>
                  <a:gd name="T17" fmla="*/ 471 h 697"/>
                  <a:gd name="T18" fmla="*/ 556 w 1410"/>
                  <a:gd name="T19" fmla="*/ 494 h 697"/>
                  <a:gd name="T20" fmla="*/ 1174 w 1410"/>
                  <a:gd name="T21" fmla="*/ 573 h 697"/>
                  <a:gd name="T22" fmla="*/ 1410 w 1410"/>
                  <a:gd name="T23" fmla="*/ 697 h 697"/>
                  <a:gd name="T24" fmla="*/ 384 w 1410"/>
                  <a:gd name="T25" fmla="*/ 666 h 697"/>
                  <a:gd name="T26" fmla="*/ 56 w 1410"/>
                  <a:gd name="T27" fmla="*/ 328 h 697"/>
                  <a:gd name="T28" fmla="*/ 0 w 1410"/>
                  <a:gd name="T29" fmla="*/ 258 h 697"/>
                  <a:gd name="T30" fmla="*/ 133 w 1410"/>
                  <a:gd name="T31" fmla="*/ 0 h 697"/>
                  <a:gd name="T32" fmla="*/ 133 w 1410"/>
                  <a:gd name="T33" fmla="*/ 0 h 697"/>
                  <a:gd name="T34" fmla="*/ 133 w 1410"/>
                  <a:gd name="T35" fmla="*/ 0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10" h="697">
                    <a:moveTo>
                      <a:pt x="133" y="0"/>
                    </a:moveTo>
                    <a:lnTo>
                      <a:pt x="595" y="63"/>
                    </a:lnTo>
                    <a:lnTo>
                      <a:pt x="180" y="102"/>
                    </a:lnTo>
                    <a:lnTo>
                      <a:pt x="689" y="181"/>
                    </a:lnTo>
                    <a:lnTo>
                      <a:pt x="172" y="212"/>
                    </a:lnTo>
                    <a:lnTo>
                      <a:pt x="830" y="299"/>
                    </a:lnTo>
                    <a:lnTo>
                      <a:pt x="400" y="328"/>
                    </a:lnTo>
                    <a:lnTo>
                      <a:pt x="807" y="384"/>
                    </a:lnTo>
                    <a:lnTo>
                      <a:pt x="1002" y="471"/>
                    </a:lnTo>
                    <a:lnTo>
                      <a:pt x="556" y="494"/>
                    </a:lnTo>
                    <a:lnTo>
                      <a:pt x="1174" y="573"/>
                    </a:lnTo>
                    <a:lnTo>
                      <a:pt x="1410" y="697"/>
                    </a:lnTo>
                    <a:lnTo>
                      <a:pt x="384" y="666"/>
                    </a:lnTo>
                    <a:lnTo>
                      <a:pt x="56" y="328"/>
                    </a:lnTo>
                    <a:lnTo>
                      <a:pt x="0" y="258"/>
                    </a:lnTo>
                    <a:lnTo>
                      <a:pt x="133" y="0"/>
                    </a:lnTo>
                    <a:lnTo>
                      <a:pt x="133" y="0"/>
                    </a:lnTo>
                    <a:lnTo>
                      <a:pt x="133" y="0"/>
                    </a:lnTo>
                    <a:close/>
                  </a:path>
                </a:pathLst>
              </a:custGeom>
              <a:solidFill>
                <a:srgbClr val="FFF2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31" name="Freeform 15"/>
              <p:cNvSpPr>
                <a:spLocks/>
              </p:cNvSpPr>
              <p:nvPr/>
            </p:nvSpPr>
            <p:spPr bwMode="auto">
              <a:xfrm>
                <a:off x="1436" y="2914"/>
                <a:ext cx="267" cy="309"/>
              </a:xfrm>
              <a:custGeom>
                <a:avLst/>
                <a:gdLst>
                  <a:gd name="T0" fmla="*/ 532 w 532"/>
                  <a:gd name="T1" fmla="*/ 0 h 620"/>
                  <a:gd name="T2" fmla="*/ 0 w 532"/>
                  <a:gd name="T3" fmla="*/ 25 h 620"/>
                  <a:gd name="T4" fmla="*/ 118 w 532"/>
                  <a:gd name="T5" fmla="*/ 589 h 620"/>
                  <a:gd name="T6" fmla="*/ 478 w 532"/>
                  <a:gd name="T7" fmla="*/ 620 h 620"/>
                  <a:gd name="T8" fmla="*/ 532 w 532"/>
                  <a:gd name="T9" fmla="*/ 0 h 620"/>
                  <a:gd name="T10" fmla="*/ 532 w 532"/>
                  <a:gd name="T11" fmla="*/ 0 h 620"/>
                  <a:gd name="T12" fmla="*/ 532 w 532"/>
                  <a:gd name="T13" fmla="*/ 0 h 620"/>
                </a:gdLst>
                <a:ahLst/>
                <a:cxnLst>
                  <a:cxn ang="0">
                    <a:pos x="T0" y="T1"/>
                  </a:cxn>
                  <a:cxn ang="0">
                    <a:pos x="T2" y="T3"/>
                  </a:cxn>
                  <a:cxn ang="0">
                    <a:pos x="T4" y="T5"/>
                  </a:cxn>
                  <a:cxn ang="0">
                    <a:pos x="T6" y="T7"/>
                  </a:cxn>
                  <a:cxn ang="0">
                    <a:pos x="T8" y="T9"/>
                  </a:cxn>
                  <a:cxn ang="0">
                    <a:pos x="T10" y="T11"/>
                  </a:cxn>
                  <a:cxn ang="0">
                    <a:pos x="T12" y="T13"/>
                  </a:cxn>
                </a:cxnLst>
                <a:rect l="0" t="0" r="r" b="b"/>
                <a:pathLst>
                  <a:path w="532" h="620">
                    <a:moveTo>
                      <a:pt x="532" y="0"/>
                    </a:moveTo>
                    <a:lnTo>
                      <a:pt x="0" y="25"/>
                    </a:lnTo>
                    <a:lnTo>
                      <a:pt x="118" y="589"/>
                    </a:lnTo>
                    <a:lnTo>
                      <a:pt x="478" y="620"/>
                    </a:lnTo>
                    <a:lnTo>
                      <a:pt x="532" y="0"/>
                    </a:lnTo>
                    <a:lnTo>
                      <a:pt x="532" y="0"/>
                    </a:lnTo>
                    <a:lnTo>
                      <a:pt x="532" y="0"/>
                    </a:lnTo>
                    <a:close/>
                  </a:path>
                </a:pathLst>
              </a:custGeom>
              <a:solidFill>
                <a:srgbClr val="CC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32" name="Freeform 16"/>
              <p:cNvSpPr>
                <a:spLocks/>
              </p:cNvSpPr>
              <p:nvPr/>
            </p:nvSpPr>
            <p:spPr bwMode="auto">
              <a:xfrm>
                <a:off x="1119" y="3470"/>
                <a:ext cx="435" cy="341"/>
              </a:xfrm>
              <a:custGeom>
                <a:avLst/>
                <a:gdLst>
                  <a:gd name="T0" fmla="*/ 205 w 871"/>
                  <a:gd name="T1" fmla="*/ 0 h 682"/>
                  <a:gd name="T2" fmla="*/ 64 w 871"/>
                  <a:gd name="T3" fmla="*/ 56 h 682"/>
                  <a:gd name="T4" fmla="*/ 0 w 871"/>
                  <a:gd name="T5" fmla="*/ 236 h 682"/>
                  <a:gd name="T6" fmla="*/ 102 w 871"/>
                  <a:gd name="T7" fmla="*/ 549 h 682"/>
                  <a:gd name="T8" fmla="*/ 736 w 871"/>
                  <a:gd name="T9" fmla="*/ 682 h 682"/>
                  <a:gd name="T10" fmla="*/ 871 w 871"/>
                  <a:gd name="T11" fmla="*/ 525 h 682"/>
                  <a:gd name="T12" fmla="*/ 761 w 871"/>
                  <a:gd name="T13" fmla="*/ 463 h 682"/>
                  <a:gd name="T14" fmla="*/ 635 w 871"/>
                  <a:gd name="T15" fmla="*/ 423 h 682"/>
                  <a:gd name="T16" fmla="*/ 589 w 871"/>
                  <a:gd name="T17" fmla="*/ 290 h 682"/>
                  <a:gd name="T18" fmla="*/ 392 w 871"/>
                  <a:gd name="T19" fmla="*/ 322 h 682"/>
                  <a:gd name="T20" fmla="*/ 205 w 871"/>
                  <a:gd name="T21" fmla="*/ 0 h 682"/>
                  <a:gd name="T22" fmla="*/ 205 w 871"/>
                  <a:gd name="T23" fmla="*/ 0 h 682"/>
                  <a:gd name="T24" fmla="*/ 205 w 871"/>
                  <a:gd name="T25"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1" h="682">
                    <a:moveTo>
                      <a:pt x="205" y="0"/>
                    </a:moveTo>
                    <a:lnTo>
                      <a:pt x="64" y="56"/>
                    </a:lnTo>
                    <a:lnTo>
                      <a:pt x="0" y="236"/>
                    </a:lnTo>
                    <a:lnTo>
                      <a:pt x="102" y="549"/>
                    </a:lnTo>
                    <a:lnTo>
                      <a:pt x="736" y="682"/>
                    </a:lnTo>
                    <a:lnTo>
                      <a:pt x="871" y="525"/>
                    </a:lnTo>
                    <a:lnTo>
                      <a:pt x="761" y="463"/>
                    </a:lnTo>
                    <a:lnTo>
                      <a:pt x="635" y="423"/>
                    </a:lnTo>
                    <a:lnTo>
                      <a:pt x="589" y="290"/>
                    </a:lnTo>
                    <a:lnTo>
                      <a:pt x="392" y="322"/>
                    </a:lnTo>
                    <a:lnTo>
                      <a:pt x="205" y="0"/>
                    </a:lnTo>
                    <a:lnTo>
                      <a:pt x="205" y="0"/>
                    </a:lnTo>
                    <a:lnTo>
                      <a:pt x="205" y="0"/>
                    </a:lnTo>
                    <a:close/>
                  </a:path>
                </a:pathLst>
              </a:custGeom>
              <a:solidFill>
                <a:srgbClr val="66C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33" name="Freeform 17"/>
              <p:cNvSpPr>
                <a:spLocks/>
              </p:cNvSpPr>
              <p:nvPr/>
            </p:nvSpPr>
            <p:spPr bwMode="auto">
              <a:xfrm>
                <a:off x="1390" y="2494"/>
                <a:ext cx="207" cy="338"/>
              </a:xfrm>
              <a:custGeom>
                <a:avLst/>
                <a:gdLst>
                  <a:gd name="T0" fmla="*/ 415 w 415"/>
                  <a:gd name="T1" fmla="*/ 0 h 675"/>
                  <a:gd name="T2" fmla="*/ 0 w 415"/>
                  <a:gd name="T3" fmla="*/ 509 h 675"/>
                  <a:gd name="T4" fmla="*/ 17 w 415"/>
                  <a:gd name="T5" fmla="*/ 675 h 675"/>
                  <a:gd name="T6" fmla="*/ 338 w 415"/>
                  <a:gd name="T7" fmla="*/ 196 h 675"/>
                  <a:gd name="T8" fmla="*/ 415 w 415"/>
                  <a:gd name="T9" fmla="*/ 0 h 675"/>
                  <a:gd name="T10" fmla="*/ 415 w 415"/>
                  <a:gd name="T11" fmla="*/ 0 h 675"/>
                  <a:gd name="T12" fmla="*/ 415 w 415"/>
                  <a:gd name="T13" fmla="*/ 0 h 675"/>
                </a:gdLst>
                <a:ahLst/>
                <a:cxnLst>
                  <a:cxn ang="0">
                    <a:pos x="T0" y="T1"/>
                  </a:cxn>
                  <a:cxn ang="0">
                    <a:pos x="T2" y="T3"/>
                  </a:cxn>
                  <a:cxn ang="0">
                    <a:pos x="T4" y="T5"/>
                  </a:cxn>
                  <a:cxn ang="0">
                    <a:pos x="T6" y="T7"/>
                  </a:cxn>
                  <a:cxn ang="0">
                    <a:pos x="T8" y="T9"/>
                  </a:cxn>
                  <a:cxn ang="0">
                    <a:pos x="T10" y="T11"/>
                  </a:cxn>
                  <a:cxn ang="0">
                    <a:pos x="T12" y="T13"/>
                  </a:cxn>
                </a:cxnLst>
                <a:rect l="0" t="0" r="r" b="b"/>
                <a:pathLst>
                  <a:path w="415" h="675">
                    <a:moveTo>
                      <a:pt x="415" y="0"/>
                    </a:moveTo>
                    <a:lnTo>
                      <a:pt x="0" y="509"/>
                    </a:lnTo>
                    <a:lnTo>
                      <a:pt x="17" y="675"/>
                    </a:lnTo>
                    <a:lnTo>
                      <a:pt x="338" y="196"/>
                    </a:lnTo>
                    <a:lnTo>
                      <a:pt x="415" y="0"/>
                    </a:lnTo>
                    <a:lnTo>
                      <a:pt x="415" y="0"/>
                    </a:lnTo>
                    <a:lnTo>
                      <a:pt x="415" y="0"/>
                    </a:lnTo>
                    <a:close/>
                  </a:path>
                </a:pathLst>
              </a:custGeom>
              <a:solidFill>
                <a:srgbClr val="A3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34" name="Freeform 18"/>
              <p:cNvSpPr>
                <a:spLocks/>
              </p:cNvSpPr>
              <p:nvPr/>
            </p:nvSpPr>
            <p:spPr bwMode="auto">
              <a:xfrm>
                <a:off x="1081" y="2902"/>
                <a:ext cx="265" cy="258"/>
              </a:xfrm>
              <a:custGeom>
                <a:avLst/>
                <a:gdLst>
                  <a:gd name="T0" fmla="*/ 361 w 531"/>
                  <a:gd name="T1" fmla="*/ 0 h 517"/>
                  <a:gd name="T2" fmla="*/ 531 w 531"/>
                  <a:gd name="T3" fmla="*/ 8 h 517"/>
                  <a:gd name="T4" fmla="*/ 212 w 531"/>
                  <a:gd name="T5" fmla="*/ 321 h 517"/>
                  <a:gd name="T6" fmla="*/ 243 w 531"/>
                  <a:gd name="T7" fmla="*/ 485 h 517"/>
                  <a:gd name="T8" fmla="*/ 110 w 531"/>
                  <a:gd name="T9" fmla="*/ 517 h 517"/>
                  <a:gd name="T10" fmla="*/ 0 w 531"/>
                  <a:gd name="T11" fmla="*/ 297 h 517"/>
                  <a:gd name="T12" fmla="*/ 361 w 531"/>
                  <a:gd name="T13" fmla="*/ 0 h 517"/>
                  <a:gd name="T14" fmla="*/ 361 w 531"/>
                  <a:gd name="T15" fmla="*/ 0 h 517"/>
                  <a:gd name="T16" fmla="*/ 361 w 531"/>
                  <a:gd name="T17" fmla="*/ 0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1" h="517">
                    <a:moveTo>
                      <a:pt x="361" y="0"/>
                    </a:moveTo>
                    <a:lnTo>
                      <a:pt x="531" y="8"/>
                    </a:lnTo>
                    <a:lnTo>
                      <a:pt x="212" y="321"/>
                    </a:lnTo>
                    <a:lnTo>
                      <a:pt x="243" y="485"/>
                    </a:lnTo>
                    <a:lnTo>
                      <a:pt x="110" y="517"/>
                    </a:lnTo>
                    <a:lnTo>
                      <a:pt x="0" y="297"/>
                    </a:lnTo>
                    <a:lnTo>
                      <a:pt x="361" y="0"/>
                    </a:lnTo>
                    <a:lnTo>
                      <a:pt x="361" y="0"/>
                    </a:lnTo>
                    <a:lnTo>
                      <a:pt x="361" y="0"/>
                    </a:lnTo>
                    <a:close/>
                  </a:path>
                </a:pathLst>
              </a:custGeom>
              <a:solidFill>
                <a:srgbClr val="A3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35" name="Freeform 19"/>
              <p:cNvSpPr>
                <a:spLocks/>
              </p:cNvSpPr>
              <p:nvPr/>
            </p:nvSpPr>
            <p:spPr bwMode="auto">
              <a:xfrm>
                <a:off x="1217" y="2637"/>
                <a:ext cx="682" cy="1027"/>
              </a:xfrm>
              <a:custGeom>
                <a:avLst/>
                <a:gdLst>
                  <a:gd name="T0" fmla="*/ 0 w 1362"/>
                  <a:gd name="T1" fmla="*/ 1123 h 2052"/>
                  <a:gd name="T2" fmla="*/ 31 w 1362"/>
                  <a:gd name="T3" fmla="*/ 1531 h 2052"/>
                  <a:gd name="T4" fmla="*/ 87 w 1362"/>
                  <a:gd name="T5" fmla="*/ 1506 h 2052"/>
                  <a:gd name="T6" fmla="*/ 205 w 1362"/>
                  <a:gd name="T7" fmla="*/ 1750 h 2052"/>
                  <a:gd name="T8" fmla="*/ 290 w 1362"/>
                  <a:gd name="T9" fmla="*/ 1516 h 2052"/>
                  <a:gd name="T10" fmla="*/ 508 w 1362"/>
                  <a:gd name="T11" fmla="*/ 1564 h 2052"/>
                  <a:gd name="T12" fmla="*/ 603 w 1362"/>
                  <a:gd name="T13" fmla="*/ 1682 h 2052"/>
                  <a:gd name="T14" fmla="*/ 477 w 1362"/>
                  <a:gd name="T15" fmla="*/ 1846 h 2052"/>
                  <a:gd name="T16" fmla="*/ 392 w 1362"/>
                  <a:gd name="T17" fmla="*/ 1893 h 2052"/>
                  <a:gd name="T18" fmla="*/ 572 w 1362"/>
                  <a:gd name="T19" fmla="*/ 1900 h 2052"/>
                  <a:gd name="T20" fmla="*/ 684 w 1362"/>
                  <a:gd name="T21" fmla="*/ 2052 h 2052"/>
                  <a:gd name="T22" fmla="*/ 751 w 1362"/>
                  <a:gd name="T23" fmla="*/ 2047 h 2052"/>
                  <a:gd name="T24" fmla="*/ 751 w 1362"/>
                  <a:gd name="T25" fmla="*/ 1298 h 2052"/>
                  <a:gd name="T26" fmla="*/ 1205 w 1362"/>
                  <a:gd name="T27" fmla="*/ 1296 h 2052"/>
                  <a:gd name="T28" fmla="*/ 1189 w 1362"/>
                  <a:gd name="T29" fmla="*/ 2016 h 2052"/>
                  <a:gd name="T30" fmla="*/ 1275 w 1362"/>
                  <a:gd name="T31" fmla="*/ 2023 h 2052"/>
                  <a:gd name="T32" fmla="*/ 1362 w 1362"/>
                  <a:gd name="T33" fmla="*/ 1000 h 2052"/>
                  <a:gd name="T34" fmla="*/ 811 w 1362"/>
                  <a:gd name="T35" fmla="*/ 0 h 2052"/>
                  <a:gd name="T36" fmla="*/ 461 w 1362"/>
                  <a:gd name="T37" fmla="*/ 565 h 2052"/>
                  <a:gd name="T38" fmla="*/ 985 w 1362"/>
                  <a:gd name="T39" fmla="*/ 550 h 2052"/>
                  <a:gd name="T40" fmla="*/ 980 w 1362"/>
                  <a:gd name="T41" fmla="*/ 1168 h 2052"/>
                  <a:gd name="T42" fmla="*/ 587 w 1362"/>
                  <a:gd name="T43" fmla="*/ 1159 h 2052"/>
                  <a:gd name="T44" fmla="*/ 495 w 1362"/>
                  <a:gd name="T45" fmla="*/ 664 h 2052"/>
                  <a:gd name="T46" fmla="*/ 398 w 1362"/>
                  <a:gd name="T47" fmla="*/ 652 h 2052"/>
                  <a:gd name="T48" fmla="*/ 0 w 1362"/>
                  <a:gd name="T49" fmla="*/ 1123 h 2052"/>
                  <a:gd name="T50" fmla="*/ 0 w 1362"/>
                  <a:gd name="T51" fmla="*/ 1123 h 2052"/>
                  <a:gd name="T52" fmla="*/ 0 w 1362"/>
                  <a:gd name="T53" fmla="*/ 1123 h 2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62" h="2052">
                    <a:moveTo>
                      <a:pt x="0" y="1123"/>
                    </a:moveTo>
                    <a:lnTo>
                      <a:pt x="31" y="1531"/>
                    </a:lnTo>
                    <a:lnTo>
                      <a:pt x="87" y="1506"/>
                    </a:lnTo>
                    <a:lnTo>
                      <a:pt x="205" y="1750"/>
                    </a:lnTo>
                    <a:lnTo>
                      <a:pt x="290" y="1516"/>
                    </a:lnTo>
                    <a:lnTo>
                      <a:pt x="508" y="1564"/>
                    </a:lnTo>
                    <a:lnTo>
                      <a:pt x="603" y="1682"/>
                    </a:lnTo>
                    <a:lnTo>
                      <a:pt x="477" y="1846"/>
                    </a:lnTo>
                    <a:lnTo>
                      <a:pt x="392" y="1893"/>
                    </a:lnTo>
                    <a:lnTo>
                      <a:pt x="572" y="1900"/>
                    </a:lnTo>
                    <a:lnTo>
                      <a:pt x="684" y="2052"/>
                    </a:lnTo>
                    <a:lnTo>
                      <a:pt x="751" y="2047"/>
                    </a:lnTo>
                    <a:lnTo>
                      <a:pt x="751" y="1298"/>
                    </a:lnTo>
                    <a:lnTo>
                      <a:pt x="1205" y="1296"/>
                    </a:lnTo>
                    <a:lnTo>
                      <a:pt x="1189" y="2016"/>
                    </a:lnTo>
                    <a:lnTo>
                      <a:pt x="1275" y="2023"/>
                    </a:lnTo>
                    <a:lnTo>
                      <a:pt x="1362" y="1000"/>
                    </a:lnTo>
                    <a:lnTo>
                      <a:pt x="811" y="0"/>
                    </a:lnTo>
                    <a:lnTo>
                      <a:pt x="461" y="565"/>
                    </a:lnTo>
                    <a:lnTo>
                      <a:pt x="985" y="550"/>
                    </a:lnTo>
                    <a:lnTo>
                      <a:pt x="980" y="1168"/>
                    </a:lnTo>
                    <a:lnTo>
                      <a:pt x="587" y="1159"/>
                    </a:lnTo>
                    <a:lnTo>
                      <a:pt x="495" y="664"/>
                    </a:lnTo>
                    <a:lnTo>
                      <a:pt x="398" y="652"/>
                    </a:lnTo>
                    <a:lnTo>
                      <a:pt x="0" y="1123"/>
                    </a:lnTo>
                    <a:lnTo>
                      <a:pt x="0" y="1123"/>
                    </a:lnTo>
                    <a:lnTo>
                      <a:pt x="0" y="1123"/>
                    </a:lnTo>
                    <a:close/>
                  </a:path>
                </a:pathLst>
              </a:custGeom>
              <a:solidFill>
                <a:srgbClr val="FFB5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36" name="Freeform 20"/>
              <p:cNvSpPr>
                <a:spLocks/>
              </p:cNvSpPr>
              <p:nvPr/>
            </p:nvSpPr>
            <p:spPr bwMode="auto">
              <a:xfrm>
                <a:off x="1226" y="2682"/>
                <a:ext cx="395" cy="843"/>
              </a:xfrm>
              <a:custGeom>
                <a:avLst/>
                <a:gdLst>
                  <a:gd name="T0" fmla="*/ 23 w 791"/>
                  <a:gd name="T1" fmla="*/ 1482 h 1685"/>
                  <a:gd name="T2" fmla="*/ 0 w 791"/>
                  <a:gd name="T3" fmla="*/ 1011 h 1685"/>
                  <a:gd name="T4" fmla="*/ 791 w 791"/>
                  <a:gd name="T5" fmla="*/ 0 h 1685"/>
                  <a:gd name="T6" fmla="*/ 235 w 791"/>
                  <a:gd name="T7" fmla="*/ 980 h 1685"/>
                  <a:gd name="T8" fmla="*/ 195 w 791"/>
                  <a:gd name="T9" fmla="*/ 1685 h 1685"/>
                  <a:gd name="T10" fmla="*/ 23 w 791"/>
                  <a:gd name="T11" fmla="*/ 1482 h 1685"/>
                  <a:gd name="T12" fmla="*/ 23 w 791"/>
                  <a:gd name="T13" fmla="*/ 1482 h 1685"/>
                  <a:gd name="T14" fmla="*/ 23 w 791"/>
                  <a:gd name="T15" fmla="*/ 1482 h 16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1" h="1685">
                    <a:moveTo>
                      <a:pt x="23" y="1482"/>
                    </a:moveTo>
                    <a:lnTo>
                      <a:pt x="0" y="1011"/>
                    </a:lnTo>
                    <a:lnTo>
                      <a:pt x="791" y="0"/>
                    </a:lnTo>
                    <a:lnTo>
                      <a:pt x="235" y="980"/>
                    </a:lnTo>
                    <a:lnTo>
                      <a:pt x="195" y="1685"/>
                    </a:lnTo>
                    <a:lnTo>
                      <a:pt x="23" y="1482"/>
                    </a:lnTo>
                    <a:lnTo>
                      <a:pt x="23" y="1482"/>
                    </a:lnTo>
                    <a:lnTo>
                      <a:pt x="23" y="1482"/>
                    </a:lnTo>
                    <a:close/>
                  </a:path>
                </a:pathLst>
              </a:custGeom>
              <a:solidFill>
                <a:srgbClr val="BC8B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37" name="Freeform 21"/>
              <p:cNvSpPr>
                <a:spLocks/>
              </p:cNvSpPr>
              <p:nvPr/>
            </p:nvSpPr>
            <p:spPr bwMode="auto">
              <a:xfrm>
                <a:off x="1613" y="3332"/>
                <a:ext cx="199" cy="327"/>
              </a:xfrm>
              <a:custGeom>
                <a:avLst/>
                <a:gdLst>
                  <a:gd name="T0" fmla="*/ 229 w 397"/>
                  <a:gd name="T1" fmla="*/ 0 h 654"/>
                  <a:gd name="T2" fmla="*/ 142 w 397"/>
                  <a:gd name="T3" fmla="*/ 62 h 654"/>
                  <a:gd name="T4" fmla="*/ 116 w 397"/>
                  <a:gd name="T5" fmla="*/ 164 h 654"/>
                  <a:gd name="T6" fmla="*/ 295 w 397"/>
                  <a:gd name="T7" fmla="*/ 174 h 654"/>
                  <a:gd name="T8" fmla="*/ 290 w 397"/>
                  <a:gd name="T9" fmla="*/ 31 h 654"/>
                  <a:gd name="T10" fmla="*/ 397 w 397"/>
                  <a:gd name="T11" fmla="*/ 36 h 654"/>
                  <a:gd name="T12" fmla="*/ 387 w 397"/>
                  <a:gd name="T13" fmla="*/ 302 h 654"/>
                  <a:gd name="T14" fmla="*/ 382 w 397"/>
                  <a:gd name="T15" fmla="*/ 654 h 654"/>
                  <a:gd name="T16" fmla="*/ 15 w 397"/>
                  <a:gd name="T17" fmla="*/ 649 h 654"/>
                  <a:gd name="T18" fmla="*/ 0 w 397"/>
                  <a:gd name="T19" fmla="*/ 0 h 654"/>
                  <a:gd name="T20" fmla="*/ 229 w 397"/>
                  <a:gd name="T21" fmla="*/ 0 h 654"/>
                  <a:gd name="T22" fmla="*/ 229 w 397"/>
                  <a:gd name="T23" fmla="*/ 0 h 654"/>
                  <a:gd name="T24" fmla="*/ 229 w 397"/>
                  <a:gd name="T25" fmla="*/ 0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654">
                    <a:moveTo>
                      <a:pt x="229" y="0"/>
                    </a:moveTo>
                    <a:lnTo>
                      <a:pt x="142" y="62"/>
                    </a:lnTo>
                    <a:lnTo>
                      <a:pt x="116" y="164"/>
                    </a:lnTo>
                    <a:lnTo>
                      <a:pt x="295" y="174"/>
                    </a:lnTo>
                    <a:lnTo>
                      <a:pt x="290" y="31"/>
                    </a:lnTo>
                    <a:lnTo>
                      <a:pt x="397" y="36"/>
                    </a:lnTo>
                    <a:lnTo>
                      <a:pt x="387" y="302"/>
                    </a:lnTo>
                    <a:lnTo>
                      <a:pt x="382" y="654"/>
                    </a:lnTo>
                    <a:lnTo>
                      <a:pt x="15" y="649"/>
                    </a:lnTo>
                    <a:lnTo>
                      <a:pt x="0" y="0"/>
                    </a:lnTo>
                    <a:lnTo>
                      <a:pt x="229" y="0"/>
                    </a:lnTo>
                    <a:lnTo>
                      <a:pt x="229" y="0"/>
                    </a:lnTo>
                    <a:lnTo>
                      <a:pt x="229" y="0"/>
                    </a:lnTo>
                    <a:close/>
                  </a:path>
                </a:pathLst>
              </a:custGeom>
              <a:solidFill>
                <a:srgbClr val="B2B2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38" name="Freeform 22"/>
              <p:cNvSpPr>
                <a:spLocks/>
              </p:cNvSpPr>
              <p:nvPr/>
            </p:nvSpPr>
            <p:spPr bwMode="auto">
              <a:xfrm>
                <a:off x="1728" y="3469"/>
                <a:ext cx="67" cy="118"/>
              </a:xfrm>
              <a:custGeom>
                <a:avLst/>
                <a:gdLst>
                  <a:gd name="T0" fmla="*/ 117 w 133"/>
                  <a:gd name="T1" fmla="*/ 16 h 236"/>
                  <a:gd name="T2" fmla="*/ 0 w 133"/>
                  <a:gd name="T3" fmla="*/ 0 h 236"/>
                  <a:gd name="T4" fmla="*/ 5 w 133"/>
                  <a:gd name="T5" fmla="*/ 226 h 236"/>
                  <a:gd name="T6" fmla="*/ 133 w 133"/>
                  <a:gd name="T7" fmla="*/ 236 h 236"/>
                  <a:gd name="T8" fmla="*/ 117 w 133"/>
                  <a:gd name="T9" fmla="*/ 16 h 236"/>
                  <a:gd name="T10" fmla="*/ 117 w 133"/>
                  <a:gd name="T11" fmla="*/ 16 h 236"/>
                  <a:gd name="T12" fmla="*/ 117 w 133"/>
                  <a:gd name="T13" fmla="*/ 16 h 236"/>
                </a:gdLst>
                <a:ahLst/>
                <a:cxnLst>
                  <a:cxn ang="0">
                    <a:pos x="T0" y="T1"/>
                  </a:cxn>
                  <a:cxn ang="0">
                    <a:pos x="T2" y="T3"/>
                  </a:cxn>
                  <a:cxn ang="0">
                    <a:pos x="T4" y="T5"/>
                  </a:cxn>
                  <a:cxn ang="0">
                    <a:pos x="T6" y="T7"/>
                  </a:cxn>
                  <a:cxn ang="0">
                    <a:pos x="T8" y="T9"/>
                  </a:cxn>
                  <a:cxn ang="0">
                    <a:pos x="T10" y="T11"/>
                  </a:cxn>
                  <a:cxn ang="0">
                    <a:pos x="T12" y="T13"/>
                  </a:cxn>
                </a:cxnLst>
                <a:rect l="0" t="0" r="r" b="b"/>
                <a:pathLst>
                  <a:path w="133" h="236">
                    <a:moveTo>
                      <a:pt x="117" y="16"/>
                    </a:moveTo>
                    <a:lnTo>
                      <a:pt x="0" y="0"/>
                    </a:lnTo>
                    <a:lnTo>
                      <a:pt x="5" y="226"/>
                    </a:lnTo>
                    <a:lnTo>
                      <a:pt x="133" y="236"/>
                    </a:lnTo>
                    <a:lnTo>
                      <a:pt x="117" y="16"/>
                    </a:lnTo>
                    <a:lnTo>
                      <a:pt x="117" y="16"/>
                    </a:lnTo>
                    <a:lnTo>
                      <a:pt x="117" y="16"/>
                    </a:lnTo>
                    <a:close/>
                  </a:path>
                </a:pathLst>
              </a:custGeom>
              <a:solidFill>
                <a:srgbClr val="E0E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39" name="Freeform 23"/>
              <p:cNvSpPr>
                <a:spLocks/>
              </p:cNvSpPr>
              <p:nvPr/>
            </p:nvSpPr>
            <p:spPr bwMode="auto">
              <a:xfrm>
                <a:off x="1499" y="2945"/>
                <a:ext cx="75" cy="114"/>
              </a:xfrm>
              <a:custGeom>
                <a:avLst/>
                <a:gdLst>
                  <a:gd name="T0" fmla="*/ 0 w 149"/>
                  <a:gd name="T1" fmla="*/ 15 h 226"/>
                  <a:gd name="T2" fmla="*/ 149 w 149"/>
                  <a:gd name="T3" fmla="*/ 0 h 226"/>
                  <a:gd name="T4" fmla="*/ 141 w 149"/>
                  <a:gd name="T5" fmla="*/ 210 h 226"/>
                  <a:gd name="T6" fmla="*/ 31 w 149"/>
                  <a:gd name="T7" fmla="*/ 226 h 226"/>
                  <a:gd name="T8" fmla="*/ 0 w 149"/>
                  <a:gd name="T9" fmla="*/ 15 h 226"/>
                  <a:gd name="T10" fmla="*/ 0 w 149"/>
                  <a:gd name="T11" fmla="*/ 15 h 226"/>
                  <a:gd name="T12" fmla="*/ 0 w 149"/>
                  <a:gd name="T13" fmla="*/ 15 h 226"/>
                </a:gdLst>
                <a:ahLst/>
                <a:cxnLst>
                  <a:cxn ang="0">
                    <a:pos x="T0" y="T1"/>
                  </a:cxn>
                  <a:cxn ang="0">
                    <a:pos x="T2" y="T3"/>
                  </a:cxn>
                  <a:cxn ang="0">
                    <a:pos x="T4" y="T5"/>
                  </a:cxn>
                  <a:cxn ang="0">
                    <a:pos x="T6" y="T7"/>
                  </a:cxn>
                  <a:cxn ang="0">
                    <a:pos x="T8" y="T9"/>
                  </a:cxn>
                  <a:cxn ang="0">
                    <a:pos x="T10" y="T11"/>
                  </a:cxn>
                  <a:cxn ang="0">
                    <a:pos x="T12" y="T13"/>
                  </a:cxn>
                </a:cxnLst>
                <a:rect l="0" t="0" r="r" b="b"/>
                <a:pathLst>
                  <a:path w="149" h="226">
                    <a:moveTo>
                      <a:pt x="0" y="15"/>
                    </a:moveTo>
                    <a:lnTo>
                      <a:pt x="149" y="0"/>
                    </a:lnTo>
                    <a:lnTo>
                      <a:pt x="141" y="210"/>
                    </a:lnTo>
                    <a:lnTo>
                      <a:pt x="31" y="226"/>
                    </a:lnTo>
                    <a:lnTo>
                      <a:pt x="0" y="15"/>
                    </a:lnTo>
                    <a:lnTo>
                      <a:pt x="0" y="15"/>
                    </a:lnTo>
                    <a:lnTo>
                      <a:pt x="0" y="15"/>
                    </a:lnTo>
                    <a:close/>
                  </a:path>
                </a:pathLst>
              </a:custGeom>
              <a:solidFill>
                <a:srgbClr val="73E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40" name="Freeform 24"/>
              <p:cNvSpPr>
                <a:spLocks/>
              </p:cNvSpPr>
              <p:nvPr/>
            </p:nvSpPr>
            <p:spPr bwMode="auto">
              <a:xfrm>
                <a:off x="1515" y="3090"/>
                <a:ext cx="51" cy="74"/>
              </a:xfrm>
              <a:custGeom>
                <a:avLst/>
                <a:gdLst>
                  <a:gd name="T0" fmla="*/ 8 w 102"/>
                  <a:gd name="T1" fmla="*/ 0 h 149"/>
                  <a:gd name="T2" fmla="*/ 0 w 102"/>
                  <a:gd name="T3" fmla="*/ 149 h 149"/>
                  <a:gd name="T4" fmla="*/ 102 w 102"/>
                  <a:gd name="T5" fmla="*/ 141 h 149"/>
                  <a:gd name="T6" fmla="*/ 102 w 102"/>
                  <a:gd name="T7" fmla="*/ 0 h 149"/>
                  <a:gd name="T8" fmla="*/ 8 w 102"/>
                  <a:gd name="T9" fmla="*/ 0 h 149"/>
                  <a:gd name="T10" fmla="*/ 8 w 102"/>
                  <a:gd name="T11" fmla="*/ 0 h 149"/>
                  <a:gd name="T12" fmla="*/ 8 w 102"/>
                  <a:gd name="T13" fmla="*/ 0 h 149"/>
                </a:gdLst>
                <a:ahLst/>
                <a:cxnLst>
                  <a:cxn ang="0">
                    <a:pos x="T0" y="T1"/>
                  </a:cxn>
                  <a:cxn ang="0">
                    <a:pos x="T2" y="T3"/>
                  </a:cxn>
                  <a:cxn ang="0">
                    <a:pos x="T4" y="T5"/>
                  </a:cxn>
                  <a:cxn ang="0">
                    <a:pos x="T6" y="T7"/>
                  </a:cxn>
                  <a:cxn ang="0">
                    <a:pos x="T8" y="T9"/>
                  </a:cxn>
                  <a:cxn ang="0">
                    <a:pos x="T10" y="T11"/>
                  </a:cxn>
                  <a:cxn ang="0">
                    <a:pos x="T12" y="T13"/>
                  </a:cxn>
                </a:cxnLst>
                <a:rect l="0" t="0" r="r" b="b"/>
                <a:pathLst>
                  <a:path w="102" h="149">
                    <a:moveTo>
                      <a:pt x="8" y="0"/>
                    </a:moveTo>
                    <a:lnTo>
                      <a:pt x="0" y="149"/>
                    </a:lnTo>
                    <a:lnTo>
                      <a:pt x="102" y="141"/>
                    </a:lnTo>
                    <a:lnTo>
                      <a:pt x="102" y="0"/>
                    </a:lnTo>
                    <a:lnTo>
                      <a:pt x="8" y="0"/>
                    </a:lnTo>
                    <a:lnTo>
                      <a:pt x="8" y="0"/>
                    </a:lnTo>
                    <a:lnTo>
                      <a:pt x="8" y="0"/>
                    </a:lnTo>
                    <a:close/>
                  </a:path>
                </a:pathLst>
              </a:custGeom>
              <a:solidFill>
                <a:srgbClr val="73E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41" name="Freeform 25"/>
              <p:cNvSpPr>
                <a:spLocks/>
              </p:cNvSpPr>
              <p:nvPr/>
            </p:nvSpPr>
            <p:spPr bwMode="auto">
              <a:xfrm>
                <a:off x="1605" y="2949"/>
                <a:ext cx="62" cy="101"/>
              </a:xfrm>
              <a:custGeom>
                <a:avLst/>
                <a:gdLst>
                  <a:gd name="T0" fmla="*/ 7 w 125"/>
                  <a:gd name="T1" fmla="*/ 8 h 203"/>
                  <a:gd name="T2" fmla="*/ 0 w 125"/>
                  <a:gd name="T3" fmla="*/ 196 h 203"/>
                  <a:gd name="T4" fmla="*/ 117 w 125"/>
                  <a:gd name="T5" fmla="*/ 203 h 203"/>
                  <a:gd name="T6" fmla="*/ 125 w 125"/>
                  <a:gd name="T7" fmla="*/ 0 h 203"/>
                  <a:gd name="T8" fmla="*/ 7 w 125"/>
                  <a:gd name="T9" fmla="*/ 8 h 203"/>
                  <a:gd name="T10" fmla="*/ 7 w 125"/>
                  <a:gd name="T11" fmla="*/ 8 h 203"/>
                  <a:gd name="T12" fmla="*/ 7 w 125"/>
                  <a:gd name="T13" fmla="*/ 8 h 203"/>
                </a:gdLst>
                <a:ahLst/>
                <a:cxnLst>
                  <a:cxn ang="0">
                    <a:pos x="T0" y="T1"/>
                  </a:cxn>
                  <a:cxn ang="0">
                    <a:pos x="T2" y="T3"/>
                  </a:cxn>
                  <a:cxn ang="0">
                    <a:pos x="T4" y="T5"/>
                  </a:cxn>
                  <a:cxn ang="0">
                    <a:pos x="T6" y="T7"/>
                  </a:cxn>
                  <a:cxn ang="0">
                    <a:pos x="T8" y="T9"/>
                  </a:cxn>
                  <a:cxn ang="0">
                    <a:pos x="T10" y="T11"/>
                  </a:cxn>
                  <a:cxn ang="0">
                    <a:pos x="T12" y="T13"/>
                  </a:cxn>
                </a:cxnLst>
                <a:rect l="0" t="0" r="r" b="b"/>
                <a:pathLst>
                  <a:path w="125" h="203">
                    <a:moveTo>
                      <a:pt x="7" y="8"/>
                    </a:moveTo>
                    <a:lnTo>
                      <a:pt x="0" y="196"/>
                    </a:lnTo>
                    <a:lnTo>
                      <a:pt x="117" y="203"/>
                    </a:lnTo>
                    <a:lnTo>
                      <a:pt x="125" y="0"/>
                    </a:lnTo>
                    <a:lnTo>
                      <a:pt x="7" y="8"/>
                    </a:lnTo>
                    <a:lnTo>
                      <a:pt x="7" y="8"/>
                    </a:lnTo>
                    <a:lnTo>
                      <a:pt x="7" y="8"/>
                    </a:lnTo>
                    <a:close/>
                  </a:path>
                </a:pathLst>
              </a:custGeom>
              <a:solidFill>
                <a:srgbClr val="73E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42" name="Freeform 26"/>
              <p:cNvSpPr>
                <a:spLocks/>
              </p:cNvSpPr>
              <p:nvPr/>
            </p:nvSpPr>
            <p:spPr bwMode="auto">
              <a:xfrm>
                <a:off x="1601" y="3082"/>
                <a:ext cx="55" cy="67"/>
              </a:xfrm>
              <a:custGeom>
                <a:avLst/>
                <a:gdLst>
                  <a:gd name="T0" fmla="*/ 8 w 110"/>
                  <a:gd name="T1" fmla="*/ 0 h 133"/>
                  <a:gd name="T2" fmla="*/ 0 w 110"/>
                  <a:gd name="T3" fmla="*/ 133 h 133"/>
                  <a:gd name="T4" fmla="*/ 110 w 110"/>
                  <a:gd name="T5" fmla="*/ 133 h 133"/>
                  <a:gd name="T6" fmla="*/ 110 w 110"/>
                  <a:gd name="T7" fmla="*/ 0 h 133"/>
                  <a:gd name="T8" fmla="*/ 8 w 110"/>
                  <a:gd name="T9" fmla="*/ 0 h 133"/>
                  <a:gd name="T10" fmla="*/ 8 w 110"/>
                  <a:gd name="T11" fmla="*/ 0 h 133"/>
                  <a:gd name="T12" fmla="*/ 8 w 110"/>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10" h="133">
                    <a:moveTo>
                      <a:pt x="8" y="0"/>
                    </a:moveTo>
                    <a:lnTo>
                      <a:pt x="0" y="133"/>
                    </a:lnTo>
                    <a:lnTo>
                      <a:pt x="110" y="133"/>
                    </a:lnTo>
                    <a:lnTo>
                      <a:pt x="110" y="0"/>
                    </a:lnTo>
                    <a:lnTo>
                      <a:pt x="8" y="0"/>
                    </a:lnTo>
                    <a:lnTo>
                      <a:pt x="8" y="0"/>
                    </a:lnTo>
                    <a:lnTo>
                      <a:pt x="8" y="0"/>
                    </a:lnTo>
                    <a:close/>
                  </a:path>
                </a:pathLst>
              </a:custGeom>
              <a:solidFill>
                <a:srgbClr val="73E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43" name="Freeform 27"/>
              <p:cNvSpPr>
                <a:spLocks/>
              </p:cNvSpPr>
              <p:nvPr/>
            </p:nvSpPr>
            <p:spPr bwMode="auto">
              <a:xfrm>
                <a:off x="1754" y="2926"/>
                <a:ext cx="235" cy="493"/>
              </a:xfrm>
              <a:custGeom>
                <a:avLst/>
                <a:gdLst>
                  <a:gd name="T0" fmla="*/ 0 w 471"/>
                  <a:gd name="T1" fmla="*/ 0 h 987"/>
                  <a:gd name="T2" fmla="*/ 62 w 471"/>
                  <a:gd name="T3" fmla="*/ 626 h 987"/>
                  <a:gd name="T4" fmla="*/ 235 w 471"/>
                  <a:gd name="T5" fmla="*/ 987 h 987"/>
                  <a:gd name="T6" fmla="*/ 298 w 471"/>
                  <a:gd name="T7" fmla="*/ 578 h 987"/>
                  <a:gd name="T8" fmla="*/ 471 w 471"/>
                  <a:gd name="T9" fmla="*/ 508 h 987"/>
                  <a:gd name="T10" fmla="*/ 0 w 471"/>
                  <a:gd name="T11" fmla="*/ 0 h 987"/>
                  <a:gd name="T12" fmla="*/ 0 w 471"/>
                  <a:gd name="T13" fmla="*/ 0 h 987"/>
                  <a:gd name="T14" fmla="*/ 0 w 471"/>
                  <a:gd name="T15" fmla="*/ 0 h 9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1" h="987">
                    <a:moveTo>
                      <a:pt x="0" y="0"/>
                    </a:moveTo>
                    <a:lnTo>
                      <a:pt x="62" y="626"/>
                    </a:lnTo>
                    <a:lnTo>
                      <a:pt x="235" y="987"/>
                    </a:lnTo>
                    <a:lnTo>
                      <a:pt x="298" y="578"/>
                    </a:lnTo>
                    <a:lnTo>
                      <a:pt x="471" y="508"/>
                    </a:lnTo>
                    <a:lnTo>
                      <a:pt x="0" y="0"/>
                    </a:lnTo>
                    <a:lnTo>
                      <a:pt x="0" y="0"/>
                    </a:lnTo>
                    <a:lnTo>
                      <a:pt x="0" y="0"/>
                    </a:lnTo>
                    <a:close/>
                  </a:path>
                </a:pathLst>
              </a:custGeom>
              <a:solidFill>
                <a:srgbClr val="BC8B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44" name="Freeform 28"/>
              <p:cNvSpPr>
                <a:spLocks/>
              </p:cNvSpPr>
              <p:nvPr/>
            </p:nvSpPr>
            <p:spPr bwMode="auto">
              <a:xfrm>
                <a:off x="1272" y="2730"/>
                <a:ext cx="102" cy="172"/>
              </a:xfrm>
              <a:custGeom>
                <a:avLst/>
                <a:gdLst>
                  <a:gd name="T0" fmla="*/ 195 w 203"/>
                  <a:gd name="T1" fmla="*/ 0 h 344"/>
                  <a:gd name="T2" fmla="*/ 0 w 203"/>
                  <a:gd name="T3" fmla="*/ 6 h 344"/>
                  <a:gd name="T4" fmla="*/ 31 w 203"/>
                  <a:gd name="T5" fmla="*/ 344 h 344"/>
                  <a:gd name="T6" fmla="*/ 203 w 203"/>
                  <a:gd name="T7" fmla="*/ 210 h 344"/>
                  <a:gd name="T8" fmla="*/ 195 w 203"/>
                  <a:gd name="T9" fmla="*/ 147 h 344"/>
                  <a:gd name="T10" fmla="*/ 124 w 203"/>
                  <a:gd name="T11" fmla="*/ 164 h 344"/>
                  <a:gd name="T12" fmla="*/ 101 w 203"/>
                  <a:gd name="T13" fmla="*/ 116 h 344"/>
                  <a:gd name="T14" fmla="*/ 172 w 203"/>
                  <a:gd name="T15" fmla="*/ 77 h 344"/>
                  <a:gd name="T16" fmla="*/ 195 w 203"/>
                  <a:gd name="T17" fmla="*/ 0 h 344"/>
                  <a:gd name="T18" fmla="*/ 195 w 203"/>
                  <a:gd name="T19" fmla="*/ 0 h 344"/>
                  <a:gd name="T20" fmla="*/ 195 w 203"/>
                  <a:gd name="T21"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3" h="344">
                    <a:moveTo>
                      <a:pt x="195" y="0"/>
                    </a:moveTo>
                    <a:lnTo>
                      <a:pt x="0" y="6"/>
                    </a:lnTo>
                    <a:lnTo>
                      <a:pt x="31" y="344"/>
                    </a:lnTo>
                    <a:lnTo>
                      <a:pt x="203" y="210"/>
                    </a:lnTo>
                    <a:lnTo>
                      <a:pt x="195" y="147"/>
                    </a:lnTo>
                    <a:lnTo>
                      <a:pt x="124" y="164"/>
                    </a:lnTo>
                    <a:lnTo>
                      <a:pt x="101" y="116"/>
                    </a:lnTo>
                    <a:lnTo>
                      <a:pt x="172" y="77"/>
                    </a:lnTo>
                    <a:lnTo>
                      <a:pt x="195" y="0"/>
                    </a:lnTo>
                    <a:lnTo>
                      <a:pt x="195" y="0"/>
                    </a:lnTo>
                    <a:lnTo>
                      <a:pt x="195" y="0"/>
                    </a:lnTo>
                    <a:close/>
                  </a:path>
                </a:pathLst>
              </a:custGeom>
              <a:solidFill>
                <a:srgbClr val="FFB5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45" name="Freeform 29"/>
              <p:cNvSpPr>
                <a:spLocks/>
              </p:cNvSpPr>
              <p:nvPr/>
            </p:nvSpPr>
            <p:spPr bwMode="auto">
              <a:xfrm>
                <a:off x="1245" y="2741"/>
                <a:ext cx="51" cy="165"/>
              </a:xfrm>
              <a:custGeom>
                <a:avLst/>
                <a:gdLst>
                  <a:gd name="T0" fmla="*/ 56 w 103"/>
                  <a:gd name="T1" fmla="*/ 0 h 329"/>
                  <a:gd name="T2" fmla="*/ 103 w 103"/>
                  <a:gd name="T3" fmla="*/ 329 h 329"/>
                  <a:gd name="T4" fmla="*/ 48 w 103"/>
                  <a:gd name="T5" fmla="*/ 329 h 329"/>
                  <a:gd name="T6" fmla="*/ 0 w 103"/>
                  <a:gd name="T7" fmla="*/ 8 h 329"/>
                  <a:gd name="T8" fmla="*/ 56 w 103"/>
                  <a:gd name="T9" fmla="*/ 0 h 329"/>
                  <a:gd name="T10" fmla="*/ 56 w 103"/>
                  <a:gd name="T11" fmla="*/ 0 h 329"/>
                  <a:gd name="T12" fmla="*/ 56 w 103"/>
                  <a:gd name="T13" fmla="*/ 0 h 329"/>
                </a:gdLst>
                <a:ahLst/>
                <a:cxnLst>
                  <a:cxn ang="0">
                    <a:pos x="T0" y="T1"/>
                  </a:cxn>
                  <a:cxn ang="0">
                    <a:pos x="T2" y="T3"/>
                  </a:cxn>
                  <a:cxn ang="0">
                    <a:pos x="T4" y="T5"/>
                  </a:cxn>
                  <a:cxn ang="0">
                    <a:pos x="T6" y="T7"/>
                  </a:cxn>
                  <a:cxn ang="0">
                    <a:pos x="T8" y="T9"/>
                  </a:cxn>
                  <a:cxn ang="0">
                    <a:pos x="T10" y="T11"/>
                  </a:cxn>
                  <a:cxn ang="0">
                    <a:pos x="T12" y="T13"/>
                  </a:cxn>
                </a:cxnLst>
                <a:rect l="0" t="0" r="r" b="b"/>
                <a:pathLst>
                  <a:path w="103" h="329">
                    <a:moveTo>
                      <a:pt x="56" y="0"/>
                    </a:moveTo>
                    <a:lnTo>
                      <a:pt x="103" y="329"/>
                    </a:lnTo>
                    <a:lnTo>
                      <a:pt x="48" y="329"/>
                    </a:lnTo>
                    <a:lnTo>
                      <a:pt x="0" y="8"/>
                    </a:lnTo>
                    <a:lnTo>
                      <a:pt x="56" y="0"/>
                    </a:lnTo>
                    <a:lnTo>
                      <a:pt x="56" y="0"/>
                    </a:lnTo>
                    <a:lnTo>
                      <a:pt x="56" y="0"/>
                    </a:lnTo>
                    <a:close/>
                  </a:path>
                </a:pathLst>
              </a:custGeom>
              <a:solidFill>
                <a:srgbClr val="D178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46" name="Freeform 30"/>
              <p:cNvSpPr>
                <a:spLocks/>
              </p:cNvSpPr>
              <p:nvPr/>
            </p:nvSpPr>
            <p:spPr bwMode="auto">
              <a:xfrm>
                <a:off x="1358" y="3412"/>
                <a:ext cx="137" cy="133"/>
              </a:xfrm>
              <a:custGeom>
                <a:avLst/>
                <a:gdLst>
                  <a:gd name="T0" fmla="*/ 70 w 274"/>
                  <a:gd name="T1" fmla="*/ 0 h 265"/>
                  <a:gd name="T2" fmla="*/ 164 w 274"/>
                  <a:gd name="T3" fmla="*/ 0 h 265"/>
                  <a:gd name="T4" fmla="*/ 274 w 274"/>
                  <a:gd name="T5" fmla="*/ 124 h 265"/>
                  <a:gd name="T6" fmla="*/ 156 w 274"/>
                  <a:gd name="T7" fmla="*/ 265 h 265"/>
                  <a:gd name="T8" fmla="*/ 0 w 274"/>
                  <a:gd name="T9" fmla="*/ 210 h 265"/>
                  <a:gd name="T10" fmla="*/ 70 w 274"/>
                  <a:gd name="T11" fmla="*/ 0 h 265"/>
                  <a:gd name="T12" fmla="*/ 70 w 274"/>
                  <a:gd name="T13" fmla="*/ 0 h 265"/>
                  <a:gd name="T14" fmla="*/ 70 w 274"/>
                  <a:gd name="T15" fmla="*/ 0 h 2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265">
                    <a:moveTo>
                      <a:pt x="70" y="0"/>
                    </a:moveTo>
                    <a:lnTo>
                      <a:pt x="164" y="0"/>
                    </a:lnTo>
                    <a:lnTo>
                      <a:pt x="274" y="124"/>
                    </a:lnTo>
                    <a:lnTo>
                      <a:pt x="156" y="265"/>
                    </a:lnTo>
                    <a:lnTo>
                      <a:pt x="0" y="210"/>
                    </a:lnTo>
                    <a:lnTo>
                      <a:pt x="70" y="0"/>
                    </a:lnTo>
                    <a:lnTo>
                      <a:pt x="70" y="0"/>
                    </a:lnTo>
                    <a:lnTo>
                      <a:pt x="70" y="0"/>
                    </a:lnTo>
                    <a:close/>
                  </a:path>
                </a:pathLst>
              </a:custGeom>
              <a:solidFill>
                <a:srgbClr val="FFEF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47" name="Freeform 31"/>
              <p:cNvSpPr>
                <a:spLocks/>
              </p:cNvSpPr>
              <p:nvPr/>
            </p:nvSpPr>
            <p:spPr bwMode="auto">
              <a:xfrm>
                <a:off x="1178" y="2565"/>
                <a:ext cx="846" cy="611"/>
              </a:xfrm>
              <a:custGeom>
                <a:avLst/>
                <a:gdLst>
                  <a:gd name="T0" fmla="*/ 0 w 1692"/>
                  <a:gd name="T1" fmla="*/ 1018 h 1222"/>
                  <a:gd name="T2" fmla="*/ 71 w 1692"/>
                  <a:gd name="T3" fmla="*/ 1159 h 1222"/>
                  <a:gd name="T4" fmla="*/ 869 w 1692"/>
                  <a:gd name="T5" fmla="*/ 172 h 1222"/>
                  <a:gd name="T6" fmla="*/ 1277 w 1692"/>
                  <a:gd name="T7" fmla="*/ 869 h 1222"/>
                  <a:gd name="T8" fmla="*/ 1622 w 1692"/>
                  <a:gd name="T9" fmla="*/ 1222 h 1222"/>
                  <a:gd name="T10" fmla="*/ 1692 w 1692"/>
                  <a:gd name="T11" fmla="*/ 1151 h 1222"/>
                  <a:gd name="T12" fmla="*/ 1394 w 1692"/>
                  <a:gd name="T13" fmla="*/ 815 h 1222"/>
                  <a:gd name="T14" fmla="*/ 931 w 1692"/>
                  <a:gd name="T15" fmla="*/ 0 h 1222"/>
                  <a:gd name="T16" fmla="*/ 572 w 1692"/>
                  <a:gd name="T17" fmla="*/ 399 h 1222"/>
                  <a:gd name="T18" fmla="*/ 195 w 1692"/>
                  <a:gd name="T19" fmla="*/ 877 h 1222"/>
                  <a:gd name="T20" fmla="*/ 0 w 1692"/>
                  <a:gd name="T21" fmla="*/ 1018 h 1222"/>
                  <a:gd name="T22" fmla="*/ 0 w 1692"/>
                  <a:gd name="T23" fmla="*/ 1018 h 1222"/>
                  <a:gd name="T24" fmla="*/ 0 w 1692"/>
                  <a:gd name="T25" fmla="*/ 1018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2" h="1222">
                    <a:moveTo>
                      <a:pt x="0" y="1018"/>
                    </a:moveTo>
                    <a:lnTo>
                      <a:pt x="71" y="1159"/>
                    </a:lnTo>
                    <a:lnTo>
                      <a:pt x="869" y="172"/>
                    </a:lnTo>
                    <a:lnTo>
                      <a:pt x="1277" y="869"/>
                    </a:lnTo>
                    <a:lnTo>
                      <a:pt x="1622" y="1222"/>
                    </a:lnTo>
                    <a:lnTo>
                      <a:pt x="1692" y="1151"/>
                    </a:lnTo>
                    <a:lnTo>
                      <a:pt x="1394" y="815"/>
                    </a:lnTo>
                    <a:lnTo>
                      <a:pt x="931" y="0"/>
                    </a:lnTo>
                    <a:lnTo>
                      <a:pt x="572" y="399"/>
                    </a:lnTo>
                    <a:lnTo>
                      <a:pt x="195" y="877"/>
                    </a:lnTo>
                    <a:lnTo>
                      <a:pt x="0" y="1018"/>
                    </a:lnTo>
                    <a:lnTo>
                      <a:pt x="0" y="1018"/>
                    </a:lnTo>
                    <a:lnTo>
                      <a:pt x="0" y="1018"/>
                    </a:lnTo>
                    <a:close/>
                  </a:path>
                </a:pathLst>
              </a:custGeom>
              <a:solidFill>
                <a:srgbClr val="CC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48" name="Freeform 32"/>
              <p:cNvSpPr>
                <a:spLocks/>
              </p:cNvSpPr>
              <p:nvPr/>
            </p:nvSpPr>
            <p:spPr bwMode="auto">
              <a:xfrm>
                <a:off x="1832" y="2894"/>
                <a:ext cx="195" cy="279"/>
              </a:xfrm>
              <a:custGeom>
                <a:avLst/>
                <a:gdLst>
                  <a:gd name="T0" fmla="*/ 15 w 391"/>
                  <a:gd name="T1" fmla="*/ 0 h 557"/>
                  <a:gd name="T2" fmla="*/ 0 w 391"/>
                  <a:gd name="T3" fmla="*/ 242 h 557"/>
                  <a:gd name="T4" fmla="*/ 314 w 391"/>
                  <a:gd name="T5" fmla="*/ 557 h 557"/>
                  <a:gd name="T6" fmla="*/ 391 w 391"/>
                  <a:gd name="T7" fmla="*/ 470 h 557"/>
                  <a:gd name="T8" fmla="*/ 15 w 391"/>
                  <a:gd name="T9" fmla="*/ 0 h 557"/>
                  <a:gd name="T10" fmla="*/ 15 w 391"/>
                  <a:gd name="T11" fmla="*/ 0 h 557"/>
                  <a:gd name="T12" fmla="*/ 15 w 391"/>
                  <a:gd name="T13" fmla="*/ 0 h 557"/>
                </a:gdLst>
                <a:ahLst/>
                <a:cxnLst>
                  <a:cxn ang="0">
                    <a:pos x="T0" y="T1"/>
                  </a:cxn>
                  <a:cxn ang="0">
                    <a:pos x="T2" y="T3"/>
                  </a:cxn>
                  <a:cxn ang="0">
                    <a:pos x="T4" y="T5"/>
                  </a:cxn>
                  <a:cxn ang="0">
                    <a:pos x="T6" y="T7"/>
                  </a:cxn>
                  <a:cxn ang="0">
                    <a:pos x="T8" y="T9"/>
                  </a:cxn>
                  <a:cxn ang="0">
                    <a:pos x="T10" y="T11"/>
                  </a:cxn>
                  <a:cxn ang="0">
                    <a:pos x="T12" y="T13"/>
                  </a:cxn>
                </a:cxnLst>
                <a:rect l="0" t="0" r="r" b="b"/>
                <a:pathLst>
                  <a:path w="391" h="557">
                    <a:moveTo>
                      <a:pt x="15" y="0"/>
                    </a:moveTo>
                    <a:lnTo>
                      <a:pt x="0" y="242"/>
                    </a:lnTo>
                    <a:lnTo>
                      <a:pt x="314" y="557"/>
                    </a:lnTo>
                    <a:lnTo>
                      <a:pt x="391" y="470"/>
                    </a:lnTo>
                    <a:lnTo>
                      <a:pt x="15" y="0"/>
                    </a:lnTo>
                    <a:lnTo>
                      <a:pt x="15" y="0"/>
                    </a:lnTo>
                    <a:lnTo>
                      <a:pt x="15" y="0"/>
                    </a:lnTo>
                    <a:close/>
                  </a:path>
                </a:pathLst>
              </a:custGeom>
              <a:solidFill>
                <a:srgbClr val="7A7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49" name="Freeform 33"/>
              <p:cNvSpPr>
                <a:spLocks/>
              </p:cNvSpPr>
              <p:nvPr/>
            </p:nvSpPr>
            <p:spPr bwMode="auto">
              <a:xfrm>
                <a:off x="1608" y="3662"/>
                <a:ext cx="373" cy="176"/>
              </a:xfrm>
              <a:custGeom>
                <a:avLst/>
                <a:gdLst>
                  <a:gd name="T0" fmla="*/ 70 w 744"/>
                  <a:gd name="T1" fmla="*/ 8 h 352"/>
                  <a:gd name="T2" fmla="*/ 456 w 744"/>
                  <a:gd name="T3" fmla="*/ 0 h 352"/>
                  <a:gd name="T4" fmla="*/ 456 w 744"/>
                  <a:gd name="T5" fmla="*/ 95 h 352"/>
                  <a:gd name="T6" fmla="*/ 603 w 744"/>
                  <a:gd name="T7" fmla="*/ 95 h 352"/>
                  <a:gd name="T8" fmla="*/ 611 w 744"/>
                  <a:gd name="T9" fmla="*/ 197 h 352"/>
                  <a:gd name="T10" fmla="*/ 744 w 744"/>
                  <a:gd name="T11" fmla="*/ 211 h 352"/>
                  <a:gd name="T12" fmla="*/ 738 w 744"/>
                  <a:gd name="T13" fmla="*/ 346 h 352"/>
                  <a:gd name="T14" fmla="*/ 118 w 744"/>
                  <a:gd name="T15" fmla="*/ 352 h 352"/>
                  <a:gd name="T16" fmla="*/ 643 w 744"/>
                  <a:gd name="T17" fmla="*/ 275 h 352"/>
                  <a:gd name="T18" fmla="*/ 0 w 744"/>
                  <a:gd name="T19" fmla="*/ 242 h 352"/>
                  <a:gd name="T20" fmla="*/ 518 w 744"/>
                  <a:gd name="T21" fmla="*/ 157 h 352"/>
                  <a:gd name="T22" fmla="*/ 25 w 744"/>
                  <a:gd name="T23" fmla="*/ 126 h 352"/>
                  <a:gd name="T24" fmla="*/ 400 w 744"/>
                  <a:gd name="T25" fmla="*/ 56 h 352"/>
                  <a:gd name="T26" fmla="*/ 70 w 744"/>
                  <a:gd name="T27" fmla="*/ 8 h 352"/>
                  <a:gd name="T28" fmla="*/ 70 w 744"/>
                  <a:gd name="T29" fmla="*/ 8 h 352"/>
                  <a:gd name="T30" fmla="*/ 70 w 744"/>
                  <a:gd name="T31" fmla="*/ 8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4" h="352">
                    <a:moveTo>
                      <a:pt x="70" y="8"/>
                    </a:moveTo>
                    <a:lnTo>
                      <a:pt x="456" y="0"/>
                    </a:lnTo>
                    <a:lnTo>
                      <a:pt x="456" y="95"/>
                    </a:lnTo>
                    <a:lnTo>
                      <a:pt x="603" y="95"/>
                    </a:lnTo>
                    <a:lnTo>
                      <a:pt x="611" y="197"/>
                    </a:lnTo>
                    <a:lnTo>
                      <a:pt x="744" y="211"/>
                    </a:lnTo>
                    <a:lnTo>
                      <a:pt x="738" y="346"/>
                    </a:lnTo>
                    <a:lnTo>
                      <a:pt x="118" y="352"/>
                    </a:lnTo>
                    <a:lnTo>
                      <a:pt x="643" y="275"/>
                    </a:lnTo>
                    <a:lnTo>
                      <a:pt x="0" y="242"/>
                    </a:lnTo>
                    <a:lnTo>
                      <a:pt x="518" y="157"/>
                    </a:lnTo>
                    <a:lnTo>
                      <a:pt x="25" y="126"/>
                    </a:lnTo>
                    <a:lnTo>
                      <a:pt x="400" y="56"/>
                    </a:lnTo>
                    <a:lnTo>
                      <a:pt x="70" y="8"/>
                    </a:lnTo>
                    <a:lnTo>
                      <a:pt x="70" y="8"/>
                    </a:lnTo>
                    <a:lnTo>
                      <a:pt x="70"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50" name="Freeform 34"/>
              <p:cNvSpPr>
                <a:spLocks/>
              </p:cNvSpPr>
              <p:nvPr/>
            </p:nvSpPr>
            <p:spPr bwMode="auto">
              <a:xfrm>
                <a:off x="658" y="3766"/>
                <a:ext cx="959" cy="257"/>
              </a:xfrm>
              <a:custGeom>
                <a:avLst/>
                <a:gdLst>
                  <a:gd name="T0" fmla="*/ 544 w 1918"/>
                  <a:gd name="T1" fmla="*/ 0 h 513"/>
                  <a:gd name="T2" fmla="*/ 374 w 1918"/>
                  <a:gd name="T3" fmla="*/ 138 h 513"/>
                  <a:gd name="T4" fmla="*/ 251 w 1918"/>
                  <a:gd name="T5" fmla="*/ 397 h 513"/>
                  <a:gd name="T6" fmla="*/ 282 w 1918"/>
                  <a:gd name="T7" fmla="*/ 262 h 513"/>
                  <a:gd name="T8" fmla="*/ 204 w 1918"/>
                  <a:gd name="T9" fmla="*/ 341 h 513"/>
                  <a:gd name="T10" fmla="*/ 204 w 1918"/>
                  <a:gd name="T11" fmla="*/ 130 h 513"/>
                  <a:gd name="T12" fmla="*/ 156 w 1918"/>
                  <a:gd name="T13" fmla="*/ 294 h 513"/>
                  <a:gd name="T14" fmla="*/ 0 w 1918"/>
                  <a:gd name="T15" fmla="*/ 98 h 513"/>
                  <a:gd name="T16" fmla="*/ 126 w 1918"/>
                  <a:gd name="T17" fmla="*/ 341 h 513"/>
                  <a:gd name="T18" fmla="*/ 8 w 1918"/>
                  <a:gd name="T19" fmla="*/ 318 h 513"/>
                  <a:gd name="T20" fmla="*/ 149 w 1918"/>
                  <a:gd name="T21" fmla="*/ 474 h 513"/>
                  <a:gd name="T22" fmla="*/ 181 w 1918"/>
                  <a:gd name="T23" fmla="*/ 412 h 513"/>
                  <a:gd name="T24" fmla="*/ 251 w 1918"/>
                  <a:gd name="T25" fmla="*/ 482 h 513"/>
                  <a:gd name="T26" fmla="*/ 502 w 1918"/>
                  <a:gd name="T27" fmla="*/ 428 h 513"/>
                  <a:gd name="T28" fmla="*/ 1058 w 1918"/>
                  <a:gd name="T29" fmla="*/ 513 h 513"/>
                  <a:gd name="T30" fmla="*/ 1918 w 1918"/>
                  <a:gd name="T31" fmla="*/ 507 h 513"/>
                  <a:gd name="T32" fmla="*/ 1738 w 1918"/>
                  <a:gd name="T33" fmla="*/ 459 h 513"/>
                  <a:gd name="T34" fmla="*/ 1222 w 1918"/>
                  <a:gd name="T35" fmla="*/ 474 h 513"/>
                  <a:gd name="T36" fmla="*/ 713 w 1918"/>
                  <a:gd name="T37" fmla="*/ 412 h 513"/>
                  <a:gd name="T38" fmla="*/ 384 w 1918"/>
                  <a:gd name="T39" fmla="*/ 380 h 513"/>
                  <a:gd name="T40" fmla="*/ 451 w 1918"/>
                  <a:gd name="T41" fmla="*/ 126 h 513"/>
                  <a:gd name="T42" fmla="*/ 544 w 1918"/>
                  <a:gd name="T43" fmla="*/ 0 h 513"/>
                  <a:gd name="T44" fmla="*/ 544 w 1918"/>
                  <a:gd name="T45" fmla="*/ 0 h 513"/>
                  <a:gd name="T46" fmla="*/ 544 w 1918"/>
                  <a:gd name="T47" fmla="*/ 0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18" h="513">
                    <a:moveTo>
                      <a:pt x="544" y="0"/>
                    </a:moveTo>
                    <a:lnTo>
                      <a:pt x="374" y="138"/>
                    </a:lnTo>
                    <a:lnTo>
                      <a:pt x="251" y="397"/>
                    </a:lnTo>
                    <a:lnTo>
                      <a:pt x="282" y="262"/>
                    </a:lnTo>
                    <a:lnTo>
                      <a:pt x="204" y="341"/>
                    </a:lnTo>
                    <a:lnTo>
                      <a:pt x="204" y="130"/>
                    </a:lnTo>
                    <a:lnTo>
                      <a:pt x="156" y="294"/>
                    </a:lnTo>
                    <a:lnTo>
                      <a:pt x="0" y="98"/>
                    </a:lnTo>
                    <a:lnTo>
                      <a:pt x="126" y="341"/>
                    </a:lnTo>
                    <a:lnTo>
                      <a:pt x="8" y="318"/>
                    </a:lnTo>
                    <a:lnTo>
                      <a:pt x="149" y="474"/>
                    </a:lnTo>
                    <a:lnTo>
                      <a:pt x="181" y="412"/>
                    </a:lnTo>
                    <a:lnTo>
                      <a:pt x="251" y="482"/>
                    </a:lnTo>
                    <a:lnTo>
                      <a:pt x="502" y="428"/>
                    </a:lnTo>
                    <a:lnTo>
                      <a:pt x="1058" y="513"/>
                    </a:lnTo>
                    <a:lnTo>
                      <a:pt x="1918" y="507"/>
                    </a:lnTo>
                    <a:lnTo>
                      <a:pt x="1738" y="459"/>
                    </a:lnTo>
                    <a:lnTo>
                      <a:pt x="1222" y="474"/>
                    </a:lnTo>
                    <a:lnTo>
                      <a:pt x="713" y="412"/>
                    </a:lnTo>
                    <a:lnTo>
                      <a:pt x="384" y="380"/>
                    </a:lnTo>
                    <a:lnTo>
                      <a:pt x="451" y="126"/>
                    </a:lnTo>
                    <a:lnTo>
                      <a:pt x="544" y="0"/>
                    </a:lnTo>
                    <a:lnTo>
                      <a:pt x="544" y="0"/>
                    </a:lnTo>
                    <a:lnTo>
                      <a:pt x="54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51" name="Freeform 35"/>
              <p:cNvSpPr>
                <a:spLocks/>
              </p:cNvSpPr>
              <p:nvPr/>
            </p:nvSpPr>
            <p:spPr bwMode="auto">
              <a:xfrm>
                <a:off x="1041" y="3796"/>
                <a:ext cx="485" cy="63"/>
              </a:xfrm>
              <a:custGeom>
                <a:avLst/>
                <a:gdLst>
                  <a:gd name="T0" fmla="*/ 133 w 971"/>
                  <a:gd name="T1" fmla="*/ 0 h 126"/>
                  <a:gd name="T2" fmla="*/ 0 w 971"/>
                  <a:gd name="T3" fmla="*/ 71 h 126"/>
                  <a:gd name="T4" fmla="*/ 220 w 971"/>
                  <a:gd name="T5" fmla="*/ 126 h 126"/>
                  <a:gd name="T6" fmla="*/ 971 w 971"/>
                  <a:gd name="T7" fmla="*/ 118 h 126"/>
                  <a:gd name="T8" fmla="*/ 227 w 971"/>
                  <a:gd name="T9" fmla="*/ 85 h 126"/>
                  <a:gd name="T10" fmla="*/ 133 w 971"/>
                  <a:gd name="T11" fmla="*/ 0 h 126"/>
                  <a:gd name="T12" fmla="*/ 133 w 971"/>
                  <a:gd name="T13" fmla="*/ 0 h 126"/>
                  <a:gd name="T14" fmla="*/ 133 w 971"/>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1" h="126">
                    <a:moveTo>
                      <a:pt x="133" y="0"/>
                    </a:moveTo>
                    <a:lnTo>
                      <a:pt x="0" y="71"/>
                    </a:lnTo>
                    <a:lnTo>
                      <a:pt x="220" y="126"/>
                    </a:lnTo>
                    <a:lnTo>
                      <a:pt x="971" y="118"/>
                    </a:lnTo>
                    <a:lnTo>
                      <a:pt x="227" y="85"/>
                    </a:lnTo>
                    <a:lnTo>
                      <a:pt x="133" y="0"/>
                    </a:lnTo>
                    <a:lnTo>
                      <a:pt x="133" y="0"/>
                    </a:lnTo>
                    <a:lnTo>
                      <a:pt x="1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52" name="Freeform 36"/>
              <p:cNvSpPr>
                <a:spLocks/>
              </p:cNvSpPr>
              <p:nvPr/>
            </p:nvSpPr>
            <p:spPr bwMode="auto">
              <a:xfrm>
                <a:off x="1593" y="3855"/>
                <a:ext cx="579" cy="168"/>
              </a:xfrm>
              <a:custGeom>
                <a:avLst/>
                <a:gdLst>
                  <a:gd name="T0" fmla="*/ 0 w 1159"/>
                  <a:gd name="T1" fmla="*/ 0 h 336"/>
                  <a:gd name="T2" fmla="*/ 180 w 1159"/>
                  <a:gd name="T3" fmla="*/ 141 h 336"/>
                  <a:gd name="T4" fmla="*/ 769 w 1159"/>
                  <a:gd name="T5" fmla="*/ 125 h 336"/>
                  <a:gd name="T6" fmla="*/ 267 w 1159"/>
                  <a:gd name="T7" fmla="*/ 180 h 336"/>
                  <a:gd name="T8" fmla="*/ 306 w 1159"/>
                  <a:gd name="T9" fmla="*/ 290 h 336"/>
                  <a:gd name="T10" fmla="*/ 1159 w 1159"/>
                  <a:gd name="T11" fmla="*/ 336 h 336"/>
                  <a:gd name="T12" fmla="*/ 188 w 1159"/>
                  <a:gd name="T13" fmla="*/ 330 h 336"/>
                  <a:gd name="T14" fmla="*/ 0 w 1159"/>
                  <a:gd name="T15" fmla="*/ 0 h 336"/>
                  <a:gd name="T16" fmla="*/ 0 w 1159"/>
                  <a:gd name="T17" fmla="*/ 0 h 336"/>
                  <a:gd name="T18" fmla="*/ 0 w 1159"/>
                  <a:gd name="T19"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9" h="336">
                    <a:moveTo>
                      <a:pt x="0" y="0"/>
                    </a:moveTo>
                    <a:lnTo>
                      <a:pt x="180" y="141"/>
                    </a:lnTo>
                    <a:lnTo>
                      <a:pt x="769" y="125"/>
                    </a:lnTo>
                    <a:lnTo>
                      <a:pt x="267" y="180"/>
                    </a:lnTo>
                    <a:lnTo>
                      <a:pt x="306" y="290"/>
                    </a:lnTo>
                    <a:lnTo>
                      <a:pt x="1159" y="336"/>
                    </a:lnTo>
                    <a:lnTo>
                      <a:pt x="188" y="330"/>
                    </a:lnTo>
                    <a:lnTo>
                      <a:pt x="0" y="0"/>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53" name="Freeform 37"/>
              <p:cNvSpPr>
                <a:spLocks/>
              </p:cNvSpPr>
              <p:nvPr/>
            </p:nvSpPr>
            <p:spPr bwMode="auto">
              <a:xfrm>
                <a:off x="1108" y="3345"/>
                <a:ext cx="491" cy="465"/>
              </a:xfrm>
              <a:custGeom>
                <a:avLst/>
                <a:gdLst>
                  <a:gd name="T0" fmla="*/ 66 w 984"/>
                  <a:gd name="T1" fmla="*/ 350 h 932"/>
                  <a:gd name="T2" fmla="*/ 0 w 984"/>
                  <a:gd name="T3" fmla="*/ 523 h 932"/>
                  <a:gd name="T4" fmla="*/ 90 w 984"/>
                  <a:gd name="T5" fmla="*/ 697 h 932"/>
                  <a:gd name="T6" fmla="*/ 90 w 984"/>
                  <a:gd name="T7" fmla="*/ 853 h 932"/>
                  <a:gd name="T8" fmla="*/ 348 w 984"/>
                  <a:gd name="T9" fmla="*/ 882 h 932"/>
                  <a:gd name="T10" fmla="*/ 836 w 984"/>
                  <a:gd name="T11" fmla="*/ 932 h 932"/>
                  <a:gd name="T12" fmla="*/ 881 w 984"/>
                  <a:gd name="T13" fmla="*/ 822 h 932"/>
                  <a:gd name="T14" fmla="*/ 940 w 984"/>
                  <a:gd name="T15" fmla="*/ 733 h 932"/>
                  <a:gd name="T16" fmla="*/ 979 w 984"/>
                  <a:gd name="T17" fmla="*/ 648 h 932"/>
                  <a:gd name="T18" fmla="*/ 840 w 984"/>
                  <a:gd name="T19" fmla="*/ 494 h 932"/>
                  <a:gd name="T20" fmla="*/ 656 w 984"/>
                  <a:gd name="T21" fmla="*/ 479 h 932"/>
                  <a:gd name="T22" fmla="*/ 671 w 984"/>
                  <a:gd name="T23" fmla="*/ 514 h 932"/>
                  <a:gd name="T24" fmla="*/ 830 w 984"/>
                  <a:gd name="T25" fmla="*/ 582 h 932"/>
                  <a:gd name="T26" fmla="*/ 866 w 984"/>
                  <a:gd name="T27" fmla="*/ 677 h 932"/>
                  <a:gd name="T28" fmla="*/ 805 w 984"/>
                  <a:gd name="T29" fmla="*/ 853 h 932"/>
                  <a:gd name="T30" fmla="*/ 636 w 984"/>
                  <a:gd name="T31" fmla="*/ 897 h 932"/>
                  <a:gd name="T32" fmla="*/ 577 w 984"/>
                  <a:gd name="T33" fmla="*/ 832 h 932"/>
                  <a:gd name="T34" fmla="*/ 453 w 984"/>
                  <a:gd name="T35" fmla="*/ 802 h 932"/>
                  <a:gd name="T36" fmla="*/ 423 w 984"/>
                  <a:gd name="T37" fmla="*/ 748 h 932"/>
                  <a:gd name="T38" fmla="*/ 394 w 984"/>
                  <a:gd name="T39" fmla="*/ 687 h 932"/>
                  <a:gd name="T40" fmla="*/ 497 w 984"/>
                  <a:gd name="T41" fmla="*/ 450 h 932"/>
                  <a:gd name="T42" fmla="*/ 423 w 984"/>
                  <a:gd name="T43" fmla="*/ 364 h 932"/>
                  <a:gd name="T44" fmla="*/ 364 w 984"/>
                  <a:gd name="T45" fmla="*/ 186 h 932"/>
                  <a:gd name="T46" fmla="*/ 299 w 984"/>
                  <a:gd name="T47" fmla="*/ 181 h 932"/>
                  <a:gd name="T48" fmla="*/ 230 w 984"/>
                  <a:gd name="T49" fmla="*/ 0 h 932"/>
                  <a:gd name="T50" fmla="*/ 235 w 984"/>
                  <a:gd name="T51" fmla="*/ 166 h 932"/>
                  <a:gd name="T52" fmla="*/ 328 w 984"/>
                  <a:gd name="T53" fmla="*/ 245 h 932"/>
                  <a:gd name="T54" fmla="*/ 394 w 984"/>
                  <a:gd name="T55" fmla="*/ 587 h 932"/>
                  <a:gd name="T56" fmla="*/ 318 w 984"/>
                  <a:gd name="T57" fmla="*/ 553 h 932"/>
                  <a:gd name="T58" fmla="*/ 184 w 984"/>
                  <a:gd name="T59" fmla="*/ 653 h 932"/>
                  <a:gd name="T60" fmla="*/ 90 w 984"/>
                  <a:gd name="T61" fmla="*/ 587 h 932"/>
                  <a:gd name="T62" fmla="*/ 41 w 984"/>
                  <a:gd name="T63" fmla="*/ 499 h 932"/>
                  <a:gd name="T64" fmla="*/ 120 w 984"/>
                  <a:gd name="T65" fmla="*/ 245 h 932"/>
                  <a:gd name="T66" fmla="*/ 120 w 984"/>
                  <a:gd name="T67" fmla="*/ 245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4" h="932">
                    <a:moveTo>
                      <a:pt x="120" y="245"/>
                    </a:moveTo>
                    <a:lnTo>
                      <a:pt x="66" y="350"/>
                    </a:lnTo>
                    <a:lnTo>
                      <a:pt x="36" y="423"/>
                    </a:lnTo>
                    <a:lnTo>
                      <a:pt x="0" y="523"/>
                    </a:lnTo>
                    <a:lnTo>
                      <a:pt x="30" y="594"/>
                    </a:lnTo>
                    <a:lnTo>
                      <a:pt x="90" y="697"/>
                    </a:lnTo>
                    <a:lnTo>
                      <a:pt x="25" y="787"/>
                    </a:lnTo>
                    <a:lnTo>
                      <a:pt x="90" y="853"/>
                    </a:lnTo>
                    <a:lnTo>
                      <a:pt x="149" y="902"/>
                    </a:lnTo>
                    <a:lnTo>
                      <a:pt x="348" y="882"/>
                    </a:lnTo>
                    <a:lnTo>
                      <a:pt x="622" y="927"/>
                    </a:lnTo>
                    <a:lnTo>
                      <a:pt x="836" y="932"/>
                    </a:lnTo>
                    <a:lnTo>
                      <a:pt x="876" y="932"/>
                    </a:lnTo>
                    <a:lnTo>
                      <a:pt x="881" y="822"/>
                    </a:lnTo>
                    <a:lnTo>
                      <a:pt x="925" y="812"/>
                    </a:lnTo>
                    <a:lnTo>
                      <a:pt x="940" y="733"/>
                    </a:lnTo>
                    <a:lnTo>
                      <a:pt x="984" y="722"/>
                    </a:lnTo>
                    <a:lnTo>
                      <a:pt x="979" y="648"/>
                    </a:lnTo>
                    <a:lnTo>
                      <a:pt x="881" y="609"/>
                    </a:lnTo>
                    <a:lnTo>
                      <a:pt x="840" y="494"/>
                    </a:lnTo>
                    <a:lnTo>
                      <a:pt x="736" y="445"/>
                    </a:lnTo>
                    <a:lnTo>
                      <a:pt x="656" y="479"/>
                    </a:lnTo>
                    <a:lnTo>
                      <a:pt x="607" y="558"/>
                    </a:lnTo>
                    <a:lnTo>
                      <a:pt x="671" y="514"/>
                    </a:lnTo>
                    <a:lnTo>
                      <a:pt x="771" y="494"/>
                    </a:lnTo>
                    <a:lnTo>
                      <a:pt x="830" y="582"/>
                    </a:lnTo>
                    <a:lnTo>
                      <a:pt x="795" y="633"/>
                    </a:lnTo>
                    <a:lnTo>
                      <a:pt x="866" y="677"/>
                    </a:lnTo>
                    <a:lnTo>
                      <a:pt x="871" y="792"/>
                    </a:lnTo>
                    <a:lnTo>
                      <a:pt x="805" y="853"/>
                    </a:lnTo>
                    <a:lnTo>
                      <a:pt x="781" y="912"/>
                    </a:lnTo>
                    <a:lnTo>
                      <a:pt x="636" y="897"/>
                    </a:lnTo>
                    <a:lnTo>
                      <a:pt x="597" y="777"/>
                    </a:lnTo>
                    <a:lnTo>
                      <a:pt x="577" y="832"/>
                    </a:lnTo>
                    <a:lnTo>
                      <a:pt x="517" y="868"/>
                    </a:lnTo>
                    <a:lnTo>
                      <a:pt x="453" y="802"/>
                    </a:lnTo>
                    <a:lnTo>
                      <a:pt x="463" y="663"/>
                    </a:lnTo>
                    <a:lnTo>
                      <a:pt x="423" y="748"/>
                    </a:lnTo>
                    <a:lnTo>
                      <a:pt x="338" y="797"/>
                    </a:lnTo>
                    <a:lnTo>
                      <a:pt x="394" y="687"/>
                    </a:lnTo>
                    <a:lnTo>
                      <a:pt x="472" y="553"/>
                    </a:lnTo>
                    <a:lnTo>
                      <a:pt x="497" y="450"/>
                    </a:lnTo>
                    <a:lnTo>
                      <a:pt x="433" y="325"/>
                    </a:lnTo>
                    <a:lnTo>
                      <a:pt x="423" y="364"/>
                    </a:lnTo>
                    <a:lnTo>
                      <a:pt x="372" y="291"/>
                    </a:lnTo>
                    <a:lnTo>
                      <a:pt x="364" y="186"/>
                    </a:lnTo>
                    <a:lnTo>
                      <a:pt x="318" y="95"/>
                    </a:lnTo>
                    <a:lnTo>
                      <a:pt x="299" y="181"/>
                    </a:lnTo>
                    <a:lnTo>
                      <a:pt x="249" y="125"/>
                    </a:lnTo>
                    <a:lnTo>
                      <a:pt x="230" y="0"/>
                    </a:lnTo>
                    <a:lnTo>
                      <a:pt x="174" y="171"/>
                    </a:lnTo>
                    <a:lnTo>
                      <a:pt x="235" y="166"/>
                    </a:lnTo>
                    <a:lnTo>
                      <a:pt x="289" y="279"/>
                    </a:lnTo>
                    <a:lnTo>
                      <a:pt x="328" y="245"/>
                    </a:lnTo>
                    <a:lnTo>
                      <a:pt x="408" y="455"/>
                    </a:lnTo>
                    <a:lnTo>
                      <a:pt x="394" y="587"/>
                    </a:lnTo>
                    <a:lnTo>
                      <a:pt x="323" y="663"/>
                    </a:lnTo>
                    <a:lnTo>
                      <a:pt x="318" y="553"/>
                    </a:lnTo>
                    <a:lnTo>
                      <a:pt x="225" y="722"/>
                    </a:lnTo>
                    <a:lnTo>
                      <a:pt x="184" y="653"/>
                    </a:lnTo>
                    <a:lnTo>
                      <a:pt x="164" y="768"/>
                    </a:lnTo>
                    <a:lnTo>
                      <a:pt x="90" y="587"/>
                    </a:lnTo>
                    <a:lnTo>
                      <a:pt x="105" y="464"/>
                    </a:lnTo>
                    <a:lnTo>
                      <a:pt x="41" y="499"/>
                    </a:lnTo>
                    <a:lnTo>
                      <a:pt x="125" y="359"/>
                    </a:lnTo>
                    <a:lnTo>
                      <a:pt x="120" y="245"/>
                    </a:lnTo>
                    <a:lnTo>
                      <a:pt x="120" y="245"/>
                    </a:lnTo>
                    <a:lnTo>
                      <a:pt x="120" y="2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54" name="Freeform 38"/>
              <p:cNvSpPr>
                <a:spLocks/>
              </p:cNvSpPr>
              <p:nvPr/>
            </p:nvSpPr>
            <p:spPr bwMode="auto">
              <a:xfrm>
                <a:off x="1727" y="3487"/>
                <a:ext cx="59" cy="85"/>
              </a:xfrm>
              <a:custGeom>
                <a:avLst/>
                <a:gdLst>
                  <a:gd name="T0" fmla="*/ 44 w 118"/>
                  <a:gd name="T1" fmla="*/ 0 h 169"/>
                  <a:gd name="T2" fmla="*/ 34 w 118"/>
                  <a:gd name="T3" fmla="*/ 65 h 169"/>
                  <a:gd name="T4" fmla="*/ 74 w 118"/>
                  <a:gd name="T5" fmla="*/ 70 h 169"/>
                  <a:gd name="T6" fmla="*/ 118 w 118"/>
                  <a:gd name="T7" fmla="*/ 5 h 169"/>
                  <a:gd name="T8" fmla="*/ 98 w 118"/>
                  <a:gd name="T9" fmla="*/ 169 h 169"/>
                  <a:gd name="T10" fmla="*/ 30 w 118"/>
                  <a:gd name="T11" fmla="*/ 165 h 169"/>
                  <a:gd name="T12" fmla="*/ 39 w 118"/>
                  <a:gd name="T13" fmla="*/ 105 h 169"/>
                  <a:gd name="T14" fmla="*/ 0 w 118"/>
                  <a:gd name="T15" fmla="*/ 60 h 169"/>
                  <a:gd name="T16" fmla="*/ 44 w 118"/>
                  <a:gd name="T17" fmla="*/ 0 h 169"/>
                  <a:gd name="T18" fmla="*/ 44 w 118"/>
                  <a:gd name="T19" fmla="*/ 0 h 169"/>
                  <a:gd name="T20" fmla="*/ 44 w 118"/>
                  <a:gd name="T21"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 h="169">
                    <a:moveTo>
                      <a:pt x="44" y="0"/>
                    </a:moveTo>
                    <a:lnTo>
                      <a:pt x="34" y="65"/>
                    </a:lnTo>
                    <a:lnTo>
                      <a:pt x="74" y="70"/>
                    </a:lnTo>
                    <a:lnTo>
                      <a:pt x="118" y="5"/>
                    </a:lnTo>
                    <a:lnTo>
                      <a:pt x="98" y="169"/>
                    </a:lnTo>
                    <a:lnTo>
                      <a:pt x="30" y="165"/>
                    </a:lnTo>
                    <a:lnTo>
                      <a:pt x="39" y="105"/>
                    </a:lnTo>
                    <a:lnTo>
                      <a:pt x="0" y="60"/>
                    </a:lnTo>
                    <a:lnTo>
                      <a:pt x="44" y="0"/>
                    </a:lnTo>
                    <a:lnTo>
                      <a:pt x="44" y="0"/>
                    </a:lnTo>
                    <a:lnTo>
                      <a:pt x="4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55" name="Freeform 39"/>
              <p:cNvSpPr>
                <a:spLocks/>
              </p:cNvSpPr>
              <p:nvPr/>
            </p:nvSpPr>
            <p:spPr bwMode="auto">
              <a:xfrm>
                <a:off x="1195" y="2654"/>
                <a:ext cx="218" cy="259"/>
              </a:xfrm>
              <a:custGeom>
                <a:avLst/>
                <a:gdLst>
                  <a:gd name="T0" fmla="*/ 0 w 438"/>
                  <a:gd name="T1" fmla="*/ 20 h 516"/>
                  <a:gd name="T2" fmla="*/ 49 w 438"/>
                  <a:gd name="T3" fmla="*/ 105 h 516"/>
                  <a:gd name="T4" fmla="*/ 125 w 438"/>
                  <a:gd name="T5" fmla="*/ 79 h 516"/>
                  <a:gd name="T6" fmla="*/ 125 w 438"/>
                  <a:gd name="T7" fmla="*/ 0 h 516"/>
                  <a:gd name="T8" fmla="*/ 159 w 438"/>
                  <a:gd name="T9" fmla="*/ 69 h 516"/>
                  <a:gd name="T10" fmla="*/ 438 w 438"/>
                  <a:gd name="T11" fmla="*/ 15 h 516"/>
                  <a:gd name="T12" fmla="*/ 382 w 438"/>
                  <a:gd name="T13" fmla="*/ 84 h 516"/>
                  <a:gd name="T14" fmla="*/ 402 w 438"/>
                  <a:gd name="T15" fmla="*/ 343 h 516"/>
                  <a:gd name="T16" fmla="*/ 348 w 438"/>
                  <a:gd name="T17" fmla="*/ 159 h 516"/>
                  <a:gd name="T18" fmla="*/ 189 w 438"/>
                  <a:gd name="T19" fmla="*/ 169 h 516"/>
                  <a:gd name="T20" fmla="*/ 203 w 438"/>
                  <a:gd name="T21" fmla="*/ 516 h 516"/>
                  <a:gd name="T22" fmla="*/ 139 w 438"/>
                  <a:gd name="T23" fmla="*/ 198 h 516"/>
                  <a:gd name="T24" fmla="*/ 89 w 438"/>
                  <a:gd name="T25" fmla="*/ 193 h 516"/>
                  <a:gd name="T26" fmla="*/ 79 w 438"/>
                  <a:gd name="T27" fmla="*/ 129 h 516"/>
                  <a:gd name="T28" fmla="*/ 10 w 438"/>
                  <a:gd name="T29" fmla="*/ 134 h 516"/>
                  <a:gd name="T30" fmla="*/ 0 w 438"/>
                  <a:gd name="T31" fmla="*/ 20 h 516"/>
                  <a:gd name="T32" fmla="*/ 0 w 438"/>
                  <a:gd name="T33" fmla="*/ 20 h 516"/>
                  <a:gd name="T34" fmla="*/ 0 w 438"/>
                  <a:gd name="T35" fmla="*/ 20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516">
                    <a:moveTo>
                      <a:pt x="0" y="20"/>
                    </a:moveTo>
                    <a:lnTo>
                      <a:pt x="49" y="105"/>
                    </a:lnTo>
                    <a:lnTo>
                      <a:pt x="125" y="79"/>
                    </a:lnTo>
                    <a:lnTo>
                      <a:pt x="125" y="0"/>
                    </a:lnTo>
                    <a:lnTo>
                      <a:pt x="159" y="69"/>
                    </a:lnTo>
                    <a:lnTo>
                      <a:pt x="438" y="15"/>
                    </a:lnTo>
                    <a:lnTo>
                      <a:pt x="382" y="84"/>
                    </a:lnTo>
                    <a:lnTo>
                      <a:pt x="402" y="343"/>
                    </a:lnTo>
                    <a:lnTo>
                      <a:pt x="348" y="159"/>
                    </a:lnTo>
                    <a:lnTo>
                      <a:pt x="189" y="169"/>
                    </a:lnTo>
                    <a:lnTo>
                      <a:pt x="203" y="516"/>
                    </a:lnTo>
                    <a:lnTo>
                      <a:pt x="139" y="198"/>
                    </a:lnTo>
                    <a:lnTo>
                      <a:pt x="89" y="193"/>
                    </a:lnTo>
                    <a:lnTo>
                      <a:pt x="79" y="129"/>
                    </a:lnTo>
                    <a:lnTo>
                      <a:pt x="10" y="134"/>
                    </a:lnTo>
                    <a:lnTo>
                      <a:pt x="0" y="20"/>
                    </a:lnTo>
                    <a:lnTo>
                      <a:pt x="0" y="20"/>
                    </a:lnTo>
                    <a:lnTo>
                      <a:pt x="0"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56" name="Freeform 40"/>
              <p:cNvSpPr>
                <a:spLocks/>
              </p:cNvSpPr>
              <p:nvPr/>
            </p:nvSpPr>
            <p:spPr bwMode="auto">
              <a:xfrm>
                <a:off x="1199" y="2554"/>
                <a:ext cx="214" cy="108"/>
              </a:xfrm>
              <a:custGeom>
                <a:avLst/>
                <a:gdLst>
                  <a:gd name="T0" fmla="*/ 0 w 428"/>
                  <a:gd name="T1" fmla="*/ 215 h 215"/>
                  <a:gd name="T2" fmla="*/ 108 w 428"/>
                  <a:gd name="T3" fmla="*/ 144 h 215"/>
                  <a:gd name="T4" fmla="*/ 93 w 428"/>
                  <a:gd name="T5" fmla="*/ 31 h 215"/>
                  <a:gd name="T6" fmla="*/ 233 w 428"/>
                  <a:gd name="T7" fmla="*/ 0 h 215"/>
                  <a:gd name="T8" fmla="*/ 134 w 428"/>
                  <a:gd name="T9" fmla="*/ 61 h 215"/>
                  <a:gd name="T10" fmla="*/ 149 w 428"/>
                  <a:gd name="T11" fmla="*/ 129 h 215"/>
                  <a:gd name="T12" fmla="*/ 228 w 428"/>
                  <a:gd name="T13" fmla="*/ 120 h 215"/>
                  <a:gd name="T14" fmla="*/ 288 w 428"/>
                  <a:gd name="T15" fmla="*/ 5 h 215"/>
                  <a:gd name="T16" fmla="*/ 313 w 428"/>
                  <a:gd name="T17" fmla="*/ 125 h 215"/>
                  <a:gd name="T18" fmla="*/ 428 w 428"/>
                  <a:gd name="T19" fmla="*/ 154 h 215"/>
                  <a:gd name="T20" fmla="*/ 124 w 428"/>
                  <a:gd name="T21" fmla="*/ 170 h 215"/>
                  <a:gd name="T22" fmla="*/ 0 w 428"/>
                  <a:gd name="T23" fmla="*/ 215 h 215"/>
                  <a:gd name="T24" fmla="*/ 0 w 428"/>
                  <a:gd name="T25" fmla="*/ 215 h 215"/>
                  <a:gd name="T26" fmla="*/ 0 w 428"/>
                  <a:gd name="T27" fmla="*/ 215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8" h="215">
                    <a:moveTo>
                      <a:pt x="0" y="215"/>
                    </a:moveTo>
                    <a:lnTo>
                      <a:pt x="108" y="144"/>
                    </a:lnTo>
                    <a:lnTo>
                      <a:pt x="93" y="31"/>
                    </a:lnTo>
                    <a:lnTo>
                      <a:pt x="233" y="0"/>
                    </a:lnTo>
                    <a:lnTo>
                      <a:pt x="134" y="61"/>
                    </a:lnTo>
                    <a:lnTo>
                      <a:pt x="149" y="129"/>
                    </a:lnTo>
                    <a:lnTo>
                      <a:pt x="228" y="120"/>
                    </a:lnTo>
                    <a:lnTo>
                      <a:pt x="288" y="5"/>
                    </a:lnTo>
                    <a:lnTo>
                      <a:pt x="313" y="125"/>
                    </a:lnTo>
                    <a:lnTo>
                      <a:pt x="428" y="154"/>
                    </a:lnTo>
                    <a:lnTo>
                      <a:pt x="124" y="170"/>
                    </a:lnTo>
                    <a:lnTo>
                      <a:pt x="0" y="215"/>
                    </a:lnTo>
                    <a:lnTo>
                      <a:pt x="0" y="215"/>
                    </a:lnTo>
                    <a:lnTo>
                      <a:pt x="0" y="2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57" name="Freeform 41"/>
              <p:cNvSpPr>
                <a:spLocks/>
              </p:cNvSpPr>
              <p:nvPr/>
            </p:nvSpPr>
            <p:spPr bwMode="auto">
              <a:xfrm>
                <a:off x="1162" y="2796"/>
                <a:ext cx="271" cy="272"/>
              </a:xfrm>
              <a:custGeom>
                <a:avLst/>
                <a:gdLst>
                  <a:gd name="T0" fmla="*/ 404 w 543"/>
                  <a:gd name="T1" fmla="*/ 119 h 542"/>
                  <a:gd name="T2" fmla="*/ 294 w 543"/>
                  <a:gd name="T3" fmla="*/ 223 h 542"/>
                  <a:gd name="T4" fmla="*/ 318 w 543"/>
                  <a:gd name="T5" fmla="*/ 244 h 542"/>
                  <a:gd name="T6" fmla="*/ 184 w 543"/>
                  <a:gd name="T7" fmla="*/ 327 h 542"/>
                  <a:gd name="T8" fmla="*/ 220 w 543"/>
                  <a:gd name="T9" fmla="*/ 342 h 542"/>
                  <a:gd name="T10" fmla="*/ 91 w 543"/>
                  <a:gd name="T11" fmla="*/ 416 h 542"/>
                  <a:gd name="T12" fmla="*/ 125 w 543"/>
                  <a:gd name="T13" fmla="*/ 437 h 542"/>
                  <a:gd name="T14" fmla="*/ 0 w 543"/>
                  <a:gd name="T15" fmla="*/ 511 h 542"/>
                  <a:gd name="T16" fmla="*/ 46 w 543"/>
                  <a:gd name="T17" fmla="*/ 542 h 542"/>
                  <a:gd name="T18" fmla="*/ 304 w 543"/>
                  <a:gd name="T19" fmla="*/ 303 h 542"/>
                  <a:gd name="T20" fmla="*/ 543 w 543"/>
                  <a:gd name="T21" fmla="*/ 0 h 542"/>
                  <a:gd name="T22" fmla="*/ 379 w 543"/>
                  <a:gd name="T23" fmla="*/ 105 h 542"/>
                  <a:gd name="T24" fmla="*/ 404 w 543"/>
                  <a:gd name="T25" fmla="*/ 119 h 542"/>
                  <a:gd name="T26" fmla="*/ 404 w 543"/>
                  <a:gd name="T27" fmla="*/ 119 h 542"/>
                  <a:gd name="T28" fmla="*/ 404 w 543"/>
                  <a:gd name="T29" fmla="*/ 119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3" h="542">
                    <a:moveTo>
                      <a:pt x="404" y="119"/>
                    </a:moveTo>
                    <a:lnTo>
                      <a:pt x="294" y="223"/>
                    </a:lnTo>
                    <a:lnTo>
                      <a:pt x="318" y="244"/>
                    </a:lnTo>
                    <a:lnTo>
                      <a:pt x="184" y="327"/>
                    </a:lnTo>
                    <a:lnTo>
                      <a:pt x="220" y="342"/>
                    </a:lnTo>
                    <a:lnTo>
                      <a:pt x="91" y="416"/>
                    </a:lnTo>
                    <a:lnTo>
                      <a:pt x="125" y="437"/>
                    </a:lnTo>
                    <a:lnTo>
                      <a:pt x="0" y="511"/>
                    </a:lnTo>
                    <a:lnTo>
                      <a:pt x="46" y="542"/>
                    </a:lnTo>
                    <a:lnTo>
                      <a:pt x="304" y="303"/>
                    </a:lnTo>
                    <a:lnTo>
                      <a:pt x="543" y="0"/>
                    </a:lnTo>
                    <a:lnTo>
                      <a:pt x="379" y="105"/>
                    </a:lnTo>
                    <a:lnTo>
                      <a:pt x="404" y="119"/>
                    </a:lnTo>
                    <a:lnTo>
                      <a:pt x="404" y="119"/>
                    </a:lnTo>
                    <a:lnTo>
                      <a:pt x="404" y="1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58" name="Freeform 42"/>
              <p:cNvSpPr>
                <a:spLocks/>
              </p:cNvSpPr>
              <p:nvPr/>
            </p:nvSpPr>
            <p:spPr bwMode="auto">
              <a:xfrm>
                <a:off x="1395" y="2422"/>
                <a:ext cx="241" cy="361"/>
              </a:xfrm>
              <a:custGeom>
                <a:avLst/>
                <a:gdLst>
                  <a:gd name="T0" fmla="*/ 482 w 482"/>
                  <a:gd name="T1" fmla="*/ 0 h 721"/>
                  <a:gd name="T2" fmla="*/ 393 w 482"/>
                  <a:gd name="T3" fmla="*/ 249 h 721"/>
                  <a:gd name="T4" fmla="*/ 90 w 482"/>
                  <a:gd name="T5" fmla="*/ 721 h 721"/>
                  <a:gd name="T6" fmla="*/ 55 w 482"/>
                  <a:gd name="T7" fmla="*/ 702 h 721"/>
                  <a:gd name="T8" fmla="*/ 144 w 482"/>
                  <a:gd name="T9" fmla="*/ 593 h 721"/>
                  <a:gd name="T10" fmla="*/ 129 w 482"/>
                  <a:gd name="T11" fmla="*/ 569 h 721"/>
                  <a:gd name="T12" fmla="*/ 214 w 482"/>
                  <a:gd name="T13" fmla="*/ 469 h 721"/>
                  <a:gd name="T14" fmla="*/ 219 w 482"/>
                  <a:gd name="T15" fmla="*/ 430 h 721"/>
                  <a:gd name="T16" fmla="*/ 313 w 482"/>
                  <a:gd name="T17" fmla="*/ 298 h 721"/>
                  <a:gd name="T18" fmla="*/ 26 w 482"/>
                  <a:gd name="T19" fmla="*/ 633 h 721"/>
                  <a:gd name="T20" fmla="*/ 0 w 482"/>
                  <a:gd name="T21" fmla="*/ 608 h 721"/>
                  <a:gd name="T22" fmla="*/ 70 w 482"/>
                  <a:gd name="T23" fmla="*/ 538 h 721"/>
                  <a:gd name="T24" fmla="*/ 46 w 482"/>
                  <a:gd name="T25" fmla="*/ 518 h 721"/>
                  <a:gd name="T26" fmla="*/ 154 w 482"/>
                  <a:gd name="T27" fmla="*/ 430 h 721"/>
                  <a:gd name="T28" fmla="*/ 119 w 482"/>
                  <a:gd name="T29" fmla="*/ 413 h 721"/>
                  <a:gd name="T30" fmla="*/ 224 w 482"/>
                  <a:gd name="T31" fmla="*/ 320 h 721"/>
                  <a:gd name="T32" fmla="*/ 195 w 482"/>
                  <a:gd name="T33" fmla="*/ 305 h 721"/>
                  <a:gd name="T34" fmla="*/ 318 w 482"/>
                  <a:gd name="T35" fmla="*/ 175 h 721"/>
                  <a:gd name="T36" fmla="*/ 288 w 482"/>
                  <a:gd name="T37" fmla="*/ 161 h 721"/>
                  <a:gd name="T38" fmla="*/ 482 w 482"/>
                  <a:gd name="T39" fmla="*/ 0 h 721"/>
                  <a:gd name="T40" fmla="*/ 482 w 482"/>
                  <a:gd name="T41" fmla="*/ 0 h 721"/>
                  <a:gd name="T42" fmla="*/ 482 w 482"/>
                  <a:gd name="T43"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2" h="721">
                    <a:moveTo>
                      <a:pt x="482" y="0"/>
                    </a:moveTo>
                    <a:lnTo>
                      <a:pt x="393" y="249"/>
                    </a:lnTo>
                    <a:lnTo>
                      <a:pt x="90" y="721"/>
                    </a:lnTo>
                    <a:lnTo>
                      <a:pt x="55" y="702"/>
                    </a:lnTo>
                    <a:lnTo>
                      <a:pt x="144" y="593"/>
                    </a:lnTo>
                    <a:lnTo>
                      <a:pt x="129" y="569"/>
                    </a:lnTo>
                    <a:lnTo>
                      <a:pt x="214" y="469"/>
                    </a:lnTo>
                    <a:lnTo>
                      <a:pt x="219" y="430"/>
                    </a:lnTo>
                    <a:lnTo>
                      <a:pt x="313" y="298"/>
                    </a:lnTo>
                    <a:lnTo>
                      <a:pt x="26" y="633"/>
                    </a:lnTo>
                    <a:lnTo>
                      <a:pt x="0" y="608"/>
                    </a:lnTo>
                    <a:lnTo>
                      <a:pt x="70" y="538"/>
                    </a:lnTo>
                    <a:lnTo>
                      <a:pt x="46" y="518"/>
                    </a:lnTo>
                    <a:lnTo>
                      <a:pt x="154" y="430"/>
                    </a:lnTo>
                    <a:lnTo>
                      <a:pt x="119" y="413"/>
                    </a:lnTo>
                    <a:lnTo>
                      <a:pt x="224" y="320"/>
                    </a:lnTo>
                    <a:lnTo>
                      <a:pt x="195" y="305"/>
                    </a:lnTo>
                    <a:lnTo>
                      <a:pt x="318" y="175"/>
                    </a:lnTo>
                    <a:lnTo>
                      <a:pt x="288" y="161"/>
                    </a:lnTo>
                    <a:lnTo>
                      <a:pt x="482" y="0"/>
                    </a:lnTo>
                    <a:lnTo>
                      <a:pt x="482" y="0"/>
                    </a:lnTo>
                    <a:lnTo>
                      <a:pt x="48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59" name="Freeform 43"/>
              <p:cNvSpPr>
                <a:spLocks/>
              </p:cNvSpPr>
              <p:nvPr/>
            </p:nvSpPr>
            <p:spPr bwMode="auto">
              <a:xfrm>
                <a:off x="1090" y="2913"/>
                <a:ext cx="174" cy="157"/>
              </a:xfrm>
              <a:custGeom>
                <a:avLst/>
                <a:gdLst>
                  <a:gd name="T0" fmla="*/ 349 w 349"/>
                  <a:gd name="T1" fmla="*/ 0 h 315"/>
                  <a:gd name="T2" fmla="*/ 235 w 349"/>
                  <a:gd name="T3" fmla="*/ 86 h 315"/>
                  <a:gd name="T4" fmla="*/ 254 w 349"/>
                  <a:gd name="T5" fmla="*/ 110 h 315"/>
                  <a:gd name="T6" fmla="*/ 120 w 349"/>
                  <a:gd name="T7" fmla="*/ 181 h 315"/>
                  <a:gd name="T8" fmla="*/ 144 w 349"/>
                  <a:gd name="T9" fmla="*/ 191 h 315"/>
                  <a:gd name="T10" fmla="*/ 0 w 349"/>
                  <a:gd name="T11" fmla="*/ 279 h 315"/>
                  <a:gd name="T12" fmla="*/ 46 w 349"/>
                  <a:gd name="T13" fmla="*/ 315 h 315"/>
                  <a:gd name="T14" fmla="*/ 166 w 349"/>
                  <a:gd name="T15" fmla="*/ 220 h 315"/>
                  <a:gd name="T16" fmla="*/ 284 w 349"/>
                  <a:gd name="T17" fmla="*/ 120 h 315"/>
                  <a:gd name="T18" fmla="*/ 349 w 349"/>
                  <a:gd name="T19" fmla="*/ 0 h 315"/>
                  <a:gd name="T20" fmla="*/ 349 w 349"/>
                  <a:gd name="T21" fmla="*/ 0 h 315"/>
                  <a:gd name="T22" fmla="*/ 349 w 349"/>
                  <a:gd name="T23"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9" h="315">
                    <a:moveTo>
                      <a:pt x="349" y="0"/>
                    </a:moveTo>
                    <a:lnTo>
                      <a:pt x="235" y="86"/>
                    </a:lnTo>
                    <a:lnTo>
                      <a:pt x="254" y="110"/>
                    </a:lnTo>
                    <a:lnTo>
                      <a:pt x="120" y="181"/>
                    </a:lnTo>
                    <a:lnTo>
                      <a:pt x="144" y="191"/>
                    </a:lnTo>
                    <a:lnTo>
                      <a:pt x="0" y="279"/>
                    </a:lnTo>
                    <a:lnTo>
                      <a:pt x="46" y="315"/>
                    </a:lnTo>
                    <a:lnTo>
                      <a:pt x="166" y="220"/>
                    </a:lnTo>
                    <a:lnTo>
                      <a:pt x="284" y="120"/>
                    </a:lnTo>
                    <a:lnTo>
                      <a:pt x="349" y="0"/>
                    </a:lnTo>
                    <a:lnTo>
                      <a:pt x="349" y="0"/>
                    </a:lnTo>
                    <a:lnTo>
                      <a:pt x="34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60" name="Freeform 44"/>
              <p:cNvSpPr>
                <a:spLocks/>
              </p:cNvSpPr>
              <p:nvPr/>
            </p:nvSpPr>
            <p:spPr bwMode="auto">
              <a:xfrm>
                <a:off x="1659" y="2458"/>
                <a:ext cx="393" cy="697"/>
              </a:xfrm>
              <a:custGeom>
                <a:avLst/>
                <a:gdLst>
                  <a:gd name="T0" fmla="*/ 0 w 785"/>
                  <a:gd name="T1" fmla="*/ 0 h 1394"/>
                  <a:gd name="T2" fmla="*/ 124 w 785"/>
                  <a:gd name="T3" fmla="*/ 214 h 1394"/>
                  <a:gd name="T4" fmla="*/ 93 w 785"/>
                  <a:gd name="T5" fmla="*/ 225 h 1394"/>
                  <a:gd name="T6" fmla="*/ 198 w 785"/>
                  <a:gd name="T7" fmla="*/ 379 h 1394"/>
                  <a:gd name="T8" fmla="*/ 173 w 785"/>
                  <a:gd name="T9" fmla="*/ 394 h 1394"/>
                  <a:gd name="T10" fmla="*/ 267 w 785"/>
                  <a:gd name="T11" fmla="*/ 543 h 1394"/>
                  <a:gd name="T12" fmla="*/ 232 w 785"/>
                  <a:gd name="T13" fmla="*/ 553 h 1394"/>
                  <a:gd name="T14" fmla="*/ 337 w 785"/>
                  <a:gd name="T15" fmla="*/ 712 h 1394"/>
                  <a:gd name="T16" fmla="*/ 303 w 785"/>
                  <a:gd name="T17" fmla="*/ 722 h 1394"/>
                  <a:gd name="T18" fmla="*/ 426 w 785"/>
                  <a:gd name="T19" fmla="*/ 901 h 1394"/>
                  <a:gd name="T20" fmla="*/ 396 w 785"/>
                  <a:gd name="T21" fmla="*/ 910 h 1394"/>
                  <a:gd name="T22" fmla="*/ 545 w 785"/>
                  <a:gd name="T23" fmla="*/ 1035 h 1394"/>
                  <a:gd name="T24" fmla="*/ 511 w 785"/>
                  <a:gd name="T25" fmla="*/ 1055 h 1394"/>
                  <a:gd name="T26" fmla="*/ 650 w 785"/>
                  <a:gd name="T27" fmla="*/ 1174 h 1394"/>
                  <a:gd name="T28" fmla="*/ 626 w 785"/>
                  <a:gd name="T29" fmla="*/ 1199 h 1394"/>
                  <a:gd name="T30" fmla="*/ 785 w 785"/>
                  <a:gd name="T31" fmla="*/ 1360 h 1394"/>
                  <a:gd name="T32" fmla="*/ 714 w 785"/>
                  <a:gd name="T33" fmla="*/ 1394 h 1394"/>
                  <a:gd name="T34" fmla="*/ 739 w 785"/>
                  <a:gd name="T35" fmla="*/ 1363 h 1394"/>
                  <a:gd name="T36" fmla="*/ 352 w 785"/>
                  <a:gd name="T37" fmla="*/ 905 h 1394"/>
                  <a:gd name="T38" fmla="*/ 168 w 785"/>
                  <a:gd name="T39" fmla="*/ 487 h 1394"/>
                  <a:gd name="T40" fmla="*/ 34 w 785"/>
                  <a:gd name="T41" fmla="*/ 179 h 1394"/>
                  <a:gd name="T42" fmla="*/ 0 w 785"/>
                  <a:gd name="T43" fmla="*/ 0 h 1394"/>
                  <a:gd name="T44" fmla="*/ 0 w 785"/>
                  <a:gd name="T45" fmla="*/ 0 h 1394"/>
                  <a:gd name="T46" fmla="*/ 0 w 785"/>
                  <a:gd name="T47" fmla="*/ 0 h 1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 h="1394">
                    <a:moveTo>
                      <a:pt x="0" y="0"/>
                    </a:moveTo>
                    <a:lnTo>
                      <a:pt x="124" y="214"/>
                    </a:lnTo>
                    <a:lnTo>
                      <a:pt x="93" y="225"/>
                    </a:lnTo>
                    <a:lnTo>
                      <a:pt x="198" y="379"/>
                    </a:lnTo>
                    <a:lnTo>
                      <a:pt x="173" y="394"/>
                    </a:lnTo>
                    <a:lnTo>
                      <a:pt x="267" y="543"/>
                    </a:lnTo>
                    <a:lnTo>
                      <a:pt x="232" y="553"/>
                    </a:lnTo>
                    <a:lnTo>
                      <a:pt x="337" y="712"/>
                    </a:lnTo>
                    <a:lnTo>
                      <a:pt x="303" y="722"/>
                    </a:lnTo>
                    <a:lnTo>
                      <a:pt x="426" y="901"/>
                    </a:lnTo>
                    <a:lnTo>
                      <a:pt x="396" y="910"/>
                    </a:lnTo>
                    <a:lnTo>
                      <a:pt x="545" y="1035"/>
                    </a:lnTo>
                    <a:lnTo>
                      <a:pt x="511" y="1055"/>
                    </a:lnTo>
                    <a:lnTo>
                      <a:pt x="650" y="1174"/>
                    </a:lnTo>
                    <a:lnTo>
                      <a:pt x="626" y="1199"/>
                    </a:lnTo>
                    <a:lnTo>
                      <a:pt x="785" y="1360"/>
                    </a:lnTo>
                    <a:lnTo>
                      <a:pt x="714" y="1394"/>
                    </a:lnTo>
                    <a:lnTo>
                      <a:pt x="739" y="1363"/>
                    </a:lnTo>
                    <a:lnTo>
                      <a:pt x="352" y="905"/>
                    </a:lnTo>
                    <a:lnTo>
                      <a:pt x="168" y="487"/>
                    </a:lnTo>
                    <a:lnTo>
                      <a:pt x="34" y="179"/>
                    </a:lnTo>
                    <a:lnTo>
                      <a:pt x="0" y="0"/>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61" name="Freeform 45"/>
              <p:cNvSpPr>
                <a:spLocks/>
              </p:cNvSpPr>
              <p:nvPr/>
            </p:nvSpPr>
            <p:spPr bwMode="auto">
              <a:xfrm>
                <a:off x="1247" y="2781"/>
                <a:ext cx="25" cy="141"/>
              </a:xfrm>
              <a:custGeom>
                <a:avLst/>
                <a:gdLst>
                  <a:gd name="T0" fmla="*/ 0 w 51"/>
                  <a:gd name="T1" fmla="*/ 0 h 282"/>
                  <a:gd name="T2" fmla="*/ 23 w 51"/>
                  <a:gd name="T3" fmla="*/ 282 h 282"/>
                  <a:gd name="T4" fmla="*/ 51 w 51"/>
                  <a:gd name="T5" fmla="*/ 269 h 282"/>
                  <a:gd name="T6" fmla="*/ 0 w 51"/>
                  <a:gd name="T7" fmla="*/ 0 h 282"/>
                  <a:gd name="T8" fmla="*/ 0 w 51"/>
                  <a:gd name="T9" fmla="*/ 0 h 282"/>
                  <a:gd name="T10" fmla="*/ 0 w 51"/>
                  <a:gd name="T11" fmla="*/ 0 h 282"/>
                </a:gdLst>
                <a:ahLst/>
                <a:cxnLst>
                  <a:cxn ang="0">
                    <a:pos x="T0" y="T1"/>
                  </a:cxn>
                  <a:cxn ang="0">
                    <a:pos x="T2" y="T3"/>
                  </a:cxn>
                  <a:cxn ang="0">
                    <a:pos x="T4" y="T5"/>
                  </a:cxn>
                  <a:cxn ang="0">
                    <a:pos x="T6" y="T7"/>
                  </a:cxn>
                  <a:cxn ang="0">
                    <a:pos x="T8" y="T9"/>
                  </a:cxn>
                  <a:cxn ang="0">
                    <a:pos x="T10" y="T11"/>
                  </a:cxn>
                </a:cxnLst>
                <a:rect l="0" t="0" r="r" b="b"/>
                <a:pathLst>
                  <a:path w="51" h="282">
                    <a:moveTo>
                      <a:pt x="0" y="0"/>
                    </a:moveTo>
                    <a:lnTo>
                      <a:pt x="23" y="282"/>
                    </a:lnTo>
                    <a:lnTo>
                      <a:pt x="51" y="269"/>
                    </a:lnTo>
                    <a:lnTo>
                      <a:pt x="0" y="0"/>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62" name="Freeform 46"/>
              <p:cNvSpPr>
                <a:spLocks/>
              </p:cNvSpPr>
              <p:nvPr/>
            </p:nvSpPr>
            <p:spPr bwMode="auto">
              <a:xfrm>
                <a:off x="1424" y="3654"/>
                <a:ext cx="54" cy="183"/>
              </a:xfrm>
              <a:custGeom>
                <a:avLst/>
                <a:gdLst>
                  <a:gd name="T0" fmla="*/ 62 w 108"/>
                  <a:gd name="T1" fmla="*/ 358 h 368"/>
                  <a:gd name="T2" fmla="*/ 108 w 108"/>
                  <a:gd name="T3" fmla="*/ 220 h 368"/>
                  <a:gd name="T4" fmla="*/ 103 w 108"/>
                  <a:gd name="T5" fmla="*/ 0 h 368"/>
                  <a:gd name="T6" fmla="*/ 7 w 108"/>
                  <a:gd name="T7" fmla="*/ 184 h 368"/>
                  <a:gd name="T8" fmla="*/ 62 w 108"/>
                  <a:gd name="T9" fmla="*/ 133 h 368"/>
                  <a:gd name="T10" fmla="*/ 72 w 108"/>
                  <a:gd name="T11" fmla="*/ 235 h 368"/>
                  <a:gd name="T12" fmla="*/ 0 w 108"/>
                  <a:gd name="T13" fmla="*/ 368 h 368"/>
                  <a:gd name="T14" fmla="*/ 62 w 108"/>
                  <a:gd name="T15" fmla="*/ 358 h 368"/>
                  <a:gd name="T16" fmla="*/ 62 w 108"/>
                  <a:gd name="T17" fmla="*/ 358 h 368"/>
                  <a:gd name="T18" fmla="*/ 62 w 108"/>
                  <a:gd name="T19" fmla="*/ 358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368">
                    <a:moveTo>
                      <a:pt x="62" y="358"/>
                    </a:moveTo>
                    <a:lnTo>
                      <a:pt x="108" y="220"/>
                    </a:lnTo>
                    <a:lnTo>
                      <a:pt x="103" y="0"/>
                    </a:lnTo>
                    <a:lnTo>
                      <a:pt x="7" y="184"/>
                    </a:lnTo>
                    <a:lnTo>
                      <a:pt x="62" y="133"/>
                    </a:lnTo>
                    <a:lnTo>
                      <a:pt x="72" y="235"/>
                    </a:lnTo>
                    <a:lnTo>
                      <a:pt x="0" y="368"/>
                    </a:lnTo>
                    <a:lnTo>
                      <a:pt x="62" y="358"/>
                    </a:lnTo>
                    <a:lnTo>
                      <a:pt x="62" y="358"/>
                    </a:lnTo>
                    <a:lnTo>
                      <a:pt x="62" y="3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63" name="Freeform 47"/>
              <p:cNvSpPr>
                <a:spLocks/>
              </p:cNvSpPr>
              <p:nvPr/>
            </p:nvSpPr>
            <p:spPr bwMode="auto">
              <a:xfrm>
                <a:off x="1348" y="3559"/>
                <a:ext cx="54" cy="271"/>
              </a:xfrm>
              <a:custGeom>
                <a:avLst/>
                <a:gdLst>
                  <a:gd name="T0" fmla="*/ 46 w 108"/>
                  <a:gd name="T1" fmla="*/ 536 h 541"/>
                  <a:gd name="T2" fmla="*/ 0 w 108"/>
                  <a:gd name="T3" fmla="*/ 280 h 541"/>
                  <a:gd name="T4" fmla="*/ 77 w 108"/>
                  <a:gd name="T5" fmla="*/ 0 h 541"/>
                  <a:gd name="T6" fmla="*/ 108 w 108"/>
                  <a:gd name="T7" fmla="*/ 61 h 541"/>
                  <a:gd name="T8" fmla="*/ 41 w 108"/>
                  <a:gd name="T9" fmla="*/ 275 h 541"/>
                  <a:gd name="T10" fmla="*/ 91 w 108"/>
                  <a:gd name="T11" fmla="*/ 541 h 541"/>
                  <a:gd name="T12" fmla="*/ 46 w 108"/>
                  <a:gd name="T13" fmla="*/ 536 h 541"/>
                  <a:gd name="T14" fmla="*/ 46 w 108"/>
                  <a:gd name="T15" fmla="*/ 536 h 541"/>
                  <a:gd name="T16" fmla="*/ 46 w 108"/>
                  <a:gd name="T17" fmla="*/ 536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541">
                    <a:moveTo>
                      <a:pt x="46" y="536"/>
                    </a:moveTo>
                    <a:lnTo>
                      <a:pt x="0" y="280"/>
                    </a:lnTo>
                    <a:lnTo>
                      <a:pt x="77" y="0"/>
                    </a:lnTo>
                    <a:lnTo>
                      <a:pt x="108" y="61"/>
                    </a:lnTo>
                    <a:lnTo>
                      <a:pt x="41" y="275"/>
                    </a:lnTo>
                    <a:lnTo>
                      <a:pt x="91" y="541"/>
                    </a:lnTo>
                    <a:lnTo>
                      <a:pt x="46" y="536"/>
                    </a:lnTo>
                    <a:lnTo>
                      <a:pt x="46" y="536"/>
                    </a:lnTo>
                    <a:lnTo>
                      <a:pt x="46" y="5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64" name="Freeform 48"/>
              <p:cNvSpPr>
                <a:spLocks/>
              </p:cNvSpPr>
              <p:nvPr/>
            </p:nvSpPr>
            <p:spPr bwMode="auto">
              <a:xfrm>
                <a:off x="1336" y="3398"/>
                <a:ext cx="172" cy="171"/>
              </a:xfrm>
              <a:custGeom>
                <a:avLst/>
                <a:gdLst>
                  <a:gd name="T0" fmla="*/ 157 w 346"/>
                  <a:gd name="T1" fmla="*/ 77 h 343"/>
                  <a:gd name="T2" fmla="*/ 126 w 346"/>
                  <a:gd name="T3" fmla="*/ 0 h 343"/>
                  <a:gd name="T4" fmla="*/ 51 w 346"/>
                  <a:gd name="T5" fmla="*/ 15 h 343"/>
                  <a:gd name="T6" fmla="*/ 10 w 346"/>
                  <a:gd name="T7" fmla="*/ 77 h 343"/>
                  <a:gd name="T8" fmla="*/ 46 w 346"/>
                  <a:gd name="T9" fmla="*/ 128 h 343"/>
                  <a:gd name="T10" fmla="*/ 0 w 346"/>
                  <a:gd name="T11" fmla="*/ 179 h 343"/>
                  <a:gd name="T12" fmla="*/ 10 w 346"/>
                  <a:gd name="T13" fmla="*/ 302 h 343"/>
                  <a:gd name="T14" fmla="*/ 107 w 346"/>
                  <a:gd name="T15" fmla="*/ 287 h 343"/>
                  <a:gd name="T16" fmla="*/ 148 w 346"/>
                  <a:gd name="T17" fmla="*/ 343 h 343"/>
                  <a:gd name="T18" fmla="*/ 249 w 346"/>
                  <a:gd name="T19" fmla="*/ 307 h 343"/>
                  <a:gd name="T20" fmla="*/ 249 w 346"/>
                  <a:gd name="T21" fmla="*/ 246 h 343"/>
                  <a:gd name="T22" fmla="*/ 346 w 346"/>
                  <a:gd name="T23" fmla="*/ 184 h 343"/>
                  <a:gd name="T24" fmla="*/ 310 w 346"/>
                  <a:gd name="T25" fmla="*/ 67 h 343"/>
                  <a:gd name="T26" fmla="*/ 230 w 346"/>
                  <a:gd name="T27" fmla="*/ 87 h 343"/>
                  <a:gd name="T28" fmla="*/ 271 w 346"/>
                  <a:gd name="T29" fmla="*/ 123 h 343"/>
                  <a:gd name="T30" fmla="*/ 239 w 346"/>
                  <a:gd name="T31" fmla="*/ 195 h 343"/>
                  <a:gd name="T32" fmla="*/ 177 w 346"/>
                  <a:gd name="T33" fmla="*/ 256 h 343"/>
                  <a:gd name="T34" fmla="*/ 66 w 346"/>
                  <a:gd name="T35" fmla="*/ 220 h 343"/>
                  <a:gd name="T36" fmla="*/ 90 w 346"/>
                  <a:gd name="T37" fmla="*/ 123 h 343"/>
                  <a:gd name="T38" fmla="*/ 157 w 346"/>
                  <a:gd name="T39" fmla="*/ 77 h 343"/>
                  <a:gd name="T40" fmla="*/ 157 w 346"/>
                  <a:gd name="T41" fmla="*/ 77 h 343"/>
                  <a:gd name="T42" fmla="*/ 157 w 346"/>
                  <a:gd name="T43" fmla="*/ 77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6" h="343">
                    <a:moveTo>
                      <a:pt x="157" y="77"/>
                    </a:moveTo>
                    <a:lnTo>
                      <a:pt x="126" y="0"/>
                    </a:lnTo>
                    <a:lnTo>
                      <a:pt x="51" y="15"/>
                    </a:lnTo>
                    <a:lnTo>
                      <a:pt x="10" y="77"/>
                    </a:lnTo>
                    <a:lnTo>
                      <a:pt x="46" y="128"/>
                    </a:lnTo>
                    <a:lnTo>
                      <a:pt x="0" y="179"/>
                    </a:lnTo>
                    <a:lnTo>
                      <a:pt x="10" y="302"/>
                    </a:lnTo>
                    <a:lnTo>
                      <a:pt x="107" y="287"/>
                    </a:lnTo>
                    <a:lnTo>
                      <a:pt x="148" y="343"/>
                    </a:lnTo>
                    <a:lnTo>
                      <a:pt x="249" y="307"/>
                    </a:lnTo>
                    <a:lnTo>
                      <a:pt x="249" y="246"/>
                    </a:lnTo>
                    <a:lnTo>
                      <a:pt x="346" y="184"/>
                    </a:lnTo>
                    <a:lnTo>
                      <a:pt x="310" y="67"/>
                    </a:lnTo>
                    <a:lnTo>
                      <a:pt x="230" y="87"/>
                    </a:lnTo>
                    <a:lnTo>
                      <a:pt x="271" y="123"/>
                    </a:lnTo>
                    <a:lnTo>
                      <a:pt x="239" y="195"/>
                    </a:lnTo>
                    <a:lnTo>
                      <a:pt x="177" y="256"/>
                    </a:lnTo>
                    <a:lnTo>
                      <a:pt x="66" y="220"/>
                    </a:lnTo>
                    <a:lnTo>
                      <a:pt x="90" y="123"/>
                    </a:lnTo>
                    <a:lnTo>
                      <a:pt x="157" y="77"/>
                    </a:lnTo>
                    <a:lnTo>
                      <a:pt x="157" y="77"/>
                    </a:lnTo>
                    <a:lnTo>
                      <a:pt x="157" y="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65" name="Freeform 49"/>
              <p:cNvSpPr>
                <a:spLocks/>
              </p:cNvSpPr>
              <p:nvPr/>
            </p:nvSpPr>
            <p:spPr bwMode="auto">
              <a:xfrm>
                <a:off x="1412" y="3444"/>
                <a:ext cx="28" cy="49"/>
              </a:xfrm>
              <a:custGeom>
                <a:avLst/>
                <a:gdLst>
                  <a:gd name="T0" fmla="*/ 20 w 56"/>
                  <a:gd name="T1" fmla="*/ 0 h 98"/>
                  <a:gd name="T2" fmla="*/ 0 w 56"/>
                  <a:gd name="T3" fmla="*/ 98 h 98"/>
                  <a:gd name="T4" fmla="*/ 56 w 56"/>
                  <a:gd name="T5" fmla="*/ 46 h 98"/>
                  <a:gd name="T6" fmla="*/ 20 w 56"/>
                  <a:gd name="T7" fmla="*/ 0 h 98"/>
                  <a:gd name="T8" fmla="*/ 20 w 56"/>
                  <a:gd name="T9" fmla="*/ 0 h 98"/>
                  <a:gd name="T10" fmla="*/ 20 w 56"/>
                  <a:gd name="T11" fmla="*/ 0 h 98"/>
                </a:gdLst>
                <a:ahLst/>
                <a:cxnLst>
                  <a:cxn ang="0">
                    <a:pos x="T0" y="T1"/>
                  </a:cxn>
                  <a:cxn ang="0">
                    <a:pos x="T2" y="T3"/>
                  </a:cxn>
                  <a:cxn ang="0">
                    <a:pos x="T4" y="T5"/>
                  </a:cxn>
                  <a:cxn ang="0">
                    <a:pos x="T6" y="T7"/>
                  </a:cxn>
                  <a:cxn ang="0">
                    <a:pos x="T8" y="T9"/>
                  </a:cxn>
                  <a:cxn ang="0">
                    <a:pos x="T10" y="T11"/>
                  </a:cxn>
                </a:cxnLst>
                <a:rect l="0" t="0" r="r" b="b"/>
                <a:pathLst>
                  <a:path w="56" h="98">
                    <a:moveTo>
                      <a:pt x="20" y="0"/>
                    </a:moveTo>
                    <a:lnTo>
                      <a:pt x="0" y="98"/>
                    </a:lnTo>
                    <a:lnTo>
                      <a:pt x="56" y="46"/>
                    </a:lnTo>
                    <a:lnTo>
                      <a:pt x="20" y="0"/>
                    </a:lnTo>
                    <a:lnTo>
                      <a:pt x="20" y="0"/>
                    </a:lnTo>
                    <a:lnTo>
                      <a:pt x="2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66" name="Freeform 50"/>
              <p:cNvSpPr>
                <a:spLocks/>
              </p:cNvSpPr>
              <p:nvPr/>
            </p:nvSpPr>
            <p:spPr bwMode="auto">
              <a:xfrm>
                <a:off x="1496" y="2946"/>
                <a:ext cx="85" cy="115"/>
              </a:xfrm>
              <a:custGeom>
                <a:avLst/>
                <a:gdLst>
                  <a:gd name="T0" fmla="*/ 169 w 169"/>
                  <a:gd name="T1" fmla="*/ 0 h 229"/>
                  <a:gd name="T2" fmla="*/ 0 w 169"/>
                  <a:gd name="T3" fmla="*/ 5 h 229"/>
                  <a:gd name="T4" fmla="*/ 36 w 169"/>
                  <a:gd name="T5" fmla="*/ 229 h 229"/>
                  <a:gd name="T6" fmla="*/ 76 w 169"/>
                  <a:gd name="T7" fmla="*/ 60 h 229"/>
                  <a:gd name="T8" fmla="*/ 158 w 169"/>
                  <a:gd name="T9" fmla="*/ 70 h 229"/>
                  <a:gd name="T10" fmla="*/ 169 w 169"/>
                  <a:gd name="T11" fmla="*/ 0 h 229"/>
                  <a:gd name="T12" fmla="*/ 169 w 169"/>
                  <a:gd name="T13" fmla="*/ 0 h 229"/>
                  <a:gd name="T14" fmla="*/ 169 w 169"/>
                  <a:gd name="T15" fmla="*/ 0 h 2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 h="229">
                    <a:moveTo>
                      <a:pt x="169" y="0"/>
                    </a:moveTo>
                    <a:lnTo>
                      <a:pt x="0" y="5"/>
                    </a:lnTo>
                    <a:lnTo>
                      <a:pt x="36" y="229"/>
                    </a:lnTo>
                    <a:lnTo>
                      <a:pt x="76" y="60"/>
                    </a:lnTo>
                    <a:lnTo>
                      <a:pt x="158" y="70"/>
                    </a:lnTo>
                    <a:lnTo>
                      <a:pt x="169" y="0"/>
                    </a:lnTo>
                    <a:lnTo>
                      <a:pt x="169" y="0"/>
                    </a:lnTo>
                    <a:lnTo>
                      <a:pt x="16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67" name="Freeform 51"/>
              <p:cNvSpPr>
                <a:spLocks/>
              </p:cNvSpPr>
              <p:nvPr/>
            </p:nvSpPr>
            <p:spPr bwMode="auto">
              <a:xfrm>
                <a:off x="1616" y="2951"/>
                <a:ext cx="51" cy="94"/>
              </a:xfrm>
              <a:custGeom>
                <a:avLst/>
                <a:gdLst>
                  <a:gd name="T0" fmla="*/ 0 w 101"/>
                  <a:gd name="T1" fmla="*/ 5 h 189"/>
                  <a:gd name="T2" fmla="*/ 0 w 101"/>
                  <a:gd name="T3" fmla="*/ 189 h 189"/>
                  <a:gd name="T4" fmla="*/ 36 w 101"/>
                  <a:gd name="T5" fmla="*/ 92 h 189"/>
                  <a:gd name="T6" fmla="*/ 96 w 101"/>
                  <a:gd name="T7" fmla="*/ 102 h 189"/>
                  <a:gd name="T8" fmla="*/ 101 w 101"/>
                  <a:gd name="T9" fmla="*/ 0 h 189"/>
                  <a:gd name="T10" fmla="*/ 0 w 101"/>
                  <a:gd name="T11" fmla="*/ 5 h 189"/>
                  <a:gd name="T12" fmla="*/ 0 w 101"/>
                  <a:gd name="T13" fmla="*/ 5 h 189"/>
                  <a:gd name="T14" fmla="*/ 0 w 101"/>
                  <a:gd name="T15" fmla="*/ 5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189">
                    <a:moveTo>
                      <a:pt x="0" y="5"/>
                    </a:moveTo>
                    <a:lnTo>
                      <a:pt x="0" y="189"/>
                    </a:lnTo>
                    <a:lnTo>
                      <a:pt x="36" y="92"/>
                    </a:lnTo>
                    <a:lnTo>
                      <a:pt x="96" y="102"/>
                    </a:lnTo>
                    <a:lnTo>
                      <a:pt x="101" y="0"/>
                    </a:lnTo>
                    <a:lnTo>
                      <a:pt x="0" y="5"/>
                    </a:lnTo>
                    <a:lnTo>
                      <a:pt x="0" y="5"/>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68" name="Freeform 52"/>
              <p:cNvSpPr>
                <a:spLocks/>
              </p:cNvSpPr>
              <p:nvPr/>
            </p:nvSpPr>
            <p:spPr bwMode="auto">
              <a:xfrm>
                <a:off x="1595" y="3074"/>
                <a:ext cx="72" cy="76"/>
              </a:xfrm>
              <a:custGeom>
                <a:avLst/>
                <a:gdLst>
                  <a:gd name="T0" fmla="*/ 142 w 142"/>
                  <a:gd name="T1" fmla="*/ 0 h 153"/>
                  <a:gd name="T2" fmla="*/ 0 w 142"/>
                  <a:gd name="T3" fmla="*/ 5 h 153"/>
                  <a:gd name="T4" fmla="*/ 14 w 142"/>
                  <a:gd name="T5" fmla="*/ 153 h 153"/>
                  <a:gd name="T6" fmla="*/ 51 w 142"/>
                  <a:gd name="T7" fmla="*/ 51 h 153"/>
                  <a:gd name="T8" fmla="*/ 132 w 142"/>
                  <a:gd name="T9" fmla="*/ 51 h 153"/>
                  <a:gd name="T10" fmla="*/ 142 w 142"/>
                  <a:gd name="T11" fmla="*/ 0 h 153"/>
                  <a:gd name="T12" fmla="*/ 142 w 142"/>
                  <a:gd name="T13" fmla="*/ 0 h 153"/>
                  <a:gd name="T14" fmla="*/ 142 w 142"/>
                  <a:gd name="T15" fmla="*/ 0 h 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153">
                    <a:moveTo>
                      <a:pt x="142" y="0"/>
                    </a:moveTo>
                    <a:lnTo>
                      <a:pt x="0" y="5"/>
                    </a:lnTo>
                    <a:lnTo>
                      <a:pt x="14" y="153"/>
                    </a:lnTo>
                    <a:lnTo>
                      <a:pt x="51" y="51"/>
                    </a:lnTo>
                    <a:lnTo>
                      <a:pt x="132" y="51"/>
                    </a:lnTo>
                    <a:lnTo>
                      <a:pt x="142" y="0"/>
                    </a:lnTo>
                    <a:lnTo>
                      <a:pt x="142" y="0"/>
                    </a:lnTo>
                    <a:lnTo>
                      <a:pt x="1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69" name="Freeform 53"/>
              <p:cNvSpPr>
                <a:spLocks/>
              </p:cNvSpPr>
              <p:nvPr/>
            </p:nvSpPr>
            <p:spPr bwMode="auto">
              <a:xfrm>
                <a:off x="1506" y="3084"/>
                <a:ext cx="57" cy="71"/>
              </a:xfrm>
              <a:custGeom>
                <a:avLst/>
                <a:gdLst>
                  <a:gd name="T0" fmla="*/ 107 w 113"/>
                  <a:gd name="T1" fmla="*/ 0 h 143"/>
                  <a:gd name="T2" fmla="*/ 0 w 113"/>
                  <a:gd name="T3" fmla="*/ 0 h 143"/>
                  <a:gd name="T4" fmla="*/ 16 w 113"/>
                  <a:gd name="T5" fmla="*/ 143 h 143"/>
                  <a:gd name="T6" fmla="*/ 41 w 113"/>
                  <a:gd name="T7" fmla="*/ 56 h 143"/>
                  <a:gd name="T8" fmla="*/ 113 w 113"/>
                  <a:gd name="T9" fmla="*/ 51 h 143"/>
                  <a:gd name="T10" fmla="*/ 107 w 113"/>
                  <a:gd name="T11" fmla="*/ 0 h 143"/>
                  <a:gd name="T12" fmla="*/ 107 w 113"/>
                  <a:gd name="T13" fmla="*/ 0 h 143"/>
                  <a:gd name="T14" fmla="*/ 107 w 113"/>
                  <a:gd name="T15" fmla="*/ 0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143">
                    <a:moveTo>
                      <a:pt x="107" y="0"/>
                    </a:moveTo>
                    <a:lnTo>
                      <a:pt x="0" y="0"/>
                    </a:lnTo>
                    <a:lnTo>
                      <a:pt x="16" y="143"/>
                    </a:lnTo>
                    <a:lnTo>
                      <a:pt x="41" y="56"/>
                    </a:lnTo>
                    <a:lnTo>
                      <a:pt x="113" y="51"/>
                    </a:lnTo>
                    <a:lnTo>
                      <a:pt x="107" y="0"/>
                    </a:lnTo>
                    <a:lnTo>
                      <a:pt x="107" y="0"/>
                    </a:lnTo>
                    <a:lnTo>
                      <a:pt x="10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70" name="Freeform 54"/>
              <p:cNvSpPr>
                <a:spLocks/>
              </p:cNvSpPr>
              <p:nvPr/>
            </p:nvSpPr>
            <p:spPr bwMode="auto">
              <a:xfrm>
                <a:off x="1496" y="2936"/>
                <a:ext cx="250" cy="304"/>
              </a:xfrm>
              <a:custGeom>
                <a:avLst/>
                <a:gdLst>
                  <a:gd name="T0" fmla="*/ 423 w 500"/>
                  <a:gd name="T1" fmla="*/ 0 h 609"/>
                  <a:gd name="T2" fmla="*/ 500 w 500"/>
                  <a:gd name="T3" fmla="*/ 123 h 609"/>
                  <a:gd name="T4" fmla="*/ 428 w 500"/>
                  <a:gd name="T5" fmla="*/ 599 h 609"/>
                  <a:gd name="T6" fmla="*/ 87 w 500"/>
                  <a:gd name="T7" fmla="*/ 609 h 609"/>
                  <a:gd name="T8" fmla="*/ 0 w 500"/>
                  <a:gd name="T9" fmla="*/ 522 h 609"/>
                  <a:gd name="T10" fmla="*/ 392 w 500"/>
                  <a:gd name="T11" fmla="*/ 553 h 609"/>
                  <a:gd name="T12" fmla="*/ 423 w 500"/>
                  <a:gd name="T13" fmla="*/ 0 h 609"/>
                  <a:gd name="T14" fmla="*/ 423 w 500"/>
                  <a:gd name="T15" fmla="*/ 0 h 609"/>
                  <a:gd name="T16" fmla="*/ 423 w 500"/>
                  <a:gd name="T17" fmla="*/ 0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0" h="609">
                    <a:moveTo>
                      <a:pt x="423" y="0"/>
                    </a:moveTo>
                    <a:lnTo>
                      <a:pt x="500" y="123"/>
                    </a:lnTo>
                    <a:lnTo>
                      <a:pt x="428" y="599"/>
                    </a:lnTo>
                    <a:lnTo>
                      <a:pt x="87" y="609"/>
                    </a:lnTo>
                    <a:lnTo>
                      <a:pt x="0" y="522"/>
                    </a:lnTo>
                    <a:lnTo>
                      <a:pt x="392" y="553"/>
                    </a:lnTo>
                    <a:lnTo>
                      <a:pt x="423" y="0"/>
                    </a:lnTo>
                    <a:lnTo>
                      <a:pt x="423" y="0"/>
                    </a:lnTo>
                    <a:lnTo>
                      <a:pt x="42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71" name="Freeform 55"/>
              <p:cNvSpPr>
                <a:spLocks/>
              </p:cNvSpPr>
              <p:nvPr/>
            </p:nvSpPr>
            <p:spPr bwMode="auto">
              <a:xfrm>
                <a:off x="1657" y="3340"/>
                <a:ext cx="106" cy="78"/>
              </a:xfrm>
              <a:custGeom>
                <a:avLst/>
                <a:gdLst>
                  <a:gd name="T0" fmla="*/ 96 w 213"/>
                  <a:gd name="T1" fmla="*/ 4 h 157"/>
                  <a:gd name="T2" fmla="*/ 46 w 213"/>
                  <a:gd name="T3" fmla="*/ 29 h 157"/>
                  <a:gd name="T4" fmla="*/ 0 w 213"/>
                  <a:gd name="T5" fmla="*/ 157 h 157"/>
                  <a:gd name="T6" fmla="*/ 213 w 213"/>
                  <a:gd name="T7" fmla="*/ 157 h 157"/>
                  <a:gd name="T8" fmla="*/ 65 w 213"/>
                  <a:gd name="T9" fmla="*/ 121 h 157"/>
                  <a:gd name="T10" fmla="*/ 65 w 213"/>
                  <a:gd name="T11" fmla="*/ 70 h 157"/>
                  <a:gd name="T12" fmla="*/ 167 w 213"/>
                  <a:gd name="T13" fmla="*/ 0 h 157"/>
                  <a:gd name="T14" fmla="*/ 96 w 213"/>
                  <a:gd name="T15" fmla="*/ 4 h 157"/>
                  <a:gd name="T16" fmla="*/ 96 w 213"/>
                  <a:gd name="T17" fmla="*/ 4 h 157"/>
                  <a:gd name="T18" fmla="*/ 96 w 213"/>
                  <a:gd name="T19" fmla="*/ 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157">
                    <a:moveTo>
                      <a:pt x="96" y="4"/>
                    </a:moveTo>
                    <a:lnTo>
                      <a:pt x="46" y="29"/>
                    </a:lnTo>
                    <a:lnTo>
                      <a:pt x="0" y="157"/>
                    </a:lnTo>
                    <a:lnTo>
                      <a:pt x="213" y="157"/>
                    </a:lnTo>
                    <a:lnTo>
                      <a:pt x="65" y="121"/>
                    </a:lnTo>
                    <a:lnTo>
                      <a:pt x="65" y="70"/>
                    </a:lnTo>
                    <a:lnTo>
                      <a:pt x="167" y="0"/>
                    </a:lnTo>
                    <a:lnTo>
                      <a:pt x="96" y="4"/>
                    </a:lnTo>
                    <a:lnTo>
                      <a:pt x="96" y="4"/>
                    </a:lnTo>
                    <a:lnTo>
                      <a:pt x="96"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72" name="Freeform 56"/>
              <p:cNvSpPr>
                <a:spLocks/>
              </p:cNvSpPr>
              <p:nvPr/>
            </p:nvSpPr>
            <p:spPr bwMode="auto">
              <a:xfrm>
                <a:off x="1116" y="2577"/>
                <a:ext cx="892" cy="937"/>
              </a:xfrm>
              <a:custGeom>
                <a:avLst/>
                <a:gdLst>
                  <a:gd name="T0" fmla="*/ 0 w 1785"/>
                  <a:gd name="T1" fmla="*/ 1012 h 1874"/>
                  <a:gd name="T2" fmla="*/ 101 w 1785"/>
                  <a:gd name="T3" fmla="*/ 995 h 1874"/>
                  <a:gd name="T4" fmla="*/ 155 w 1785"/>
                  <a:gd name="T5" fmla="*/ 1113 h 1874"/>
                  <a:gd name="T6" fmla="*/ 524 w 1785"/>
                  <a:gd name="T7" fmla="*/ 738 h 1874"/>
                  <a:gd name="T8" fmla="*/ 1041 w 1785"/>
                  <a:gd name="T9" fmla="*/ 0 h 1874"/>
                  <a:gd name="T10" fmla="*/ 1464 w 1785"/>
                  <a:gd name="T11" fmla="*/ 869 h 1874"/>
                  <a:gd name="T12" fmla="*/ 1785 w 1785"/>
                  <a:gd name="T13" fmla="*/ 1207 h 1874"/>
                  <a:gd name="T14" fmla="*/ 1588 w 1785"/>
                  <a:gd name="T15" fmla="*/ 1254 h 1874"/>
                  <a:gd name="T16" fmla="*/ 1682 w 1785"/>
                  <a:gd name="T17" fmla="*/ 1192 h 1874"/>
                  <a:gd name="T18" fmla="*/ 1416 w 1785"/>
                  <a:gd name="T19" fmla="*/ 941 h 1874"/>
                  <a:gd name="T20" fmla="*/ 993 w 1785"/>
                  <a:gd name="T21" fmla="*/ 243 h 1874"/>
                  <a:gd name="T22" fmla="*/ 578 w 1785"/>
                  <a:gd name="T23" fmla="*/ 877 h 1874"/>
                  <a:gd name="T24" fmla="*/ 398 w 1785"/>
                  <a:gd name="T25" fmla="*/ 1161 h 1874"/>
                  <a:gd name="T26" fmla="*/ 414 w 1785"/>
                  <a:gd name="T27" fmla="*/ 1874 h 1874"/>
                  <a:gd name="T28" fmla="*/ 344 w 1785"/>
                  <a:gd name="T29" fmla="*/ 1302 h 1874"/>
                  <a:gd name="T30" fmla="*/ 257 w 1785"/>
                  <a:gd name="T31" fmla="*/ 1286 h 1874"/>
                  <a:gd name="T32" fmla="*/ 250 w 1785"/>
                  <a:gd name="T33" fmla="*/ 1663 h 1874"/>
                  <a:gd name="T34" fmla="*/ 180 w 1785"/>
                  <a:gd name="T35" fmla="*/ 1184 h 1874"/>
                  <a:gd name="T36" fmla="*/ 54 w 1785"/>
                  <a:gd name="T37" fmla="*/ 1168 h 1874"/>
                  <a:gd name="T38" fmla="*/ 0 w 1785"/>
                  <a:gd name="T39" fmla="*/ 1012 h 1874"/>
                  <a:gd name="T40" fmla="*/ 0 w 1785"/>
                  <a:gd name="T41" fmla="*/ 1012 h 1874"/>
                  <a:gd name="T42" fmla="*/ 0 w 1785"/>
                  <a:gd name="T43" fmla="*/ 1012 h 1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85" h="1874">
                    <a:moveTo>
                      <a:pt x="0" y="1012"/>
                    </a:moveTo>
                    <a:lnTo>
                      <a:pt x="101" y="995"/>
                    </a:lnTo>
                    <a:lnTo>
                      <a:pt x="155" y="1113"/>
                    </a:lnTo>
                    <a:lnTo>
                      <a:pt x="524" y="738"/>
                    </a:lnTo>
                    <a:lnTo>
                      <a:pt x="1041" y="0"/>
                    </a:lnTo>
                    <a:lnTo>
                      <a:pt x="1464" y="869"/>
                    </a:lnTo>
                    <a:lnTo>
                      <a:pt x="1785" y="1207"/>
                    </a:lnTo>
                    <a:lnTo>
                      <a:pt x="1588" y="1254"/>
                    </a:lnTo>
                    <a:lnTo>
                      <a:pt x="1682" y="1192"/>
                    </a:lnTo>
                    <a:lnTo>
                      <a:pt x="1416" y="941"/>
                    </a:lnTo>
                    <a:lnTo>
                      <a:pt x="993" y="243"/>
                    </a:lnTo>
                    <a:lnTo>
                      <a:pt x="578" y="877"/>
                    </a:lnTo>
                    <a:lnTo>
                      <a:pt x="398" y="1161"/>
                    </a:lnTo>
                    <a:lnTo>
                      <a:pt x="414" y="1874"/>
                    </a:lnTo>
                    <a:lnTo>
                      <a:pt x="344" y="1302"/>
                    </a:lnTo>
                    <a:lnTo>
                      <a:pt x="257" y="1286"/>
                    </a:lnTo>
                    <a:lnTo>
                      <a:pt x="250" y="1663"/>
                    </a:lnTo>
                    <a:lnTo>
                      <a:pt x="180" y="1184"/>
                    </a:lnTo>
                    <a:lnTo>
                      <a:pt x="54" y="1168"/>
                    </a:lnTo>
                    <a:lnTo>
                      <a:pt x="0" y="1012"/>
                    </a:lnTo>
                    <a:lnTo>
                      <a:pt x="0" y="1012"/>
                    </a:lnTo>
                    <a:lnTo>
                      <a:pt x="0" y="10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73" name="Freeform 57"/>
              <p:cNvSpPr>
                <a:spLocks/>
              </p:cNvSpPr>
              <p:nvPr/>
            </p:nvSpPr>
            <p:spPr bwMode="auto">
              <a:xfrm>
                <a:off x="1597" y="3286"/>
                <a:ext cx="251" cy="364"/>
              </a:xfrm>
              <a:custGeom>
                <a:avLst/>
                <a:gdLst>
                  <a:gd name="T0" fmla="*/ 48 w 502"/>
                  <a:gd name="T1" fmla="*/ 712 h 728"/>
                  <a:gd name="T2" fmla="*/ 0 w 502"/>
                  <a:gd name="T3" fmla="*/ 0 h 728"/>
                  <a:gd name="T4" fmla="*/ 502 w 502"/>
                  <a:gd name="T5" fmla="*/ 0 h 728"/>
                  <a:gd name="T6" fmla="*/ 448 w 502"/>
                  <a:gd name="T7" fmla="*/ 728 h 728"/>
                  <a:gd name="T8" fmla="*/ 392 w 502"/>
                  <a:gd name="T9" fmla="*/ 728 h 728"/>
                  <a:gd name="T10" fmla="*/ 400 w 502"/>
                  <a:gd name="T11" fmla="*/ 164 h 728"/>
                  <a:gd name="T12" fmla="*/ 93 w 502"/>
                  <a:gd name="T13" fmla="*/ 125 h 728"/>
                  <a:gd name="T14" fmla="*/ 48 w 502"/>
                  <a:gd name="T15" fmla="*/ 712 h 728"/>
                  <a:gd name="T16" fmla="*/ 48 w 502"/>
                  <a:gd name="T17" fmla="*/ 712 h 728"/>
                  <a:gd name="T18" fmla="*/ 48 w 502"/>
                  <a:gd name="T19" fmla="*/ 712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2" h="728">
                    <a:moveTo>
                      <a:pt x="48" y="712"/>
                    </a:moveTo>
                    <a:lnTo>
                      <a:pt x="0" y="0"/>
                    </a:lnTo>
                    <a:lnTo>
                      <a:pt x="502" y="0"/>
                    </a:lnTo>
                    <a:lnTo>
                      <a:pt x="448" y="728"/>
                    </a:lnTo>
                    <a:lnTo>
                      <a:pt x="392" y="728"/>
                    </a:lnTo>
                    <a:lnTo>
                      <a:pt x="400" y="164"/>
                    </a:lnTo>
                    <a:lnTo>
                      <a:pt x="93" y="125"/>
                    </a:lnTo>
                    <a:lnTo>
                      <a:pt x="48" y="712"/>
                    </a:lnTo>
                    <a:lnTo>
                      <a:pt x="48" y="712"/>
                    </a:lnTo>
                    <a:lnTo>
                      <a:pt x="48" y="7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74" name="Freeform 58"/>
              <p:cNvSpPr>
                <a:spLocks/>
              </p:cNvSpPr>
              <p:nvPr/>
            </p:nvSpPr>
            <p:spPr bwMode="auto">
              <a:xfrm>
                <a:off x="624" y="2368"/>
                <a:ext cx="911" cy="1000"/>
              </a:xfrm>
              <a:custGeom>
                <a:avLst/>
                <a:gdLst>
                  <a:gd name="T0" fmla="*/ 990 w 1821"/>
                  <a:gd name="T1" fmla="*/ 1992 h 2000"/>
                  <a:gd name="T2" fmla="*/ 75 w 1821"/>
                  <a:gd name="T3" fmla="*/ 2000 h 2000"/>
                  <a:gd name="T4" fmla="*/ 380 w 1821"/>
                  <a:gd name="T5" fmla="*/ 1938 h 2000"/>
                  <a:gd name="T6" fmla="*/ 107 w 1821"/>
                  <a:gd name="T7" fmla="*/ 1679 h 2000"/>
                  <a:gd name="T8" fmla="*/ 0 w 1821"/>
                  <a:gd name="T9" fmla="*/ 1183 h 2000"/>
                  <a:gd name="T10" fmla="*/ 152 w 1821"/>
                  <a:gd name="T11" fmla="*/ 642 h 2000"/>
                  <a:gd name="T12" fmla="*/ 490 w 1821"/>
                  <a:gd name="T13" fmla="*/ 659 h 2000"/>
                  <a:gd name="T14" fmla="*/ 646 w 1821"/>
                  <a:gd name="T15" fmla="*/ 808 h 2000"/>
                  <a:gd name="T16" fmla="*/ 849 w 1821"/>
                  <a:gd name="T17" fmla="*/ 574 h 2000"/>
                  <a:gd name="T18" fmla="*/ 639 w 1821"/>
                  <a:gd name="T19" fmla="*/ 259 h 2000"/>
                  <a:gd name="T20" fmla="*/ 1069 w 1821"/>
                  <a:gd name="T21" fmla="*/ 0 h 2000"/>
                  <a:gd name="T22" fmla="*/ 1390 w 1821"/>
                  <a:gd name="T23" fmla="*/ 8 h 2000"/>
                  <a:gd name="T24" fmla="*/ 1821 w 1821"/>
                  <a:gd name="T25" fmla="*/ 219 h 2000"/>
                  <a:gd name="T26" fmla="*/ 1579 w 1821"/>
                  <a:gd name="T27" fmla="*/ 487 h 2000"/>
                  <a:gd name="T28" fmla="*/ 1413 w 1821"/>
                  <a:gd name="T29" fmla="*/ 315 h 2000"/>
                  <a:gd name="T30" fmla="*/ 1148 w 1821"/>
                  <a:gd name="T31" fmla="*/ 323 h 2000"/>
                  <a:gd name="T32" fmla="*/ 1195 w 1821"/>
                  <a:gd name="T33" fmla="*/ 479 h 2000"/>
                  <a:gd name="T34" fmla="*/ 1061 w 1821"/>
                  <a:gd name="T35" fmla="*/ 580 h 2000"/>
                  <a:gd name="T36" fmla="*/ 1171 w 1821"/>
                  <a:gd name="T37" fmla="*/ 738 h 2000"/>
                  <a:gd name="T38" fmla="*/ 1195 w 1821"/>
                  <a:gd name="T39" fmla="*/ 1059 h 2000"/>
                  <a:gd name="T40" fmla="*/ 874 w 1821"/>
                  <a:gd name="T41" fmla="*/ 1357 h 2000"/>
                  <a:gd name="T42" fmla="*/ 897 w 1821"/>
                  <a:gd name="T43" fmla="*/ 1600 h 2000"/>
                  <a:gd name="T44" fmla="*/ 1116 w 1821"/>
                  <a:gd name="T45" fmla="*/ 1687 h 2000"/>
                  <a:gd name="T46" fmla="*/ 1148 w 1821"/>
                  <a:gd name="T47" fmla="*/ 1898 h 2000"/>
                  <a:gd name="T48" fmla="*/ 990 w 1821"/>
                  <a:gd name="T49" fmla="*/ 1992 h 2000"/>
                  <a:gd name="T50" fmla="*/ 990 w 1821"/>
                  <a:gd name="T51" fmla="*/ 1992 h 2000"/>
                  <a:gd name="T52" fmla="*/ 990 w 1821"/>
                  <a:gd name="T53" fmla="*/ 1992 h 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21" h="2000">
                    <a:moveTo>
                      <a:pt x="990" y="1992"/>
                    </a:moveTo>
                    <a:lnTo>
                      <a:pt x="75" y="2000"/>
                    </a:lnTo>
                    <a:lnTo>
                      <a:pt x="380" y="1938"/>
                    </a:lnTo>
                    <a:lnTo>
                      <a:pt x="107" y="1679"/>
                    </a:lnTo>
                    <a:lnTo>
                      <a:pt x="0" y="1183"/>
                    </a:lnTo>
                    <a:lnTo>
                      <a:pt x="152" y="642"/>
                    </a:lnTo>
                    <a:lnTo>
                      <a:pt x="490" y="659"/>
                    </a:lnTo>
                    <a:lnTo>
                      <a:pt x="646" y="808"/>
                    </a:lnTo>
                    <a:lnTo>
                      <a:pt x="849" y="574"/>
                    </a:lnTo>
                    <a:lnTo>
                      <a:pt x="639" y="259"/>
                    </a:lnTo>
                    <a:lnTo>
                      <a:pt x="1069" y="0"/>
                    </a:lnTo>
                    <a:lnTo>
                      <a:pt x="1390" y="8"/>
                    </a:lnTo>
                    <a:lnTo>
                      <a:pt x="1821" y="219"/>
                    </a:lnTo>
                    <a:lnTo>
                      <a:pt x="1579" y="487"/>
                    </a:lnTo>
                    <a:lnTo>
                      <a:pt x="1413" y="315"/>
                    </a:lnTo>
                    <a:lnTo>
                      <a:pt x="1148" y="323"/>
                    </a:lnTo>
                    <a:lnTo>
                      <a:pt x="1195" y="479"/>
                    </a:lnTo>
                    <a:lnTo>
                      <a:pt x="1061" y="580"/>
                    </a:lnTo>
                    <a:lnTo>
                      <a:pt x="1171" y="738"/>
                    </a:lnTo>
                    <a:lnTo>
                      <a:pt x="1195" y="1059"/>
                    </a:lnTo>
                    <a:lnTo>
                      <a:pt x="874" y="1357"/>
                    </a:lnTo>
                    <a:lnTo>
                      <a:pt x="897" y="1600"/>
                    </a:lnTo>
                    <a:lnTo>
                      <a:pt x="1116" y="1687"/>
                    </a:lnTo>
                    <a:lnTo>
                      <a:pt x="1148" y="1898"/>
                    </a:lnTo>
                    <a:lnTo>
                      <a:pt x="990" y="1992"/>
                    </a:lnTo>
                    <a:lnTo>
                      <a:pt x="990" y="1992"/>
                    </a:lnTo>
                    <a:lnTo>
                      <a:pt x="990" y="1992"/>
                    </a:lnTo>
                    <a:close/>
                  </a:path>
                </a:pathLst>
              </a:custGeom>
              <a:solidFill>
                <a:srgbClr val="B2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75" name="Freeform 59"/>
              <p:cNvSpPr>
                <a:spLocks/>
              </p:cNvSpPr>
              <p:nvPr/>
            </p:nvSpPr>
            <p:spPr bwMode="auto">
              <a:xfrm>
                <a:off x="1899" y="3215"/>
                <a:ext cx="160" cy="157"/>
              </a:xfrm>
              <a:custGeom>
                <a:avLst/>
                <a:gdLst>
                  <a:gd name="T0" fmla="*/ 204 w 322"/>
                  <a:gd name="T1" fmla="*/ 0 h 313"/>
                  <a:gd name="T2" fmla="*/ 40 w 322"/>
                  <a:gd name="T3" fmla="*/ 40 h 313"/>
                  <a:gd name="T4" fmla="*/ 0 w 322"/>
                  <a:gd name="T5" fmla="*/ 313 h 313"/>
                  <a:gd name="T6" fmla="*/ 322 w 322"/>
                  <a:gd name="T7" fmla="*/ 313 h 313"/>
                  <a:gd name="T8" fmla="*/ 204 w 322"/>
                  <a:gd name="T9" fmla="*/ 0 h 313"/>
                  <a:gd name="T10" fmla="*/ 204 w 322"/>
                  <a:gd name="T11" fmla="*/ 0 h 313"/>
                  <a:gd name="T12" fmla="*/ 204 w 322"/>
                  <a:gd name="T13" fmla="*/ 0 h 313"/>
                </a:gdLst>
                <a:ahLst/>
                <a:cxnLst>
                  <a:cxn ang="0">
                    <a:pos x="T0" y="T1"/>
                  </a:cxn>
                  <a:cxn ang="0">
                    <a:pos x="T2" y="T3"/>
                  </a:cxn>
                  <a:cxn ang="0">
                    <a:pos x="T4" y="T5"/>
                  </a:cxn>
                  <a:cxn ang="0">
                    <a:pos x="T6" y="T7"/>
                  </a:cxn>
                  <a:cxn ang="0">
                    <a:pos x="T8" y="T9"/>
                  </a:cxn>
                  <a:cxn ang="0">
                    <a:pos x="T10" y="T11"/>
                  </a:cxn>
                  <a:cxn ang="0">
                    <a:pos x="T12" y="T13"/>
                  </a:cxn>
                </a:cxnLst>
                <a:rect l="0" t="0" r="r" b="b"/>
                <a:pathLst>
                  <a:path w="322" h="313">
                    <a:moveTo>
                      <a:pt x="204" y="0"/>
                    </a:moveTo>
                    <a:lnTo>
                      <a:pt x="40" y="40"/>
                    </a:lnTo>
                    <a:lnTo>
                      <a:pt x="0" y="313"/>
                    </a:lnTo>
                    <a:lnTo>
                      <a:pt x="322" y="313"/>
                    </a:lnTo>
                    <a:lnTo>
                      <a:pt x="204" y="0"/>
                    </a:lnTo>
                    <a:lnTo>
                      <a:pt x="204" y="0"/>
                    </a:lnTo>
                    <a:lnTo>
                      <a:pt x="204" y="0"/>
                    </a:lnTo>
                    <a:close/>
                  </a:path>
                </a:pathLst>
              </a:custGeom>
              <a:solidFill>
                <a:srgbClr val="B2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76" name="Freeform 60"/>
              <p:cNvSpPr>
                <a:spLocks/>
              </p:cNvSpPr>
              <p:nvPr/>
            </p:nvSpPr>
            <p:spPr bwMode="auto">
              <a:xfrm>
                <a:off x="1863" y="3173"/>
                <a:ext cx="36" cy="525"/>
              </a:xfrm>
              <a:custGeom>
                <a:avLst/>
                <a:gdLst>
                  <a:gd name="T0" fmla="*/ 70 w 70"/>
                  <a:gd name="T1" fmla="*/ 0 h 1051"/>
                  <a:gd name="T2" fmla="*/ 0 w 70"/>
                  <a:gd name="T3" fmla="*/ 564 h 1051"/>
                  <a:gd name="T4" fmla="*/ 0 w 70"/>
                  <a:gd name="T5" fmla="*/ 1051 h 1051"/>
                  <a:gd name="T6" fmla="*/ 46 w 70"/>
                  <a:gd name="T7" fmla="*/ 736 h 1051"/>
                  <a:gd name="T8" fmla="*/ 70 w 70"/>
                  <a:gd name="T9" fmla="*/ 0 h 1051"/>
                  <a:gd name="T10" fmla="*/ 70 w 70"/>
                  <a:gd name="T11" fmla="*/ 0 h 1051"/>
                  <a:gd name="T12" fmla="*/ 70 w 70"/>
                  <a:gd name="T13" fmla="*/ 0 h 1051"/>
                </a:gdLst>
                <a:ahLst/>
                <a:cxnLst>
                  <a:cxn ang="0">
                    <a:pos x="T0" y="T1"/>
                  </a:cxn>
                  <a:cxn ang="0">
                    <a:pos x="T2" y="T3"/>
                  </a:cxn>
                  <a:cxn ang="0">
                    <a:pos x="T4" y="T5"/>
                  </a:cxn>
                  <a:cxn ang="0">
                    <a:pos x="T6" y="T7"/>
                  </a:cxn>
                  <a:cxn ang="0">
                    <a:pos x="T8" y="T9"/>
                  </a:cxn>
                  <a:cxn ang="0">
                    <a:pos x="T10" y="T11"/>
                  </a:cxn>
                  <a:cxn ang="0">
                    <a:pos x="T12" y="T13"/>
                  </a:cxn>
                </a:cxnLst>
                <a:rect l="0" t="0" r="r" b="b"/>
                <a:pathLst>
                  <a:path w="70" h="1051">
                    <a:moveTo>
                      <a:pt x="70" y="0"/>
                    </a:moveTo>
                    <a:lnTo>
                      <a:pt x="0" y="564"/>
                    </a:lnTo>
                    <a:lnTo>
                      <a:pt x="0" y="1051"/>
                    </a:lnTo>
                    <a:lnTo>
                      <a:pt x="46" y="736"/>
                    </a:lnTo>
                    <a:lnTo>
                      <a:pt x="70" y="0"/>
                    </a:lnTo>
                    <a:lnTo>
                      <a:pt x="70" y="0"/>
                    </a:lnTo>
                    <a:lnTo>
                      <a:pt x="7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77" name="Freeform 61"/>
              <p:cNvSpPr>
                <a:spLocks/>
              </p:cNvSpPr>
              <p:nvPr/>
            </p:nvSpPr>
            <p:spPr bwMode="auto">
              <a:xfrm>
                <a:off x="728" y="3647"/>
                <a:ext cx="387" cy="144"/>
              </a:xfrm>
              <a:custGeom>
                <a:avLst/>
                <a:gdLst>
                  <a:gd name="T0" fmla="*/ 608 w 774"/>
                  <a:gd name="T1" fmla="*/ 50 h 287"/>
                  <a:gd name="T2" fmla="*/ 403 w 774"/>
                  <a:gd name="T3" fmla="*/ 0 h 287"/>
                  <a:gd name="T4" fmla="*/ 254 w 774"/>
                  <a:gd name="T5" fmla="*/ 105 h 287"/>
                  <a:gd name="T6" fmla="*/ 105 w 774"/>
                  <a:gd name="T7" fmla="*/ 204 h 287"/>
                  <a:gd name="T8" fmla="*/ 0 w 774"/>
                  <a:gd name="T9" fmla="*/ 282 h 287"/>
                  <a:gd name="T10" fmla="*/ 122 w 774"/>
                  <a:gd name="T11" fmla="*/ 259 h 287"/>
                  <a:gd name="T12" fmla="*/ 266 w 774"/>
                  <a:gd name="T13" fmla="*/ 287 h 287"/>
                  <a:gd name="T14" fmla="*/ 217 w 774"/>
                  <a:gd name="T15" fmla="*/ 204 h 287"/>
                  <a:gd name="T16" fmla="*/ 354 w 774"/>
                  <a:gd name="T17" fmla="*/ 122 h 287"/>
                  <a:gd name="T18" fmla="*/ 520 w 774"/>
                  <a:gd name="T19" fmla="*/ 72 h 287"/>
                  <a:gd name="T20" fmla="*/ 774 w 774"/>
                  <a:gd name="T21" fmla="*/ 204 h 287"/>
                  <a:gd name="T22" fmla="*/ 608 w 774"/>
                  <a:gd name="T23" fmla="*/ 50 h 287"/>
                  <a:gd name="T24" fmla="*/ 608 w 774"/>
                  <a:gd name="T25" fmla="*/ 50 h 287"/>
                  <a:gd name="T26" fmla="*/ 608 w 774"/>
                  <a:gd name="T27" fmla="*/ 5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4" h="287">
                    <a:moveTo>
                      <a:pt x="608" y="50"/>
                    </a:moveTo>
                    <a:lnTo>
                      <a:pt x="403" y="0"/>
                    </a:lnTo>
                    <a:lnTo>
                      <a:pt x="254" y="105"/>
                    </a:lnTo>
                    <a:lnTo>
                      <a:pt x="105" y="204"/>
                    </a:lnTo>
                    <a:lnTo>
                      <a:pt x="0" y="282"/>
                    </a:lnTo>
                    <a:lnTo>
                      <a:pt x="122" y="259"/>
                    </a:lnTo>
                    <a:lnTo>
                      <a:pt x="266" y="287"/>
                    </a:lnTo>
                    <a:lnTo>
                      <a:pt x="217" y="204"/>
                    </a:lnTo>
                    <a:lnTo>
                      <a:pt x="354" y="122"/>
                    </a:lnTo>
                    <a:lnTo>
                      <a:pt x="520" y="72"/>
                    </a:lnTo>
                    <a:lnTo>
                      <a:pt x="774" y="204"/>
                    </a:lnTo>
                    <a:lnTo>
                      <a:pt x="608" y="50"/>
                    </a:lnTo>
                    <a:lnTo>
                      <a:pt x="608" y="50"/>
                    </a:lnTo>
                    <a:lnTo>
                      <a:pt x="608" y="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78" name="Freeform 62"/>
              <p:cNvSpPr>
                <a:spLocks/>
              </p:cNvSpPr>
              <p:nvPr/>
            </p:nvSpPr>
            <p:spPr bwMode="auto">
              <a:xfrm>
                <a:off x="1485" y="3891"/>
                <a:ext cx="169" cy="110"/>
              </a:xfrm>
              <a:custGeom>
                <a:avLst/>
                <a:gdLst>
                  <a:gd name="T0" fmla="*/ 127 w 338"/>
                  <a:gd name="T1" fmla="*/ 0 h 222"/>
                  <a:gd name="T2" fmla="*/ 0 w 338"/>
                  <a:gd name="T3" fmla="*/ 122 h 222"/>
                  <a:gd name="T4" fmla="*/ 189 w 338"/>
                  <a:gd name="T5" fmla="*/ 204 h 222"/>
                  <a:gd name="T6" fmla="*/ 338 w 338"/>
                  <a:gd name="T7" fmla="*/ 222 h 222"/>
                  <a:gd name="T8" fmla="*/ 154 w 338"/>
                  <a:gd name="T9" fmla="*/ 104 h 222"/>
                  <a:gd name="T10" fmla="*/ 127 w 338"/>
                  <a:gd name="T11" fmla="*/ 0 h 222"/>
                  <a:gd name="T12" fmla="*/ 127 w 338"/>
                  <a:gd name="T13" fmla="*/ 0 h 222"/>
                  <a:gd name="T14" fmla="*/ 127 w 338"/>
                  <a:gd name="T15" fmla="*/ 0 h 2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222">
                    <a:moveTo>
                      <a:pt x="127" y="0"/>
                    </a:moveTo>
                    <a:lnTo>
                      <a:pt x="0" y="122"/>
                    </a:lnTo>
                    <a:lnTo>
                      <a:pt x="189" y="204"/>
                    </a:lnTo>
                    <a:lnTo>
                      <a:pt x="338" y="222"/>
                    </a:lnTo>
                    <a:lnTo>
                      <a:pt x="154" y="104"/>
                    </a:lnTo>
                    <a:lnTo>
                      <a:pt x="127" y="0"/>
                    </a:lnTo>
                    <a:lnTo>
                      <a:pt x="127" y="0"/>
                    </a:lnTo>
                    <a:lnTo>
                      <a:pt x="127" y="0"/>
                    </a:lnTo>
                    <a:close/>
                  </a:path>
                </a:pathLst>
              </a:custGeom>
              <a:solidFill>
                <a:srgbClr val="CC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grpSp>
        <p:sp>
          <p:nvSpPr>
            <p:cNvPr id="34879" name="Rectangle 63"/>
            <p:cNvSpPr>
              <a:spLocks noChangeArrowheads="1"/>
            </p:cNvSpPr>
            <p:nvPr/>
          </p:nvSpPr>
          <p:spPr bwMode="auto">
            <a:xfrm>
              <a:off x="1440" y="1536"/>
              <a:ext cx="1314" cy="1152"/>
            </a:xfrm>
            <a:prstGeom prst="rect">
              <a:avLst/>
            </a:prstGeom>
            <a:noFill/>
            <a:ln w="571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grpSp>
        <p:nvGrpSpPr>
          <p:cNvPr id="34880" name="Group 64"/>
          <p:cNvGrpSpPr>
            <a:grpSpLocks/>
          </p:cNvGrpSpPr>
          <p:nvPr/>
        </p:nvGrpSpPr>
        <p:grpSpPr bwMode="auto">
          <a:xfrm>
            <a:off x="609600" y="4495800"/>
            <a:ext cx="3759200" cy="1828800"/>
            <a:chOff x="384" y="2832"/>
            <a:chExt cx="2368" cy="1152"/>
          </a:xfrm>
        </p:grpSpPr>
        <p:sp>
          <p:nvSpPr>
            <p:cNvPr id="34881" name="Rectangle 65"/>
            <p:cNvSpPr>
              <a:spLocks noChangeArrowheads="1"/>
            </p:cNvSpPr>
            <p:nvPr/>
          </p:nvSpPr>
          <p:spPr bwMode="auto">
            <a:xfrm>
              <a:off x="384" y="2832"/>
              <a:ext cx="2368" cy="1152"/>
            </a:xfrm>
            <a:prstGeom prst="rect">
              <a:avLst/>
            </a:prstGeom>
            <a:noFill/>
            <a:ln w="571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nvGrpSpPr>
            <p:cNvPr id="34882" name="Group 66"/>
            <p:cNvGrpSpPr>
              <a:grpSpLocks/>
            </p:cNvGrpSpPr>
            <p:nvPr/>
          </p:nvGrpSpPr>
          <p:grpSpPr bwMode="auto">
            <a:xfrm>
              <a:off x="384" y="2860"/>
              <a:ext cx="2335" cy="1107"/>
              <a:chOff x="96" y="2256"/>
              <a:chExt cx="3360" cy="1891"/>
            </a:xfrm>
          </p:grpSpPr>
          <p:graphicFrame>
            <p:nvGraphicFramePr>
              <p:cNvPr id="34883" name="Object 67"/>
              <p:cNvGraphicFramePr>
                <a:graphicFrameLocks noChangeAspect="1"/>
              </p:cNvGraphicFramePr>
              <p:nvPr/>
            </p:nvGraphicFramePr>
            <p:xfrm>
              <a:off x="336" y="2256"/>
              <a:ext cx="2496" cy="1687"/>
            </p:xfrm>
            <a:graphic>
              <a:graphicData uri="http://schemas.openxmlformats.org/presentationml/2006/ole">
                <mc:AlternateContent xmlns:mc="http://schemas.openxmlformats.org/markup-compatibility/2006">
                  <mc:Choice xmlns:v="urn:schemas-microsoft-com:vml" Requires="v">
                    <p:oleObj spid="_x0000_s58370" name="Clip" r:id="rId3" imgW="4594320" imgH="3105360" progId="MS_ClipArt_Gallery.2">
                      <p:embed/>
                    </p:oleObj>
                  </mc:Choice>
                  <mc:Fallback>
                    <p:oleObj name="Clip" r:id="rId3" imgW="4594320" imgH="3105360" progId="MS_ClipArt_Gallery.2">
                      <p:embed/>
                      <p:pic>
                        <p:nvPicPr>
                          <p:cNvPr id="0" name="Object 6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 y="2256"/>
                            <a:ext cx="2496" cy="1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4884" name="Object 68"/>
              <p:cNvGraphicFramePr>
                <a:graphicFrameLocks noChangeAspect="1"/>
              </p:cNvGraphicFramePr>
              <p:nvPr/>
            </p:nvGraphicFramePr>
            <p:xfrm>
              <a:off x="288" y="2304"/>
              <a:ext cx="624" cy="431"/>
            </p:xfrm>
            <a:graphic>
              <a:graphicData uri="http://schemas.openxmlformats.org/presentationml/2006/ole">
                <mc:AlternateContent xmlns:mc="http://schemas.openxmlformats.org/markup-compatibility/2006">
                  <mc:Choice xmlns:v="urn:schemas-microsoft-com:vml" Requires="v">
                    <p:oleObj spid="_x0000_s58371" name="Clip" r:id="rId5" imgW="1352160" imgH="934200" progId="MS_ClipArt_Gallery.2">
                      <p:embed/>
                    </p:oleObj>
                  </mc:Choice>
                  <mc:Fallback>
                    <p:oleObj name="Clip" r:id="rId5" imgW="1352160" imgH="934200" progId="MS_ClipArt_Gallery.2">
                      <p:embed/>
                      <p:pic>
                        <p:nvPicPr>
                          <p:cNvPr id="0" name="Object 6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8" y="2304"/>
                            <a:ext cx="624" cy="4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4885" name="Object 69"/>
              <p:cNvGraphicFramePr>
                <a:graphicFrameLocks noChangeAspect="1"/>
              </p:cNvGraphicFramePr>
              <p:nvPr/>
            </p:nvGraphicFramePr>
            <p:xfrm>
              <a:off x="2064" y="2352"/>
              <a:ext cx="1392" cy="1664"/>
            </p:xfrm>
            <a:graphic>
              <a:graphicData uri="http://schemas.openxmlformats.org/presentationml/2006/ole">
                <mc:AlternateContent xmlns:mc="http://schemas.openxmlformats.org/markup-compatibility/2006">
                  <mc:Choice xmlns:v="urn:schemas-microsoft-com:vml" Requires="v">
                    <p:oleObj spid="_x0000_s58372" name="Clip" r:id="rId7" imgW="3508200" imgH="3468960" progId="MS_ClipArt_Gallery.2">
                      <p:embed/>
                    </p:oleObj>
                  </mc:Choice>
                  <mc:Fallback>
                    <p:oleObj name="Clip" r:id="rId7" imgW="3508200" imgH="3468960" progId="MS_ClipArt_Gallery.2">
                      <p:embed/>
                      <p:pic>
                        <p:nvPicPr>
                          <p:cNvPr id="0" name="Object 6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64" y="2352"/>
                            <a:ext cx="1392" cy="16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4886" name="Object 70"/>
              <p:cNvGraphicFramePr>
                <a:graphicFrameLocks noChangeAspect="1"/>
              </p:cNvGraphicFramePr>
              <p:nvPr/>
            </p:nvGraphicFramePr>
            <p:xfrm>
              <a:off x="96" y="3120"/>
              <a:ext cx="816" cy="858"/>
            </p:xfrm>
            <a:graphic>
              <a:graphicData uri="http://schemas.openxmlformats.org/presentationml/2006/ole">
                <mc:AlternateContent xmlns:mc="http://schemas.openxmlformats.org/markup-compatibility/2006">
                  <mc:Choice xmlns:v="urn:schemas-microsoft-com:vml" Requires="v">
                    <p:oleObj spid="_x0000_s58373" name="Clip" r:id="rId9" imgW="765360" imgH="866520" progId="MS_ClipArt_Gallery.2">
                      <p:embed/>
                    </p:oleObj>
                  </mc:Choice>
                  <mc:Fallback>
                    <p:oleObj name="Clip" r:id="rId9" imgW="765360" imgH="866520" progId="MS_ClipArt_Gallery.2">
                      <p:embed/>
                      <p:pic>
                        <p:nvPicPr>
                          <p:cNvPr id="0" name="Object 7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6" y="3120"/>
                            <a:ext cx="816" cy="8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4887" name="Object 71"/>
              <p:cNvGraphicFramePr>
                <a:graphicFrameLocks noChangeAspect="1"/>
              </p:cNvGraphicFramePr>
              <p:nvPr/>
            </p:nvGraphicFramePr>
            <p:xfrm>
              <a:off x="336" y="3504"/>
              <a:ext cx="1584" cy="616"/>
            </p:xfrm>
            <a:graphic>
              <a:graphicData uri="http://schemas.openxmlformats.org/presentationml/2006/ole">
                <mc:AlternateContent xmlns:mc="http://schemas.openxmlformats.org/markup-compatibility/2006">
                  <mc:Choice xmlns:v="urn:schemas-microsoft-com:vml" Requires="v">
                    <p:oleObj spid="_x0000_s58374" name="Clip" r:id="rId11" imgW="989640" imgH="386640" progId="MS_ClipArt_Gallery.2">
                      <p:embed/>
                    </p:oleObj>
                  </mc:Choice>
                  <mc:Fallback>
                    <p:oleObj name="Clip" r:id="rId11" imgW="989640" imgH="386640" progId="MS_ClipArt_Gallery.2">
                      <p:embed/>
                      <p:pic>
                        <p:nvPicPr>
                          <p:cNvPr id="0" name="Object 7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6" y="3504"/>
                            <a:ext cx="1584" cy="6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4888" name="Object 72"/>
              <p:cNvGraphicFramePr>
                <a:graphicFrameLocks noChangeAspect="1"/>
              </p:cNvGraphicFramePr>
              <p:nvPr/>
            </p:nvGraphicFramePr>
            <p:xfrm>
              <a:off x="960" y="3504"/>
              <a:ext cx="941" cy="643"/>
            </p:xfrm>
            <a:graphic>
              <a:graphicData uri="http://schemas.openxmlformats.org/presentationml/2006/ole">
                <mc:AlternateContent xmlns:mc="http://schemas.openxmlformats.org/markup-compatibility/2006">
                  <mc:Choice xmlns:v="urn:schemas-microsoft-com:vml" Requires="v">
                    <p:oleObj spid="_x0000_s58375" name="Clip" r:id="rId13" imgW="1494000" imgH="1020960" progId="MS_ClipArt_Gallery.2">
                      <p:embed/>
                    </p:oleObj>
                  </mc:Choice>
                  <mc:Fallback>
                    <p:oleObj name="Clip" r:id="rId13" imgW="1494000" imgH="1020960" progId="MS_ClipArt_Gallery.2">
                      <p:embed/>
                      <p:pic>
                        <p:nvPicPr>
                          <p:cNvPr id="0" name="Object 7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60" y="3504"/>
                            <a:ext cx="941" cy="6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34889" name="Picture 7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80" y="3467"/>
                <a:ext cx="576" cy="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aphicFrame>
        <p:nvGraphicFramePr>
          <p:cNvPr id="34890" name="Object 74"/>
          <p:cNvGraphicFramePr>
            <a:graphicFrameLocks noChangeAspect="1"/>
          </p:cNvGraphicFramePr>
          <p:nvPr/>
        </p:nvGraphicFramePr>
        <p:xfrm>
          <a:off x="6858000" y="4953000"/>
          <a:ext cx="900113" cy="669925"/>
        </p:xfrm>
        <a:graphic>
          <a:graphicData uri="http://schemas.openxmlformats.org/presentationml/2006/ole">
            <mc:AlternateContent xmlns:mc="http://schemas.openxmlformats.org/markup-compatibility/2006">
              <mc:Choice xmlns:v="urn:schemas-microsoft-com:vml" Requires="v">
                <p:oleObj spid="_x0000_s58376" name="Clip" r:id="rId16" imgW="891360" imgH="786240" progId="MS_ClipArt_Gallery.2">
                  <p:embed/>
                </p:oleObj>
              </mc:Choice>
              <mc:Fallback>
                <p:oleObj name="Clip" r:id="rId16" imgW="891360" imgH="786240" progId="MS_ClipArt_Gallery.2">
                  <p:embed/>
                  <p:pic>
                    <p:nvPicPr>
                      <p:cNvPr id="0" name="Object 7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858000" y="4953000"/>
                        <a:ext cx="900113"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4891" name="AutoShape 75"/>
          <p:cNvSpPr>
            <a:spLocks noChangeArrowheads="1"/>
          </p:cNvSpPr>
          <p:nvPr/>
        </p:nvSpPr>
        <p:spPr bwMode="auto">
          <a:xfrm>
            <a:off x="4191000" y="4953000"/>
            <a:ext cx="2743200" cy="847725"/>
          </a:xfrm>
          <a:prstGeom prst="homePlate">
            <a:avLst>
              <a:gd name="adj" fmla="val 134367"/>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2000"/>
              <a:t>Cédule hypothécaire</a:t>
            </a:r>
            <a:endParaRPr lang="fr-FR" altLang="fr-FR"/>
          </a:p>
        </p:txBody>
      </p:sp>
      <p:grpSp>
        <p:nvGrpSpPr>
          <p:cNvPr id="34892" name="Group 76"/>
          <p:cNvGrpSpPr>
            <a:grpSpLocks/>
          </p:cNvGrpSpPr>
          <p:nvPr/>
        </p:nvGrpSpPr>
        <p:grpSpPr bwMode="auto">
          <a:xfrm>
            <a:off x="2286000" y="381000"/>
            <a:ext cx="2076450" cy="1828800"/>
            <a:chOff x="1440" y="240"/>
            <a:chExt cx="1308" cy="1152"/>
          </a:xfrm>
        </p:grpSpPr>
        <p:grpSp>
          <p:nvGrpSpPr>
            <p:cNvPr id="34893" name="Group 77"/>
            <p:cNvGrpSpPr>
              <a:grpSpLocks/>
            </p:cNvGrpSpPr>
            <p:nvPr/>
          </p:nvGrpSpPr>
          <p:grpSpPr bwMode="auto">
            <a:xfrm>
              <a:off x="1530" y="324"/>
              <a:ext cx="774" cy="969"/>
              <a:chOff x="624" y="2368"/>
              <a:chExt cx="1646" cy="1655"/>
            </a:xfrm>
          </p:grpSpPr>
          <p:sp>
            <p:nvSpPr>
              <p:cNvPr id="34894" name="Freeform 78"/>
              <p:cNvSpPr>
                <a:spLocks/>
              </p:cNvSpPr>
              <p:nvPr/>
            </p:nvSpPr>
            <p:spPr bwMode="auto">
              <a:xfrm>
                <a:off x="713" y="3678"/>
                <a:ext cx="674" cy="318"/>
              </a:xfrm>
              <a:custGeom>
                <a:avLst/>
                <a:gdLst>
                  <a:gd name="T0" fmla="*/ 838 w 1349"/>
                  <a:gd name="T1" fmla="*/ 216 h 636"/>
                  <a:gd name="T2" fmla="*/ 497 w 1349"/>
                  <a:gd name="T3" fmla="*/ 0 h 636"/>
                  <a:gd name="T4" fmla="*/ 208 w 1349"/>
                  <a:gd name="T5" fmla="*/ 131 h 636"/>
                  <a:gd name="T6" fmla="*/ 7 w 1349"/>
                  <a:gd name="T7" fmla="*/ 229 h 636"/>
                  <a:gd name="T8" fmla="*/ 0 w 1349"/>
                  <a:gd name="T9" fmla="*/ 413 h 636"/>
                  <a:gd name="T10" fmla="*/ 215 w 1349"/>
                  <a:gd name="T11" fmla="*/ 603 h 636"/>
                  <a:gd name="T12" fmla="*/ 1349 w 1349"/>
                  <a:gd name="T13" fmla="*/ 636 h 636"/>
                  <a:gd name="T14" fmla="*/ 1200 w 1349"/>
                  <a:gd name="T15" fmla="*/ 469 h 636"/>
                  <a:gd name="T16" fmla="*/ 1028 w 1349"/>
                  <a:gd name="T17" fmla="*/ 301 h 636"/>
                  <a:gd name="T18" fmla="*/ 838 w 1349"/>
                  <a:gd name="T19" fmla="*/ 216 h 636"/>
                  <a:gd name="T20" fmla="*/ 838 w 1349"/>
                  <a:gd name="T21" fmla="*/ 216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49" h="636">
                    <a:moveTo>
                      <a:pt x="838" y="216"/>
                    </a:moveTo>
                    <a:lnTo>
                      <a:pt x="497" y="0"/>
                    </a:lnTo>
                    <a:lnTo>
                      <a:pt x="208" y="131"/>
                    </a:lnTo>
                    <a:lnTo>
                      <a:pt x="7" y="229"/>
                    </a:lnTo>
                    <a:lnTo>
                      <a:pt x="0" y="413"/>
                    </a:lnTo>
                    <a:lnTo>
                      <a:pt x="215" y="603"/>
                    </a:lnTo>
                    <a:lnTo>
                      <a:pt x="1349" y="636"/>
                    </a:lnTo>
                    <a:lnTo>
                      <a:pt x="1200" y="469"/>
                    </a:lnTo>
                    <a:lnTo>
                      <a:pt x="1028" y="301"/>
                    </a:lnTo>
                    <a:lnTo>
                      <a:pt x="838" y="216"/>
                    </a:lnTo>
                    <a:lnTo>
                      <a:pt x="838" y="216"/>
                    </a:lnTo>
                    <a:close/>
                  </a:path>
                </a:pathLst>
              </a:custGeom>
              <a:solidFill>
                <a:srgbClr val="CC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95" name="Freeform 79"/>
              <p:cNvSpPr>
                <a:spLocks/>
              </p:cNvSpPr>
              <p:nvPr/>
            </p:nvSpPr>
            <p:spPr bwMode="auto">
              <a:xfrm>
                <a:off x="1040" y="2438"/>
                <a:ext cx="1228" cy="1585"/>
              </a:xfrm>
              <a:custGeom>
                <a:avLst/>
                <a:gdLst>
                  <a:gd name="T0" fmla="*/ 1167 w 2458"/>
                  <a:gd name="T1" fmla="*/ 0 h 3169"/>
                  <a:gd name="T2" fmla="*/ 689 w 2458"/>
                  <a:gd name="T3" fmla="*/ 662 h 3169"/>
                  <a:gd name="T4" fmla="*/ 603 w 2458"/>
                  <a:gd name="T5" fmla="*/ 251 h 3169"/>
                  <a:gd name="T6" fmla="*/ 472 w 2458"/>
                  <a:gd name="T7" fmla="*/ 251 h 3169"/>
                  <a:gd name="T8" fmla="*/ 440 w 2458"/>
                  <a:gd name="T9" fmla="*/ 276 h 3169"/>
                  <a:gd name="T10" fmla="*/ 453 w 2458"/>
                  <a:gd name="T11" fmla="*/ 369 h 3169"/>
                  <a:gd name="T12" fmla="*/ 308 w 2458"/>
                  <a:gd name="T13" fmla="*/ 459 h 3169"/>
                  <a:gd name="T14" fmla="*/ 335 w 2458"/>
                  <a:gd name="T15" fmla="*/ 544 h 3169"/>
                  <a:gd name="T16" fmla="*/ 381 w 2458"/>
                  <a:gd name="T17" fmla="*/ 533 h 3169"/>
                  <a:gd name="T18" fmla="*/ 466 w 2458"/>
                  <a:gd name="T19" fmla="*/ 985 h 3169"/>
                  <a:gd name="T20" fmla="*/ 158 w 2458"/>
                  <a:gd name="T21" fmla="*/ 1194 h 3169"/>
                  <a:gd name="T22" fmla="*/ 374 w 2458"/>
                  <a:gd name="T23" fmla="*/ 1451 h 3169"/>
                  <a:gd name="T24" fmla="*/ 374 w 2458"/>
                  <a:gd name="T25" fmla="*/ 1936 h 3169"/>
                  <a:gd name="T26" fmla="*/ 571 w 2458"/>
                  <a:gd name="T27" fmla="*/ 2212 h 3169"/>
                  <a:gd name="T28" fmla="*/ 564 w 2458"/>
                  <a:gd name="T29" fmla="*/ 2389 h 3169"/>
                  <a:gd name="T30" fmla="*/ 0 w 2458"/>
                  <a:gd name="T31" fmla="*/ 2809 h 3169"/>
                  <a:gd name="T32" fmla="*/ 1200 w 2458"/>
                  <a:gd name="T33" fmla="*/ 3163 h 3169"/>
                  <a:gd name="T34" fmla="*/ 1174 w 2458"/>
                  <a:gd name="T35" fmla="*/ 3077 h 3169"/>
                  <a:gd name="T36" fmla="*/ 997 w 2458"/>
                  <a:gd name="T37" fmla="*/ 2992 h 3169"/>
                  <a:gd name="T38" fmla="*/ 1003 w 2458"/>
                  <a:gd name="T39" fmla="*/ 2802 h 3169"/>
                  <a:gd name="T40" fmla="*/ 1240 w 2458"/>
                  <a:gd name="T41" fmla="*/ 2913 h 3169"/>
                  <a:gd name="T42" fmla="*/ 1369 w 2458"/>
                  <a:gd name="T43" fmla="*/ 3130 h 3169"/>
                  <a:gd name="T44" fmla="*/ 2458 w 2458"/>
                  <a:gd name="T45" fmla="*/ 3169 h 3169"/>
                  <a:gd name="T46" fmla="*/ 1625 w 2458"/>
                  <a:gd name="T47" fmla="*/ 2776 h 3169"/>
                  <a:gd name="T48" fmla="*/ 1625 w 2458"/>
                  <a:gd name="T49" fmla="*/ 2507 h 3169"/>
                  <a:gd name="T50" fmla="*/ 1710 w 2458"/>
                  <a:gd name="T51" fmla="*/ 1504 h 3169"/>
                  <a:gd name="T52" fmla="*/ 1940 w 2458"/>
                  <a:gd name="T53" fmla="*/ 1489 h 3169"/>
                  <a:gd name="T54" fmla="*/ 1992 w 2458"/>
                  <a:gd name="T55" fmla="*/ 1399 h 3169"/>
                  <a:gd name="T56" fmla="*/ 1540 w 2458"/>
                  <a:gd name="T57" fmla="*/ 835 h 3169"/>
                  <a:gd name="T58" fmla="*/ 1233 w 2458"/>
                  <a:gd name="T59" fmla="*/ 39 h 3169"/>
                  <a:gd name="T60" fmla="*/ 1167 w 2458"/>
                  <a:gd name="T61" fmla="*/ 0 h 3169"/>
                  <a:gd name="T62" fmla="*/ 1167 w 2458"/>
                  <a:gd name="T63" fmla="*/ 0 h 3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58" h="3169">
                    <a:moveTo>
                      <a:pt x="1167" y="0"/>
                    </a:moveTo>
                    <a:lnTo>
                      <a:pt x="689" y="662"/>
                    </a:lnTo>
                    <a:lnTo>
                      <a:pt x="603" y="251"/>
                    </a:lnTo>
                    <a:lnTo>
                      <a:pt x="472" y="251"/>
                    </a:lnTo>
                    <a:lnTo>
                      <a:pt x="440" y="276"/>
                    </a:lnTo>
                    <a:lnTo>
                      <a:pt x="453" y="369"/>
                    </a:lnTo>
                    <a:lnTo>
                      <a:pt x="308" y="459"/>
                    </a:lnTo>
                    <a:lnTo>
                      <a:pt x="335" y="544"/>
                    </a:lnTo>
                    <a:lnTo>
                      <a:pt x="381" y="533"/>
                    </a:lnTo>
                    <a:lnTo>
                      <a:pt x="466" y="985"/>
                    </a:lnTo>
                    <a:lnTo>
                      <a:pt x="158" y="1194"/>
                    </a:lnTo>
                    <a:lnTo>
                      <a:pt x="374" y="1451"/>
                    </a:lnTo>
                    <a:lnTo>
                      <a:pt x="374" y="1936"/>
                    </a:lnTo>
                    <a:lnTo>
                      <a:pt x="571" y="2212"/>
                    </a:lnTo>
                    <a:lnTo>
                      <a:pt x="564" y="2389"/>
                    </a:lnTo>
                    <a:lnTo>
                      <a:pt x="0" y="2809"/>
                    </a:lnTo>
                    <a:lnTo>
                      <a:pt x="1200" y="3163"/>
                    </a:lnTo>
                    <a:lnTo>
                      <a:pt x="1174" y="3077"/>
                    </a:lnTo>
                    <a:lnTo>
                      <a:pt x="997" y="2992"/>
                    </a:lnTo>
                    <a:lnTo>
                      <a:pt x="1003" y="2802"/>
                    </a:lnTo>
                    <a:lnTo>
                      <a:pt x="1240" y="2913"/>
                    </a:lnTo>
                    <a:lnTo>
                      <a:pt x="1369" y="3130"/>
                    </a:lnTo>
                    <a:lnTo>
                      <a:pt x="2458" y="3169"/>
                    </a:lnTo>
                    <a:lnTo>
                      <a:pt x="1625" y="2776"/>
                    </a:lnTo>
                    <a:lnTo>
                      <a:pt x="1625" y="2507"/>
                    </a:lnTo>
                    <a:lnTo>
                      <a:pt x="1710" y="1504"/>
                    </a:lnTo>
                    <a:lnTo>
                      <a:pt x="1940" y="1489"/>
                    </a:lnTo>
                    <a:lnTo>
                      <a:pt x="1992" y="1399"/>
                    </a:lnTo>
                    <a:lnTo>
                      <a:pt x="1540" y="835"/>
                    </a:lnTo>
                    <a:lnTo>
                      <a:pt x="1233" y="39"/>
                    </a:lnTo>
                    <a:lnTo>
                      <a:pt x="1167" y="0"/>
                    </a:lnTo>
                    <a:lnTo>
                      <a:pt x="116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96" name="Freeform 80"/>
              <p:cNvSpPr>
                <a:spLocks/>
              </p:cNvSpPr>
              <p:nvPr/>
            </p:nvSpPr>
            <p:spPr bwMode="auto">
              <a:xfrm>
                <a:off x="635" y="3672"/>
                <a:ext cx="532" cy="268"/>
              </a:xfrm>
              <a:custGeom>
                <a:avLst/>
                <a:gdLst>
                  <a:gd name="T0" fmla="*/ 945 w 1066"/>
                  <a:gd name="T1" fmla="*/ 265 h 536"/>
                  <a:gd name="T2" fmla="*/ 800 w 1066"/>
                  <a:gd name="T3" fmla="*/ 127 h 536"/>
                  <a:gd name="T4" fmla="*/ 607 w 1066"/>
                  <a:gd name="T5" fmla="*/ 95 h 536"/>
                  <a:gd name="T6" fmla="*/ 502 w 1066"/>
                  <a:gd name="T7" fmla="*/ 170 h 536"/>
                  <a:gd name="T8" fmla="*/ 684 w 1066"/>
                  <a:gd name="T9" fmla="*/ 254 h 536"/>
                  <a:gd name="T10" fmla="*/ 397 w 1066"/>
                  <a:gd name="T11" fmla="*/ 237 h 536"/>
                  <a:gd name="T12" fmla="*/ 231 w 1066"/>
                  <a:gd name="T13" fmla="*/ 249 h 536"/>
                  <a:gd name="T14" fmla="*/ 122 w 1066"/>
                  <a:gd name="T15" fmla="*/ 536 h 536"/>
                  <a:gd name="T16" fmla="*/ 0 w 1066"/>
                  <a:gd name="T17" fmla="*/ 454 h 536"/>
                  <a:gd name="T18" fmla="*/ 171 w 1066"/>
                  <a:gd name="T19" fmla="*/ 226 h 536"/>
                  <a:gd name="T20" fmla="*/ 574 w 1066"/>
                  <a:gd name="T21" fmla="*/ 22 h 536"/>
                  <a:gd name="T22" fmla="*/ 684 w 1066"/>
                  <a:gd name="T23" fmla="*/ 0 h 536"/>
                  <a:gd name="T24" fmla="*/ 1066 w 1066"/>
                  <a:gd name="T25" fmla="*/ 165 h 536"/>
                  <a:gd name="T26" fmla="*/ 945 w 1066"/>
                  <a:gd name="T27" fmla="*/ 265 h 536"/>
                  <a:gd name="T28" fmla="*/ 945 w 1066"/>
                  <a:gd name="T29" fmla="*/ 265 h 536"/>
                  <a:gd name="T30" fmla="*/ 945 w 1066"/>
                  <a:gd name="T31" fmla="*/ 265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66" h="536">
                    <a:moveTo>
                      <a:pt x="945" y="265"/>
                    </a:moveTo>
                    <a:lnTo>
                      <a:pt x="800" y="127"/>
                    </a:lnTo>
                    <a:lnTo>
                      <a:pt x="607" y="95"/>
                    </a:lnTo>
                    <a:lnTo>
                      <a:pt x="502" y="170"/>
                    </a:lnTo>
                    <a:lnTo>
                      <a:pt x="684" y="254"/>
                    </a:lnTo>
                    <a:lnTo>
                      <a:pt x="397" y="237"/>
                    </a:lnTo>
                    <a:lnTo>
                      <a:pt x="231" y="249"/>
                    </a:lnTo>
                    <a:lnTo>
                      <a:pt x="122" y="536"/>
                    </a:lnTo>
                    <a:lnTo>
                      <a:pt x="0" y="454"/>
                    </a:lnTo>
                    <a:lnTo>
                      <a:pt x="171" y="226"/>
                    </a:lnTo>
                    <a:lnTo>
                      <a:pt x="574" y="22"/>
                    </a:lnTo>
                    <a:lnTo>
                      <a:pt x="684" y="0"/>
                    </a:lnTo>
                    <a:lnTo>
                      <a:pt x="1066" y="165"/>
                    </a:lnTo>
                    <a:lnTo>
                      <a:pt x="945" y="265"/>
                    </a:lnTo>
                    <a:lnTo>
                      <a:pt x="945" y="265"/>
                    </a:lnTo>
                    <a:lnTo>
                      <a:pt x="945" y="265"/>
                    </a:lnTo>
                    <a:close/>
                  </a:path>
                </a:pathLst>
              </a:custGeom>
              <a:solidFill>
                <a:srgbClr val="CC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97" name="Freeform 81"/>
              <p:cNvSpPr>
                <a:spLocks/>
              </p:cNvSpPr>
              <p:nvPr/>
            </p:nvSpPr>
            <p:spPr bwMode="auto">
              <a:xfrm>
                <a:off x="817" y="3871"/>
                <a:ext cx="411" cy="102"/>
              </a:xfrm>
              <a:custGeom>
                <a:avLst/>
                <a:gdLst>
                  <a:gd name="T0" fmla="*/ 33 w 823"/>
                  <a:gd name="T1" fmla="*/ 82 h 205"/>
                  <a:gd name="T2" fmla="*/ 171 w 823"/>
                  <a:gd name="T3" fmla="*/ 0 h 205"/>
                  <a:gd name="T4" fmla="*/ 369 w 823"/>
                  <a:gd name="T5" fmla="*/ 61 h 205"/>
                  <a:gd name="T6" fmla="*/ 226 w 823"/>
                  <a:gd name="T7" fmla="*/ 105 h 205"/>
                  <a:gd name="T8" fmla="*/ 458 w 823"/>
                  <a:gd name="T9" fmla="*/ 116 h 205"/>
                  <a:gd name="T10" fmla="*/ 823 w 823"/>
                  <a:gd name="T11" fmla="*/ 205 h 205"/>
                  <a:gd name="T12" fmla="*/ 0 w 823"/>
                  <a:gd name="T13" fmla="*/ 177 h 205"/>
                  <a:gd name="T14" fmla="*/ 33 w 823"/>
                  <a:gd name="T15" fmla="*/ 82 h 205"/>
                  <a:gd name="T16" fmla="*/ 33 w 823"/>
                  <a:gd name="T17" fmla="*/ 82 h 205"/>
                  <a:gd name="T18" fmla="*/ 33 w 823"/>
                  <a:gd name="T19" fmla="*/ 82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3" h="205">
                    <a:moveTo>
                      <a:pt x="33" y="82"/>
                    </a:moveTo>
                    <a:lnTo>
                      <a:pt x="171" y="0"/>
                    </a:lnTo>
                    <a:lnTo>
                      <a:pt x="369" y="61"/>
                    </a:lnTo>
                    <a:lnTo>
                      <a:pt x="226" y="105"/>
                    </a:lnTo>
                    <a:lnTo>
                      <a:pt x="458" y="116"/>
                    </a:lnTo>
                    <a:lnTo>
                      <a:pt x="823" y="205"/>
                    </a:lnTo>
                    <a:lnTo>
                      <a:pt x="0" y="177"/>
                    </a:lnTo>
                    <a:lnTo>
                      <a:pt x="33" y="82"/>
                    </a:lnTo>
                    <a:lnTo>
                      <a:pt x="33" y="82"/>
                    </a:lnTo>
                    <a:lnTo>
                      <a:pt x="33" y="82"/>
                    </a:lnTo>
                    <a:close/>
                  </a:path>
                </a:pathLst>
              </a:custGeom>
              <a:solidFill>
                <a:srgbClr val="CC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98" name="Freeform 82"/>
              <p:cNvSpPr>
                <a:spLocks/>
              </p:cNvSpPr>
              <p:nvPr/>
            </p:nvSpPr>
            <p:spPr bwMode="auto">
              <a:xfrm>
                <a:off x="1703" y="2372"/>
                <a:ext cx="567" cy="695"/>
              </a:xfrm>
              <a:custGeom>
                <a:avLst/>
                <a:gdLst>
                  <a:gd name="T0" fmla="*/ 0 w 1135"/>
                  <a:gd name="T1" fmla="*/ 189 h 1389"/>
                  <a:gd name="T2" fmla="*/ 189 w 1135"/>
                  <a:gd name="T3" fmla="*/ 0 h 1389"/>
                  <a:gd name="T4" fmla="*/ 517 w 1135"/>
                  <a:gd name="T5" fmla="*/ 102 h 1389"/>
                  <a:gd name="T6" fmla="*/ 705 w 1135"/>
                  <a:gd name="T7" fmla="*/ 338 h 1389"/>
                  <a:gd name="T8" fmla="*/ 878 w 1135"/>
                  <a:gd name="T9" fmla="*/ 70 h 1389"/>
                  <a:gd name="T10" fmla="*/ 1073 w 1135"/>
                  <a:gd name="T11" fmla="*/ 180 h 1389"/>
                  <a:gd name="T12" fmla="*/ 1135 w 1135"/>
                  <a:gd name="T13" fmla="*/ 267 h 1389"/>
                  <a:gd name="T14" fmla="*/ 892 w 1135"/>
                  <a:gd name="T15" fmla="*/ 369 h 1389"/>
                  <a:gd name="T16" fmla="*/ 948 w 1135"/>
                  <a:gd name="T17" fmla="*/ 659 h 1389"/>
                  <a:gd name="T18" fmla="*/ 697 w 1135"/>
                  <a:gd name="T19" fmla="*/ 800 h 1389"/>
                  <a:gd name="T20" fmla="*/ 697 w 1135"/>
                  <a:gd name="T21" fmla="*/ 1169 h 1389"/>
                  <a:gd name="T22" fmla="*/ 666 w 1135"/>
                  <a:gd name="T23" fmla="*/ 1389 h 1389"/>
                  <a:gd name="T24" fmla="*/ 314 w 1135"/>
                  <a:gd name="T25" fmla="*/ 972 h 1389"/>
                  <a:gd name="T26" fmla="*/ 0 w 1135"/>
                  <a:gd name="T27" fmla="*/ 189 h 1389"/>
                  <a:gd name="T28" fmla="*/ 0 w 1135"/>
                  <a:gd name="T29" fmla="*/ 189 h 1389"/>
                  <a:gd name="T30" fmla="*/ 0 w 1135"/>
                  <a:gd name="T31" fmla="*/ 189 h 1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5" h="1389">
                    <a:moveTo>
                      <a:pt x="0" y="189"/>
                    </a:moveTo>
                    <a:lnTo>
                      <a:pt x="189" y="0"/>
                    </a:lnTo>
                    <a:lnTo>
                      <a:pt x="517" y="102"/>
                    </a:lnTo>
                    <a:lnTo>
                      <a:pt x="705" y="338"/>
                    </a:lnTo>
                    <a:lnTo>
                      <a:pt x="878" y="70"/>
                    </a:lnTo>
                    <a:lnTo>
                      <a:pt x="1073" y="180"/>
                    </a:lnTo>
                    <a:lnTo>
                      <a:pt x="1135" y="267"/>
                    </a:lnTo>
                    <a:lnTo>
                      <a:pt x="892" y="369"/>
                    </a:lnTo>
                    <a:lnTo>
                      <a:pt x="948" y="659"/>
                    </a:lnTo>
                    <a:lnTo>
                      <a:pt x="697" y="800"/>
                    </a:lnTo>
                    <a:lnTo>
                      <a:pt x="697" y="1169"/>
                    </a:lnTo>
                    <a:lnTo>
                      <a:pt x="666" y="1389"/>
                    </a:lnTo>
                    <a:lnTo>
                      <a:pt x="314" y="972"/>
                    </a:lnTo>
                    <a:lnTo>
                      <a:pt x="0" y="189"/>
                    </a:lnTo>
                    <a:lnTo>
                      <a:pt x="0" y="189"/>
                    </a:lnTo>
                    <a:lnTo>
                      <a:pt x="0" y="189"/>
                    </a:lnTo>
                    <a:close/>
                  </a:path>
                </a:pathLst>
              </a:custGeom>
              <a:solidFill>
                <a:srgbClr val="B2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899" name="Freeform 83"/>
              <p:cNvSpPr>
                <a:spLocks/>
              </p:cNvSpPr>
              <p:nvPr/>
            </p:nvSpPr>
            <p:spPr bwMode="auto">
              <a:xfrm>
                <a:off x="626" y="3791"/>
                <a:ext cx="1018" cy="228"/>
              </a:xfrm>
              <a:custGeom>
                <a:avLst/>
                <a:gdLst>
                  <a:gd name="T0" fmla="*/ 1066 w 2034"/>
                  <a:gd name="T1" fmla="*/ 264 h 456"/>
                  <a:gd name="T2" fmla="*/ 1348 w 2034"/>
                  <a:gd name="T3" fmla="*/ 364 h 456"/>
                  <a:gd name="T4" fmla="*/ 352 w 2034"/>
                  <a:gd name="T5" fmla="*/ 338 h 456"/>
                  <a:gd name="T6" fmla="*/ 398 w 2034"/>
                  <a:gd name="T7" fmla="*/ 149 h 456"/>
                  <a:gd name="T8" fmla="*/ 290 w 2034"/>
                  <a:gd name="T9" fmla="*/ 259 h 456"/>
                  <a:gd name="T10" fmla="*/ 282 w 2034"/>
                  <a:gd name="T11" fmla="*/ 31 h 456"/>
                  <a:gd name="T12" fmla="*/ 243 w 2034"/>
                  <a:gd name="T13" fmla="*/ 188 h 456"/>
                  <a:gd name="T14" fmla="*/ 54 w 2034"/>
                  <a:gd name="T15" fmla="*/ 0 h 456"/>
                  <a:gd name="T16" fmla="*/ 164 w 2034"/>
                  <a:gd name="T17" fmla="*/ 282 h 456"/>
                  <a:gd name="T18" fmla="*/ 0 w 2034"/>
                  <a:gd name="T19" fmla="*/ 259 h 456"/>
                  <a:gd name="T20" fmla="*/ 226 w 2034"/>
                  <a:gd name="T21" fmla="*/ 408 h 456"/>
                  <a:gd name="T22" fmla="*/ 406 w 2034"/>
                  <a:gd name="T23" fmla="*/ 447 h 456"/>
                  <a:gd name="T24" fmla="*/ 728 w 2034"/>
                  <a:gd name="T25" fmla="*/ 416 h 456"/>
                  <a:gd name="T26" fmla="*/ 2034 w 2034"/>
                  <a:gd name="T27" fmla="*/ 456 h 456"/>
                  <a:gd name="T28" fmla="*/ 1656 w 2034"/>
                  <a:gd name="T29" fmla="*/ 320 h 456"/>
                  <a:gd name="T30" fmla="*/ 1800 w 2034"/>
                  <a:gd name="T31" fmla="*/ 198 h 456"/>
                  <a:gd name="T32" fmla="*/ 1369 w 2034"/>
                  <a:gd name="T33" fmla="*/ 157 h 456"/>
                  <a:gd name="T34" fmla="*/ 931 w 2034"/>
                  <a:gd name="T35" fmla="*/ 141 h 456"/>
                  <a:gd name="T36" fmla="*/ 1066 w 2034"/>
                  <a:gd name="T37" fmla="*/ 264 h 456"/>
                  <a:gd name="T38" fmla="*/ 1066 w 2034"/>
                  <a:gd name="T39" fmla="*/ 264 h 456"/>
                  <a:gd name="T40" fmla="*/ 1066 w 2034"/>
                  <a:gd name="T41" fmla="*/ 264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34" h="456">
                    <a:moveTo>
                      <a:pt x="1066" y="264"/>
                    </a:moveTo>
                    <a:lnTo>
                      <a:pt x="1348" y="364"/>
                    </a:lnTo>
                    <a:lnTo>
                      <a:pt x="352" y="338"/>
                    </a:lnTo>
                    <a:lnTo>
                      <a:pt x="398" y="149"/>
                    </a:lnTo>
                    <a:lnTo>
                      <a:pt x="290" y="259"/>
                    </a:lnTo>
                    <a:lnTo>
                      <a:pt x="282" y="31"/>
                    </a:lnTo>
                    <a:lnTo>
                      <a:pt x="243" y="188"/>
                    </a:lnTo>
                    <a:lnTo>
                      <a:pt x="54" y="0"/>
                    </a:lnTo>
                    <a:lnTo>
                      <a:pt x="164" y="282"/>
                    </a:lnTo>
                    <a:lnTo>
                      <a:pt x="0" y="259"/>
                    </a:lnTo>
                    <a:lnTo>
                      <a:pt x="226" y="408"/>
                    </a:lnTo>
                    <a:lnTo>
                      <a:pt x="406" y="447"/>
                    </a:lnTo>
                    <a:lnTo>
                      <a:pt x="728" y="416"/>
                    </a:lnTo>
                    <a:lnTo>
                      <a:pt x="2034" y="456"/>
                    </a:lnTo>
                    <a:lnTo>
                      <a:pt x="1656" y="320"/>
                    </a:lnTo>
                    <a:lnTo>
                      <a:pt x="1800" y="198"/>
                    </a:lnTo>
                    <a:lnTo>
                      <a:pt x="1369" y="157"/>
                    </a:lnTo>
                    <a:lnTo>
                      <a:pt x="931" y="141"/>
                    </a:lnTo>
                    <a:lnTo>
                      <a:pt x="1066" y="264"/>
                    </a:lnTo>
                    <a:lnTo>
                      <a:pt x="1066" y="264"/>
                    </a:lnTo>
                    <a:lnTo>
                      <a:pt x="1066" y="264"/>
                    </a:lnTo>
                    <a:close/>
                  </a:path>
                </a:pathLst>
              </a:custGeom>
              <a:solidFill>
                <a:srgbClr val="7FD8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00" name="Freeform 84"/>
              <p:cNvSpPr>
                <a:spLocks/>
              </p:cNvSpPr>
              <p:nvPr/>
            </p:nvSpPr>
            <p:spPr bwMode="auto">
              <a:xfrm>
                <a:off x="1261" y="2577"/>
                <a:ext cx="66" cy="46"/>
              </a:xfrm>
              <a:custGeom>
                <a:avLst/>
                <a:gdLst>
                  <a:gd name="T0" fmla="*/ 29 w 133"/>
                  <a:gd name="T1" fmla="*/ 0 h 94"/>
                  <a:gd name="T2" fmla="*/ 133 w 133"/>
                  <a:gd name="T3" fmla="*/ 94 h 94"/>
                  <a:gd name="T4" fmla="*/ 0 w 133"/>
                  <a:gd name="T5" fmla="*/ 94 h 94"/>
                  <a:gd name="T6" fmla="*/ 29 w 133"/>
                  <a:gd name="T7" fmla="*/ 0 h 94"/>
                  <a:gd name="T8" fmla="*/ 29 w 133"/>
                  <a:gd name="T9" fmla="*/ 0 h 94"/>
                  <a:gd name="T10" fmla="*/ 29 w 133"/>
                  <a:gd name="T11" fmla="*/ 0 h 94"/>
                </a:gdLst>
                <a:ahLst/>
                <a:cxnLst>
                  <a:cxn ang="0">
                    <a:pos x="T0" y="T1"/>
                  </a:cxn>
                  <a:cxn ang="0">
                    <a:pos x="T2" y="T3"/>
                  </a:cxn>
                  <a:cxn ang="0">
                    <a:pos x="T4" y="T5"/>
                  </a:cxn>
                  <a:cxn ang="0">
                    <a:pos x="T6" y="T7"/>
                  </a:cxn>
                  <a:cxn ang="0">
                    <a:pos x="T8" y="T9"/>
                  </a:cxn>
                  <a:cxn ang="0">
                    <a:pos x="T10" y="T11"/>
                  </a:cxn>
                </a:cxnLst>
                <a:rect l="0" t="0" r="r" b="b"/>
                <a:pathLst>
                  <a:path w="133" h="94">
                    <a:moveTo>
                      <a:pt x="29" y="0"/>
                    </a:moveTo>
                    <a:lnTo>
                      <a:pt x="133" y="94"/>
                    </a:lnTo>
                    <a:lnTo>
                      <a:pt x="0" y="94"/>
                    </a:lnTo>
                    <a:lnTo>
                      <a:pt x="29" y="0"/>
                    </a:lnTo>
                    <a:lnTo>
                      <a:pt x="29" y="0"/>
                    </a:lnTo>
                    <a:lnTo>
                      <a:pt x="29" y="0"/>
                    </a:lnTo>
                    <a:close/>
                  </a:path>
                </a:pathLst>
              </a:custGeom>
              <a:solidFill>
                <a:srgbClr val="E8967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01" name="Freeform 85"/>
              <p:cNvSpPr>
                <a:spLocks/>
              </p:cNvSpPr>
              <p:nvPr/>
            </p:nvSpPr>
            <p:spPr bwMode="auto">
              <a:xfrm>
                <a:off x="1194" y="2651"/>
                <a:ext cx="70" cy="55"/>
              </a:xfrm>
              <a:custGeom>
                <a:avLst/>
                <a:gdLst>
                  <a:gd name="T0" fmla="*/ 135 w 141"/>
                  <a:gd name="T1" fmla="*/ 0 h 110"/>
                  <a:gd name="T2" fmla="*/ 141 w 141"/>
                  <a:gd name="T3" fmla="*/ 102 h 110"/>
                  <a:gd name="T4" fmla="*/ 25 w 141"/>
                  <a:gd name="T5" fmla="*/ 110 h 110"/>
                  <a:gd name="T6" fmla="*/ 0 w 141"/>
                  <a:gd name="T7" fmla="*/ 46 h 110"/>
                  <a:gd name="T8" fmla="*/ 135 w 141"/>
                  <a:gd name="T9" fmla="*/ 0 h 110"/>
                  <a:gd name="T10" fmla="*/ 135 w 141"/>
                  <a:gd name="T11" fmla="*/ 0 h 110"/>
                  <a:gd name="T12" fmla="*/ 135 w 141"/>
                  <a:gd name="T13" fmla="*/ 0 h 110"/>
                </a:gdLst>
                <a:ahLst/>
                <a:cxnLst>
                  <a:cxn ang="0">
                    <a:pos x="T0" y="T1"/>
                  </a:cxn>
                  <a:cxn ang="0">
                    <a:pos x="T2" y="T3"/>
                  </a:cxn>
                  <a:cxn ang="0">
                    <a:pos x="T4" y="T5"/>
                  </a:cxn>
                  <a:cxn ang="0">
                    <a:pos x="T6" y="T7"/>
                  </a:cxn>
                  <a:cxn ang="0">
                    <a:pos x="T8" y="T9"/>
                  </a:cxn>
                  <a:cxn ang="0">
                    <a:pos x="T10" y="T11"/>
                  </a:cxn>
                  <a:cxn ang="0">
                    <a:pos x="T12" y="T13"/>
                  </a:cxn>
                </a:cxnLst>
                <a:rect l="0" t="0" r="r" b="b"/>
                <a:pathLst>
                  <a:path w="141" h="110">
                    <a:moveTo>
                      <a:pt x="135" y="0"/>
                    </a:moveTo>
                    <a:lnTo>
                      <a:pt x="141" y="102"/>
                    </a:lnTo>
                    <a:lnTo>
                      <a:pt x="25" y="110"/>
                    </a:lnTo>
                    <a:lnTo>
                      <a:pt x="0" y="46"/>
                    </a:lnTo>
                    <a:lnTo>
                      <a:pt x="135" y="0"/>
                    </a:lnTo>
                    <a:lnTo>
                      <a:pt x="135" y="0"/>
                    </a:lnTo>
                    <a:lnTo>
                      <a:pt x="135" y="0"/>
                    </a:lnTo>
                    <a:close/>
                  </a:path>
                </a:pathLst>
              </a:custGeom>
              <a:solidFill>
                <a:srgbClr val="A3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02" name="Freeform 86"/>
              <p:cNvSpPr>
                <a:spLocks/>
              </p:cNvSpPr>
              <p:nvPr/>
            </p:nvSpPr>
            <p:spPr bwMode="auto">
              <a:xfrm>
                <a:off x="1088" y="3768"/>
                <a:ext cx="462" cy="82"/>
              </a:xfrm>
              <a:custGeom>
                <a:avLst/>
                <a:gdLst>
                  <a:gd name="T0" fmla="*/ 126 w 925"/>
                  <a:gd name="T1" fmla="*/ 0 h 166"/>
                  <a:gd name="T2" fmla="*/ 0 w 925"/>
                  <a:gd name="T3" fmla="*/ 95 h 166"/>
                  <a:gd name="T4" fmla="*/ 282 w 925"/>
                  <a:gd name="T5" fmla="*/ 158 h 166"/>
                  <a:gd name="T6" fmla="*/ 925 w 925"/>
                  <a:gd name="T7" fmla="*/ 166 h 166"/>
                  <a:gd name="T8" fmla="*/ 908 w 925"/>
                  <a:gd name="T9" fmla="*/ 79 h 166"/>
                  <a:gd name="T10" fmla="*/ 126 w 925"/>
                  <a:gd name="T11" fmla="*/ 0 h 166"/>
                  <a:gd name="T12" fmla="*/ 126 w 925"/>
                  <a:gd name="T13" fmla="*/ 0 h 166"/>
                  <a:gd name="T14" fmla="*/ 126 w 925"/>
                  <a:gd name="T15" fmla="*/ 0 h 1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5" h="166">
                    <a:moveTo>
                      <a:pt x="126" y="0"/>
                    </a:moveTo>
                    <a:lnTo>
                      <a:pt x="0" y="95"/>
                    </a:lnTo>
                    <a:lnTo>
                      <a:pt x="282" y="158"/>
                    </a:lnTo>
                    <a:lnTo>
                      <a:pt x="925" y="166"/>
                    </a:lnTo>
                    <a:lnTo>
                      <a:pt x="908" y="79"/>
                    </a:lnTo>
                    <a:lnTo>
                      <a:pt x="126" y="0"/>
                    </a:lnTo>
                    <a:lnTo>
                      <a:pt x="126" y="0"/>
                    </a:lnTo>
                    <a:lnTo>
                      <a:pt x="126" y="0"/>
                    </a:lnTo>
                    <a:close/>
                  </a:path>
                </a:pathLst>
              </a:custGeom>
              <a:solidFill>
                <a:srgbClr val="E0AD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03" name="Freeform 87"/>
              <p:cNvSpPr>
                <a:spLocks/>
              </p:cNvSpPr>
              <p:nvPr/>
            </p:nvSpPr>
            <p:spPr bwMode="auto">
              <a:xfrm>
                <a:off x="1257" y="2627"/>
                <a:ext cx="152" cy="87"/>
              </a:xfrm>
              <a:custGeom>
                <a:avLst/>
                <a:gdLst>
                  <a:gd name="T0" fmla="*/ 0 w 305"/>
                  <a:gd name="T1" fmla="*/ 47 h 172"/>
                  <a:gd name="T2" fmla="*/ 23 w 305"/>
                  <a:gd name="T3" fmla="*/ 172 h 172"/>
                  <a:gd name="T4" fmla="*/ 296 w 305"/>
                  <a:gd name="T5" fmla="*/ 118 h 172"/>
                  <a:gd name="T6" fmla="*/ 305 w 305"/>
                  <a:gd name="T7" fmla="*/ 0 h 172"/>
                  <a:gd name="T8" fmla="*/ 0 w 305"/>
                  <a:gd name="T9" fmla="*/ 47 h 172"/>
                  <a:gd name="T10" fmla="*/ 0 w 305"/>
                  <a:gd name="T11" fmla="*/ 47 h 172"/>
                  <a:gd name="T12" fmla="*/ 0 w 305"/>
                  <a:gd name="T13" fmla="*/ 47 h 172"/>
                </a:gdLst>
                <a:ahLst/>
                <a:cxnLst>
                  <a:cxn ang="0">
                    <a:pos x="T0" y="T1"/>
                  </a:cxn>
                  <a:cxn ang="0">
                    <a:pos x="T2" y="T3"/>
                  </a:cxn>
                  <a:cxn ang="0">
                    <a:pos x="T4" y="T5"/>
                  </a:cxn>
                  <a:cxn ang="0">
                    <a:pos x="T6" y="T7"/>
                  </a:cxn>
                  <a:cxn ang="0">
                    <a:pos x="T8" y="T9"/>
                  </a:cxn>
                  <a:cxn ang="0">
                    <a:pos x="T10" y="T11"/>
                  </a:cxn>
                  <a:cxn ang="0">
                    <a:pos x="T12" y="T13"/>
                  </a:cxn>
                </a:cxnLst>
                <a:rect l="0" t="0" r="r" b="b"/>
                <a:pathLst>
                  <a:path w="305" h="172">
                    <a:moveTo>
                      <a:pt x="0" y="47"/>
                    </a:moveTo>
                    <a:lnTo>
                      <a:pt x="23" y="172"/>
                    </a:lnTo>
                    <a:lnTo>
                      <a:pt x="296" y="118"/>
                    </a:lnTo>
                    <a:lnTo>
                      <a:pt x="305" y="0"/>
                    </a:lnTo>
                    <a:lnTo>
                      <a:pt x="0" y="47"/>
                    </a:lnTo>
                    <a:lnTo>
                      <a:pt x="0" y="47"/>
                    </a:lnTo>
                    <a:lnTo>
                      <a:pt x="0" y="47"/>
                    </a:lnTo>
                    <a:close/>
                  </a:path>
                </a:pathLst>
              </a:custGeom>
              <a:solidFill>
                <a:srgbClr val="FFF2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04" name="Freeform 88"/>
              <p:cNvSpPr>
                <a:spLocks/>
              </p:cNvSpPr>
              <p:nvPr/>
            </p:nvSpPr>
            <p:spPr bwMode="auto">
              <a:xfrm>
                <a:off x="1526" y="3674"/>
                <a:ext cx="705" cy="349"/>
              </a:xfrm>
              <a:custGeom>
                <a:avLst/>
                <a:gdLst>
                  <a:gd name="T0" fmla="*/ 133 w 1410"/>
                  <a:gd name="T1" fmla="*/ 0 h 697"/>
                  <a:gd name="T2" fmla="*/ 595 w 1410"/>
                  <a:gd name="T3" fmla="*/ 63 h 697"/>
                  <a:gd name="T4" fmla="*/ 180 w 1410"/>
                  <a:gd name="T5" fmla="*/ 102 h 697"/>
                  <a:gd name="T6" fmla="*/ 689 w 1410"/>
                  <a:gd name="T7" fmla="*/ 181 h 697"/>
                  <a:gd name="T8" fmla="*/ 172 w 1410"/>
                  <a:gd name="T9" fmla="*/ 212 h 697"/>
                  <a:gd name="T10" fmla="*/ 830 w 1410"/>
                  <a:gd name="T11" fmla="*/ 299 h 697"/>
                  <a:gd name="T12" fmla="*/ 400 w 1410"/>
                  <a:gd name="T13" fmla="*/ 328 h 697"/>
                  <a:gd name="T14" fmla="*/ 807 w 1410"/>
                  <a:gd name="T15" fmla="*/ 384 h 697"/>
                  <a:gd name="T16" fmla="*/ 1002 w 1410"/>
                  <a:gd name="T17" fmla="*/ 471 h 697"/>
                  <a:gd name="T18" fmla="*/ 556 w 1410"/>
                  <a:gd name="T19" fmla="*/ 494 h 697"/>
                  <a:gd name="T20" fmla="*/ 1174 w 1410"/>
                  <a:gd name="T21" fmla="*/ 573 h 697"/>
                  <a:gd name="T22" fmla="*/ 1410 w 1410"/>
                  <a:gd name="T23" fmla="*/ 697 h 697"/>
                  <a:gd name="T24" fmla="*/ 384 w 1410"/>
                  <a:gd name="T25" fmla="*/ 666 h 697"/>
                  <a:gd name="T26" fmla="*/ 56 w 1410"/>
                  <a:gd name="T27" fmla="*/ 328 h 697"/>
                  <a:gd name="T28" fmla="*/ 0 w 1410"/>
                  <a:gd name="T29" fmla="*/ 258 h 697"/>
                  <a:gd name="T30" fmla="*/ 133 w 1410"/>
                  <a:gd name="T31" fmla="*/ 0 h 697"/>
                  <a:gd name="T32" fmla="*/ 133 w 1410"/>
                  <a:gd name="T33" fmla="*/ 0 h 697"/>
                  <a:gd name="T34" fmla="*/ 133 w 1410"/>
                  <a:gd name="T35" fmla="*/ 0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10" h="697">
                    <a:moveTo>
                      <a:pt x="133" y="0"/>
                    </a:moveTo>
                    <a:lnTo>
                      <a:pt x="595" y="63"/>
                    </a:lnTo>
                    <a:lnTo>
                      <a:pt x="180" y="102"/>
                    </a:lnTo>
                    <a:lnTo>
                      <a:pt x="689" y="181"/>
                    </a:lnTo>
                    <a:lnTo>
                      <a:pt x="172" y="212"/>
                    </a:lnTo>
                    <a:lnTo>
                      <a:pt x="830" y="299"/>
                    </a:lnTo>
                    <a:lnTo>
                      <a:pt x="400" y="328"/>
                    </a:lnTo>
                    <a:lnTo>
                      <a:pt x="807" y="384"/>
                    </a:lnTo>
                    <a:lnTo>
                      <a:pt x="1002" y="471"/>
                    </a:lnTo>
                    <a:lnTo>
                      <a:pt x="556" y="494"/>
                    </a:lnTo>
                    <a:lnTo>
                      <a:pt x="1174" y="573"/>
                    </a:lnTo>
                    <a:lnTo>
                      <a:pt x="1410" y="697"/>
                    </a:lnTo>
                    <a:lnTo>
                      <a:pt x="384" y="666"/>
                    </a:lnTo>
                    <a:lnTo>
                      <a:pt x="56" y="328"/>
                    </a:lnTo>
                    <a:lnTo>
                      <a:pt x="0" y="258"/>
                    </a:lnTo>
                    <a:lnTo>
                      <a:pt x="133" y="0"/>
                    </a:lnTo>
                    <a:lnTo>
                      <a:pt x="133" y="0"/>
                    </a:lnTo>
                    <a:lnTo>
                      <a:pt x="133" y="0"/>
                    </a:lnTo>
                    <a:close/>
                  </a:path>
                </a:pathLst>
              </a:custGeom>
              <a:solidFill>
                <a:srgbClr val="FFF2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05" name="Freeform 89"/>
              <p:cNvSpPr>
                <a:spLocks/>
              </p:cNvSpPr>
              <p:nvPr/>
            </p:nvSpPr>
            <p:spPr bwMode="auto">
              <a:xfrm>
                <a:off x="1436" y="2914"/>
                <a:ext cx="267" cy="309"/>
              </a:xfrm>
              <a:custGeom>
                <a:avLst/>
                <a:gdLst>
                  <a:gd name="T0" fmla="*/ 532 w 532"/>
                  <a:gd name="T1" fmla="*/ 0 h 620"/>
                  <a:gd name="T2" fmla="*/ 0 w 532"/>
                  <a:gd name="T3" fmla="*/ 25 h 620"/>
                  <a:gd name="T4" fmla="*/ 118 w 532"/>
                  <a:gd name="T5" fmla="*/ 589 h 620"/>
                  <a:gd name="T6" fmla="*/ 478 w 532"/>
                  <a:gd name="T7" fmla="*/ 620 h 620"/>
                  <a:gd name="T8" fmla="*/ 532 w 532"/>
                  <a:gd name="T9" fmla="*/ 0 h 620"/>
                  <a:gd name="T10" fmla="*/ 532 w 532"/>
                  <a:gd name="T11" fmla="*/ 0 h 620"/>
                  <a:gd name="T12" fmla="*/ 532 w 532"/>
                  <a:gd name="T13" fmla="*/ 0 h 620"/>
                </a:gdLst>
                <a:ahLst/>
                <a:cxnLst>
                  <a:cxn ang="0">
                    <a:pos x="T0" y="T1"/>
                  </a:cxn>
                  <a:cxn ang="0">
                    <a:pos x="T2" y="T3"/>
                  </a:cxn>
                  <a:cxn ang="0">
                    <a:pos x="T4" y="T5"/>
                  </a:cxn>
                  <a:cxn ang="0">
                    <a:pos x="T6" y="T7"/>
                  </a:cxn>
                  <a:cxn ang="0">
                    <a:pos x="T8" y="T9"/>
                  </a:cxn>
                  <a:cxn ang="0">
                    <a:pos x="T10" y="T11"/>
                  </a:cxn>
                  <a:cxn ang="0">
                    <a:pos x="T12" y="T13"/>
                  </a:cxn>
                </a:cxnLst>
                <a:rect l="0" t="0" r="r" b="b"/>
                <a:pathLst>
                  <a:path w="532" h="620">
                    <a:moveTo>
                      <a:pt x="532" y="0"/>
                    </a:moveTo>
                    <a:lnTo>
                      <a:pt x="0" y="25"/>
                    </a:lnTo>
                    <a:lnTo>
                      <a:pt x="118" y="589"/>
                    </a:lnTo>
                    <a:lnTo>
                      <a:pt x="478" y="620"/>
                    </a:lnTo>
                    <a:lnTo>
                      <a:pt x="532" y="0"/>
                    </a:lnTo>
                    <a:lnTo>
                      <a:pt x="532" y="0"/>
                    </a:lnTo>
                    <a:lnTo>
                      <a:pt x="532" y="0"/>
                    </a:lnTo>
                    <a:close/>
                  </a:path>
                </a:pathLst>
              </a:custGeom>
              <a:solidFill>
                <a:srgbClr val="CC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06" name="Freeform 90"/>
              <p:cNvSpPr>
                <a:spLocks/>
              </p:cNvSpPr>
              <p:nvPr/>
            </p:nvSpPr>
            <p:spPr bwMode="auto">
              <a:xfrm>
                <a:off x="1119" y="3470"/>
                <a:ext cx="435" cy="341"/>
              </a:xfrm>
              <a:custGeom>
                <a:avLst/>
                <a:gdLst>
                  <a:gd name="T0" fmla="*/ 205 w 871"/>
                  <a:gd name="T1" fmla="*/ 0 h 682"/>
                  <a:gd name="T2" fmla="*/ 64 w 871"/>
                  <a:gd name="T3" fmla="*/ 56 h 682"/>
                  <a:gd name="T4" fmla="*/ 0 w 871"/>
                  <a:gd name="T5" fmla="*/ 236 h 682"/>
                  <a:gd name="T6" fmla="*/ 102 w 871"/>
                  <a:gd name="T7" fmla="*/ 549 h 682"/>
                  <a:gd name="T8" fmla="*/ 736 w 871"/>
                  <a:gd name="T9" fmla="*/ 682 h 682"/>
                  <a:gd name="T10" fmla="*/ 871 w 871"/>
                  <a:gd name="T11" fmla="*/ 525 h 682"/>
                  <a:gd name="T12" fmla="*/ 761 w 871"/>
                  <a:gd name="T13" fmla="*/ 463 h 682"/>
                  <a:gd name="T14" fmla="*/ 635 w 871"/>
                  <a:gd name="T15" fmla="*/ 423 h 682"/>
                  <a:gd name="T16" fmla="*/ 589 w 871"/>
                  <a:gd name="T17" fmla="*/ 290 h 682"/>
                  <a:gd name="T18" fmla="*/ 392 w 871"/>
                  <a:gd name="T19" fmla="*/ 322 h 682"/>
                  <a:gd name="T20" fmla="*/ 205 w 871"/>
                  <a:gd name="T21" fmla="*/ 0 h 682"/>
                  <a:gd name="T22" fmla="*/ 205 w 871"/>
                  <a:gd name="T23" fmla="*/ 0 h 682"/>
                  <a:gd name="T24" fmla="*/ 205 w 871"/>
                  <a:gd name="T25"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1" h="682">
                    <a:moveTo>
                      <a:pt x="205" y="0"/>
                    </a:moveTo>
                    <a:lnTo>
                      <a:pt x="64" y="56"/>
                    </a:lnTo>
                    <a:lnTo>
                      <a:pt x="0" y="236"/>
                    </a:lnTo>
                    <a:lnTo>
                      <a:pt x="102" y="549"/>
                    </a:lnTo>
                    <a:lnTo>
                      <a:pt x="736" y="682"/>
                    </a:lnTo>
                    <a:lnTo>
                      <a:pt x="871" y="525"/>
                    </a:lnTo>
                    <a:lnTo>
                      <a:pt x="761" y="463"/>
                    </a:lnTo>
                    <a:lnTo>
                      <a:pt x="635" y="423"/>
                    </a:lnTo>
                    <a:lnTo>
                      <a:pt x="589" y="290"/>
                    </a:lnTo>
                    <a:lnTo>
                      <a:pt x="392" y="322"/>
                    </a:lnTo>
                    <a:lnTo>
                      <a:pt x="205" y="0"/>
                    </a:lnTo>
                    <a:lnTo>
                      <a:pt x="205" y="0"/>
                    </a:lnTo>
                    <a:lnTo>
                      <a:pt x="205" y="0"/>
                    </a:lnTo>
                    <a:close/>
                  </a:path>
                </a:pathLst>
              </a:custGeom>
              <a:solidFill>
                <a:srgbClr val="66C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07" name="Freeform 91"/>
              <p:cNvSpPr>
                <a:spLocks/>
              </p:cNvSpPr>
              <p:nvPr/>
            </p:nvSpPr>
            <p:spPr bwMode="auto">
              <a:xfrm>
                <a:off x="1390" y="2494"/>
                <a:ext cx="207" cy="338"/>
              </a:xfrm>
              <a:custGeom>
                <a:avLst/>
                <a:gdLst>
                  <a:gd name="T0" fmla="*/ 415 w 415"/>
                  <a:gd name="T1" fmla="*/ 0 h 675"/>
                  <a:gd name="T2" fmla="*/ 0 w 415"/>
                  <a:gd name="T3" fmla="*/ 509 h 675"/>
                  <a:gd name="T4" fmla="*/ 17 w 415"/>
                  <a:gd name="T5" fmla="*/ 675 h 675"/>
                  <a:gd name="T6" fmla="*/ 338 w 415"/>
                  <a:gd name="T7" fmla="*/ 196 h 675"/>
                  <a:gd name="T8" fmla="*/ 415 w 415"/>
                  <a:gd name="T9" fmla="*/ 0 h 675"/>
                  <a:gd name="T10" fmla="*/ 415 w 415"/>
                  <a:gd name="T11" fmla="*/ 0 h 675"/>
                  <a:gd name="T12" fmla="*/ 415 w 415"/>
                  <a:gd name="T13" fmla="*/ 0 h 675"/>
                </a:gdLst>
                <a:ahLst/>
                <a:cxnLst>
                  <a:cxn ang="0">
                    <a:pos x="T0" y="T1"/>
                  </a:cxn>
                  <a:cxn ang="0">
                    <a:pos x="T2" y="T3"/>
                  </a:cxn>
                  <a:cxn ang="0">
                    <a:pos x="T4" y="T5"/>
                  </a:cxn>
                  <a:cxn ang="0">
                    <a:pos x="T6" y="T7"/>
                  </a:cxn>
                  <a:cxn ang="0">
                    <a:pos x="T8" y="T9"/>
                  </a:cxn>
                  <a:cxn ang="0">
                    <a:pos x="T10" y="T11"/>
                  </a:cxn>
                  <a:cxn ang="0">
                    <a:pos x="T12" y="T13"/>
                  </a:cxn>
                </a:cxnLst>
                <a:rect l="0" t="0" r="r" b="b"/>
                <a:pathLst>
                  <a:path w="415" h="675">
                    <a:moveTo>
                      <a:pt x="415" y="0"/>
                    </a:moveTo>
                    <a:lnTo>
                      <a:pt x="0" y="509"/>
                    </a:lnTo>
                    <a:lnTo>
                      <a:pt x="17" y="675"/>
                    </a:lnTo>
                    <a:lnTo>
                      <a:pt x="338" y="196"/>
                    </a:lnTo>
                    <a:lnTo>
                      <a:pt x="415" y="0"/>
                    </a:lnTo>
                    <a:lnTo>
                      <a:pt x="415" y="0"/>
                    </a:lnTo>
                    <a:lnTo>
                      <a:pt x="415" y="0"/>
                    </a:lnTo>
                    <a:close/>
                  </a:path>
                </a:pathLst>
              </a:custGeom>
              <a:solidFill>
                <a:srgbClr val="A3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08" name="Freeform 92"/>
              <p:cNvSpPr>
                <a:spLocks/>
              </p:cNvSpPr>
              <p:nvPr/>
            </p:nvSpPr>
            <p:spPr bwMode="auto">
              <a:xfrm>
                <a:off x="1081" y="2902"/>
                <a:ext cx="265" cy="258"/>
              </a:xfrm>
              <a:custGeom>
                <a:avLst/>
                <a:gdLst>
                  <a:gd name="T0" fmla="*/ 361 w 531"/>
                  <a:gd name="T1" fmla="*/ 0 h 517"/>
                  <a:gd name="T2" fmla="*/ 531 w 531"/>
                  <a:gd name="T3" fmla="*/ 8 h 517"/>
                  <a:gd name="T4" fmla="*/ 212 w 531"/>
                  <a:gd name="T5" fmla="*/ 321 h 517"/>
                  <a:gd name="T6" fmla="*/ 243 w 531"/>
                  <a:gd name="T7" fmla="*/ 485 h 517"/>
                  <a:gd name="T8" fmla="*/ 110 w 531"/>
                  <a:gd name="T9" fmla="*/ 517 h 517"/>
                  <a:gd name="T10" fmla="*/ 0 w 531"/>
                  <a:gd name="T11" fmla="*/ 297 h 517"/>
                  <a:gd name="T12" fmla="*/ 361 w 531"/>
                  <a:gd name="T13" fmla="*/ 0 h 517"/>
                  <a:gd name="T14" fmla="*/ 361 w 531"/>
                  <a:gd name="T15" fmla="*/ 0 h 517"/>
                  <a:gd name="T16" fmla="*/ 361 w 531"/>
                  <a:gd name="T17" fmla="*/ 0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1" h="517">
                    <a:moveTo>
                      <a:pt x="361" y="0"/>
                    </a:moveTo>
                    <a:lnTo>
                      <a:pt x="531" y="8"/>
                    </a:lnTo>
                    <a:lnTo>
                      <a:pt x="212" y="321"/>
                    </a:lnTo>
                    <a:lnTo>
                      <a:pt x="243" y="485"/>
                    </a:lnTo>
                    <a:lnTo>
                      <a:pt x="110" y="517"/>
                    </a:lnTo>
                    <a:lnTo>
                      <a:pt x="0" y="297"/>
                    </a:lnTo>
                    <a:lnTo>
                      <a:pt x="361" y="0"/>
                    </a:lnTo>
                    <a:lnTo>
                      <a:pt x="361" y="0"/>
                    </a:lnTo>
                    <a:lnTo>
                      <a:pt x="361" y="0"/>
                    </a:lnTo>
                    <a:close/>
                  </a:path>
                </a:pathLst>
              </a:custGeom>
              <a:solidFill>
                <a:srgbClr val="A3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09" name="Freeform 93"/>
              <p:cNvSpPr>
                <a:spLocks/>
              </p:cNvSpPr>
              <p:nvPr/>
            </p:nvSpPr>
            <p:spPr bwMode="auto">
              <a:xfrm>
                <a:off x="1217" y="2637"/>
                <a:ext cx="682" cy="1027"/>
              </a:xfrm>
              <a:custGeom>
                <a:avLst/>
                <a:gdLst>
                  <a:gd name="T0" fmla="*/ 0 w 1362"/>
                  <a:gd name="T1" fmla="*/ 1123 h 2052"/>
                  <a:gd name="T2" fmla="*/ 31 w 1362"/>
                  <a:gd name="T3" fmla="*/ 1531 h 2052"/>
                  <a:gd name="T4" fmla="*/ 87 w 1362"/>
                  <a:gd name="T5" fmla="*/ 1506 h 2052"/>
                  <a:gd name="T6" fmla="*/ 205 w 1362"/>
                  <a:gd name="T7" fmla="*/ 1750 h 2052"/>
                  <a:gd name="T8" fmla="*/ 290 w 1362"/>
                  <a:gd name="T9" fmla="*/ 1516 h 2052"/>
                  <a:gd name="T10" fmla="*/ 508 w 1362"/>
                  <a:gd name="T11" fmla="*/ 1564 h 2052"/>
                  <a:gd name="T12" fmla="*/ 603 w 1362"/>
                  <a:gd name="T13" fmla="*/ 1682 h 2052"/>
                  <a:gd name="T14" fmla="*/ 477 w 1362"/>
                  <a:gd name="T15" fmla="*/ 1846 h 2052"/>
                  <a:gd name="T16" fmla="*/ 392 w 1362"/>
                  <a:gd name="T17" fmla="*/ 1893 h 2052"/>
                  <a:gd name="T18" fmla="*/ 572 w 1362"/>
                  <a:gd name="T19" fmla="*/ 1900 h 2052"/>
                  <a:gd name="T20" fmla="*/ 684 w 1362"/>
                  <a:gd name="T21" fmla="*/ 2052 h 2052"/>
                  <a:gd name="T22" fmla="*/ 751 w 1362"/>
                  <a:gd name="T23" fmla="*/ 2047 h 2052"/>
                  <a:gd name="T24" fmla="*/ 751 w 1362"/>
                  <a:gd name="T25" fmla="*/ 1298 h 2052"/>
                  <a:gd name="T26" fmla="*/ 1205 w 1362"/>
                  <a:gd name="T27" fmla="*/ 1296 h 2052"/>
                  <a:gd name="T28" fmla="*/ 1189 w 1362"/>
                  <a:gd name="T29" fmla="*/ 2016 h 2052"/>
                  <a:gd name="T30" fmla="*/ 1275 w 1362"/>
                  <a:gd name="T31" fmla="*/ 2023 h 2052"/>
                  <a:gd name="T32" fmla="*/ 1362 w 1362"/>
                  <a:gd name="T33" fmla="*/ 1000 h 2052"/>
                  <a:gd name="T34" fmla="*/ 811 w 1362"/>
                  <a:gd name="T35" fmla="*/ 0 h 2052"/>
                  <a:gd name="T36" fmla="*/ 461 w 1362"/>
                  <a:gd name="T37" fmla="*/ 565 h 2052"/>
                  <a:gd name="T38" fmla="*/ 985 w 1362"/>
                  <a:gd name="T39" fmla="*/ 550 h 2052"/>
                  <a:gd name="T40" fmla="*/ 980 w 1362"/>
                  <a:gd name="T41" fmla="*/ 1168 h 2052"/>
                  <a:gd name="T42" fmla="*/ 587 w 1362"/>
                  <a:gd name="T43" fmla="*/ 1159 h 2052"/>
                  <a:gd name="T44" fmla="*/ 495 w 1362"/>
                  <a:gd name="T45" fmla="*/ 664 h 2052"/>
                  <a:gd name="T46" fmla="*/ 398 w 1362"/>
                  <a:gd name="T47" fmla="*/ 652 h 2052"/>
                  <a:gd name="T48" fmla="*/ 0 w 1362"/>
                  <a:gd name="T49" fmla="*/ 1123 h 2052"/>
                  <a:gd name="T50" fmla="*/ 0 w 1362"/>
                  <a:gd name="T51" fmla="*/ 1123 h 2052"/>
                  <a:gd name="T52" fmla="*/ 0 w 1362"/>
                  <a:gd name="T53" fmla="*/ 1123 h 2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62" h="2052">
                    <a:moveTo>
                      <a:pt x="0" y="1123"/>
                    </a:moveTo>
                    <a:lnTo>
                      <a:pt x="31" y="1531"/>
                    </a:lnTo>
                    <a:lnTo>
                      <a:pt x="87" y="1506"/>
                    </a:lnTo>
                    <a:lnTo>
                      <a:pt x="205" y="1750"/>
                    </a:lnTo>
                    <a:lnTo>
                      <a:pt x="290" y="1516"/>
                    </a:lnTo>
                    <a:lnTo>
                      <a:pt x="508" y="1564"/>
                    </a:lnTo>
                    <a:lnTo>
                      <a:pt x="603" y="1682"/>
                    </a:lnTo>
                    <a:lnTo>
                      <a:pt x="477" y="1846"/>
                    </a:lnTo>
                    <a:lnTo>
                      <a:pt x="392" y="1893"/>
                    </a:lnTo>
                    <a:lnTo>
                      <a:pt x="572" y="1900"/>
                    </a:lnTo>
                    <a:lnTo>
                      <a:pt x="684" y="2052"/>
                    </a:lnTo>
                    <a:lnTo>
                      <a:pt x="751" y="2047"/>
                    </a:lnTo>
                    <a:lnTo>
                      <a:pt x="751" y="1298"/>
                    </a:lnTo>
                    <a:lnTo>
                      <a:pt x="1205" y="1296"/>
                    </a:lnTo>
                    <a:lnTo>
                      <a:pt x="1189" y="2016"/>
                    </a:lnTo>
                    <a:lnTo>
                      <a:pt x="1275" y="2023"/>
                    </a:lnTo>
                    <a:lnTo>
                      <a:pt x="1362" y="1000"/>
                    </a:lnTo>
                    <a:lnTo>
                      <a:pt x="811" y="0"/>
                    </a:lnTo>
                    <a:lnTo>
                      <a:pt x="461" y="565"/>
                    </a:lnTo>
                    <a:lnTo>
                      <a:pt x="985" y="550"/>
                    </a:lnTo>
                    <a:lnTo>
                      <a:pt x="980" y="1168"/>
                    </a:lnTo>
                    <a:lnTo>
                      <a:pt x="587" y="1159"/>
                    </a:lnTo>
                    <a:lnTo>
                      <a:pt x="495" y="664"/>
                    </a:lnTo>
                    <a:lnTo>
                      <a:pt x="398" y="652"/>
                    </a:lnTo>
                    <a:lnTo>
                      <a:pt x="0" y="1123"/>
                    </a:lnTo>
                    <a:lnTo>
                      <a:pt x="0" y="1123"/>
                    </a:lnTo>
                    <a:lnTo>
                      <a:pt x="0" y="1123"/>
                    </a:lnTo>
                    <a:close/>
                  </a:path>
                </a:pathLst>
              </a:custGeom>
              <a:solidFill>
                <a:srgbClr val="FFB5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10" name="Freeform 94"/>
              <p:cNvSpPr>
                <a:spLocks/>
              </p:cNvSpPr>
              <p:nvPr/>
            </p:nvSpPr>
            <p:spPr bwMode="auto">
              <a:xfrm>
                <a:off x="1226" y="2682"/>
                <a:ext cx="395" cy="843"/>
              </a:xfrm>
              <a:custGeom>
                <a:avLst/>
                <a:gdLst>
                  <a:gd name="T0" fmla="*/ 23 w 791"/>
                  <a:gd name="T1" fmla="*/ 1482 h 1685"/>
                  <a:gd name="T2" fmla="*/ 0 w 791"/>
                  <a:gd name="T3" fmla="*/ 1011 h 1685"/>
                  <a:gd name="T4" fmla="*/ 791 w 791"/>
                  <a:gd name="T5" fmla="*/ 0 h 1685"/>
                  <a:gd name="T6" fmla="*/ 235 w 791"/>
                  <a:gd name="T7" fmla="*/ 980 h 1685"/>
                  <a:gd name="T8" fmla="*/ 195 w 791"/>
                  <a:gd name="T9" fmla="*/ 1685 h 1685"/>
                  <a:gd name="T10" fmla="*/ 23 w 791"/>
                  <a:gd name="T11" fmla="*/ 1482 h 1685"/>
                  <a:gd name="T12" fmla="*/ 23 w 791"/>
                  <a:gd name="T13" fmla="*/ 1482 h 1685"/>
                  <a:gd name="T14" fmla="*/ 23 w 791"/>
                  <a:gd name="T15" fmla="*/ 1482 h 16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1" h="1685">
                    <a:moveTo>
                      <a:pt x="23" y="1482"/>
                    </a:moveTo>
                    <a:lnTo>
                      <a:pt x="0" y="1011"/>
                    </a:lnTo>
                    <a:lnTo>
                      <a:pt x="791" y="0"/>
                    </a:lnTo>
                    <a:lnTo>
                      <a:pt x="235" y="980"/>
                    </a:lnTo>
                    <a:lnTo>
                      <a:pt x="195" y="1685"/>
                    </a:lnTo>
                    <a:lnTo>
                      <a:pt x="23" y="1482"/>
                    </a:lnTo>
                    <a:lnTo>
                      <a:pt x="23" y="1482"/>
                    </a:lnTo>
                    <a:lnTo>
                      <a:pt x="23" y="1482"/>
                    </a:lnTo>
                    <a:close/>
                  </a:path>
                </a:pathLst>
              </a:custGeom>
              <a:solidFill>
                <a:srgbClr val="BC8B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11" name="Freeform 95"/>
              <p:cNvSpPr>
                <a:spLocks/>
              </p:cNvSpPr>
              <p:nvPr/>
            </p:nvSpPr>
            <p:spPr bwMode="auto">
              <a:xfrm>
                <a:off x="1613" y="3332"/>
                <a:ext cx="199" cy="327"/>
              </a:xfrm>
              <a:custGeom>
                <a:avLst/>
                <a:gdLst>
                  <a:gd name="T0" fmla="*/ 229 w 397"/>
                  <a:gd name="T1" fmla="*/ 0 h 654"/>
                  <a:gd name="T2" fmla="*/ 142 w 397"/>
                  <a:gd name="T3" fmla="*/ 62 h 654"/>
                  <a:gd name="T4" fmla="*/ 116 w 397"/>
                  <a:gd name="T5" fmla="*/ 164 h 654"/>
                  <a:gd name="T6" fmla="*/ 295 w 397"/>
                  <a:gd name="T7" fmla="*/ 174 h 654"/>
                  <a:gd name="T8" fmla="*/ 290 w 397"/>
                  <a:gd name="T9" fmla="*/ 31 h 654"/>
                  <a:gd name="T10" fmla="*/ 397 w 397"/>
                  <a:gd name="T11" fmla="*/ 36 h 654"/>
                  <a:gd name="T12" fmla="*/ 387 w 397"/>
                  <a:gd name="T13" fmla="*/ 302 h 654"/>
                  <a:gd name="T14" fmla="*/ 382 w 397"/>
                  <a:gd name="T15" fmla="*/ 654 h 654"/>
                  <a:gd name="T16" fmla="*/ 15 w 397"/>
                  <a:gd name="T17" fmla="*/ 649 h 654"/>
                  <a:gd name="T18" fmla="*/ 0 w 397"/>
                  <a:gd name="T19" fmla="*/ 0 h 654"/>
                  <a:gd name="T20" fmla="*/ 229 w 397"/>
                  <a:gd name="T21" fmla="*/ 0 h 654"/>
                  <a:gd name="T22" fmla="*/ 229 w 397"/>
                  <a:gd name="T23" fmla="*/ 0 h 654"/>
                  <a:gd name="T24" fmla="*/ 229 w 397"/>
                  <a:gd name="T25" fmla="*/ 0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654">
                    <a:moveTo>
                      <a:pt x="229" y="0"/>
                    </a:moveTo>
                    <a:lnTo>
                      <a:pt x="142" y="62"/>
                    </a:lnTo>
                    <a:lnTo>
                      <a:pt x="116" y="164"/>
                    </a:lnTo>
                    <a:lnTo>
                      <a:pt x="295" y="174"/>
                    </a:lnTo>
                    <a:lnTo>
                      <a:pt x="290" y="31"/>
                    </a:lnTo>
                    <a:lnTo>
                      <a:pt x="397" y="36"/>
                    </a:lnTo>
                    <a:lnTo>
                      <a:pt x="387" y="302"/>
                    </a:lnTo>
                    <a:lnTo>
                      <a:pt x="382" y="654"/>
                    </a:lnTo>
                    <a:lnTo>
                      <a:pt x="15" y="649"/>
                    </a:lnTo>
                    <a:lnTo>
                      <a:pt x="0" y="0"/>
                    </a:lnTo>
                    <a:lnTo>
                      <a:pt x="229" y="0"/>
                    </a:lnTo>
                    <a:lnTo>
                      <a:pt x="229" y="0"/>
                    </a:lnTo>
                    <a:lnTo>
                      <a:pt x="229" y="0"/>
                    </a:lnTo>
                    <a:close/>
                  </a:path>
                </a:pathLst>
              </a:custGeom>
              <a:solidFill>
                <a:srgbClr val="B2B2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12" name="Freeform 96"/>
              <p:cNvSpPr>
                <a:spLocks/>
              </p:cNvSpPr>
              <p:nvPr/>
            </p:nvSpPr>
            <p:spPr bwMode="auto">
              <a:xfrm>
                <a:off x="1728" y="3469"/>
                <a:ext cx="67" cy="118"/>
              </a:xfrm>
              <a:custGeom>
                <a:avLst/>
                <a:gdLst>
                  <a:gd name="T0" fmla="*/ 117 w 133"/>
                  <a:gd name="T1" fmla="*/ 16 h 236"/>
                  <a:gd name="T2" fmla="*/ 0 w 133"/>
                  <a:gd name="T3" fmla="*/ 0 h 236"/>
                  <a:gd name="T4" fmla="*/ 5 w 133"/>
                  <a:gd name="T5" fmla="*/ 226 h 236"/>
                  <a:gd name="T6" fmla="*/ 133 w 133"/>
                  <a:gd name="T7" fmla="*/ 236 h 236"/>
                  <a:gd name="T8" fmla="*/ 117 w 133"/>
                  <a:gd name="T9" fmla="*/ 16 h 236"/>
                  <a:gd name="T10" fmla="*/ 117 w 133"/>
                  <a:gd name="T11" fmla="*/ 16 h 236"/>
                  <a:gd name="T12" fmla="*/ 117 w 133"/>
                  <a:gd name="T13" fmla="*/ 16 h 236"/>
                </a:gdLst>
                <a:ahLst/>
                <a:cxnLst>
                  <a:cxn ang="0">
                    <a:pos x="T0" y="T1"/>
                  </a:cxn>
                  <a:cxn ang="0">
                    <a:pos x="T2" y="T3"/>
                  </a:cxn>
                  <a:cxn ang="0">
                    <a:pos x="T4" y="T5"/>
                  </a:cxn>
                  <a:cxn ang="0">
                    <a:pos x="T6" y="T7"/>
                  </a:cxn>
                  <a:cxn ang="0">
                    <a:pos x="T8" y="T9"/>
                  </a:cxn>
                  <a:cxn ang="0">
                    <a:pos x="T10" y="T11"/>
                  </a:cxn>
                  <a:cxn ang="0">
                    <a:pos x="T12" y="T13"/>
                  </a:cxn>
                </a:cxnLst>
                <a:rect l="0" t="0" r="r" b="b"/>
                <a:pathLst>
                  <a:path w="133" h="236">
                    <a:moveTo>
                      <a:pt x="117" y="16"/>
                    </a:moveTo>
                    <a:lnTo>
                      <a:pt x="0" y="0"/>
                    </a:lnTo>
                    <a:lnTo>
                      <a:pt x="5" y="226"/>
                    </a:lnTo>
                    <a:lnTo>
                      <a:pt x="133" y="236"/>
                    </a:lnTo>
                    <a:lnTo>
                      <a:pt x="117" y="16"/>
                    </a:lnTo>
                    <a:lnTo>
                      <a:pt x="117" y="16"/>
                    </a:lnTo>
                    <a:lnTo>
                      <a:pt x="117" y="16"/>
                    </a:lnTo>
                    <a:close/>
                  </a:path>
                </a:pathLst>
              </a:custGeom>
              <a:solidFill>
                <a:srgbClr val="E0E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13" name="Freeform 97"/>
              <p:cNvSpPr>
                <a:spLocks/>
              </p:cNvSpPr>
              <p:nvPr/>
            </p:nvSpPr>
            <p:spPr bwMode="auto">
              <a:xfrm>
                <a:off x="1499" y="2945"/>
                <a:ext cx="75" cy="114"/>
              </a:xfrm>
              <a:custGeom>
                <a:avLst/>
                <a:gdLst>
                  <a:gd name="T0" fmla="*/ 0 w 149"/>
                  <a:gd name="T1" fmla="*/ 15 h 226"/>
                  <a:gd name="T2" fmla="*/ 149 w 149"/>
                  <a:gd name="T3" fmla="*/ 0 h 226"/>
                  <a:gd name="T4" fmla="*/ 141 w 149"/>
                  <a:gd name="T5" fmla="*/ 210 h 226"/>
                  <a:gd name="T6" fmla="*/ 31 w 149"/>
                  <a:gd name="T7" fmla="*/ 226 h 226"/>
                  <a:gd name="T8" fmla="*/ 0 w 149"/>
                  <a:gd name="T9" fmla="*/ 15 h 226"/>
                  <a:gd name="T10" fmla="*/ 0 w 149"/>
                  <a:gd name="T11" fmla="*/ 15 h 226"/>
                  <a:gd name="T12" fmla="*/ 0 w 149"/>
                  <a:gd name="T13" fmla="*/ 15 h 226"/>
                </a:gdLst>
                <a:ahLst/>
                <a:cxnLst>
                  <a:cxn ang="0">
                    <a:pos x="T0" y="T1"/>
                  </a:cxn>
                  <a:cxn ang="0">
                    <a:pos x="T2" y="T3"/>
                  </a:cxn>
                  <a:cxn ang="0">
                    <a:pos x="T4" y="T5"/>
                  </a:cxn>
                  <a:cxn ang="0">
                    <a:pos x="T6" y="T7"/>
                  </a:cxn>
                  <a:cxn ang="0">
                    <a:pos x="T8" y="T9"/>
                  </a:cxn>
                  <a:cxn ang="0">
                    <a:pos x="T10" y="T11"/>
                  </a:cxn>
                  <a:cxn ang="0">
                    <a:pos x="T12" y="T13"/>
                  </a:cxn>
                </a:cxnLst>
                <a:rect l="0" t="0" r="r" b="b"/>
                <a:pathLst>
                  <a:path w="149" h="226">
                    <a:moveTo>
                      <a:pt x="0" y="15"/>
                    </a:moveTo>
                    <a:lnTo>
                      <a:pt x="149" y="0"/>
                    </a:lnTo>
                    <a:lnTo>
                      <a:pt x="141" y="210"/>
                    </a:lnTo>
                    <a:lnTo>
                      <a:pt x="31" y="226"/>
                    </a:lnTo>
                    <a:lnTo>
                      <a:pt x="0" y="15"/>
                    </a:lnTo>
                    <a:lnTo>
                      <a:pt x="0" y="15"/>
                    </a:lnTo>
                    <a:lnTo>
                      <a:pt x="0" y="15"/>
                    </a:lnTo>
                    <a:close/>
                  </a:path>
                </a:pathLst>
              </a:custGeom>
              <a:solidFill>
                <a:srgbClr val="73E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14" name="Freeform 98"/>
              <p:cNvSpPr>
                <a:spLocks/>
              </p:cNvSpPr>
              <p:nvPr/>
            </p:nvSpPr>
            <p:spPr bwMode="auto">
              <a:xfrm>
                <a:off x="1515" y="3090"/>
                <a:ext cx="51" cy="74"/>
              </a:xfrm>
              <a:custGeom>
                <a:avLst/>
                <a:gdLst>
                  <a:gd name="T0" fmla="*/ 8 w 102"/>
                  <a:gd name="T1" fmla="*/ 0 h 149"/>
                  <a:gd name="T2" fmla="*/ 0 w 102"/>
                  <a:gd name="T3" fmla="*/ 149 h 149"/>
                  <a:gd name="T4" fmla="*/ 102 w 102"/>
                  <a:gd name="T5" fmla="*/ 141 h 149"/>
                  <a:gd name="T6" fmla="*/ 102 w 102"/>
                  <a:gd name="T7" fmla="*/ 0 h 149"/>
                  <a:gd name="T8" fmla="*/ 8 w 102"/>
                  <a:gd name="T9" fmla="*/ 0 h 149"/>
                  <a:gd name="T10" fmla="*/ 8 w 102"/>
                  <a:gd name="T11" fmla="*/ 0 h 149"/>
                  <a:gd name="T12" fmla="*/ 8 w 102"/>
                  <a:gd name="T13" fmla="*/ 0 h 149"/>
                </a:gdLst>
                <a:ahLst/>
                <a:cxnLst>
                  <a:cxn ang="0">
                    <a:pos x="T0" y="T1"/>
                  </a:cxn>
                  <a:cxn ang="0">
                    <a:pos x="T2" y="T3"/>
                  </a:cxn>
                  <a:cxn ang="0">
                    <a:pos x="T4" y="T5"/>
                  </a:cxn>
                  <a:cxn ang="0">
                    <a:pos x="T6" y="T7"/>
                  </a:cxn>
                  <a:cxn ang="0">
                    <a:pos x="T8" y="T9"/>
                  </a:cxn>
                  <a:cxn ang="0">
                    <a:pos x="T10" y="T11"/>
                  </a:cxn>
                  <a:cxn ang="0">
                    <a:pos x="T12" y="T13"/>
                  </a:cxn>
                </a:cxnLst>
                <a:rect l="0" t="0" r="r" b="b"/>
                <a:pathLst>
                  <a:path w="102" h="149">
                    <a:moveTo>
                      <a:pt x="8" y="0"/>
                    </a:moveTo>
                    <a:lnTo>
                      <a:pt x="0" y="149"/>
                    </a:lnTo>
                    <a:lnTo>
                      <a:pt x="102" y="141"/>
                    </a:lnTo>
                    <a:lnTo>
                      <a:pt x="102" y="0"/>
                    </a:lnTo>
                    <a:lnTo>
                      <a:pt x="8" y="0"/>
                    </a:lnTo>
                    <a:lnTo>
                      <a:pt x="8" y="0"/>
                    </a:lnTo>
                    <a:lnTo>
                      <a:pt x="8" y="0"/>
                    </a:lnTo>
                    <a:close/>
                  </a:path>
                </a:pathLst>
              </a:custGeom>
              <a:solidFill>
                <a:srgbClr val="73E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15" name="Freeform 99"/>
              <p:cNvSpPr>
                <a:spLocks/>
              </p:cNvSpPr>
              <p:nvPr/>
            </p:nvSpPr>
            <p:spPr bwMode="auto">
              <a:xfrm>
                <a:off x="1605" y="2949"/>
                <a:ext cx="62" cy="101"/>
              </a:xfrm>
              <a:custGeom>
                <a:avLst/>
                <a:gdLst>
                  <a:gd name="T0" fmla="*/ 7 w 125"/>
                  <a:gd name="T1" fmla="*/ 8 h 203"/>
                  <a:gd name="T2" fmla="*/ 0 w 125"/>
                  <a:gd name="T3" fmla="*/ 196 h 203"/>
                  <a:gd name="T4" fmla="*/ 117 w 125"/>
                  <a:gd name="T5" fmla="*/ 203 h 203"/>
                  <a:gd name="T6" fmla="*/ 125 w 125"/>
                  <a:gd name="T7" fmla="*/ 0 h 203"/>
                  <a:gd name="T8" fmla="*/ 7 w 125"/>
                  <a:gd name="T9" fmla="*/ 8 h 203"/>
                  <a:gd name="T10" fmla="*/ 7 w 125"/>
                  <a:gd name="T11" fmla="*/ 8 h 203"/>
                  <a:gd name="T12" fmla="*/ 7 w 125"/>
                  <a:gd name="T13" fmla="*/ 8 h 203"/>
                </a:gdLst>
                <a:ahLst/>
                <a:cxnLst>
                  <a:cxn ang="0">
                    <a:pos x="T0" y="T1"/>
                  </a:cxn>
                  <a:cxn ang="0">
                    <a:pos x="T2" y="T3"/>
                  </a:cxn>
                  <a:cxn ang="0">
                    <a:pos x="T4" y="T5"/>
                  </a:cxn>
                  <a:cxn ang="0">
                    <a:pos x="T6" y="T7"/>
                  </a:cxn>
                  <a:cxn ang="0">
                    <a:pos x="T8" y="T9"/>
                  </a:cxn>
                  <a:cxn ang="0">
                    <a:pos x="T10" y="T11"/>
                  </a:cxn>
                  <a:cxn ang="0">
                    <a:pos x="T12" y="T13"/>
                  </a:cxn>
                </a:cxnLst>
                <a:rect l="0" t="0" r="r" b="b"/>
                <a:pathLst>
                  <a:path w="125" h="203">
                    <a:moveTo>
                      <a:pt x="7" y="8"/>
                    </a:moveTo>
                    <a:lnTo>
                      <a:pt x="0" y="196"/>
                    </a:lnTo>
                    <a:lnTo>
                      <a:pt x="117" y="203"/>
                    </a:lnTo>
                    <a:lnTo>
                      <a:pt x="125" y="0"/>
                    </a:lnTo>
                    <a:lnTo>
                      <a:pt x="7" y="8"/>
                    </a:lnTo>
                    <a:lnTo>
                      <a:pt x="7" y="8"/>
                    </a:lnTo>
                    <a:lnTo>
                      <a:pt x="7" y="8"/>
                    </a:lnTo>
                    <a:close/>
                  </a:path>
                </a:pathLst>
              </a:custGeom>
              <a:solidFill>
                <a:srgbClr val="73E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16" name="Freeform 100"/>
              <p:cNvSpPr>
                <a:spLocks/>
              </p:cNvSpPr>
              <p:nvPr/>
            </p:nvSpPr>
            <p:spPr bwMode="auto">
              <a:xfrm>
                <a:off x="1601" y="3082"/>
                <a:ext cx="55" cy="67"/>
              </a:xfrm>
              <a:custGeom>
                <a:avLst/>
                <a:gdLst>
                  <a:gd name="T0" fmla="*/ 8 w 110"/>
                  <a:gd name="T1" fmla="*/ 0 h 133"/>
                  <a:gd name="T2" fmla="*/ 0 w 110"/>
                  <a:gd name="T3" fmla="*/ 133 h 133"/>
                  <a:gd name="T4" fmla="*/ 110 w 110"/>
                  <a:gd name="T5" fmla="*/ 133 h 133"/>
                  <a:gd name="T6" fmla="*/ 110 w 110"/>
                  <a:gd name="T7" fmla="*/ 0 h 133"/>
                  <a:gd name="T8" fmla="*/ 8 w 110"/>
                  <a:gd name="T9" fmla="*/ 0 h 133"/>
                  <a:gd name="T10" fmla="*/ 8 w 110"/>
                  <a:gd name="T11" fmla="*/ 0 h 133"/>
                  <a:gd name="T12" fmla="*/ 8 w 110"/>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10" h="133">
                    <a:moveTo>
                      <a:pt x="8" y="0"/>
                    </a:moveTo>
                    <a:lnTo>
                      <a:pt x="0" y="133"/>
                    </a:lnTo>
                    <a:lnTo>
                      <a:pt x="110" y="133"/>
                    </a:lnTo>
                    <a:lnTo>
                      <a:pt x="110" y="0"/>
                    </a:lnTo>
                    <a:lnTo>
                      <a:pt x="8" y="0"/>
                    </a:lnTo>
                    <a:lnTo>
                      <a:pt x="8" y="0"/>
                    </a:lnTo>
                    <a:lnTo>
                      <a:pt x="8" y="0"/>
                    </a:lnTo>
                    <a:close/>
                  </a:path>
                </a:pathLst>
              </a:custGeom>
              <a:solidFill>
                <a:srgbClr val="73E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17" name="Freeform 101"/>
              <p:cNvSpPr>
                <a:spLocks/>
              </p:cNvSpPr>
              <p:nvPr/>
            </p:nvSpPr>
            <p:spPr bwMode="auto">
              <a:xfrm>
                <a:off x="1754" y="2926"/>
                <a:ext cx="235" cy="493"/>
              </a:xfrm>
              <a:custGeom>
                <a:avLst/>
                <a:gdLst>
                  <a:gd name="T0" fmla="*/ 0 w 471"/>
                  <a:gd name="T1" fmla="*/ 0 h 987"/>
                  <a:gd name="T2" fmla="*/ 62 w 471"/>
                  <a:gd name="T3" fmla="*/ 626 h 987"/>
                  <a:gd name="T4" fmla="*/ 235 w 471"/>
                  <a:gd name="T5" fmla="*/ 987 h 987"/>
                  <a:gd name="T6" fmla="*/ 298 w 471"/>
                  <a:gd name="T7" fmla="*/ 578 h 987"/>
                  <a:gd name="T8" fmla="*/ 471 w 471"/>
                  <a:gd name="T9" fmla="*/ 508 h 987"/>
                  <a:gd name="T10" fmla="*/ 0 w 471"/>
                  <a:gd name="T11" fmla="*/ 0 h 987"/>
                  <a:gd name="T12" fmla="*/ 0 w 471"/>
                  <a:gd name="T13" fmla="*/ 0 h 987"/>
                  <a:gd name="T14" fmla="*/ 0 w 471"/>
                  <a:gd name="T15" fmla="*/ 0 h 9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1" h="987">
                    <a:moveTo>
                      <a:pt x="0" y="0"/>
                    </a:moveTo>
                    <a:lnTo>
                      <a:pt x="62" y="626"/>
                    </a:lnTo>
                    <a:lnTo>
                      <a:pt x="235" y="987"/>
                    </a:lnTo>
                    <a:lnTo>
                      <a:pt x="298" y="578"/>
                    </a:lnTo>
                    <a:lnTo>
                      <a:pt x="471" y="508"/>
                    </a:lnTo>
                    <a:lnTo>
                      <a:pt x="0" y="0"/>
                    </a:lnTo>
                    <a:lnTo>
                      <a:pt x="0" y="0"/>
                    </a:lnTo>
                    <a:lnTo>
                      <a:pt x="0" y="0"/>
                    </a:lnTo>
                    <a:close/>
                  </a:path>
                </a:pathLst>
              </a:custGeom>
              <a:solidFill>
                <a:srgbClr val="BC8B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18" name="Freeform 102"/>
              <p:cNvSpPr>
                <a:spLocks/>
              </p:cNvSpPr>
              <p:nvPr/>
            </p:nvSpPr>
            <p:spPr bwMode="auto">
              <a:xfrm>
                <a:off x="1272" y="2730"/>
                <a:ext cx="102" cy="172"/>
              </a:xfrm>
              <a:custGeom>
                <a:avLst/>
                <a:gdLst>
                  <a:gd name="T0" fmla="*/ 195 w 203"/>
                  <a:gd name="T1" fmla="*/ 0 h 344"/>
                  <a:gd name="T2" fmla="*/ 0 w 203"/>
                  <a:gd name="T3" fmla="*/ 6 h 344"/>
                  <a:gd name="T4" fmla="*/ 31 w 203"/>
                  <a:gd name="T5" fmla="*/ 344 h 344"/>
                  <a:gd name="T6" fmla="*/ 203 w 203"/>
                  <a:gd name="T7" fmla="*/ 210 h 344"/>
                  <a:gd name="T8" fmla="*/ 195 w 203"/>
                  <a:gd name="T9" fmla="*/ 147 h 344"/>
                  <a:gd name="T10" fmla="*/ 124 w 203"/>
                  <a:gd name="T11" fmla="*/ 164 h 344"/>
                  <a:gd name="T12" fmla="*/ 101 w 203"/>
                  <a:gd name="T13" fmla="*/ 116 h 344"/>
                  <a:gd name="T14" fmla="*/ 172 w 203"/>
                  <a:gd name="T15" fmla="*/ 77 h 344"/>
                  <a:gd name="T16" fmla="*/ 195 w 203"/>
                  <a:gd name="T17" fmla="*/ 0 h 344"/>
                  <a:gd name="T18" fmla="*/ 195 w 203"/>
                  <a:gd name="T19" fmla="*/ 0 h 344"/>
                  <a:gd name="T20" fmla="*/ 195 w 203"/>
                  <a:gd name="T21"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3" h="344">
                    <a:moveTo>
                      <a:pt x="195" y="0"/>
                    </a:moveTo>
                    <a:lnTo>
                      <a:pt x="0" y="6"/>
                    </a:lnTo>
                    <a:lnTo>
                      <a:pt x="31" y="344"/>
                    </a:lnTo>
                    <a:lnTo>
                      <a:pt x="203" y="210"/>
                    </a:lnTo>
                    <a:lnTo>
                      <a:pt x="195" y="147"/>
                    </a:lnTo>
                    <a:lnTo>
                      <a:pt x="124" y="164"/>
                    </a:lnTo>
                    <a:lnTo>
                      <a:pt x="101" y="116"/>
                    </a:lnTo>
                    <a:lnTo>
                      <a:pt x="172" y="77"/>
                    </a:lnTo>
                    <a:lnTo>
                      <a:pt x="195" y="0"/>
                    </a:lnTo>
                    <a:lnTo>
                      <a:pt x="195" y="0"/>
                    </a:lnTo>
                    <a:lnTo>
                      <a:pt x="195" y="0"/>
                    </a:lnTo>
                    <a:close/>
                  </a:path>
                </a:pathLst>
              </a:custGeom>
              <a:solidFill>
                <a:srgbClr val="FFB5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19" name="Freeform 103"/>
              <p:cNvSpPr>
                <a:spLocks/>
              </p:cNvSpPr>
              <p:nvPr/>
            </p:nvSpPr>
            <p:spPr bwMode="auto">
              <a:xfrm>
                <a:off x="1245" y="2741"/>
                <a:ext cx="51" cy="165"/>
              </a:xfrm>
              <a:custGeom>
                <a:avLst/>
                <a:gdLst>
                  <a:gd name="T0" fmla="*/ 56 w 103"/>
                  <a:gd name="T1" fmla="*/ 0 h 329"/>
                  <a:gd name="T2" fmla="*/ 103 w 103"/>
                  <a:gd name="T3" fmla="*/ 329 h 329"/>
                  <a:gd name="T4" fmla="*/ 48 w 103"/>
                  <a:gd name="T5" fmla="*/ 329 h 329"/>
                  <a:gd name="T6" fmla="*/ 0 w 103"/>
                  <a:gd name="T7" fmla="*/ 8 h 329"/>
                  <a:gd name="T8" fmla="*/ 56 w 103"/>
                  <a:gd name="T9" fmla="*/ 0 h 329"/>
                  <a:gd name="T10" fmla="*/ 56 w 103"/>
                  <a:gd name="T11" fmla="*/ 0 h 329"/>
                  <a:gd name="T12" fmla="*/ 56 w 103"/>
                  <a:gd name="T13" fmla="*/ 0 h 329"/>
                </a:gdLst>
                <a:ahLst/>
                <a:cxnLst>
                  <a:cxn ang="0">
                    <a:pos x="T0" y="T1"/>
                  </a:cxn>
                  <a:cxn ang="0">
                    <a:pos x="T2" y="T3"/>
                  </a:cxn>
                  <a:cxn ang="0">
                    <a:pos x="T4" y="T5"/>
                  </a:cxn>
                  <a:cxn ang="0">
                    <a:pos x="T6" y="T7"/>
                  </a:cxn>
                  <a:cxn ang="0">
                    <a:pos x="T8" y="T9"/>
                  </a:cxn>
                  <a:cxn ang="0">
                    <a:pos x="T10" y="T11"/>
                  </a:cxn>
                  <a:cxn ang="0">
                    <a:pos x="T12" y="T13"/>
                  </a:cxn>
                </a:cxnLst>
                <a:rect l="0" t="0" r="r" b="b"/>
                <a:pathLst>
                  <a:path w="103" h="329">
                    <a:moveTo>
                      <a:pt x="56" y="0"/>
                    </a:moveTo>
                    <a:lnTo>
                      <a:pt x="103" y="329"/>
                    </a:lnTo>
                    <a:lnTo>
                      <a:pt x="48" y="329"/>
                    </a:lnTo>
                    <a:lnTo>
                      <a:pt x="0" y="8"/>
                    </a:lnTo>
                    <a:lnTo>
                      <a:pt x="56" y="0"/>
                    </a:lnTo>
                    <a:lnTo>
                      <a:pt x="56" y="0"/>
                    </a:lnTo>
                    <a:lnTo>
                      <a:pt x="56" y="0"/>
                    </a:lnTo>
                    <a:close/>
                  </a:path>
                </a:pathLst>
              </a:custGeom>
              <a:solidFill>
                <a:srgbClr val="D178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20" name="Freeform 104"/>
              <p:cNvSpPr>
                <a:spLocks/>
              </p:cNvSpPr>
              <p:nvPr/>
            </p:nvSpPr>
            <p:spPr bwMode="auto">
              <a:xfrm>
                <a:off x="1358" y="3412"/>
                <a:ext cx="137" cy="133"/>
              </a:xfrm>
              <a:custGeom>
                <a:avLst/>
                <a:gdLst>
                  <a:gd name="T0" fmla="*/ 70 w 274"/>
                  <a:gd name="T1" fmla="*/ 0 h 265"/>
                  <a:gd name="T2" fmla="*/ 164 w 274"/>
                  <a:gd name="T3" fmla="*/ 0 h 265"/>
                  <a:gd name="T4" fmla="*/ 274 w 274"/>
                  <a:gd name="T5" fmla="*/ 124 h 265"/>
                  <a:gd name="T6" fmla="*/ 156 w 274"/>
                  <a:gd name="T7" fmla="*/ 265 h 265"/>
                  <a:gd name="T8" fmla="*/ 0 w 274"/>
                  <a:gd name="T9" fmla="*/ 210 h 265"/>
                  <a:gd name="T10" fmla="*/ 70 w 274"/>
                  <a:gd name="T11" fmla="*/ 0 h 265"/>
                  <a:gd name="T12" fmla="*/ 70 w 274"/>
                  <a:gd name="T13" fmla="*/ 0 h 265"/>
                  <a:gd name="T14" fmla="*/ 70 w 274"/>
                  <a:gd name="T15" fmla="*/ 0 h 2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265">
                    <a:moveTo>
                      <a:pt x="70" y="0"/>
                    </a:moveTo>
                    <a:lnTo>
                      <a:pt x="164" y="0"/>
                    </a:lnTo>
                    <a:lnTo>
                      <a:pt x="274" y="124"/>
                    </a:lnTo>
                    <a:lnTo>
                      <a:pt x="156" y="265"/>
                    </a:lnTo>
                    <a:lnTo>
                      <a:pt x="0" y="210"/>
                    </a:lnTo>
                    <a:lnTo>
                      <a:pt x="70" y="0"/>
                    </a:lnTo>
                    <a:lnTo>
                      <a:pt x="70" y="0"/>
                    </a:lnTo>
                    <a:lnTo>
                      <a:pt x="70" y="0"/>
                    </a:lnTo>
                    <a:close/>
                  </a:path>
                </a:pathLst>
              </a:custGeom>
              <a:solidFill>
                <a:srgbClr val="FFEF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21" name="Freeform 105"/>
              <p:cNvSpPr>
                <a:spLocks/>
              </p:cNvSpPr>
              <p:nvPr/>
            </p:nvSpPr>
            <p:spPr bwMode="auto">
              <a:xfrm>
                <a:off x="1178" y="2565"/>
                <a:ext cx="846" cy="611"/>
              </a:xfrm>
              <a:custGeom>
                <a:avLst/>
                <a:gdLst>
                  <a:gd name="T0" fmla="*/ 0 w 1692"/>
                  <a:gd name="T1" fmla="*/ 1018 h 1222"/>
                  <a:gd name="T2" fmla="*/ 71 w 1692"/>
                  <a:gd name="T3" fmla="*/ 1159 h 1222"/>
                  <a:gd name="T4" fmla="*/ 869 w 1692"/>
                  <a:gd name="T5" fmla="*/ 172 h 1222"/>
                  <a:gd name="T6" fmla="*/ 1277 w 1692"/>
                  <a:gd name="T7" fmla="*/ 869 h 1222"/>
                  <a:gd name="T8" fmla="*/ 1622 w 1692"/>
                  <a:gd name="T9" fmla="*/ 1222 h 1222"/>
                  <a:gd name="T10" fmla="*/ 1692 w 1692"/>
                  <a:gd name="T11" fmla="*/ 1151 h 1222"/>
                  <a:gd name="T12" fmla="*/ 1394 w 1692"/>
                  <a:gd name="T13" fmla="*/ 815 h 1222"/>
                  <a:gd name="T14" fmla="*/ 931 w 1692"/>
                  <a:gd name="T15" fmla="*/ 0 h 1222"/>
                  <a:gd name="T16" fmla="*/ 572 w 1692"/>
                  <a:gd name="T17" fmla="*/ 399 h 1222"/>
                  <a:gd name="T18" fmla="*/ 195 w 1692"/>
                  <a:gd name="T19" fmla="*/ 877 h 1222"/>
                  <a:gd name="T20" fmla="*/ 0 w 1692"/>
                  <a:gd name="T21" fmla="*/ 1018 h 1222"/>
                  <a:gd name="T22" fmla="*/ 0 w 1692"/>
                  <a:gd name="T23" fmla="*/ 1018 h 1222"/>
                  <a:gd name="T24" fmla="*/ 0 w 1692"/>
                  <a:gd name="T25" fmla="*/ 1018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2" h="1222">
                    <a:moveTo>
                      <a:pt x="0" y="1018"/>
                    </a:moveTo>
                    <a:lnTo>
                      <a:pt x="71" y="1159"/>
                    </a:lnTo>
                    <a:lnTo>
                      <a:pt x="869" y="172"/>
                    </a:lnTo>
                    <a:lnTo>
                      <a:pt x="1277" y="869"/>
                    </a:lnTo>
                    <a:lnTo>
                      <a:pt x="1622" y="1222"/>
                    </a:lnTo>
                    <a:lnTo>
                      <a:pt x="1692" y="1151"/>
                    </a:lnTo>
                    <a:lnTo>
                      <a:pt x="1394" y="815"/>
                    </a:lnTo>
                    <a:lnTo>
                      <a:pt x="931" y="0"/>
                    </a:lnTo>
                    <a:lnTo>
                      <a:pt x="572" y="399"/>
                    </a:lnTo>
                    <a:lnTo>
                      <a:pt x="195" y="877"/>
                    </a:lnTo>
                    <a:lnTo>
                      <a:pt x="0" y="1018"/>
                    </a:lnTo>
                    <a:lnTo>
                      <a:pt x="0" y="1018"/>
                    </a:lnTo>
                    <a:lnTo>
                      <a:pt x="0" y="1018"/>
                    </a:lnTo>
                    <a:close/>
                  </a:path>
                </a:pathLst>
              </a:custGeom>
              <a:solidFill>
                <a:srgbClr val="CC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22" name="Freeform 106"/>
              <p:cNvSpPr>
                <a:spLocks/>
              </p:cNvSpPr>
              <p:nvPr/>
            </p:nvSpPr>
            <p:spPr bwMode="auto">
              <a:xfrm>
                <a:off x="1832" y="2894"/>
                <a:ext cx="195" cy="279"/>
              </a:xfrm>
              <a:custGeom>
                <a:avLst/>
                <a:gdLst>
                  <a:gd name="T0" fmla="*/ 15 w 391"/>
                  <a:gd name="T1" fmla="*/ 0 h 557"/>
                  <a:gd name="T2" fmla="*/ 0 w 391"/>
                  <a:gd name="T3" fmla="*/ 242 h 557"/>
                  <a:gd name="T4" fmla="*/ 314 w 391"/>
                  <a:gd name="T5" fmla="*/ 557 h 557"/>
                  <a:gd name="T6" fmla="*/ 391 w 391"/>
                  <a:gd name="T7" fmla="*/ 470 h 557"/>
                  <a:gd name="T8" fmla="*/ 15 w 391"/>
                  <a:gd name="T9" fmla="*/ 0 h 557"/>
                  <a:gd name="T10" fmla="*/ 15 w 391"/>
                  <a:gd name="T11" fmla="*/ 0 h 557"/>
                  <a:gd name="T12" fmla="*/ 15 w 391"/>
                  <a:gd name="T13" fmla="*/ 0 h 557"/>
                </a:gdLst>
                <a:ahLst/>
                <a:cxnLst>
                  <a:cxn ang="0">
                    <a:pos x="T0" y="T1"/>
                  </a:cxn>
                  <a:cxn ang="0">
                    <a:pos x="T2" y="T3"/>
                  </a:cxn>
                  <a:cxn ang="0">
                    <a:pos x="T4" y="T5"/>
                  </a:cxn>
                  <a:cxn ang="0">
                    <a:pos x="T6" y="T7"/>
                  </a:cxn>
                  <a:cxn ang="0">
                    <a:pos x="T8" y="T9"/>
                  </a:cxn>
                  <a:cxn ang="0">
                    <a:pos x="T10" y="T11"/>
                  </a:cxn>
                  <a:cxn ang="0">
                    <a:pos x="T12" y="T13"/>
                  </a:cxn>
                </a:cxnLst>
                <a:rect l="0" t="0" r="r" b="b"/>
                <a:pathLst>
                  <a:path w="391" h="557">
                    <a:moveTo>
                      <a:pt x="15" y="0"/>
                    </a:moveTo>
                    <a:lnTo>
                      <a:pt x="0" y="242"/>
                    </a:lnTo>
                    <a:lnTo>
                      <a:pt x="314" y="557"/>
                    </a:lnTo>
                    <a:lnTo>
                      <a:pt x="391" y="470"/>
                    </a:lnTo>
                    <a:lnTo>
                      <a:pt x="15" y="0"/>
                    </a:lnTo>
                    <a:lnTo>
                      <a:pt x="15" y="0"/>
                    </a:lnTo>
                    <a:lnTo>
                      <a:pt x="15" y="0"/>
                    </a:lnTo>
                    <a:close/>
                  </a:path>
                </a:pathLst>
              </a:custGeom>
              <a:solidFill>
                <a:srgbClr val="7A7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23" name="Freeform 107"/>
              <p:cNvSpPr>
                <a:spLocks/>
              </p:cNvSpPr>
              <p:nvPr/>
            </p:nvSpPr>
            <p:spPr bwMode="auto">
              <a:xfrm>
                <a:off x="1608" y="3662"/>
                <a:ext cx="373" cy="176"/>
              </a:xfrm>
              <a:custGeom>
                <a:avLst/>
                <a:gdLst>
                  <a:gd name="T0" fmla="*/ 70 w 744"/>
                  <a:gd name="T1" fmla="*/ 8 h 352"/>
                  <a:gd name="T2" fmla="*/ 456 w 744"/>
                  <a:gd name="T3" fmla="*/ 0 h 352"/>
                  <a:gd name="T4" fmla="*/ 456 w 744"/>
                  <a:gd name="T5" fmla="*/ 95 h 352"/>
                  <a:gd name="T6" fmla="*/ 603 w 744"/>
                  <a:gd name="T7" fmla="*/ 95 h 352"/>
                  <a:gd name="T8" fmla="*/ 611 w 744"/>
                  <a:gd name="T9" fmla="*/ 197 h 352"/>
                  <a:gd name="T10" fmla="*/ 744 w 744"/>
                  <a:gd name="T11" fmla="*/ 211 h 352"/>
                  <a:gd name="T12" fmla="*/ 738 w 744"/>
                  <a:gd name="T13" fmla="*/ 346 h 352"/>
                  <a:gd name="T14" fmla="*/ 118 w 744"/>
                  <a:gd name="T15" fmla="*/ 352 h 352"/>
                  <a:gd name="T16" fmla="*/ 643 w 744"/>
                  <a:gd name="T17" fmla="*/ 275 h 352"/>
                  <a:gd name="T18" fmla="*/ 0 w 744"/>
                  <a:gd name="T19" fmla="*/ 242 h 352"/>
                  <a:gd name="T20" fmla="*/ 518 w 744"/>
                  <a:gd name="T21" fmla="*/ 157 h 352"/>
                  <a:gd name="T22" fmla="*/ 25 w 744"/>
                  <a:gd name="T23" fmla="*/ 126 h 352"/>
                  <a:gd name="T24" fmla="*/ 400 w 744"/>
                  <a:gd name="T25" fmla="*/ 56 h 352"/>
                  <a:gd name="T26" fmla="*/ 70 w 744"/>
                  <a:gd name="T27" fmla="*/ 8 h 352"/>
                  <a:gd name="T28" fmla="*/ 70 w 744"/>
                  <a:gd name="T29" fmla="*/ 8 h 352"/>
                  <a:gd name="T30" fmla="*/ 70 w 744"/>
                  <a:gd name="T31" fmla="*/ 8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4" h="352">
                    <a:moveTo>
                      <a:pt x="70" y="8"/>
                    </a:moveTo>
                    <a:lnTo>
                      <a:pt x="456" y="0"/>
                    </a:lnTo>
                    <a:lnTo>
                      <a:pt x="456" y="95"/>
                    </a:lnTo>
                    <a:lnTo>
                      <a:pt x="603" y="95"/>
                    </a:lnTo>
                    <a:lnTo>
                      <a:pt x="611" y="197"/>
                    </a:lnTo>
                    <a:lnTo>
                      <a:pt x="744" y="211"/>
                    </a:lnTo>
                    <a:lnTo>
                      <a:pt x="738" y="346"/>
                    </a:lnTo>
                    <a:lnTo>
                      <a:pt x="118" y="352"/>
                    </a:lnTo>
                    <a:lnTo>
                      <a:pt x="643" y="275"/>
                    </a:lnTo>
                    <a:lnTo>
                      <a:pt x="0" y="242"/>
                    </a:lnTo>
                    <a:lnTo>
                      <a:pt x="518" y="157"/>
                    </a:lnTo>
                    <a:lnTo>
                      <a:pt x="25" y="126"/>
                    </a:lnTo>
                    <a:lnTo>
                      <a:pt x="400" y="56"/>
                    </a:lnTo>
                    <a:lnTo>
                      <a:pt x="70" y="8"/>
                    </a:lnTo>
                    <a:lnTo>
                      <a:pt x="70" y="8"/>
                    </a:lnTo>
                    <a:lnTo>
                      <a:pt x="70"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24" name="Freeform 108"/>
              <p:cNvSpPr>
                <a:spLocks/>
              </p:cNvSpPr>
              <p:nvPr/>
            </p:nvSpPr>
            <p:spPr bwMode="auto">
              <a:xfrm>
                <a:off x="658" y="3766"/>
                <a:ext cx="959" cy="257"/>
              </a:xfrm>
              <a:custGeom>
                <a:avLst/>
                <a:gdLst>
                  <a:gd name="T0" fmla="*/ 544 w 1918"/>
                  <a:gd name="T1" fmla="*/ 0 h 513"/>
                  <a:gd name="T2" fmla="*/ 374 w 1918"/>
                  <a:gd name="T3" fmla="*/ 138 h 513"/>
                  <a:gd name="T4" fmla="*/ 251 w 1918"/>
                  <a:gd name="T5" fmla="*/ 397 h 513"/>
                  <a:gd name="T6" fmla="*/ 282 w 1918"/>
                  <a:gd name="T7" fmla="*/ 262 h 513"/>
                  <a:gd name="T8" fmla="*/ 204 w 1918"/>
                  <a:gd name="T9" fmla="*/ 341 h 513"/>
                  <a:gd name="T10" fmla="*/ 204 w 1918"/>
                  <a:gd name="T11" fmla="*/ 130 h 513"/>
                  <a:gd name="T12" fmla="*/ 156 w 1918"/>
                  <a:gd name="T13" fmla="*/ 294 h 513"/>
                  <a:gd name="T14" fmla="*/ 0 w 1918"/>
                  <a:gd name="T15" fmla="*/ 98 h 513"/>
                  <a:gd name="T16" fmla="*/ 126 w 1918"/>
                  <a:gd name="T17" fmla="*/ 341 h 513"/>
                  <a:gd name="T18" fmla="*/ 8 w 1918"/>
                  <a:gd name="T19" fmla="*/ 318 h 513"/>
                  <a:gd name="T20" fmla="*/ 149 w 1918"/>
                  <a:gd name="T21" fmla="*/ 474 h 513"/>
                  <a:gd name="T22" fmla="*/ 181 w 1918"/>
                  <a:gd name="T23" fmla="*/ 412 h 513"/>
                  <a:gd name="T24" fmla="*/ 251 w 1918"/>
                  <a:gd name="T25" fmla="*/ 482 h 513"/>
                  <a:gd name="T26" fmla="*/ 502 w 1918"/>
                  <a:gd name="T27" fmla="*/ 428 h 513"/>
                  <a:gd name="T28" fmla="*/ 1058 w 1918"/>
                  <a:gd name="T29" fmla="*/ 513 h 513"/>
                  <a:gd name="T30" fmla="*/ 1918 w 1918"/>
                  <a:gd name="T31" fmla="*/ 507 h 513"/>
                  <a:gd name="T32" fmla="*/ 1738 w 1918"/>
                  <a:gd name="T33" fmla="*/ 459 h 513"/>
                  <a:gd name="T34" fmla="*/ 1222 w 1918"/>
                  <a:gd name="T35" fmla="*/ 474 h 513"/>
                  <a:gd name="T36" fmla="*/ 713 w 1918"/>
                  <a:gd name="T37" fmla="*/ 412 h 513"/>
                  <a:gd name="T38" fmla="*/ 384 w 1918"/>
                  <a:gd name="T39" fmla="*/ 380 h 513"/>
                  <a:gd name="T40" fmla="*/ 451 w 1918"/>
                  <a:gd name="T41" fmla="*/ 126 h 513"/>
                  <a:gd name="T42" fmla="*/ 544 w 1918"/>
                  <a:gd name="T43" fmla="*/ 0 h 513"/>
                  <a:gd name="T44" fmla="*/ 544 w 1918"/>
                  <a:gd name="T45" fmla="*/ 0 h 513"/>
                  <a:gd name="T46" fmla="*/ 544 w 1918"/>
                  <a:gd name="T47" fmla="*/ 0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18" h="513">
                    <a:moveTo>
                      <a:pt x="544" y="0"/>
                    </a:moveTo>
                    <a:lnTo>
                      <a:pt x="374" y="138"/>
                    </a:lnTo>
                    <a:lnTo>
                      <a:pt x="251" y="397"/>
                    </a:lnTo>
                    <a:lnTo>
                      <a:pt x="282" y="262"/>
                    </a:lnTo>
                    <a:lnTo>
                      <a:pt x="204" y="341"/>
                    </a:lnTo>
                    <a:lnTo>
                      <a:pt x="204" y="130"/>
                    </a:lnTo>
                    <a:lnTo>
                      <a:pt x="156" y="294"/>
                    </a:lnTo>
                    <a:lnTo>
                      <a:pt x="0" y="98"/>
                    </a:lnTo>
                    <a:lnTo>
                      <a:pt x="126" y="341"/>
                    </a:lnTo>
                    <a:lnTo>
                      <a:pt x="8" y="318"/>
                    </a:lnTo>
                    <a:lnTo>
                      <a:pt x="149" y="474"/>
                    </a:lnTo>
                    <a:lnTo>
                      <a:pt x="181" y="412"/>
                    </a:lnTo>
                    <a:lnTo>
                      <a:pt x="251" y="482"/>
                    </a:lnTo>
                    <a:lnTo>
                      <a:pt x="502" y="428"/>
                    </a:lnTo>
                    <a:lnTo>
                      <a:pt x="1058" y="513"/>
                    </a:lnTo>
                    <a:lnTo>
                      <a:pt x="1918" y="507"/>
                    </a:lnTo>
                    <a:lnTo>
                      <a:pt x="1738" y="459"/>
                    </a:lnTo>
                    <a:lnTo>
                      <a:pt x="1222" y="474"/>
                    </a:lnTo>
                    <a:lnTo>
                      <a:pt x="713" y="412"/>
                    </a:lnTo>
                    <a:lnTo>
                      <a:pt x="384" y="380"/>
                    </a:lnTo>
                    <a:lnTo>
                      <a:pt x="451" y="126"/>
                    </a:lnTo>
                    <a:lnTo>
                      <a:pt x="544" y="0"/>
                    </a:lnTo>
                    <a:lnTo>
                      <a:pt x="544" y="0"/>
                    </a:lnTo>
                    <a:lnTo>
                      <a:pt x="54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25" name="Freeform 109"/>
              <p:cNvSpPr>
                <a:spLocks/>
              </p:cNvSpPr>
              <p:nvPr/>
            </p:nvSpPr>
            <p:spPr bwMode="auto">
              <a:xfrm>
                <a:off x="1041" y="3796"/>
                <a:ext cx="485" cy="63"/>
              </a:xfrm>
              <a:custGeom>
                <a:avLst/>
                <a:gdLst>
                  <a:gd name="T0" fmla="*/ 133 w 971"/>
                  <a:gd name="T1" fmla="*/ 0 h 126"/>
                  <a:gd name="T2" fmla="*/ 0 w 971"/>
                  <a:gd name="T3" fmla="*/ 71 h 126"/>
                  <a:gd name="T4" fmla="*/ 220 w 971"/>
                  <a:gd name="T5" fmla="*/ 126 h 126"/>
                  <a:gd name="T6" fmla="*/ 971 w 971"/>
                  <a:gd name="T7" fmla="*/ 118 h 126"/>
                  <a:gd name="T8" fmla="*/ 227 w 971"/>
                  <a:gd name="T9" fmla="*/ 85 h 126"/>
                  <a:gd name="T10" fmla="*/ 133 w 971"/>
                  <a:gd name="T11" fmla="*/ 0 h 126"/>
                  <a:gd name="T12" fmla="*/ 133 w 971"/>
                  <a:gd name="T13" fmla="*/ 0 h 126"/>
                  <a:gd name="T14" fmla="*/ 133 w 971"/>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1" h="126">
                    <a:moveTo>
                      <a:pt x="133" y="0"/>
                    </a:moveTo>
                    <a:lnTo>
                      <a:pt x="0" y="71"/>
                    </a:lnTo>
                    <a:lnTo>
                      <a:pt x="220" y="126"/>
                    </a:lnTo>
                    <a:lnTo>
                      <a:pt x="971" y="118"/>
                    </a:lnTo>
                    <a:lnTo>
                      <a:pt x="227" y="85"/>
                    </a:lnTo>
                    <a:lnTo>
                      <a:pt x="133" y="0"/>
                    </a:lnTo>
                    <a:lnTo>
                      <a:pt x="133" y="0"/>
                    </a:lnTo>
                    <a:lnTo>
                      <a:pt x="1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26" name="Freeform 110"/>
              <p:cNvSpPr>
                <a:spLocks/>
              </p:cNvSpPr>
              <p:nvPr/>
            </p:nvSpPr>
            <p:spPr bwMode="auto">
              <a:xfrm>
                <a:off x="1593" y="3855"/>
                <a:ext cx="579" cy="168"/>
              </a:xfrm>
              <a:custGeom>
                <a:avLst/>
                <a:gdLst>
                  <a:gd name="T0" fmla="*/ 0 w 1159"/>
                  <a:gd name="T1" fmla="*/ 0 h 336"/>
                  <a:gd name="T2" fmla="*/ 180 w 1159"/>
                  <a:gd name="T3" fmla="*/ 141 h 336"/>
                  <a:gd name="T4" fmla="*/ 769 w 1159"/>
                  <a:gd name="T5" fmla="*/ 125 h 336"/>
                  <a:gd name="T6" fmla="*/ 267 w 1159"/>
                  <a:gd name="T7" fmla="*/ 180 h 336"/>
                  <a:gd name="T8" fmla="*/ 306 w 1159"/>
                  <a:gd name="T9" fmla="*/ 290 h 336"/>
                  <a:gd name="T10" fmla="*/ 1159 w 1159"/>
                  <a:gd name="T11" fmla="*/ 336 h 336"/>
                  <a:gd name="T12" fmla="*/ 188 w 1159"/>
                  <a:gd name="T13" fmla="*/ 330 h 336"/>
                  <a:gd name="T14" fmla="*/ 0 w 1159"/>
                  <a:gd name="T15" fmla="*/ 0 h 336"/>
                  <a:gd name="T16" fmla="*/ 0 w 1159"/>
                  <a:gd name="T17" fmla="*/ 0 h 336"/>
                  <a:gd name="T18" fmla="*/ 0 w 1159"/>
                  <a:gd name="T19"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9" h="336">
                    <a:moveTo>
                      <a:pt x="0" y="0"/>
                    </a:moveTo>
                    <a:lnTo>
                      <a:pt x="180" y="141"/>
                    </a:lnTo>
                    <a:lnTo>
                      <a:pt x="769" y="125"/>
                    </a:lnTo>
                    <a:lnTo>
                      <a:pt x="267" y="180"/>
                    </a:lnTo>
                    <a:lnTo>
                      <a:pt x="306" y="290"/>
                    </a:lnTo>
                    <a:lnTo>
                      <a:pt x="1159" y="336"/>
                    </a:lnTo>
                    <a:lnTo>
                      <a:pt x="188" y="330"/>
                    </a:lnTo>
                    <a:lnTo>
                      <a:pt x="0" y="0"/>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27" name="Freeform 111"/>
              <p:cNvSpPr>
                <a:spLocks/>
              </p:cNvSpPr>
              <p:nvPr/>
            </p:nvSpPr>
            <p:spPr bwMode="auto">
              <a:xfrm>
                <a:off x="1108" y="3345"/>
                <a:ext cx="491" cy="465"/>
              </a:xfrm>
              <a:custGeom>
                <a:avLst/>
                <a:gdLst>
                  <a:gd name="T0" fmla="*/ 66 w 984"/>
                  <a:gd name="T1" fmla="*/ 350 h 932"/>
                  <a:gd name="T2" fmla="*/ 0 w 984"/>
                  <a:gd name="T3" fmla="*/ 523 h 932"/>
                  <a:gd name="T4" fmla="*/ 90 w 984"/>
                  <a:gd name="T5" fmla="*/ 697 h 932"/>
                  <a:gd name="T6" fmla="*/ 90 w 984"/>
                  <a:gd name="T7" fmla="*/ 853 h 932"/>
                  <a:gd name="T8" fmla="*/ 348 w 984"/>
                  <a:gd name="T9" fmla="*/ 882 h 932"/>
                  <a:gd name="T10" fmla="*/ 836 w 984"/>
                  <a:gd name="T11" fmla="*/ 932 h 932"/>
                  <a:gd name="T12" fmla="*/ 881 w 984"/>
                  <a:gd name="T13" fmla="*/ 822 h 932"/>
                  <a:gd name="T14" fmla="*/ 940 w 984"/>
                  <a:gd name="T15" fmla="*/ 733 h 932"/>
                  <a:gd name="T16" fmla="*/ 979 w 984"/>
                  <a:gd name="T17" fmla="*/ 648 h 932"/>
                  <a:gd name="T18" fmla="*/ 840 w 984"/>
                  <a:gd name="T19" fmla="*/ 494 h 932"/>
                  <a:gd name="T20" fmla="*/ 656 w 984"/>
                  <a:gd name="T21" fmla="*/ 479 h 932"/>
                  <a:gd name="T22" fmla="*/ 671 w 984"/>
                  <a:gd name="T23" fmla="*/ 514 h 932"/>
                  <a:gd name="T24" fmla="*/ 830 w 984"/>
                  <a:gd name="T25" fmla="*/ 582 h 932"/>
                  <a:gd name="T26" fmla="*/ 866 w 984"/>
                  <a:gd name="T27" fmla="*/ 677 h 932"/>
                  <a:gd name="T28" fmla="*/ 805 w 984"/>
                  <a:gd name="T29" fmla="*/ 853 h 932"/>
                  <a:gd name="T30" fmla="*/ 636 w 984"/>
                  <a:gd name="T31" fmla="*/ 897 h 932"/>
                  <a:gd name="T32" fmla="*/ 577 w 984"/>
                  <a:gd name="T33" fmla="*/ 832 h 932"/>
                  <a:gd name="T34" fmla="*/ 453 w 984"/>
                  <a:gd name="T35" fmla="*/ 802 h 932"/>
                  <a:gd name="T36" fmla="*/ 423 w 984"/>
                  <a:gd name="T37" fmla="*/ 748 h 932"/>
                  <a:gd name="T38" fmla="*/ 394 w 984"/>
                  <a:gd name="T39" fmla="*/ 687 h 932"/>
                  <a:gd name="T40" fmla="*/ 497 w 984"/>
                  <a:gd name="T41" fmla="*/ 450 h 932"/>
                  <a:gd name="T42" fmla="*/ 423 w 984"/>
                  <a:gd name="T43" fmla="*/ 364 h 932"/>
                  <a:gd name="T44" fmla="*/ 364 w 984"/>
                  <a:gd name="T45" fmla="*/ 186 h 932"/>
                  <a:gd name="T46" fmla="*/ 299 w 984"/>
                  <a:gd name="T47" fmla="*/ 181 h 932"/>
                  <a:gd name="T48" fmla="*/ 230 w 984"/>
                  <a:gd name="T49" fmla="*/ 0 h 932"/>
                  <a:gd name="T50" fmla="*/ 235 w 984"/>
                  <a:gd name="T51" fmla="*/ 166 h 932"/>
                  <a:gd name="T52" fmla="*/ 328 w 984"/>
                  <a:gd name="T53" fmla="*/ 245 h 932"/>
                  <a:gd name="T54" fmla="*/ 394 w 984"/>
                  <a:gd name="T55" fmla="*/ 587 h 932"/>
                  <a:gd name="T56" fmla="*/ 318 w 984"/>
                  <a:gd name="T57" fmla="*/ 553 h 932"/>
                  <a:gd name="T58" fmla="*/ 184 w 984"/>
                  <a:gd name="T59" fmla="*/ 653 h 932"/>
                  <a:gd name="T60" fmla="*/ 90 w 984"/>
                  <a:gd name="T61" fmla="*/ 587 h 932"/>
                  <a:gd name="T62" fmla="*/ 41 w 984"/>
                  <a:gd name="T63" fmla="*/ 499 h 932"/>
                  <a:gd name="T64" fmla="*/ 120 w 984"/>
                  <a:gd name="T65" fmla="*/ 245 h 932"/>
                  <a:gd name="T66" fmla="*/ 120 w 984"/>
                  <a:gd name="T67" fmla="*/ 245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4" h="932">
                    <a:moveTo>
                      <a:pt x="120" y="245"/>
                    </a:moveTo>
                    <a:lnTo>
                      <a:pt x="66" y="350"/>
                    </a:lnTo>
                    <a:lnTo>
                      <a:pt x="36" y="423"/>
                    </a:lnTo>
                    <a:lnTo>
                      <a:pt x="0" y="523"/>
                    </a:lnTo>
                    <a:lnTo>
                      <a:pt x="30" y="594"/>
                    </a:lnTo>
                    <a:lnTo>
                      <a:pt x="90" y="697"/>
                    </a:lnTo>
                    <a:lnTo>
                      <a:pt x="25" y="787"/>
                    </a:lnTo>
                    <a:lnTo>
                      <a:pt x="90" y="853"/>
                    </a:lnTo>
                    <a:lnTo>
                      <a:pt x="149" y="902"/>
                    </a:lnTo>
                    <a:lnTo>
                      <a:pt x="348" y="882"/>
                    </a:lnTo>
                    <a:lnTo>
                      <a:pt x="622" y="927"/>
                    </a:lnTo>
                    <a:lnTo>
                      <a:pt x="836" y="932"/>
                    </a:lnTo>
                    <a:lnTo>
                      <a:pt x="876" y="932"/>
                    </a:lnTo>
                    <a:lnTo>
                      <a:pt x="881" y="822"/>
                    </a:lnTo>
                    <a:lnTo>
                      <a:pt x="925" y="812"/>
                    </a:lnTo>
                    <a:lnTo>
                      <a:pt x="940" y="733"/>
                    </a:lnTo>
                    <a:lnTo>
                      <a:pt x="984" y="722"/>
                    </a:lnTo>
                    <a:lnTo>
                      <a:pt x="979" y="648"/>
                    </a:lnTo>
                    <a:lnTo>
                      <a:pt x="881" y="609"/>
                    </a:lnTo>
                    <a:lnTo>
                      <a:pt x="840" y="494"/>
                    </a:lnTo>
                    <a:lnTo>
                      <a:pt x="736" y="445"/>
                    </a:lnTo>
                    <a:lnTo>
                      <a:pt x="656" y="479"/>
                    </a:lnTo>
                    <a:lnTo>
                      <a:pt x="607" y="558"/>
                    </a:lnTo>
                    <a:lnTo>
                      <a:pt x="671" y="514"/>
                    </a:lnTo>
                    <a:lnTo>
                      <a:pt x="771" y="494"/>
                    </a:lnTo>
                    <a:lnTo>
                      <a:pt x="830" y="582"/>
                    </a:lnTo>
                    <a:lnTo>
                      <a:pt x="795" y="633"/>
                    </a:lnTo>
                    <a:lnTo>
                      <a:pt x="866" y="677"/>
                    </a:lnTo>
                    <a:lnTo>
                      <a:pt x="871" y="792"/>
                    </a:lnTo>
                    <a:lnTo>
                      <a:pt x="805" y="853"/>
                    </a:lnTo>
                    <a:lnTo>
                      <a:pt x="781" y="912"/>
                    </a:lnTo>
                    <a:lnTo>
                      <a:pt x="636" y="897"/>
                    </a:lnTo>
                    <a:lnTo>
                      <a:pt x="597" y="777"/>
                    </a:lnTo>
                    <a:lnTo>
                      <a:pt x="577" y="832"/>
                    </a:lnTo>
                    <a:lnTo>
                      <a:pt x="517" y="868"/>
                    </a:lnTo>
                    <a:lnTo>
                      <a:pt x="453" y="802"/>
                    </a:lnTo>
                    <a:lnTo>
                      <a:pt x="463" y="663"/>
                    </a:lnTo>
                    <a:lnTo>
                      <a:pt x="423" y="748"/>
                    </a:lnTo>
                    <a:lnTo>
                      <a:pt x="338" y="797"/>
                    </a:lnTo>
                    <a:lnTo>
                      <a:pt x="394" y="687"/>
                    </a:lnTo>
                    <a:lnTo>
                      <a:pt x="472" y="553"/>
                    </a:lnTo>
                    <a:lnTo>
                      <a:pt x="497" y="450"/>
                    </a:lnTo>
                    <a:lnTo>
                      <a:pt x="433" y="325"/>
                    </a:lnTo>
                    <a:lnTo>
                      <a:pt x="423" y="364"/>
                    </a:lnTo>
                    <a:lnTo>
                      <a:pt x="372" y="291"/>
                    </a:lnTo>
                    <a:lnTo>
                      <a:pt x="364" y="186"/>
                    </a:lnTo>
                    <a:lnTo>
                      <a:pt x="318" y="95"/>
                    </a:lnTo>
                    <a:lnTo>
                      <a:pt x="299" y="181"/>
                    </a:lnTo>
                    <a:lnTo>
                      <a:pt x="249" y="125"/>
                    </a:lnTo>
                    <a:lnTo>
                      <a:pt x="230" y="0"/>
                    </a:lnTo>
                    <a:lnTo>
                      <a:pt x="174" y="171"/>
                    </a:lnTo>
                    <a:lnTo>
                      <a:pt x="235" y="166"/>
                    </a:lnTo>
                    <a:lnTo>
                      <a:pt x="289" y="279"/>
                    </a:lnTo>
                    <a:lnTo>
                      <a:pt x="328" y="245"/>
                    </a:lnTo>
                    <a:lnTo>
                      <a:pt x="408" y="455"/>
                    </a:lnTo>
                    <a:lnTo>
                      <a:pt x="394" y="587"/>
                    </a:lnTo>
                    <a:lnTo>
                      <a:pt x="323" y="663"/>
                    </a:lnTo>
                    <a:lnTo>
                      <a:pt x="318" y="553"/>
                    </a:lnTo>
                    <a:lnTo>
                      <a:pt x="225" y="722"/>
                    </a:lnTo>
                    <a:lnTo>
                      <a:pt x="184" y="653"/>
                    </a:lnTo>
                    <a:lnTo>
                      <a:pt x="164" y="768"/>
                    </a:lnTo>
                    <a:lnTo>
                      <a:pt x="90" y="587"/>
                    </a:lnTo>
                    <a:lnTo>
                      <a:pt x="105" y="464"/>
                    </a:lnTo>
                    <a:lnTo>
                      <a:pt x="41" y="499"/>
                    </a:lnTo>
                    <a:lnTo>
                      <a:pt x="125" y="359"/>
                    </a:lnTo>
                    <a:lnTo>
                      <a:pt x="120" y="245"/>
                    </a:lnTo>
                    <a:lnTo>
                      <a:pt x="120" y="245"/>
                    </a:lnTo>
                    <a:lnTo>
                      <a:pt x="120" y="2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28" name="Freeform 112"/>
              <p:cNvSpPr>
                <a:spLocks/>
              </p:cNvSpPr>
              <p:nvPr/>
            </p:nvSpPr>
            <p:spPr bwMode="auto">
              <a:xfrm>
                <a:off x="1727" y="3487"/>
                <a:ext cx="59" cy="85"/>
              </a:xfrm>
              <a:custGeom>
                <a:avLst/>
                <a:gdLst>
                  <a:gd name="T0" fmla="*/ 44 w 118"/>
                  <a:gd name="T1" fmla="*/ 0 h 169"/>
                  <a:gd name="T2" fmla="*/ 34 w 118"/>
                  <a:gd name="T3" fmla="*/ 65 h 169"/>
                  <a:gd name="T4" fmla="*/ 74 w 118"/>
                  <a:gd name="T5" fmla="*/ 70 h 169"/>
                  <a:gd name="T6" fmla="*/ 118 w 118"/>
                  <a:gd name="T7" fmla="*/ 5 h 169"/>
                  <a:gd name="T8" fmla="*/ 98 w 118"/>
                  <a:gd name="T9" fmla="*/ 169 h 169"/>
                  <a:gd name="T10" fmla="*/ 30 w 118"/>
                  <a:gd name="T11" fmla="*/ 165 h 169"/>
                  <a:gd name="T12" fmla="*/ 39 w 118"/>
                  <a:gd name="T13" fmla="*/ 105 h 169"/>
                  <a:gd name="T14" fmla="*/ 0 w 118"/>
                  <a:gd name="T15" fmla="*/ 60 h 169"/>
                  <a:gd name="T16" fmla="*/ 44 w 118"/>
                  <a:gd name="T17" fmla="*/ 0 h 169"/>
                  <a:gd name="T18" fmla="*/ 44 w 118"/>
                  <a:gd name="T19" fmla="*/ 0 h 169"/>
                  <a:gd name="T20" fmla="*/ 44 w 118"/>
                  <a:gd name="T21"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 h="169">
                    <a:moveTo>
                      <a:pt x="44" y="0"/>
                    </a:moveTo>
                    <a:lnTo>
                      <a:pt x="34" y="65"/>
                    </a:lnTo>
                    <a:lnTo>
                      <a:pt x="74" y="70"/>
                    </a:lnTo>
                    <a:lnTo>
                      <a:pt x="118" y="5"/>
                    </a:lnTo>
                    <a:lnTo>
                      <a:pt x="98" y="169"/>
                    </a:lnTo>
                    <a:lnTo>
                      <a:pt x="30" y="165"/>
                    </a:lnTo>
                    <a:lnTo>
                      <a:pt x="39" y="105"/>
                    </a:lnTo>
                    <a:lnTo>
                      <a:pt x="0" y="60"/>
                    </a:lnTo>
                    <a:lnTo>
                      <a:pt x="44" y="0"/>
                    </a:lnTo>
                    <a:lnTo>
                      <a:pt x="44" y="0"/>
                    </a:lnTo>
                    <a:lnTo>
                      <a:pt x="4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29" name="Freeform 113"/>
              <p:cNvSpPr>
                <a:spLocks/>
              </p:cNvSpPr>
              <p:nvPr/>
            </p:nvSpPr>
            <p:spPr bwMode="auto">
              <a:xfrm>
                <a:off x="1195" y="2654"/>
                <a:ext cx="218" cy="259"/>
              </a:xfrm>
              <a:custGeom>
                <a:avLst/>
                <a:gdLst>
                  <a:gd name="T0" fmla="*/ 0 w 438"/>
                  <a:gd name="T1" fmla="*/ 20 h 516"/>
                  <a:gd name="T2" fmla="*/ 49 w 438"/>
                  <a:gd name="T3" fmla="*/ 105 h 516"/>
                  <a:gd name="T4" fmla="*/ 125 w 438"/>
                  <a:gd name="T5" fmla="*/ 79 h 516"/>
                  <a:gd name="T6" fmla="*/ 125 w 438"/>
                  <a:gd name="T7" fmla="*/ 0 h 516"/>
                  <a:gd name="T8" fmla="*/ 159 w 438"/>
                  <a:gd name="T9" fmla="*/ 69 h 516"/>
                  <a:gd name="T10" fmla="*/ 438 w 438"/>
                  <a:gd name="T11" fmla="*/ 15 h 516"/>
                  <a:gd name="T12" fmla="*/ 382 w 438"/>
                  <a:gd name="T13" fmla="*/ 84 h 516"/>
                  <a:gd name="T14" fmla="*/ 402 w 438"/>
                  <a:gd name="T15" fmla="*/ 343 h 516"/>
                  <a:gd name="T16" fmla="*/ 348 w 438"/>
                  <a:gd name="T17" fmla="*/ 159 h 516"/>
                  <a:gd name="T18" fmla="*/ 189 w 438"/>
                  <a:gd name="T19" fmla="*/ 169 h 516"/>
                  <a:gd name="T20" fmla="*/ 203 w 438"/>
                  <a:gd name="T21" fmla="*/ 516 h 516"/>
                  <a:gd name="T22" fmla="*/ 139 w 438"/>
                  <a:gd name="T23" fmla="*/ 198 h 516"/>
                  <a:gd name="T24" fmla="*/ 89 w 438"/>
                  <a:gd name="T25" fmla="*/ 193 h 516"/>
                  <a:gd name="T26" fmla="*/ 79 w 438"/>
                  <a:gd name="T27" fmla="*/ 129 h 516"/>
                  <a:gd name="T28" fmla="*/ 10 w 438"/>
                  <a:gd name="T29" fmla="*/ 134 h 516"/>
                  <a:gd name="T30" fmla="*/ 0 w 438"/>
                  <a:gd name="T31" fmla="*/ 20 h 516"/>
                  <a:gd name="T32" fmla="*/ 0 w 438"/>
                  <a:gd name="T33" fmla="*/ 20 h 516"/>
                  <a:gd name="T34" fmla="*/ 0 w 438"/>
                  <a:gd name="T35" fmla="*/ 20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516">
                    <a:moveTo>
                      <a:pt x="0" y="20"/>
                    </a:moveTo>
                    <a:lnTo>
                      <a:pt x="49" y="105"/>
                    </a:lnTo>
                    <a:lnTo>
                      <a:pt x="125" y="79"/>
                    </a:lnTo>
                    <a:lnTo>
                      <a:pt x="125" y="0"/>
                    </a:lnTo>
                    <a:lnTo>
                      <a:pt x="159" y="69"/>
                    </a:lnTo>
                    <a:lnTo>
                      <a:pt x="438" y="15"/>
                    </a:lnTo>
                    <a:lnTo>
                      <a:pt x="382" y="84"/>
                    </a:lnTo>
                    <a:lnTo>
                      <a:pt x="402" y="343"/>
                    </a:lnTo>
                    <a:lnTo>
                      <a:pt x="348" y="159"/>
                    </a:lnTo>
                    <a:lnTo>
                      <a:pt x="189" y="169"/>
                    </a:lnTo>
                    <a:lnTo>
                      <a:pt x="203" y="516"/>
                    </a:lnTo>
                    <a:lnTo>
                      <a:pt x="139" y="198"/>
                    </a:lnTo>
                    <a:lnTo>
                      <a:pt x="89" y="193"/>
                    </a:lnTo>
                    <a:lnTo>
                      <a:pt x="79" y="129"/>
                    </a:lnTo>
                    <a:lnTo>
                      <a:pt x="10" y="134"/>
                    </a:lnTo>
                    <a:lnTo>
                      <a:pt x="0" y="20"/>
                    </a:lnTo>
                    <a:lnTo>
                      <a:pt x="0" y="20"/>
                    </a:lnTo>
                    <a:lnTo>
                      <a:pt x="0"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30" name="Freeform 114"/>
              <p:cNvSpPr>
                <a:spLocks/>
              </p:cNvSpPr>
              <p:nvPr/>
            </p:nvSpPr>
            <p:spPr bwMode="auto">
              <a:xfrm>
                <a:off x="1199" y="2554"/>
                <a:ext cx="214" cy="108"/>
              </a:xfrm>
              <a:custGeom>
                <a:avLst/>
                <a:gdLst>
                  <a:gd name="T0" fmla="*/ 0 w 428"/>
                  <a:gd name="T1" fmla="*/ 215 h 215"/>
                  <a:gd name="T2" fmla="*/ 108 w 428"/>
                  <a:gd name="T3" fmla="*/ 144 h 215"/>
                  <a:gd name="T4" fmla="*/ 93 w 428"/>
                  <a:gd name="T5" fmla="*/ 31 h 215"/>
                  <a:gd name="T6" fmla="*/ 233 w 428"/>
                  <a:gd name="T7" fmla="*/ 0 h 215"/>
                  <a:gd name="T8" fmla="*/ 134 w 428"/>
                  <a:gd name="T9" fmla="*/ 61 h 215"/>
                  <a:gd name="T10" fmla="*/ 149 w 428"/>
                  <a:gd name="T11" fmla="*/ 129 h 215"/>
                  <a:gd name="T12" fmla="*/ 228 w 428"/>
                  <a:gd name="T13" fmla="*/ 120 h 215"/>
                  <a:gd name="T14" fmla="*/ 288 w 428"/>
                  <a:gd name="T15" fmla="*/ 5 h 215"/>
                  <a:gd name="T16" fmla="*/ 313 w 428"/>
                  <a:gd name="T17" fmla="*/ 125 h 215"/>
                  <a:gd name="T18" fmla="*/ 428 w 428"/>
                  <a:gd name="T19" fmla="*/ 154 h 215"/>
                  <a:gd name="T20" fmla="*/ 124 w 428"/>
                  <a:gd name="T21" fmla="*/ 170 h 215"/>
                  <a:gd name="T22" fmla="*/ 0 w 428"/>
                  <a:gd name="T23" fmla="*/ 215 h 215"/>
                  <a:gd name="T24" fmla="*/ 0 w 428"/>
                  <a:gd name="T25" fmla="*/ 215 h 215"/>
                  <a:gd name="T26" fmla="*/ 0 w 428"/>
                  <a:gd name="T27" fmla="*/ 215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8" h="215">
                    <a:moveTo>
                      <a:pt x="0" y="215"/>
                    </a:moveTo>
                    <a:lnTo>
                      <a:pt x="108" y="144"/>
                    </a:lnTo>
                    <a:lnTo>
                      <a:pt x="93" y="31"/>
                    </a:lnTo>
                    <a:lnTo>
                      <a:pt x="233" y="0"/>
                    </a:lnTo>
                    <a:lnTo>
                      <a:pt x="134" y="61"/>
                    </a:lnTo>
                    <a:lnTo>
                      <a:pt x="149" y="129"/>
                    </a:lnTo>
                    <a:lnTo>
                      <a:pt x="228" y="120"/>
                    </a:lnTo>
                    <a:lnTo>
                      <a:pt x="288" y="5"/>
                    </a:lnTo>
                    <a:lnTo>
                      <a:pt x="313" y="125"/>
                    </a:lnTo>
                    <a:lnTo>
                      <a:pt x="428" y="154"/>
                    </a:lnTo>
                    <a:lnTo>
                      <a:pt x="124" y="170"/>
                    </a:lnTo>
                    <a:lnTo>
                      <a:pt x="0" y="215"/>
                    </a:lnTo>
                    <a:lnTo>
                      <a:pt x="0" y="215"/>
                    </a:lnTo>
                    <a:lnTo>
                      <a:pt x="0" y="2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31" name="Freeform 115"/>
              <p:cNvSpPr>
                <a:spLocks/>
              </p:cNvSpPr>
              <p:nvPr/>
            </p:nvSpPr>
            <p:spPr bwMode="auto">
              <a:xfrm>
                <a:off x="1162" y="2796"/>
                <a:ext cx="271" cy="272"/>
              </a:xfrm>
              <a:custGeom>
                <a:avLst/>
                <a:gdLst>
                  <a:gd name="T0" fmla="*/ 404 w 543"/>
                  <a:gd name="T1" fmla="*/ 119 h 542"/>
                  <a:gd name="T2" fmla="*/ 294 w 543"/>
                  <a:gd name="T3" fmla="*/ 223 h 542"/>
                  <a:gd name="T4" fmla="*/ 318 w 543"/>
                  <a:gd name="T5" fmla="*/ 244 h 542"/>
                  <a:gd name="T6" fmla="*/ 184 w 543"/>
                  <a:gd name="T7" fmla="*/ 327 h 542"/>
                  <a:gd name="T8" fmla="*/ 220 w 543"/>
                  <a:gd name="T9" fmla="*/ 342 h 542"/>
                  <a:gd name="T10" fmla="*/ 91 w 543"/>
                  <a:gd name="T11" fmla="*/ 416 h 542"/>
                  <a:gd name="T12" fmla="*/ 125 w 543"/>
                  <a:gd name="T13" fmla="*/ 437 h 542"/>
                  <a:gd name="T14" fmla="*/ 0 w 543"/>
                  <a:gd name="T15" fmla="*/ 511 h 542"/>
                  <a:gd name="T16" fmla="*/ 46 w 543"/>
                  <a:gd name="T17" fmla="*/ 542 h 542"/>
                  <a:gd name="T18" fmla="*/ 304 w 543"/>
                  <a:gd name="T19" fmla="*/ 303 h 542"/>
                  <a:gd name="T20" fmla="*/ 543 w 543"/>
                  <a:gd name="T21" fmla="*/ 0 h 542"/>
                  <a:gd name="T22" fmla="*/ 379 w 543"/>
                  <a:gd name="T23" fmla="*/ 105 h 542"/>
                  <a:gd name="T24" fmla="*/ 404 w 543"/>
                  <a:gd name="T25" fmla="*/ 119 h 542"/>
                  <a:gd name="T26" fmla="*/ 404 w 543"/>
                  <a:gd name="T27" fmla="*/ 119 h 542"/>
                  <a:gd name="T28" fmla="*/ 404 w 543"/>
                  <a:gd name="T29" fmla="*/ 119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3" h="542">
                    <a:moveTo>
                      <a:pt x="404" y="119"/>
                    </a:moveTo>
                    <a:lnTo>
                      <a:pt x="294" y="223"/>
                    </a:lnTo>
                    <a:lnTo>
                      <a:pt x="318" y="244"/>
                    </a:lnTo>
                    <a:lnTo>
                      <a:pt x="184" y="327"/>
                    </a:lnTo>
                    <a:lnTo>
                      <a:pt x="220" y="342"/>
                    </a:lnTo>
                    <a:lnTo>
                      <a:pt x="91" y="416"/>
                    </a:lnTo>
                    <a:lnTo>
                      <a:pt x="125" y="437"/>
                    </a:lnTo>
                    <a:lnTo>
                      <a:pt x="0" y="511"/>
                    </a:lnTo>
                    <a:lnTo>
                      <a:pt x="46" y="542"/>
                    </a:lnTo>
                    <a:lnTo>
                      <a:pt x="304" y="303"/>
                    </a:lnTo>
                    <a:lnTo>
                      <a:pt x="543" y="0"/>
                    </a:lnTo>
                    <a:lnTo>
                      <a:pt x="379" y="105"/>
                    </a:lnTo>
                    <a:lnTo>
                      <a:pt x="404" y="119"/>
                    </a:lnTo>
                    <a:lnTo>
                      <a:pt x="404" y="119"/>
                    </a:lnTo>
                    <a:lnTo>
                      <a:pt x="404" y="1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32" name="Freeform 116"/>
              <p:cNvSpPr>
                <a:spLocks/>
              </p:cNvSpPr>
              <p:nvPr/>
            </p:nvSpPr>
            <p:spPr bwMode="auto">
              <a:xfrm>
                <a:off x="1395" y="2422"/>
                <a:ext cx="241" cy="361"/>
              </a:xfrm>
              <a:custGeom>
                <a:avLst/>
                <a:gdLst>
                  <a:gd name="T0" fmla="*/ 482 w 482"/>
                  <a:gd name="T1" fmla="*/ 0 h 721"/>
                  <a:gd name="T2" fmla="*/ 393 w 482"/>
                  <a:gd name="T3" fmla="*/ 249 h 721"/>
                  <a:gd name="T4" fmla="*/ 90 w 482"/>
                  <a:gd name="T5" fmla="*/ 721 h 721"/>
                  <a:gd name="T6" fmla="*/ 55 w 482"/>
                  <a:gd name="T7" fmla="*/ 702 h 721"/>
                  <a:gd name="T8" fmla="*/ 144 w 482"/>
                  <a:gd name="T9" fmla="*/ 593 h 721"/>
                  <a:gd name="T10" fmla="*/ 129 w 482"/>
                  <a:gd name="T11" fmla="*/ 569 h 721"/>
                  <a:gd name="T12" fmla="*/ 214 w 482"/>
                  <a:gd name="T13" fmla="*/ 469 h 721"/>
                  <a:gd name="T14" fmla="*/ 219 w 482"/>
                  <a:gd name="T15" fmla="*/ 430 h 721"/>
                  <a:gd name="T16" fmla="*/ 313 w 482"/>
                  <a:gd name="T17" fmla="*/ 298 h 721"/>
                  <a:gd name="T18" fmla="*/ 26 w 482"/>
                  <a:gd name="T19" fmla="*/ 633 h 721"/>
                  <a:gd name="T20" fmla="*/ 0 w 482"/>
                  <a:gd name="T21" fmla="*/ 608 h 721"/>
                  <a:gd name="T22" fmla="*/ 70 w 482"/>
                  <a:gd name="T23" fmla="*/ 538 h 721"/>
                  <a:gd name="T24" fmla="*/ 46 w 482"/>
                  <a:gd name="T25" fmla="*/ 518 h 721"/>
                  <a:gd name="T26" fmla="*/ 154 w 482"/>
                  <a:gd name="T27" fmla="*/ 430 h 721"/>
                  <a:gd name="T28" fmla="*/ 119 w 482"/>
                  <a:gd name="T29" fmla="*/ 413 h 721"/>
                  <a:gd name="T30" fmla="*/ 224 w 482"/>
                  <a:gd name="T31" fmla="*/ 320 h 721"/>
                  <a:gd name="T32" fmla="*/ 195 w 482"/>
                  <a:gd name="T33" fmla="*/ 305 h 721"/>
                  <a:gd name="T34" fmla="*/ 318 w 482"/>
                  <a:gd name="T35" fmla="*/ 175 h 721"/>
                  <a:gd name="T36" fmla="*/ 288 w 482"/>
                  <a:gd name="T37" fmla="*/ 161 h 721"/>
                  <a:gd name="T38" fmla="*/ 482 w 482"/>
                  <a:gd name="T39" fmla="*/ 0 h 721"/>
                  <a:gd name="T40" fmla="*/ 482 w 482"/>
                  <a:gd name="T41" fmla="*/ 0 h 721"/>
                  <a:gd name="T42" fmla="*/ 482 w 482"/>
                  <a:gd name="T43"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2" h="721">
                    <a:moveTo>
                      <a:pt x="482" y="0"/>
                    </a:moveTo>
                    <a:lnTo>
                      <a:pt x="393" y="249"/>
                    </a:lnTo>
                    <a:lnTo>
                      <a:pt x="90" y="721"/>
                    </a:lnTo>
                    <a:lnTo>
                      <a:pt x="55" y="702"/>
                    </a:lnTo>
                    <a:lnTo>
                      <a:pt x="144" y="593"/>
                    </a:lnTo>
                    <a:lnTo>
                      <a:pt x="129" y="569"/>
                    </a:lnTo>
                    <a:lnTo>
                      <a:pt x="214" y="469"/>
                    </a:lnTo>
                    <a:lnTo>
                      <a:pt x="219" y="430"/>
                    </a:lnTo>
                    <a:lnTo>
                      <a:pt x="313" y="298"/>
                    </a:lnTo>
                    <a:lnTo>
                      <a:pt x="26" y="633"/>
                    </a:lnTo>
                    <a:lnTo>
                      <a:pt x="0" y="608"/>
                    </a:lnTo>
                    <a:lnTo>
                      <a:pt x="70" y="538"/>
                    </a:lnTo>
                    <a:lnTo>
                      <a:pt x="46" y="518"/>
                    </a:lnTo>
                    <a:lnTo>
                      <a:pt x="154" y="430"/>
                    </a:lnTo>
                    <a:lnTo>
                      <a:pt x="119" y="413"/>
                    </a:lnTo>
                    <a:lnTo>
                      <a:pt x="224" y="320"/>
                    </a:lnTo>
                    <a:lnTo>
                      <a:pt x="195" y="305"/>
                    </a:lnTo>
                    <a:lnTo>
                      <a:pt x="318" y="175"/>
                    </a:lnTo>
                    <a:lnTo>
                      <a:pt x="288" y="161"/>
                    </a:lnTo>
                    <a:lnTo>
                      <a:pt x="482" y="0"/>
                    </a:lnTo>
                    <a:lnTo>
                      <a:pt x="482" y="0"/>
                    </a:lnTo>
                    <a:lnTo>
                      <a:pt x="48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33" name="Freeform 117"/>
              <p:cNvSpPr>
                <a:spLocks/>
              </p:cNvSpPr>
              <p:nvPr/>
            </p:nvSpPr>
            <p:spPr bwMode="auto">
              <a:xfrm>
                <a:off x="1090" y="2913"/>
                <a:ext cx="174" cy="157"/>
              </a:xfrm>
              <a:custGeom>
                <a:avLst/>
                <a:gdLst>
                  <a:gd name="T0" fmla="*/ 349 w 349"/>
                  <a:gd name="T1" fmla="*/ 0 h 315"/>
                  <a:gd name="T2" fmla="*/ 235 w 349"/>
                  <a:gd name="T3" fmla="*/ 86 h 315"/>
                  <a:gd name="T4" fmla="*/ 254 w 349"/>
                  <a:gd name="T5" fmla="*/ 110 h 315"/>
                  <a:gd name="T6" fmla="*/ 120 w 349"/>
                  <a:gd name="T7" fmla="*/ 181 h 315"/>
                  <a:gd name="T8" fmla="*/ 144 w 349"/>
                  <a:gd name="T9" fmla="*/ 191 h 315"/>
                  <a:gd name="T10" fmla="*/ 0 w 349"/>
                  <a:gd name="T11" fmla="*/ 279 h 315"/>
                  <a:gd name="T12" fmla="*/ 46 w 349"/>
                  <a:gd name="T13" fmla="*/ 315 h 315"/>
                  <a:gd name="T14" fmla="*/ 166 w 349"/>
                  <a:gd name="T15" fmla="*/ 220 h 315"/>
                  <a:gd name="T16" fmla="*/ 284 w 349"/>
                  <a:gd name="T17" fmla="*/ 120 h 315"/>
                  <a:gd name="T18" fmla="*/ 349 w 349"/>
                  <a:gd name="T19" fmla="*/ 0 h 315"/>
                  <a:gd name="T20" fmla="*/ 349 w 349"/>
                  <a:gd name="T21" fmla="*/ 0 h 315"/>
                  <a:gd name="T22" fmla="*/ 349 w 349"/>
                  <a:gd name="T23"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9" h="315">
                    <a:moveTo>
                      <a:pt x="349" y="0"/>
                    </a:moveTo>
                    <a:lnTo>
                      <a:pt x="235" y="86"/>
                    </a:lnTo>
                    <a:lnTo>
                      <a:pt x="254" y="110"/>
                    </a:lnTo>
                    <a:lnTo>
                      <a:pt x="120" y="181"/>
                    </a:lnTo>
                    <a:lnTo>
                      <a:pt x="144" y="191"/>
                    </a:lnTo>
                    <a:lnTo>
                      <a:pt x="0" y="279"/>
                    </a:lnTo>
                    <a:lnTo>
                      <a:pt x="46" y="315"/>
                    </a:lnTo>
                    <a:lnTo>
                      <a:pt x="166" y="220"/>
                    </a:lnTo>
                    <a:lnTo>
                      <a:pt x="284" y="120"/>
                    </a:lnTo>
                    <a:lnTo>
                      <a:pt x="349" y="0"/>
                    </a:lnTo>
                    <a:lnTo>
                      <a:pt x="349" y="0"/>
                    </a:lnTo>
                    <a:lnTo>
                      <a:pt x="34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34" name="Freeform 118"/>
              <p:cNvSpPr>
                <a:spLocks/>
              </p:cNvSpPr>
              <p:nvPr/>
            </p:nvSpPr>
            <p:spPr bwMode="auto">
              <a:xfrm>
                <a:off x="1659" y="2458"/>
                <a:ext cx="393" cy="697"/>
              </a:xfrm>
              <a:custGeom>
                <a:avLst/>
                <a:gdLst>
                  <a:gd name="T0" fmla="*/ 0 w 785"/>
                  <a:gd name="T1" fmla="*/ 0 h 1394"/>
                  <a:gd name="T2" fmla="*/ 124 w 785"/>
                  <a:gd name="T3" fmla="*/ 214 h 1394"/>
                  <a:gd name="T4" fmla="*/ 93 w 785"/>
                  <a:gd name="T5" fmla="*/ 225 h 1394"/>
                  <a:gd name="T6" fmla="*/ 198 w 785"/>
                  <a:gd name="T7" fmla="*/ 379 h 1394"/>
                  <a:gd name="T8" fmla="*/ 173 w 785"/>
                  <a:gd name="T9" fmla="*/ 394 h 1394"/>
                  <a:gd name="T10" fmla="*/ 267 w 785"/>
                  <a:gd name="T11" fmla="*/ 543 h 1394"/>
                  <a:gd name="T12" fmla="*/ 232 w 785"/>
                  <a:gd name="T13" fmla="*/ 553 h 1394"/>
                  <a:gd name="T14" fmla="*/ 337 w 785"/>
                  <a:gd name="T15" fmla="*/ 712 h 1394"/>
                  <a:gd name="T16" fmla="*/ 303 w 785"/>
                  <a:gd name="T17" fmla="*/ 722 h 1394"/>
                  <a:gd name="T18" fmla="*/ 426 w 785"/>
                  <a:gd name="T19" fmla="*/ 901 h 1394"/>
                  <a:gd name="T20" fmla="*/ 396 w 785"/>
                  <a:gd name="T21" fmla="*/ 910 h 1394"/>
                  <a:gd name="T22" fmla="*/ 545 w 785"/>
                  <a:gd name="T23" fmla="*/ 1035 h 1394"/>
                  <a:gd name="T24" fmla="*/ 511 w 785"/>
                  <a:gd name="T25" fmla="*/ 1055 h 1394"/>
                  <a:gd name="T26" fmla="*/ 650 w 785"/>
                  <a:gd name="T27" fmla="*/ 1174 h 1394"/>
                  <a:gd name="T28" fmla="*/ 626 w 785"/>
                  <a:gd name="T29" fmla="*/ 1199 h 1394"/>
                  <a:gd name="T30" fmla="*/ 785 w 785"/>
                  <a:gd name="T31" fmla="*/ 1360 h 1394"/>
                  <a:gd name="T32" fmla="*/ 714 w 785"/>
                  <a:gd name="T33" fmla="*/ 1394 h 1394"/>
                  <a:gd name="T34" fmla="*/ 739 w 785"/>
                  <a:gd name="T35" fmla="*/ 1363 h 1394"/>
                  <a:gd name="T36" fmla="*/ 352 w 785"/>
                  <a:gd name="T37" fmla="*/ 905 h 1394"/>
                  <a:gd name="T38" fmla="*/ 168 w 785"/>
                  <a:gd name="T39" fmla="*/ 487 h 1394"/>
                  <a:gd name="T40" fmla="*/ 34 w 785"/>
                  <a:gd name="T41" fmla="*/ 179 h 1394"/>
                  <a:gd name="T42" fmla="*/ 0 w 785"/>
                  <a:gd name="T43" fmla="*/ 0 h 1394"/>
                  <a:gd name="T44" fmla="*/ 0 w 785"/>
                  <a:gd name="T45" fmla="*/ 0 h 1394"/>
                  <a:gd name="T46" fmla="*/ 0 w 785"/>
                  <a:gd name="T47" fmla="*/ 0 h 1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 h="1394">
                    <a:moveTo>
                      <a:pt x="0" y="0"/>
                    </a:moveTo>
                    <a:lnTo>
                      <a:pt x="124" y="214"/>
                    </a:lnTo>
                    <a:lnTo>
                      <a:pt x="93" y="225"/>
                    </a:lnTo>
                    <a:lnTo>
                      <a:pt x="198" y="379"/>
                    </a:lnTo>
                    <a:lnTo>
                      <a:pt x="173" y="394"/>
                    </a:lnTo>
                    <a:lnTo>
                      <a:pt x="267" y="543"/>
                    </a:lnTo>
                    <a:lnTo>
                      <a:pt x="232" y="553"/>
                    </a:lnTo>
                    <a:lnTo>
                      <a:pt x="337" y="712"/>
                    </a:lnTo>
                    <a:lnTo>
                      <a:pt x="303" y="722"/>
                    </a:lnTo>
                    <a:lnTo>
                      <a:pt x="426" y="901"/>
                    </a:lnTo>
                    <a:lnTo>
                      <a:pt x="396" y="910"/>
                    </a:lnTo>
                    <a:lnTo>
                      <a:pt x="545" y="1035"/>
                    </a:lnTo>
                    <a:lnTo>
                      <a:pt x="511" y="1055"/>
                    </a:lnTo>
                    <a:lnTo>
                      <a:pt x="650" y="1174"/>
                    </a:lnTo>
                    <a:lnTo>
                      <a:pt x="626" y="1199"/>
                    </a:lnTo>
                    <a:lnTo>
                      <a:pt x="785" y="1360"/>
                    </a:lnTo>
                    <a:lnTo>
                      <a:pt x="714" y="1394"/>
                    </a:lnTo>
                    <a:lnTo>
                      <a:pt x="739" y="1363"/>
                    </a:lnTo>
                    <a:lnTo>
                      <a:pt x="352" y="905"/>
                    </a:lnTo>
                    <a:lnTo>
                      <a:pt x="168" y="487"/>
                    </a:lnTo>
                    <a:lnTo>
                      <a:pt x="34" y="179"/>
                    </a:lnTo>
                    <a:lnTo>
                      <a:pt x="0" y="0"/>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35" name="Freeform 119"/>
              <p:cNvSpPr>
                <a:spLocks/>
              </p:cNvSpPr>
              <p:nvPr/>
            </p:nvSpPr>
            <p:spPr bwMode="auto">
              <a:xfrm>
                <a:off x="1247" y="2781"/>
                <a:ext cx="25" cy="141"/>
              </a:xfrm>
              <a:custGeom>
                <a:avLst/>
                <a:gdLst>
                  <a:gd name="T0" fmla="*/ 0 w 51"/>
                  <a:gd name="T1" fmla="*/ 0 h 282"/>
                  <a:gd name="T2" fmla="*/ 23 w 51"/>
                  <a:gd name="T3" fmla="*/ 282 h 282"/>
                  <a:gd name="T4" fmla="*/ 51 w 51"/>
                  <a:gd name="T5" fmla="*/ 269 h 282"/>
                  <a:gd name="T6" fmla="*/ 0 w 51"/>
                  <a:gd name="T7" fmla="*/ 0 h 282"/>
                  <a:gd name="T8" fmla="*/ 0 w 51"/>
                  <a:gd name="T9" fmla="*/ 0 h 282"/>
                  <a:gd name="T10" fmla="*/ 0 w 51"/>
                  <a:gd name="T11" fmla="*/ 0 h 282"/>
                </a:gdLst>
                <a:ahLst/>
                <a:cxnLst>
                  <a:cxn ang="0">
                    <a:pos x="T0" y="T1"/>
                  </a:cxn>
                  <a:cxn ang="0">
                    <a:pos x="T2" y="T3"/>
                  </a:cxn>
                  <a:cxn ang="0">
                    <a:pos x="T4" y="T5"/>
                  </a:cxn>
                  <a:cxn ang="0">
                    <a:pos x="T6" y="T7"/>
                  </a:cxn>
                  <a:cxn ang="0">
                    <a:pos x="T8" y="T9"/>
                  </a:cxn>
                  <a:cxn ang="0">
                    <a:pos x="T10" y="T11"/>
                  </a:cxn>
                </a:cxnLst>
                <a:rect l="0" t="0" r="r" b="b"/>
                <a:pathLst>
                  <a:path w="51" h="282">
                    <a:moveTo>
                      <a:pt x="0" y="0"/>
                    </a:moveTo>
                    <a:lnTo>
                      <a:pt x="23" y="282"/>
                    </a:lnTo>
                    <a:lnTo>
                      <a:pt x="51" y="269"/>
                    </a:lnTo>
                    <a:lnTo>
                      <a:pt x="0" y="0"/>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36" name="Freeform 120"/>
              <p:cNvSpPr>
                <a:spLocks/>
              </p:cNvSpPr>
              <p:nvPr/>
            </p:nvSpPr>
            <p:spPr bwMode="auto">
              <a:xfrm>
                <a:off x="1424" y="3654"/>
                <a:ext cx="54" cy="183"/>
              </a:xfrm>
              <a:custGeom>
                <a:avLst/>
                <a:gdLst>
                  <a:gd name="T0" fmla="*/ 62 w 108"/>
                  <a:gd name="T1" fmla="*/ 358 h 368"/>
                  <a:gd name="T2" fmla="*/ 108 w 108"/>
                  <a:gd name="T3" fmla="*/ 220 h 368"/>
                  <a:gd name="T4" fmla="*/ 103 w 108"/>
                  <a:gd name="T5" fmla="*/ 0 h 368"/>
                  <a:gd name="T6" fmla="*/ 7 w 108"/>
                  <a:gd name="T7" fmla="*/ 184 h 368"/>
                  <a:gd name="T8" fmla="*/ 62 w 108"/>
                  <a:gd name="T9" fmla="*/ 133 h 368"/>
                  <a:gd name="T10" fmla="*/ 72 w 108"/>
                  <a:gd name="T11" fmla="*/ 235 h 368"/>
                  <a:gd name="T12" fmla="*/ 0 w 108"/>
                  <a:gd name="T13" fmla="*/ 368 h 368"/>
                  <a:gd name="T14" fmla="*/ 62 w 108"/>
                  <a:gd name="T15" fmla="*/ 358 h 368"/>
                  <a:gd name="T16" fmla="*/ 62 w 108"/>
                  <a:gd name="T17" fmla="*/ 358 h 368"/>
                  <a:gd name="T18" fmla="*/ 62 w 108"/>
                  <a:gd name="T19" fmla="*/ 358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368">
                    <a:moveTo>
                      <a:pt x="62" y="358"/>
                    </a:moveTo>
                    <a:lnTo>
                      <a:pt x="108" y="220"/>
                    </a:lnTo>
                    <a:lnTo>
                      <a:pt x="103" y="0"/>
                    </a:lnTo>
                    <a:lnTo>
                      <a:pt x="7" y="184"/>
                    </a:lnTo>
                    <a:lnTo>
                      <a:pt x="62" y="133"/>
                    </a:lnTo>
                    <a:lnTo>
                      <a:pt x="72" y="235"/>
                    </a:lnTo>
                    <a:lnTo>
                      <a:pt x="0" y="368"/>
                    </a:lnTo>
                    <a:lnTo>
                      <a:pt x="62" y="358"/>
                    </a:lnTo>
                    <a:lnTo>
                      <a:pt x="62" y="358"/>
                    </a:lnTo>
                    <a:lnTo>
                      <a:pt x="62" y="3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37" name="Freeform 121"/>
              <p:cNvSpPr>
                <a:spLocks/>
              </p:cNvSpPr>
              <p:nvPr/>
            </p:nvSpPr>
            <p:spPr bwMode="auto">
              <a:xfrm>
                <a:off x="1348" y="3559"/>
                <a:ext cx="54" cy="271"/>
              </a:xfrm>
              <a:custGeom>
                <a:avLst/>
                <a:gdLst>
                  <a:gd name="T0" fmla="*/ 46 w 108"/>
                  <a:gd name="T1" fmla="*/ 536 h 541"/>
                  <a:gd name="T2" fmla="*/ 0 w 108"/>
                  <a:gd name="T3" fmla="*/ 280 h 541"/>
                  <a:gd name="T4" fmla="*/ 77 w 108"/>
                  <a:gd name="T5" fmla="*/ 0 h 541"/>
                  <a:gd name="T6" fmla="*/ 108 w 108"/>
                  <a:gd name="T7" fmla="*/ 61 h 541"/>
                  <a:gd name="T8" fmla="*/ 41 w 108"/>
                  <a:gd name="T9" fmla="*/ 275 h 541"/>
                  <a:gd name="T10" fmla="*/ 91 w 108"/>
                  <a:gd name="T11" fmla="*/ 541 h 541"/>
                  <a:gd name="T12" fmla="*/ 46 w 108"/>
                  <a:gd name="T13" fmla="*/ 536 h 541"/>
                  <a:gd name="T14" fmla="*/ 46 w 108"/>
                  <a:gd name="T15" fmla="*/ 536 h 541"/>
                  <a:gd name="T16" fmla="*/ 46 w 108"/>
                  <a:gd name="T17" fmla="*/ 536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541">
                    <a:moveTo>
                      <a:pt x="46" y="536"/>
                    </a:moveTo>
                    <a:lnTo>
                      <a:pt x="0" y="280"/>
                    </a:lnTo>
                    <a:lnTo>
                      <a:pt x="77" y="0"/>
                    </a:lnTo>
                    <a:lnTo>
                      <a:pt x="108" y="61"/>
                    </a:lnTo>
                    <a:lnTo>
                      <a:pt x="41" y="275"/>
                    </a:lnTo>
                    <a:lnTo>
                      <a:pt x="91" y="541"/>
                    </a:lnTo>
                    <a:lnTo>
                      <a:pt x="46" y="536"/>
                    </a:lnTo>
                    <a:lnTo>
                      <a:pt x="46" y="536"/>
                    </a:lnTo>
                    <a:lnTo>
                      <a:pt x="46" y="5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38" name="Freeform 122"/>
              <p:cNvSpPr>
                <a:spLocks/>
              </p:cNvSpPr>
              <p:nvPr/>
            </p:nvSpPr>
            <p:spPr bwMode="auto">
              <a:xfrm>
                <a:off x="1336" y="3398"/>
                <a:ext cx="172" cy="171"/>
              </a:xfrm>
              <a:custGeom>
                <a:avLst/>
                <a:gdLst>
                  <a:gd name="T0" fmla="*/ 157 w 346"/>
                  <a:gd name="T1" fmla="*/ 77 h 343"/>
                  <a:gd name="T2" fmla="*/ 126 w 346"/>
                  <a:gd name="T3" fmla="*/ 0 h 343"/>
                  <a:gd name="T4" fmla="*/ 51 w 346"/>
                  <a:gd name="T5" fmla="*/ 15 h 343"/>
                  <a:gd name="T6" fmla="*/ 10 w 346"/>
                  <a:gd name="T7" fmla="*/ 77 h 343"/>
                  <a:gd name="T8" fmla="*/ 46 w 346"/>
                  <a:gd name="T9" fmla="*/ 128 h 343"/>
                  <a:gd name="T10" fmla="*/ 0 w 346"/>
                  <a:gd name="T11" fmla="*/ 179 h 343"/>
                  <a:gd name="T12" fmla="*/ 10 w 346"/>
                  <a:gd name="T13" fmla="*/ 302 h 343"/>
                  <a:gd name="T14" fmla="*/ 107 w 346"/>
                  <a:gd name="T15" fmla="*/ 287 h 343"/>
                  <a:gd name="T16" fmla="*/ 148 w 346"/>
                  <a:gd name="T17" fmla="*/ 343 h 343"/>
                  <a:gd name="T18" fmla="*/ 249 w 346"/>
                  <a:gd name="T19" fmla="*/ 307 h 343"/>
                  <a:gd name="T20" fmla="*/ 249 w 346"/>
                  <a:gd name="T21" fmla="*/ 246 h 343"/>
                  <a:gd name="T22" fmla="*/ 346 w 346"/>
                  <a:gd name="T23" fmla="*/ 184 h 343"/>
                  <a:gd name="T24" fmla="*/ 310 w 346"/>
                  <a:gd name="T25" fmla="*/ 67 h 343"/>
                  <a:gd name="T26" fmla="*/ 230 w 346"/>
                  <a:gd name="T27" fmla="*/ 87 h 343"/>
                  <a:gd name="T28" fmla="*/ 271 w 346"/>
                  <a:gd name="T29" fmla="*/ 123 h 343"/>
                  <a:gd name="T30" fmla="*/ 239 w 346"/>
                  <a:gd name="T31" fmla="*/ 195 h 343"/>
                  <a:gd name="T32" fmla="*/ 177 w 346"/>
                  <a:gd name="T33" fmla="*/ 256 h 343"/>
                  <a:gd name="T34" fmla="*/ 66 w 346"/>
                  <a:gd name="T35" fmla="*/ 220 h 343"/>
                  <a:gd name="T36" fmla="*/ 90 w 346"/>
                  <a:gd name="T37" fmla="*/ 123 h 343"/>
                  <a:gd name="T38" fmla="*/ 157 w 346"/>
                  <a:gd name="T39" fmla="*/ 77 h 343"/>
                  <a:gd name="T40" fmla="*/ 157 w 346"/>
                  <a:gd name="T41" fmla="*/ 77 h 343"/>
                  <a:gd name="T42" fmla="*/ 157 w 346"/>
                  <a:gd name="T43" fmla="*/ 77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6" h="343">
                    <a:moveTo>
                      <a:pt x="157" y="77"/>
                    </a:moveTo>
                    <a:lnTo>
                      <a:pt x="126" y="0"/>
                    </a:lnTo>
                    <a:lnTo>
                      <a:pt x="51" y="15"/>
                    </a:lnTo>
                    <a:lnTo>
                      <a:pt x="10" y="77"/>
                    </a:lnTo>
                    <a:lnTo>
                      <a:pt x="46" y="128"/>
                    </a:lnTo>
                    <a:lnTo>
                      <a:pt x="0" y="179"/>
                    </a:lnTo>
                    <a:lnTo>
                      <a:pt x="10" y="302"/>
                    </a:lnTo>
                    <a:lnTo>
                      <a:pt x="107" y="287"/>
                    </a:lnTo>
                    <a:lnTo>
                      <a:pt x="148" y="343"/>
                    </a:lnTo>
                    <a:lnTo>
                      <a:pt x="249" y="307"/>
                    </a:lnTo>
                    <a:lnTo>
                      <a:pt x="249" y="246"/>
                    </a:lnTo>
                    <a:lnTo>
                      <a:pt x="346" y="184"/>
                    </a:lnTo>
                    <a:lnTo>
                      <a:pt x="310" y="67"/>
                    </a:lnTo>
                    <a:lnTo>
                      <a:pt x="230" y="87"/>
                    </a:lnTo>
                    <a:lnTo>
                      <a:pt x="271" y="123"/>
                    </a:lnTo>
                    <a:lnTo>
                      <a:pt x="239" y="195"/>
                    </a:lnTo>
                    <a:lnTo>
                      <a:pt x="177" y="256"/>
                    </a:lnTo>
                    <a:lnTo>
                      <a:pt x="66" y="220"/>
                    </a:lnTo>
                    <a:lnTo>
                      <a:pt x="90" y="123"/>
                    </a:lnTo>
                    <a:lnTo>
                      <a:pt x="157" y="77"/>
                    </a:lnTo>
                    <a:lnTo>
                      <a:pt x="157" y="77"/>
                    </a:lnTo>
                    <a:lnTo>
                      <a:pt x="157" y="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39" name="Freeform 123"/>
              <p:cNvSpPr>
                <a:spLocks/>
              </p:cNvSpPr>
              <p:nvPr/>
            </p:nvSpPr>
            <p:spPr bwMode="auto">
              <a:xfrm>
                <a:off x="1412" y="3444"/>
                <a:ext cx="28" cy="49"/>
              </a:xfrm>
              <a:custGeom>
                <a:avLst/>
                <a:gdLst>
                  <a:gd name="T0" fmla="*/ 20 w 56"/>
                  <a:gd name="T1" fmla="*/ 0 h 98"/>
                  <a:gd name="T2" fmla="*/ 0 w 56"/>
                  <a:gd name="T3" fmla="*/ 98 h 98"/>
                  <a:gd name="T4" fmla="*/ 56 w 56"/>
                  <a:gd name="T5" fmla="*/ 46 h 98"/>
                  <a:gd name="T6" fmla="*/ 20 w 56"/>
                  <a:gd name="T7" fmla="*/ 0 h 98"/>
                  <a:gd name="T8" fmla="*/ 20 w 56"/>
                  <a:gd name="T9" fmla="*/ 0 h 98"/>
                  <a:gd name="T10" fmla="*/ 20 w 56"/>
                  <a:gd name="T11" fmla="*/ 0 h 98"/>
                </a:gdLst>
                <a:ahLst/>
                <a:cxnLst>
                  <a:cxn ang="0">
                    <a:pos x="T0" y="T1"/>
                  </a:cxn>
                  <a:cxn ang="0">
                    <a:pos x="T2" y="T3"/>
                  </a:cxn>
                  <a:cxn ang="0">
                    <a:pos x="T4" y="T5"/>
                  </a:cxn>
                  <a:cxn ang="0">
                    <a:pos x="T6" y="T7"/>
                  </a:cxn>
                  <a:cxn ang="0">
                    <a:pos x="T8" y="T9"/>
                  </a:cxn>
                  <a:cxn ang="0">
                    <a:pos x="T10" y="T11"/>
                  </a:cxn>
                </a:cxnLst>
                <a:rect l="0" t="0" r="r" b="b"/>
                <a:pathLst>
                  <a:path w="56" h="98">
                    <a:moveTo>
                      <a:pt x="20" y="0"/>
                    </a:moveTo>
                    <a:lnTo>
                      <a:pt x="0" y="98"/>
                    </a:lnTo>
                    <a:lnTo>
                      <a:pt x="56" y="46"/>
                    </a:lnTo>
                    <a:lnTo>
                      <a:pt x="20" y="0"/>
                    </a:lnTo>
                    <a:lnTo>
                      <a:pt x="20" y="0"/>
                    </a:lnTo>
                    <a:lnTo>
                      <a:pt x="2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40" name="Freeform 124"/>
              <p:cNvSpPr>
                <a:spLocks/>
              </p:cNvSpPr>
              <p:nvPr/>
            </p:nvSpPr>
            <p:spPr bwMode="auto">
              <a:xfrm>
                <a:off x="1496" y="2946"/>
                <a:ext cx="85" cy="115"/>
              </a:xfrm>
              <a:custGeom>
                <a:avLst/>
                <a:gdLst>
                  <a:gd name="T0" fmla="*/ 169 w 169"/>
                  <a:gd name="T1" fmla="*/ 0 h 229"/>
                  <a:gd name="T2" fmla="*/ 0 w 169"/>
                  <a:gd name="T3" fmla="*/ 5 h 229"/>
                  <a:gd name="T4" fmla="*/ 36 w 169"/>
                  <a:gd name="T5" fmla="*/ 229 h 229"/>
                  <a:gd name="T6" fmla="*/ 76 w 169"/>
                  <a:gd name="T7" fmla="*/ 60 h 229"/>
                  <a:gd name="T8" fmla="*/ 158 w 169"/>
                  <a:gd name="T9" fmla="*/ 70 h 229"/>
                  <a:gd name="T10" fmla="*/ 169 w 169"/>
                  <a:gd name="T11" fmla="*/ 0 h 229"/>
                  <a:gd name="T12" fmla="*/ 169 w 169"/>
                  <a:gd name="T13" fmla="*/ 0 h 229"/>
                  <a:gd name="T14" fmla="*/ 169 w 169"/>
                  <a:gd name="T15" fmla="*/ 0 h 2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 h="229">
                    <a:moveTo>
                      <a:pt x="169" y="0"/>
                    </a:moveTo>
                    <a:lnTo>
                      <a:pt x="0" y="5"/>
                    </a:lnTo>
                    <a:lnTo>
                      <a:pt x="36" y="229"/>
                    </a:lnTo>
                    <a:lnTo>
                      <a:pt x="76" y="60"/>
                    </a:lnTo>
                    <a:lnTo>
                      <a:pt x="158" y="70"/>
                    </a:lnTo>
                    <a:lnTo>
                      <a:pt x="169" y="0"/>
                    </a:lnTo>
                    <a:lnTo>
                      <a:pt x="169" y="0"/>
                    </a:lnTo>
                    <a:lnTo>
                      <a:pt x="16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41" name="Freeform 125"/>
              <p:cNvSpPr>
                <a:spLocks/>
              </p:cNvSpPr>
              <p:nvPr/>
            </p:nvSpPr>
            <p:spPr bwMode="auto">
              <a:xfrm>
                <a:off x="1616" y="2951"/>
                <a:ext cx="51" cy="94"/>
              </a:xfrm>
              <a:custGeom>
                <a:avLst/>
                <a:gdLst>
                  <a:gd name="T0" fmla="*/ 0 w 101"/>
                  <a:gd name="T1" fmla="*/ 5 h 189"/>
                  <a:gd name="T2" fmla="*/ 0 w 101"/>
                  <a:gd name="T3" fmla="*/ 189 h 189"/>
                  <a:gd name="T4" fmla="*/ 36 w 101"/>
                  <a:gd name="T5" fmla="*/ 92 h 189"/>
                  <a:gd name="T6" fmla="*/ 96 w 101"/>
                  <a:gd name="T7" fmla="*/ 102 h 189"/>
                  <a:gd name="T8" fmla="*/ 101 w 101"/>
                  <a:gd name="T9" fmla="*/ 0 h 189"/>
                  <a:gd name="T10" fmla="*/ 0 w 101"/>
                  <a:gd name="T11" fmla="*/ 5 h 189"/>
                  <a:gd name="T12" fmla="*/ 0 w 101"/>
                  <a:gd name="T13" fmla="*/ 5 h 189"/>
                  <a:gd name="T14" fmla="*/ 0 w 101"/>
                  <a:gd name="T15" fmla="*/ 5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189">
                    <a:moveTo>
                      <a:pt x="0" y="5"/>
                    </a:moveTo>
                    <a:lnTo>
                      <a:pt x="0" y="189"/>
                    </a:lnTo>
                    <a:lnTo>
                      <a:pt x="36" y="92"/>
                    </a:lnTo>
                    <a:lnTo>
                      <a:pt x="96" y="102"/>
                    </a:lnTo>
                    <a:lnTo>
                      <a:pt x="101" y="0"/>
                    </a:lnTo>
                    <a:lnTo>
                      <a:pt x="0" y="5"/>
                    </a:lnTo>
                    <a:lnTo>
                      <a:pt x="0" y="5"/>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42" name="Freeform 126"/>
              <p:cNvSpPr>
                <a:spLocks/>
              </p:cNvSpPr>
              <p:nvPr/>
            </p:nvSpPr>
            <p:spPr bwMode="auto">
              <a:xfrm>
                <a:off x="1595" y="3074"/>
                <a:ext cx="72" cy="76"/>
              </a:xfrm>
              <a:custGeom>
                <a:avLst/>
                <a:gdLst>
                  <a:gd name="T0" fmla="*/ 142 w 142"/>
                  <a:gd name="T1" fmla="*/ 0 h 153"/>
                  <a:gd name="T2" fmla="*/ 0 w 142"/>
                  <a:gd name="T3" fmla="*/ 5 h 153"/>
                  <a:gd name="T4" fmla="*/ 14 w 142"/>
                  <a:gd name="T5" fmla="*/ 153 h 153"/>
                  <a:gd name="T6" fmla="*/ 51 w 142"/>
                  <a:gd name="T7" fmla="*/ 51 h 153"/>
                  <a:gd name="T8" fmla="*/ 132 w 142"/>
                  <a:gd name="T9" fmla="*/ 51 h 153"/>
                  <a:gd name="T10" fmla="*/ 142 w 142"/>
                  <a:gd name="T11" fmla="*/ 0 h 153"/>
                  <a:gd name="T12" fmla="*/ 142 w 142"/>
                  <a:gd name="T13" fmla="*/ 0 h 153"/>
                  <a:gd name="T14" fmla="*/ 142 w 142"/>
                  <a:gd name="T15" fmla="*/ 0 h 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153">
                    <a:moveTo>
                      <a:pt x="142" y="0"/>
                    </a:moveTo>
                    <a:lnTo>
                      <a:pt x="0" y="5"/>
                    </a:lnTo>
                    <a:lnTo>
                      <a:pt x="14" y="153"/>
                    </a:lnTo>
                    <a:lnTo>
                      <a:pt x="51" y="51"/>
                    </a:lnTo>
                    <a:lnTo>
                      <a:pt x="132" y="51"/>
                    </a:lnTo>
                    <a:lnTo>
                      <a:pt x="142" y="0"/>
                    </a:lnTo>
                    <a:lnTo>
                      <a:pt x="142" y="0"/>
                    </a:lnTo>
                    <a:lnTo>
                      <a:pt x="1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43" name="Freeform 127"/>
              <p:cNvSpPr>
                <a:spLocks/>
              </p:cNvSpPr>
              <p:nvPr/>
            </p:nvSpPr>
            <p:spPr bwMode="auto">
              <a:xfrm>
                <a:off x="1506" y="3084"/>
                <a:ext cx="57" cy="71"/>
              </a:xfrm>
              <a:custGeom>
                <a:avLst/>
                <a:gdLst>
                  <a:gd name="T0" fmla="*/ 107 w 113"/>
                  <a:gd name="T1" fmla="*/ 0 h 143"/>
                  <a:gd name="T2" fmla="*/ 0 w 113"/>
                  <a:gd name="T3" fmla="*/ 0 h 143"/>
                  <a:gd name="T4" fmla="*/ 16 w 113"/>
                  <a:gd name="T5" fmla="*/ 143 h 143"/>
                  <a:gd name="T6" fmla="*/ 41 w 113"/>
                  <a:gd name="T7" fmla="*/ 56 h 143"/>
                  <a:gd name="T8" fmla="*/ 113 w 113"/>
                  <a:gd name="T9" fmla="*/ 51 h 143"/>
                  <a:gd name="T10" fmla="*/ 107 w 113"/>
                  <a:gd name="T11" fmla="*/ 0 h 143"/>
                  <a:gd name="T12" fmla="*/ 107 w 113"/>
                  <a:gd name="T13" fmla="*/ 0 h 143"/>
                  <a:gd name="T14" fmla="*/ 107 w 113"/>
                  <a:gd name="T15" fmla="*/ 0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143">
                    <a:moveTo>
                      <a:pt x="107" y="0"/>
                    </a:moveTo>
                    <a:lnTo>
                      <a:pt x="0" y="0"/>
                    </a:lnTo>
                    <a:lnTo>
                      <a:pt x="16" y="143"/>
                    </a:lnTo>
                    <a:lnTo>
                      <a:pt x="41" y="56"/>
                    </a:lnTo>
                    <a:lnTo>
                      <a:pt x="113" y="51"/>
                    </a:lnTo>
                    <a:lnTo>
                      <a:pt x="107" y="0"/>
                    </a:lnTo>
                    <a:lnTo>
                      <a:pt x="107" y="0"/>
                    </a:lnTo>
                    <a:lnTo>
                      <a:pt x="10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44" name="Freeform 128"/>
              <p:cNvSpPr>
                <a:spLocks/>
              </p:cNvSpPr>
              <p:nvPr/>
            </p:nvSpPr>
            <p:spPr bwMode="auto">
              <a:xfrm>
                <a:off x="1496" y="2936"/>
                <a:ext cx="250" cy="304"/>
              </a:xfrm>
              <a:custGeom>
                <a:avLst/>
                <a:gdLst>
                  <a:gd name="T0" fmla="*/ 423 w 500"/>
                  <a:gd name="T1" fmla="*/ 0 h 609"/>
                  <a:gd name="T2" fmla="*/ 500 w 500"/>
                  <a:gd name="T3" fmla="*/ 123 h 609"/>
                  <a:gd name="T4" fmla="*/ 428 w 500"/>
                  <a:gd name="T5" fmla="*/ 599 h 609"/>
                  <a:gd name="T6" fmla="*/ 87 w 500"/>
                  <a:gd name="T7" fmla="*/ 609 h 609"/>
                  <a:gd name="T8" fmla="*/ 0 w 500"/>
                  <a:gd name="T9" fmla="*/ 522 h 609"/>
                  <a:gd name="T10" fmla="*/ 392 w 500"/>
                  <a:gd name="T11" fmla="*/ 553 h 609"/>
                  <a:gd name="T12" fmla="*/ 423 w 500"/>
                  <a:gd name="T13" fmla="*/ 0 h 609"/>
                  <a:gd name="T14" fmla="*/ 423 w 500"/>
                  <a:gd name="T15" fmla="*/ 0 h 609"/>
                  <a:gd name="T16" fmla="*/ 423 w 500"/>
                  <a:gd name="T17" fmla="*/ 0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0" h="609">
                    <a:moveTo>
                      <a:pt x="423" y="0"/>
                    </a:moveTo>
                    <a:lnTo>
                      <a:pt x="500" y="123"/>
                    </a:lnTo>
                    <a:lnTo>
                      <a:pt x="428" y="599"/>
                    </a:lnTo>
                    <a:lnTo>
                      <a:pt x="87" y="609"/>
                    </a:lnTo>
                    <a:lnTo>
                      <a:pt x="0" y="522"/>
                    </a:lnTo>
                    <a:lnTo>
                      <a:pt x="392" y="553"/>
                    </a:lnTo>
                    <a:lnTo>
                      <a:pt x="423" y="0"/>
                    </a:lnTo>
                    <a:lnTo>
                      <a:pt x="423" y="0"/>
                    </a:lnTo>
                    <a:lnTo>
                      <a:pt x="42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45" name="Freeform 129"/>
              <p:cNvSpPr>
                <a:spLocks/>
              </p:cNvSpPr>
              <p:nvPr/>
            </p:nvSpPr>
            <p:spPr bwMode="auto">
              <a:xfrm>
                <a:off x="1657" y="3340"/>
                <a:ext cx="106" cy="78"/>
              </a:xfrm>
              <a:custGeom>
                <a:avLst/>
                <a:gdLst>
                  <a:gd name="T0" fmla="*/ 96 w 213"/>
                  <a:gd name="T1" fmla="*/ 4 h 157"/>
                  <a:gd name="T2" fmla="*/ 46 w 213"/>
                  <a:gd name="T3" fmla="*/ 29 h 157"/>
                  <a:gd name="T4" fmla="*/ 0 w 213"/>
                  <a:gd name="T5" fmla="*/ 157 h 157"/>
                  <a:gd name="T6" fmla="*/ 213 w 213"/>
                  <a:gd name="T7" fmla="*/ 157 h 157"/>
                  <a:gd name="T8" fmla="*/ 65 w 213"/>
                  <a:gd name="T9" fmla="*/ 121 h 157"/>
                  <a:gd name="T10" fmla="*/ 65 w 213"/>
                  <a:gd name="T11" fmla="*/ 70 h 157"/>
                  <a:gd name="T12" fmla="*/ 167 w 213"/>
                  <a:gd name="T13" fmla="*/ 0 h 157"/>
                  <a:gd name="T14" fmla="*/ 96 w 213"/>
                  <a:gd name="T15" fmla="*/ 4 h 157"/>
                  <a:gd name="T16" fmla="*/ 96 w 213"/>
                  <a:gd name="T17" fmla="*/ 4 h 157"/>
                  <a:gd name="T18" fmla="*/ 96 w 213"/>
                  <a:gd name="T19" fmla="*/ 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157">
                    <a:moveTo>
                      <a:pt x="96" y="4"/>
                    </a:moveTo>
                    <a:lnTo>
                      <a:pt x="46" y="29"/>
                    </a:lnTo>
                    <a:lnTo>
                      <a:pt x="0" y="157"/>
                    </a:lnTo>
                    <a:lnTo>
                      <a:pt x="213" y="157"/>
                    </a:lnTo>
                    <a:lnTo>
                      <a:pt x="65" y="121"/>
                    </a:lnTo>
                    <a:lnTo>
                      <a:pt x="65" y="70"/>
                    </a:lnTo>
                    <a:lnTo>
                      <a:pt x="167" y="0"/>
                    </a:lnTo>
                    <a:lnTo>
                      <a:pt x="96" y="4"/>
                    </a:lnTo>
                    <a:lnTo>
                      <a:pt x="96" y="4"/>
                    </a:lnTo>
                    <a:lnTo>
                      <a:pt x="96"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46" name="Freeform 130"/>
              <p:cNvSpPr>
                <a:spLocks/>
              </p:cNvSpPr>
              <p:nvPr/>
            </p:nvSpPr>
            <p:spPr bwMode="auto">
              <a:xfrm>
                <a:off x="1116" y="2577"/>
                <a:ext cx="892" cy="937"/>
              </a:xfrm>
              <a:custGeom>
                <a:avLst/>
                <a:gdLst>
                  <a:gd name="T0" fmla="*/ 0 w 1785"/>
                  <a:gd name="T1" fmla="*/ 1012 h 1874"/>
                  <a:gd name="T2" fmla="*/ 101 w 1785"/>
                  <a:gd name="T3" fmla="*/ 995 h 1874"/>
                  <a:gd name="T4" fmla="*/ 155 w 1785"/>
                  <a:gd name="T5" fmla="*/ 1113 h 1874"/>
                  <a:gd name="T6" fmla="*/ 524 w 1785"/>
                  <a:gd name="T7" fmla="*/ 738 h 1874"/>
                  <a:gd name="T8" fmla="*/ 1041 w 1785"/>
                  <a:gd name="T9" fmla="*/ 0 h 1874"/>
                  <a:gd name="T10" fmla="*/ 1464 w 1785"/>
                  <a:gd name="T11" fmla="*/ 869 h 1874"/>
                  <a:gd name="T12" fmla="*/ 1785 w 1785"/>
                  <a:gd name="T13" fmla="*/ 1207 h 1874"/>
                  <a:gd name="T14" fmla="*/ 1588 w 1785"/>
                  <a:gd name="T15" fmla="*/ 1254 h 1874"/>
                  <a:gd name="T16" fmla="*/ 1682 w 1785"/>
                  <a:gd name="T17" fmla="*/ 1192 h 1874"/>
                  <a:gd name="T18" fmla="*/ 1416 w 1785"/>
                  <a:gd name="T19" fmla="*/ 941 h 1874"/>
                  <a:gd name="T20" fmla="*/ 993 w 1785"/>
                  <a:gd name="T21" fmla="*/ 243 h 1874"/>
                  <a:gd name="T22" fmla="*/ 578 w 1785"/>
                  <a:gd name="T23" fmla="*/ 877 h 1874"/>
                  <a:gd name="T24" fmla="*/ 398 w 1785"/>
                  <a:gd name="T25" fmla="*/ 1161 h 1874"/>
                  <a:gd name="T26" fmla="*/ 414 w 1785"/>
                  <a:gd name="T27" fmla="*/ 1874 h 1874"/>
                  <a:gd name="T28" fmla="*/ 344 w 1785"/>
                  <a:gd name="T29" fmla="*/ 1302 h 1874"/>
                  <a:gd name="T30" fmla="*/ 257 w 1785"/>
                  <a:gd name="T31" fmla="*/ 1286 h 1874"/>
                  <a:gd name="T32" fmla="*/ 250 w 1785"/>
                  <a:gd name="T33" fmla="*/ 1663 h 1874"/>
                  <a:gd name="T34" fmla="*/ 180 w 1785"/>
                  <a:gd name="T35" fmla="*/ 1184 h 1874"/>
                  <a:gd name="T36" fmla="*/ 54 w 1785"/>
                  <a:gd name="T37" fmla="*/ 1168 h 1874"/>
                  <a:gd name="T38" fmla="*/ 0 w 1785"/>
                  <a:gd name="T39" fmla="*/ 1012 h 1874"/>
                  <a:gd name="T40" fmla="*/ 0 w 1785"/>
                  <a:gd name="T41" fmla="*/ 1012 h 1874"/>
                  <a:gd name="T42" fmla="*/ 0 w 1785"/>
                  <a:gd name="T43" fmla="*/ 1012 h 1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85" h="1874">
                    <a:moveTo>
                      <a:pt x="0" y="1012"/>
                    </a:moveTo>
                    <a:lnTo>
                      <a:pt x="101" y="995"/>
                    </a:lnTo>
                    <a:lnTo>
                      <a:pt x="155" y="1113"/>
                    </a:lnTo>
                    <a:lnTo>
                      <a:pt x="524" y="738"/>
                    </a:lnTo>
                    <a:lnTo>
                      <a:pt x="1041" y="0"/>
                    </a:lnTo>
                    <a:lnTo>
                      <a:pt x="1464" y="869"/>
                    </a:lnTo>
                    <a:lnTo>
                      <a:pt x="1785" y="1207"/>
                    </a:lnTo>
                    <a:lnTo>
                      <a:pt x="1588" y="1254"/>
                    </a:lnTo>
                    <a:lnTo>
                      <a:pt x="1682" y="1192"/>
                    </a:lnTo>
                    <a:lnTo>
                      <a:pt x="1416" y="941"/>
                    </a:lnTo>
                    <a:lnTo>
                      <a:pt x="993" y="243"/>
                    </a:lnTo>
                    <a:lnTo>
                      <a:pt x="578" y="877"/>
                    </a:lnTo>
                    <a:lnTo>
                      <a:pt x="398" y="1161"/>
                    </a:lnTo>
                    <a:lnTo>
                      <a:pt x="414" y="1874"/>
                    </a:lnTo>
                    <a:lnTo>
                      <a:pt x="344" y="1302"/>
                    </a:lnTo>
                    <a:lnTo>
                      <a:pt x="257" y="1286"/>
                    </a:lnTo>
                    <a:lnTo>
                      <a:pt x="250" y="1663"/>
                    </a:lnTo>
                    <a:lnTo>
                      <a:pt x="180" y="1184"/>
                    </a:lnTo>
                    <a:lnTo>
                      <a:pt x="54" y="1168"/>
                    </a:lnTo>
                    <a:lnTo>
                      <a:pt x="0" y="1012"/>
                    </a:lnTo>
                    <a:lnTo>
                      <a:pt x="0" y="1012"/>
                    </a:lnTo>
                    <a:lnTo>
                      <a:pt x="0" y="10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47" name="Freeform 131"/>
              <p:cNvSpPr>
                <a:spLocks/>
              </p:cNvSpPr>
              <p:nvPr/>
            </p:nvSpPr>
            <p:spPr bwMode="auto">
              <a:xfrm>
                <a:off x="1597" y="3286"/>
                <a:ext cx="251" cy="364"/>
              </a:xfrm>
              <a:custGeom>
                <a:avLst/>
                <a:gdLst>
                  <a:gd name="T0" fmla="*/ 48 w 502"/>
                  <a:gd name="T1" fmla="*/ 712 h 728"/>
                  <a:gd name="T2" fmla="*/ 0 w 502"/>
                  <a:gd name="T3" fmla="*/ 0 h 728"/>
                  <a:gd name="T4" fmla="*/ 502 w 502"/>
                  <a:gd name="T5" fmla="*/ 0 h 728"/>
                  <a:gd name="T6" fmla="*/ 448 w 502"/>
                  <a:gd name="T7" fmla="*/ 728 h 728"/>
                  <a:gd name="T8" fmla="*/ 392 w 502"/>
                  <a:gd name="T9" fmla="*/ 728 h 728"/>
                  <a:gd name="T10" fmla="*/ 400 w 502"/>
                  <a:gd name="T11" fmla="*/ 164 h 728"/>
                  <a:gd name="T12" fmla="*/ 93 w 502"/>
                  <a:gd name="T13" fmla="*/ 125 h 728"/>
                  <a:gd name="T14" fmla="*/ 48 w 502"/>
                  <a:gd name="T15" fmla="*/ 712 h 728"/>
                  <a:gd name="T16" fmla="*/ 48 w 502"/>
                  <a:gd name="T17" fmla="*/ 712 h 728"/>
                  <a:gd name="T18" fmla="*/ 48 w 502"/>
                  <a:gd name="T19" fmla="*/ 712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2" h="728">
                    <a:moveTo>
                      <a:pt x="48" y="712"/>
                    </a:moveTo>
                    <a:lnTo>
                      <a:pt x="0" y="0"/>
                    </a:lnTo>
                    <a:lnTo>
                      <a:pt x="502" y="0"/>
                    </a:lnTo>
                    <a:lnTo>
                      <a:pt x="448" y="728"/>
                    </a:lnTo>
                    <a:lnTo>
                      <a:pt x="392" y="728"/>
                    </a:lnTo>
                    <a:lnTo>
                      <a:pt x="400" y="164"/>
                    </a:lnTo>
                    <a:lnTo>
                      <a:pt x="93" y="125"/>
                    </a:lnTo>
                    <a:lnTo>
                      <a:pt x="48" y="712"/>
                    </a:lnTo>
                    <a:lnTo>
                      <a:pt x="48" y="712"/>
                    </a:lnTo>
                    <a:lnTo>
                      <a:pt x="48" y="7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48" name="Freeform 132"/>
              <p:cNvSpPr>
                <a:spLocks/>
              </p:cNvSpPr>
              <p:nvPr/>
            </p:nvSpPr>
            <p:spPr bwMode="auto">
              <a:xfrm>
                <a:off x="624" y="2368"/>
                <a:ext cx="911" cy="1000"/>
              </a:xfrm>
              <a:custGeom>
                <a:avLst/>
                <a:gdLst>
                  <a:gd name="T0" fmla="*/ 990 w 1821"/>
                  <a:gd name="T1" fmla="*/ 1992 h 2000"/>
                  <a:gd name="T2" fmla="*/ 75 w 1821"/>
                  <a:gd name="T3" fmla="*/ 2000 h 2000"/>
                  <a:gd name="T4" fmla="*/ 380 w 1821"/>
                  <a:gd name="T5" fmla="*/ 1938 h 2000"/>
                  <a:gd name="T6" fmla="*/ 107 w 1821"/>
                  <a:gd name="T7" fmla="*/ 1679 h 2000"/>
                  <a:gd name="T8" fmla="*/ 0 w 1821"/>
                  <a:gd name="T9" fmla="*/ 1183 h 2000"/>
                  <a:gd name="T10" fmla="*/ 152 w 1821"/>
                  <a:gd name="T11" fmla="*/ 642 h 2000"/>
                  <a:gd name="T12" fmla="*/ 490 w 1821"/>
                  <a:gd name="T13" fmla="*/ 659 h 2000"/>
                  <a:gd name="T14" fmla="*/ 646 w 1821"/>
                  <a:gd name="T15" fmla="*/ 808 h 2000"/>
                  <a:gd name="T16" fmla="*/ 849 w 1821"/>
                  <a:gd name="T17" fmla="*/ 574 h 2000"/>
                  <a:gd name="T18" fmla="*/ 639 w 1821"/>
                  <a:gd name="T19" fmla="*/ 259 h 2000"/>
                  <a:gd name="T20" fmla="*/ 1069 w 1821"/>
                  <a:gd name="T21" fmla="*/ 0 h 2000"/>
                  <a:gd name="T22" fmla="*/ 1390 w 1821"/>
                  <a:gd name="T23" fmla="*/ 8 h 2000"/>
                  <a:gd name="T24" fmla="*/ 1821 w 1821"/>
                  <a:gd name="T25" fmla="*/ 219 h 2000"/>
                  <a:gd name="T26" fmla="*/ 1579 w 1821"/>
                  <a:gd name="T27" fmla="*/ 487 h 2000"/>
                  <a:gd name="T28" fmla="*/ 1413 w 1821"/>
                  <a:gd name="T29" fmla="*/ 315 h 2000"/>
                  <a:gd name="T30" fmla="*/ 1148 w 1821"/>
                  <a:gd name="T31" fmla="*/ 323 h 2000"/>
                  <a:gd name="T32" fmla="*/ 1195 w 1821"/>
                  <a:gd name="T33" fmla="*/ 479 h 2000"/>
                  <a:gd name="T34" fmla="*/ 1061 w 1821"/>
                  <a:gd name="T35" fmla="*/ 580 h 2000"/>
                  <a:gd name="T36" fmla="*/ 1171 w 1821"/>
                  <a:gd name="T37" fmla="*/ 738 h 2000"/>
                  <a:gd name="T38" fmla="*/ 1195 w 1821"/>
                  <a:gd name="T39" fmla="*/ 1059 h 2000"/>
                  <a:gd name="T40" fmla="*/ 874 w 1821"/>
                  <a:gd name="T41" fmla="*/ 1357 h 2000"/>
                  <a:gd name="T42" fmla="*/ 897 w 1821"/>
                  <a:gd name="T43" fmla="*/ 1600 h 2000"/>
                  <a:gd name="T44" fmla="*/ 1116 w 1821"/>
                  <a:gd name="T45" fmla="*/ 1687 h 2000"/>
                  <a:gd name="T46" fmla="*/ 1148 w 1821"/>
                  <a:gd name="T47" fmla="*/ 1898 h 2000"/>
                  <a:gd name="T48" fmla="*/ 990 w 1821"/>
                  <a:gd name="T49" fmla="*/ 1992 h 2000"/>
                  <a:gd name="T50" fmla="*/ 990 w 1821"/>
                  <a:gd name="T51" fmla="*/ 1992 h 2000"/>
                  <a:gd name="T52" fmla="*/ 990 w 1821"/>
                  <a:gd name="T53" fmla="*/ 1992 h 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21" h="2000">
                    <a:moveTo>
                      <a:pt x="990" y="1992"/>
                    </a:moveTo>
                    <a:lnTo>
                      <a:pt x="75" y="2000"/>
                    </a:lnTo>
                    <a:lnTo>
                      <a:pt x="380" y="1938"/>
                    </a:lnTo>
                    <a:lnTo>
                      <a:pt x="107" y="1679"/>
                    </a:lnTo>
                    <a:lnTo>
                      <a:pt x="0" y="1183"/>
                    </a:lnTo>
                    <a:lnTo>
                      <a:pt x="152" y="642"/>
                    </a:lnTo>
                    <a:lnTo>
                      <a:pt x="490" y="659"/>
                    </a:lnTo>
                    <a:lnTo>
                      <a:pt x="646" y="808"/>
                    </a:lnTo>
                    <a:lnTo>
                      <a:pt x="849" y="574"/>
                    </a:lnTo>
                    <a:lnTo>
                      <a:pt x="639" y="259"/>
                    </a:lnTo>
                    <a:lnTo>
                      <a:pt x="1069" y="0"/>
                    </a:lnTo>
                    <a:lnTo>
                      <a:pt x="1390" y="8"/>
                    </a:lnTo>
                    <a:lnTo>
                      <a:pt x="1821" y="219"/>
                    </a:lnTo>
                    <a:lnTo>
                      <a:pt x="1579" y="487"/>
                    </a:lnTo>
                    <a:lnTo>
                      <a:pt x="1413" y="315"/>
                    </a:lnTo>
                    <a:lnTo>
                      <a:pt x="1148" y="323"/>
                    </a:lnTo>
                    <a:lnTo>
                      <a:pt x="1195" y="479"/>
                    </a:lnTo>
                    <a:lnTo>
                      <a:pt x="1061" y="580"/>
                    </a:lnTo>
                    <a:lnTo>
                      <a:pt x="1171" y="738"/>
                    </a:lnTo>
                    <a:lnTo>
                      <a:pt x="1195" y="1059"/>
                    </a:lnTo>
                    <a:lnTo>
                      <a:pt x="874" y="1357"/>
                    </a:lnTo>
                    <a:lnTo>
                      <a:pt x="897" y="1600"/>
                    </a:lnTo>
                    <a:lnTo>
                      <a:pt x="1116" y="1687"/>
                    </a:lnTo>
                    <a:lnTo>
                      <a:pt x="1148" y="1898"/>
                    </a:lnTo>
                    <a:lnTo>
                      <a:pt x="990" y="1992"/>
                    </a:lnTo>
                    <a:lnTo>
                      <a:pt x="990" y="1992"/>
                    </a:lnTo>
                    <a:lnTo>
                      <a:pt x="990" y="1992"/>
                    </a:lnTo>
                    <a:close/>
                  </a:path>
                </a:pathLst>
              </a:custGeom>
              <a:solidFill>
                <a:srgbClr val="B2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49" name="Freeform 133"/>
              <p:cNvSpPr>
                <a:spLocks/>
              </p:cNvSpPr>
              <p:nvPr/>
            </p:nvSpPr>
            <p:spPr bwMode="auto">
              <a:xfrm>
                <a:off x="1899" y="3215"/>
                <a:ext cx="160" cy="157"/>
              </a:xfrm>
              <a:custGeom>
                <a:avLst/>
                <a:gdLst>
                  <a:gd name="T0" fmla="*/ 204 w 322"/>
                  <a:gd name="T1" fmla="*/ 0 h 313"/>
                  <a:gd name="T2" fmla="*/ 40 w 322"/>
                  <a:gd name="T3" fmla="*/ 40 h 313"/>
                  <a:gd name="T4" fmla="*/ 0 w 322"/>
                  <a:gd name="T5" fmla="*/ 313 h 313"/>
                  <a:gd name="T6" fmla="*/ 322 w 322"/>
                  <a:gd name="T7" fmla="*/ 313 h 313"/>
                  <a:gd name="T8" fmla="*/ 204 w 322"/>
                  <a:gd name="T9" fmla="*/ 0 h 313"/>
                  <a:gd name="T10" fmla="*/ 204 w 322"/>
                  <a:gd name="T11" fmla="*/ 0 h 313"/>
                  <a:gd name="T12" fmla="*/ 204 w 322"/>
                  <a:gd name="T13" fmla="*/ 0 h 313"/>
                </a:gdLst>
                <a:ahLst/>
                <a:cxnLst>
                  <a:cxn ang="0">
                    <a:pos x="T0" y="T1"/>
                  </a:cxn>
                  <a:cxn ang="0">
                    <a:pos x="T2" y="T3"/>
                  </a:cxn>
                  <a:cxn ang="0">
                    <a:pos x="T4" y="T5"/>
                  </a:cxn>
                  <a:cxn ang="0">
                    <a:pos x="T6" y="T7"/>
                  </a:cxn>
                  <a:cxn ang="0">
                    <a:pos x="T8" y="T9"/>
                  </a:cxn>
                  <a:cxn ang="0">
                    <a:pos x="T10" y="T11"/>
                  </a:cxn>
                  <a:cxn ang="0">
                    <a:pos x="T12" y="T13"/>
                  </a:cxn>
                </a:cxnLst>
                <a:rect l="0" t="0" r="r" b="b"/>
                <a:pathLst>
                  <a:path w="322" h="313">
                    <a:moveTo>
                      <a:pt x="204" y="0"/>
                    </a:moveTo>
                    <a:lnTo>
                      <a:pt x="40" y="40"/>
                    </a:lnTo>
                    <a:lnTo>
                      <a:pt x="0" y="313"/>
                    </a:lnTo>
                    <a:lnTo>
                      <a:pt x="322" y="313"/>
                    </a:lnTo>
                    <a:lnTo>
                      <a:pt x="204" y="0"/>
                    </a:lnTo>
                    <a:lnTo>
                      <a:pt x="204" y="0"/>
                    </a:lnTo>
                    <a:lnTo>
                      <a:pt x="204" y="0"/>
                    </a:lnTo>
                    <a:close/>
                  </a:path>
                </a:pathLst>
              </a:custGeom>
              <a:solidFill>
                <a:srgbClr val="B2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50" name="Freeform 134"/>
              <p:cNvSpPr>
                <a:spLocks/>
              </p:cNvSpPr>
              <p:nvPr/>
            </p:nvSpPr>
            <p:spPr bwMode="auto">
              <a:xfrm>
                <a:off x="1863" y="3173"/>
                <a:ext cx="36" cy="525"/>
              </a:xfrm>
              <a:custGeom>
                <a:avLst/>
                <a:gdLst>
                  <a:gd name="T0" fmla="*/ 70 w 70"/>
                  <a:gd name="T1" fmla="*/ 0 h 1051"/>
                  <a:gd name="T2" fmla="*/ 0 w 70"/>
                  <a:gd name="T3" fmla="*/ 564 h 1051"/>
                  <a:gd name="T4" fmla="*/ 0 w 70"/>
                  <a:gd name="T5" fmla="*/ 1051 h 1051"/>
                  <a:gd name="T6" fmla="*/ 46 w 70"/>
                  <a:gd name="T7" fmla="*/ 736 h 1051"/>
                  <a:gd name="T8" fmla="*/ 70 w 70"/>
                  <a:gd name="T9" fmla="*/ 0 h 1051"/>
                  <a:gd name="T10" fmla="*/ 70 w 70"/>
                  <a:gd name="T11" fmla="*/ 0 h 1051"/>
                  <a:gd name="T12" fmla="*/ 70 w 70"/>
                  <a:gd name="T13" fmla="*/ 0 h 1051"/>
                </a:gdLst>
                <a:ahLst/>
                <a:cxnLst>
                  <a:cxn ang="0">
                    <a:pos x="T0" y="T1"/>
                  </a:cxn>
                  <a:cxn ang="0">
                    <a:pos x="T2" y="T3"/>
                  </a:cxn>
                  <a:cxn ang="0">
                    <a:pos x="T4" y="T5"/>
                  </a:cxn>
                  <a:cxn ang="0">
                    <a:pos x="T6" y="T7"/>
                  </a:cxn>
                  <a:cxn ang="0">
                    <a:pos x="T8" y="T9"/>
                  </a:cxn>
                  <a:cxn ang="0">
                    <a:pos x="T10" y="T11"/>
                  </a:cxn>
                  <a:cxn ang="0">
                    <a:pos x="T12" y="T13"/>
                  </a:cxn>
                </a:cxnLst>
                <a:rect l="0" t="0" r="r" b="b"/>
                <a:pathLst>
                  <a:path w="70" h="1051">
                    <a:moveTo>
                      <a:pt x="70" y="0"/>
                    </a:moveTo>
                    <a:lnTo>
                      <a:pt x="0" y="564"/>
                    </a:lnTo>
                    <a:lnTo>
                      <a:pt x="0" y="1051"/>
                    </a:lnTo>
                    <a:lnTo>
                      <a:pt x="46" y="736"/>
                    </a:lnTo>
                    <a:lnTo>
                      <a:pt x="70" y="0"/>
                    </a:lnTo>
                    <a:lnTo>
                      <a:pt x="70" y="0"/>
                    </a:lnTo>
                    <a:lnTo>
                      <a:pt x="7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51" name="Freeform 135"/>
              <p:cNvSpPr>
                <a:spLocks/>
              </p:cNvSpPr>
              <p:nvPr/>
            </p:nvSpPr>
            <p:spPr bwMode="auto">
              <a:xfrm>
                <a:off x="728" y="3647"/>
                <a:ext cx="387" cy="144"/>
              </a:xfrm>
              <a:custGeom>
                <a:avLst/>
                <a:gdLst>
                  <a:gd name="T0" fmla="*/ 608 w 774"/>
                  <a:gd name="T1" fmla="*/ 50 h 287"/>
                  <a:gd name="T2" fmla="*/ 403 w 774"/>
                  <a:gd name="T3" fmla="*/ 0 h 287"/>
                  <a:gd name="T4" fmla="*/ 254 w 774"/>
                  <a:gd name="T5" fmla="*/ 105 h 287"/>
                  <a:gd name="T6" fmla="*/ 105 w 774"/>
                  <a:gd name="T7" fmla="*/ 204 h 287"/>
                  <a:gd name="T8" fmla="*/ 0 w 774"/>
                  <a:gd name="T9" fmla="*/ 282 h 287"/>
                  <a:gd name="T10" fmla="*/ 122 w 774"/>
                  <a:gd name="T11" fmla="*/ 259 h 287"/>
                  <a:gd name="T12" fmla="*/ 266 w 774"/>
                  <a:gd name="T13" fmla="*/ 287 h 287"/>
                  <a:gd name="T14" fmla="*/ 217 w 774"/>
                  <a:gd name="T15" fmla="*/ 204 h 287"/>
                  <a:gd name="T16" fmla="*/ 354 w 774"/>
                  <a:gd name="T17" fmla="*/ 122 h 287"/>
                  <a:gd name="T18" fmla="*/ 520 w 774"/>
                  <a:gd name="T19" fmla="*/ 72 h 287"/>
                  <a:gd name="T20" fmla="*/ 774 w 774"/>
                  <a:gd name="T21" fmla="*/ 204 h 287"/>
                  <a:gd name="T22" fmla="*/ 608 w 774"/>
                  <a:gd name="T23" fmla="*/ 50 h 287"/>
                  <a:gd name="T24" fmla="*/ 608 w 774"/>
                  <a:gd name="T25" fmla="*/ 50 h 287"/>
                  <a:gd name="T26" fmla="*/ 608 w 774"/>
                  <a:gd name="T27" fmla="*/ 5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4" h="287">
                    <a:moveTo>
                      <a:pt x="608" y="50"/>
                    </a:moveTo>
                    <a:lnTo>
                      <a:pt x="403" y="0"/>
                    </a:lnTo>
                    <a:lnTo>
                      <a:pt x="254" y="105"/>
                    </a:lnTo>
                    <a:lnTo>
                      <a:pt x="105" y="204"/>
                    </a:lnTo>
                    <a:lnTo>
                      <a:pt x="0" y="282"/>
                    </a:lnTo>
                    <a:lnTo>
                      <a:pt x="122" y="259"/>
                    </a:lnTo>
                    <a:lnTo>
                      <a:pt x="266" y="287"/>
                    </a:lnTo>
                    <a:lnTo>
                      <a:pt x="217" y="204"/>
                    </a:lnTo>
                    <a:lnTo>
                      <a:pt x="354" y="122"/>
                    </a:lnTo>
                    <a:lnTo>
                      <a:pt x="520" y="72"/>
                    </a:lnTo>
                    <a:lnTo>
                      <a:pt x="774" y="204"/>
                    </a:lnTo>
                    <a:lnTo>
                      <a:pt x="608" y="50"/>
                    </a:lnTo>
                    <a:lnTo>
                      <a:pt x="608" y="50"/>
                    </a:lnTo>
                    <a:lnTo>
                      <a:pt x="608" y="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4952" name="Freeform 136"/>
              <p:cNvSpPr>
                <a:spLocks/>
              </p:cNvSpPr>
              <p:nvPr/>
            </p:nvSpPr>
            <p:spPr bwMode="auto">
              <a:xfrm>
                <a:off x="1485" y="3891"/>
                <a:ext cx="169" cy="110"/>
              </a:xfrm>
              <a:custGeom>
                <a:avLst/>
                <a:gdLst>
                  <a:gd name="T0" fmla="*/ 127 w 338"/>
                  <a:gd name="T1" fmla="*/ 0 h 222"/>
                  <a:gd name="T2" fmla="*/ 0 w 338"/>
                  <a:gd name="T3" fmla="*/ 122 h 222"/>
                  <a:gd name="T4" fmla="*/ 189 w 338"/>
                  <a:gd name="T5" fmla="*/ 204 h 222"/>
                  <a:gd name="T6" fmla="*/ 338 w 338"/>
                  <a:gd name="T7" fmla="*/ 222 h 222"/>
                  <a:gd name="T8" fmla="*/ 154 w 338"/>
                  <a:gd name="T9" fmla="*/ 104 h 222"/>
                  <a:gd name="T10" fmla="*/ 127 w 338"/>
                  <a:gd name="T11" fmla="*/ 0 h 222"/>
                  <a:gd name="T12" fmla="*/ 127 w 338"/>
                  <a:gd name="T13" fmla="*/ 0 h 222"/>
                  <a:gd name="T14" fmla="*/ 127 w 338"/>
                  <a:gd name="T15" fmla="*/ 0 h 2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222">
                    <a:moveTo>
                      <a:pt x="127" y="0"/>
                    </a:moveTo>
                    <a:lnTo>
                      <a:pt x="0" y="122"/>
                    </a:lnTo>
                    <a:lnTo>
                      <a:pt x="189" y="204"/>
                    </a:lnTo>
                    <a:lnTo>
                      <a:pt x="338" y="222"/>
                    </a:lnTo>
                    <a:lnTo>
                      <a:pt x="154" y="104"/>
                    </a:lnTo>
                    <a:lnTo>
                      <a:pt x="127" y="0"/>
                    </a:lnTo>
                    <a:lnTo>
                      <a:pt x="127" y="0"/>
                    </a:lnTo>
                    <a:lnTo>
                      <a:pt x="127" y="0"/>
                    </a:lnTo>
                    <a:close/>
                  </a:path>
                </a:pathLst>
              </a:custGeom>
              <a:solidFill>
                <a:srgbClr val="CC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grpSp>
        <p:sp>
          <p:nvSpPr>
            <p:cNvPr id="34953" name="Rectangle 137"/>
            <p:cNvSpPr>
              <a:spLocks noChangeArrowheads="1"/>
            </p:cNvSpPr>
            <p:nvPr/>
          </p:nvSpPr>
          <p:spPr bwMode="auto">
            <a:xfrm>
              <a:off x="1440" y="240"/>
              <a:ext cx="1308" cy="1152"/>
            </a:xfrm>
            <a:prstGeom prst="rect">
              <a:avLst/>
            </a:prstGeom>
            <a:noFill/>
            <a:ln w="571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pic>
          <p:nvPicPr>
            <p:cNvPr id="34954" name="Picture 13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049" y="380"/>
              <a:ext cx="572" cy="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4955" name="AutoShape 139"/>
          <p:cNvSpPr>
            <a:spLocks noChangeArrowheads="1"/>
          </p:cNvSpPr>
          <p:nvPr/>
        </p:nvSpPr>
        <p:spPr bwMode="auto">
          <a:xfrm>
            <a:off x="4191000" y="2971800"/>
            <a:ext cx="2743200" cy="847725"/>
          </a:xfrm>
          <a:prstGeom prst="homePlate">
            <a:avLst>
              <a:gd name="adj" fmla="val 134367"/>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2000"/>
              <a:t>Hypothèque</a:t>
            </a:r>
            <a:endParaRPr lang="fr-FR" altLang="fr-FR"/>
          </a:p>
        </p:txBody>
      </p:sp>
      <p:graphicFrame>
        <p:nvGraphicFramePr>
          <p:cNvPr id="34956" name="Object 140"/>
          <p:cNvGraphicFramePr>
            <a:graphicFrameLocks noChangeAspect="1"/>
          </p:cNvGraphicFramePr>
          <p:nvPr/>
        </p:nvGraphicFramePr>
        <p:xfrm>
          <a:off x="6781800" y="1295400"/>
          <a:ext cx="900113" cy="669925"/>
        </p:xfrm>
        <a:graphic>
          <a:graphicData uri="http://schemas.openxmlformats.org/presentationml/2006/ole">
            <mc:AlternateContent xmlns:mc="http://schemas.openxmlformats.org/markup-compatibility/2006">
              <mc:Choice xmlns:v="urn:schemas-microsoft-com:vml" Requires="v">
                <p:oleObj spid="_x0000_s58377" name="Clip" r:id="rId19" imgW="891360" imgH="786240" progId="MS_ClipArt_Gallery.2">
                  <p:embed/>
                </p:oleObj>
              </mc:Choice>
              <mc:Fallback>
                <p:oleObj name="Clip" r:id="rId19" imgW="891360" imgH="786240" progId="MS_ClipArt_Gallery.2">
                  <p:embed/>
                  <p:pic>
                    <p:nvPicPr>
                      <p:cNvPr id="0" name="Object 14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781800" y="1295400"/>
                        <a:ext cx="900113"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4957" name="AutoShape 141"/>
          <p:cNvSpPr>
            <a:spLocks noChangeArrowheads="1"/>
          </p:cNvSpPr>
          <p:nvPr/>
        </p:nvSpPr>
        <p:spPr bwMode="auto">
          <a:xfrm>
            <a:off x="4191000" y="1600200"/>
            <a:ext cx="2743200" cy="390525"/>
          </a:xfrm>
          <a:prstGeom prst="homePlate">
            <a:avLst>
              <a:gd name="adj" fmla="val 291675"/>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2000"/>
              <a:t>Lettre de rente</a:t>
            </a:r>
            <a:endParaRPr lang="fr-FR" altLang="fr-FR"/>
          </a:p>
        </p:txBody>
      </p:sp>
      <p:grpSp>
        <p:nvGrpSpPr>
          <p:cNvPr id="34958" name="Group 142"/>
          <p:cNvGrpSpPr>
            <a:grpSpLocks/>
          </p:cNvGrpSpPr>
          <p:nvPr/>
        </p:nvGrpSpPr>
        <p:grpSpPr bwMode="auto">
          <a:xfrm>
            <a:off x="6781800" y="2819400"/>
            <a:ext cx="1219200" cy="862013"/>
            <a:chOff x="4272" y="1776"/>
            <a:chExt cx="768" cy="543"/>
          </a:xfrm>
        </p:grpSpPr>
        <p:graphicFrame>
          <p:nvGraphicFramePr>
            <p:cNvPr id="34959" name="Object 143"/>
            <p:cNvGraphicFramePr>
              <a:graphicFrameLocks noChangeAspect="1"/>
            </p:cNvGraphicFramePr>
            <p:nvPr/>
          </p:nvGraphicFramePr>
          <p:xfrm>
            <a:off x="4416" y="1824"/>
            <a:ext cx="624" cy="495"/>
          </p:xfrm>
          <a:graphic>
            <a:graphicData uri="http://schemas.openxmlformats.org/presentationml/2006/ole">
              <mc:AlternateContent xmlns:mc="http://schemas.openxmlformats.org/markup-compatibility/2006">
                <mc:Choice xmlns:v="urn:schemas-microsoft-com:vml" Requires="v">
                  <p:oleObj spid="_x0000_s58378" name="Clip" r:id="rId20" imgW="1819440" imgH="1443240" progId="MS_ClipArt_Gallery.2">
                    <p:embed/>
                  </p:oleObj>
                </mc:Choice>
                <mc:Fallback>
                  <p:oleObj name="Clip" r:id="rId20" imgW="1819440" imgH="1443240" progId="MS_ClipArt_Gallery.2">
                    <p:embed/>
                    <p:pic>
                      <p:nvPicPr>
                        <p:cNvPr id="0" name="Object 14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416" y="1824"/>
                          <a:ext cx="624" cy="4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4960" name="Text Box 144"/>
            <p:cNvSpPr txBox="1">
              <a:spLocks noChangeArrowheads="1"/>
            </p:cNvSpPr>
            <p:nvPr/>
          </p:nvSpPr>
          <p:spPr bwMode="auto">
            <a:xfrm rot="-1102197">
              <a:off x="4272" y="1776"/>
              <a:ext cx="768"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FR" altLang="fr-FR" sz="1000"/>
                <a:t>Registre foncier</a:t>
              </a:r>
            </a:p>
          </p:txBody>
        </p:sp>
      </p:grpSp>
      <p:sp>
        <p:nvSpPr>
          <p:cNvPr id="34961" name="Text Box 145"/>
          <p:cNvSpPr txBox="1">
            <a:spLocks noChangeArrowheads="1"/>
          </p:cNvSpPr>
          <p:nvPr/>
        </p:nvSpPr>
        <p:spPr bwMode="auto">
          <a:xfrm>
            <a:off x="4419600" y="5803900"/>
            <a:ext cx="4419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altLang="fr-FR" sz="1800"/>
              <a:t>La cédule hypothécaire est une créance personnelle garantie par un gage immobilier.</a:t>
            </a:r>
          </a:p>
        </p:txBody>
      </p:sp>
      <p:sp>
        <p:nvSpPr>
          <p:cNvPr id="34962" name="Text Box 146"/>
          <p:cNvSpPr txBox="1">
            <a:spLocks noChangeArrowheads="1"/>
          </p:cNvSpPr>
          <p:nvPr/>
        </p:nvSpPr>
        <p:spPr bwMode="auto">
          <a:xfrm>
            <a:off x="4457700" y="1943100"/>
            <a:ext cx="3962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1800"/>
              <a:t>La lettre de rente est une créance constituée en charge foncière.</a:t>
            </a:r>
          </a:p>
        </p:txBody>
      </p:sp>
      <p:sp>
        <p:nvSpPr>
          <p:cNvPr id="34963" name="Text Box 147"/>
          <p:cNvSpPr txBox="1">
            <a:spLocks noChangeArrowheads="1"/>
          </p:cNvSpPr>
          <p:nvPr/>
        </p:nvSpPr>
        <p:spPr bwMode="auto">
          <a:xfrm>
            <a:off x="4419600" y="3886200"/>
            <a:ext cx="3810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altLang="fr-FR" sz="1800"/>
              <a:t>L’hypothèque est un gage immobilier</a:t>
            </a:r>
          </a:p>
          <a:p>
            <a:r>
              <a:rPr lang="fr-FR" altLang="fr-FR" sz="1800"/>
              <a:t>servant à garantir une créance.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3489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34957"/>
                                        </p:tgtEl>
                                        <p:attrNameLst>
                                          <p:attrName>style.visibility</p:attrName>
                                        </p:attrNameLst>
                                      </p:cBhvr>
                                      <p:to>
                                        <p:strVal val="visible"/>
                                      </p:to>
                                    </p:set>
                                    <p:animEffect transition="in" filter="wipe(left)">
                                      <p:cBhvr>
                                        <p:cTn id="11" dur="500"/>
                                        <p:tgtEl>
                                          <p:spTgt spid="34957"/>
                                        </p:tgtEl>
                                      </p:cBhvr>
                                    </p:animEffect>
                                  </p:childTnLst>
                                </p:cTn>
                              </p:par>
                            </p:childTnLst>
                          </p:cTn>
                        </p:par>
                        <p:par>
                          <p:cTn id="12" fill="hold" nodeType="afterGroup">
                            <p:stCondLst>
                              <p:cond delay="500"/>
                            </p:stCondLst>
                            <p:childTnLst>
                              <p:par>
                                <p:cTn id="13" presetID="1" presetClass="entr" presetSubtype="0" fill="hold" nodeType="afterEffect">
                                  <p:stCondLst>
                                    <p:cond delay="0"/>
                                  </p:stCondLst>
                                  <p:childTnLst>
                                    <p:set>
                                      <p:cBhvr>
                                        <p:cTn id="14" dur="1" fill="hold">
                                          <p:stCondLst>
                                            <p:cond delay="499"/>
                                          </p:stCondLst>
                                        </p:cTn>
                                        <p:tgtEl>
                                          <p:spTgt spid="34956"/>
                                        </p:tgtEl>
                                        <p:attrNameLst>
                                          <p:attrName>style.visibility</p:attrName>
                                        </p:attrNameLst>
                                      </p:cBhvr>
                                      <p:to>
                                        <p:strVal val="visible"/>
                                      </p:to>
                                    </p:set>
                                  </p:childTnLst>
                                </p:cTn>
                              </p:par>
                            </p:childTnLst>
                          </p:cTn>
                        </p:par>
                        <p:par>
                          <p:cTn id="15" fill="hold" nodeType="afterGroup">
                            <p:stCondLst>
                              <p:cond delay="1000"/>
                            </p:stCondLst>
                            <p:childTnLst>
                              <p:par>
                                <p:cTn id="16" presetID="1" presetClass="entr" presetSubtype="0" fill="hold" grpId="0" nodeType="afterEffect">
                                  <p:stCondLst>
                                    <p:cond delay="0"/>
                                  </p:stCondLst>
                                  <p:childTnLst>
                                    <p:set>
                                      <p:cBhvr>
                                        <p:cTn id="17" dur="1" fill="hold">
                                          <p:stCondLst>
                                            <p:cond delay="499"/>
                                          </p:stCondLst>
                                        </p:cTn>
                                        <p:tgtEl>
                                          <p:spTgt spid="34962"/>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499"/>
                                          </p:stCondLst>
                                        </p:cTn>
                                        <p:tgtEl>
                                          <p:spTgt spid="34818"/>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4955"/>
                                        </p:tgtEl>
                                        <p:attrNameLst>
                                          <p:attrName>style.visibility</p:attrName>
                                        </p:attrNameLst>
                                      </p:cBhvr>
                                      <p:to>
                                        <p:strVal val="visible"/>
                                      </p:to>
                                    </p:set>
                                    <p:animEffect transition="in" filter="wipe(left)">
                                      <p:cBhvr>
                                        <p:cTn id="26" dur="500"/>
                                        <p:tgtEl>
                                          <p:spTgt spid="34955"/>
                                        </p:tgtEl>
                                      </p:cBhvr>
                                    </p:animEffect>
                                  </p:childTnLst>
                                </p:cTn>
                              </p:par>
                            </p:childTnLst>
                          </p:cTn>
                        </p:par>
                        <p:par>
                          <p:cTn id="27" fill="hold" nodeType="afterGroup">
                            <p:stCondLst>
                              <p:cond delay="500"/>
                            </p:stCondLst>
                            <p:childTnLst>
                              <p:par>
                                <p:cTn id="28" presetID="1" presetClass="entr" presetSubtype="0" fill="hold" nodeType="afterEffect">
                                  <p:stCondLst>
                                    <p:cond delay="0"/>
                                  </p:stCondLst>
                                  <p:childTnLst>
                                    <p:set>
                                      <p:cBhvr>
                                        <p:cTn id="29" dur="1" fill="hold">
                                          <p:stCondLst>
                                            <p:cond delay="499"/>
                                          </p:stCondLst>
                                        </p:cTn>
                                        <p:tgtEl>
                                          <p:spTgt spid="34958"/>
                                        </p:tgtEl>
                                        <p:attrNameLst>
                                          <p:attrName>style.visibility</p:attrName>
                                        </p:attrNameLst>
                                      </p:cBhvr>
                                      <p:to>
                                        <p:strVal val="visible"/>
                                      </p:to>
                                    </p:set>
                                  </p:childTnLst>
                                </p:cTn>
                              </p:par>
                            </p:childTnLst>
                          </p:cTn>
                        </p:par>
                        <p:par>
                          <p:cTn id="30" fill="hold" nodeType="afterGroup">
                            <p:stCondLst>
                              <p:cond delay="1000"/>
                            </p:stCondLst>
                            <p:childTnLst>
                              <p:par>
                                <p:cTn id="31" presetID="1" presetClass="entr" presetSubtype="0" fill="hold" grpId="0" nodeType="afterEffect">
                                  <p:stCondLst>
                                    <p:cond delay="0"/>
                                  </p:stCondLst>
                                  <p:childTnLst>
                                    <p:set>
                                      <p:cBhvr>
                                        <p:cTn id="32" dur="1" fill="hold">
                                          <p:stCondLst>
                                            <p:cond delay="499"/>
                                          </p:stCondLst>
                                        </p:cTn>
                                        <p:tgtEl>
                                          <p:spTgt spid="34963"/>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499"/>
                                          </p:stCondLst>
                                        </p:cTn>
                                        <p:tgtEl>
                                          <p:spTgt spid="34880"/>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34891"/>
                                        </p:tgtEl>
                                        <p:attrNameLst>
                                          <p:attrName>style.visibility</p:attrName>
                                        </p:attrNameLst>
                                      </p:cBhvr>
                                      <p:to>
                                        <p:strVal val="visible"/>
                                      </p:to>
                                    </p:set>
                                    <p:animEffect transition="in" filter="wipe(left)">
                                      <p:cBhvr>
                                        <p:cTn id="41" dur="500"/>
                                        <p:tgtEl>
                                          <p:spTgt spid="34891"/>
                                        </p:tgtEl>
                                      </p:cBhvr>
                                    </p:animEffect>
                                  </p:childTnLst>
                                </p:cTn>
                              </p:par>
                            </p:childTnLst>
                          </p:cTn>
                        </p:par>
                        <p:par>
                          <p:cTn id="42" fill="hold" nodeType="afterGroup">
                            <p:stCondLst>
                              <p:cond delay="500"/>
                            </p:stCondLst>
                            <p:childTnLst>
                              <p:par>
                                <p:cTn id="43" presetID="1" presetClass="entr" presetSubtype="0" fill="hold" nodeType="afterEffect">
                                  <p:stCondLst>
                                    <p:cond delay="0"/>
                                  </p:stCondLst>
                                  <p:childTnLst>
                                    <p:set>
                                      <p:cBhvr>
                                        <p:cTn id="44" dur="1" fill="hold">
                                          <p:stCondLst>
                                            <p:cond delay="499"/>
                                          </p:stCondLst>
                                        </p:cTn>
                                        <p:tgtEl>
                                          <p:spTgt spid="34890"/>
                                        </p:tgtEl>
                                        <p:attrNameLst>
                                          <p:attrName>style.visibility</p:attrName>
                                        </p:attrNameLst>
                                      </p:cBhvr>
                                      <p:to>
                                        <p:strVal val="visible"/>
                                      </p:to>
                                    </p:set>
                                  </p:childTnLst>
                                </p:cTn>
                              </p:par>
                            </p:childTnLst>
                          </p:cTn>
                        </p:par>
                        <p:par>
                          <p:cTn id="45" fill="hold" nodeType="afterGroup">
                            <p:stCondLst>
                              <p:cond delay="1000"/>
                            </p:stCondLst>
                            <p:childTnLst>
                              <p:par>
                                <p:cTn id="46" presetID="1" presetClass="entr" presetSubtype="0" fill="hold" grpId="0" nodeType="afterEffect">
                                  <p:stCondLst>
                                    <p:cond delay="0"/>
                                  </p:stCondLst>
                                  <p:childTnLst>
                                    <p:set>
                                      <p:cBhvr>
                                        <p:cTn id="47" dur="1" fill="hold">
                                          <p:stCondLst>
                                            <p:cond delay="499"/>
                                          </p:stCondLst>
                                        </p:cTn>
                                        <p:tgtEl>
                                          <p:spTgt spid="349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91" grpId="0" animBg="1" autoUpdateAnimBg="0"/>
      <p:bldP spid="34955" grpId="0" animBg="1" autoUpdateAnimBg="0"/>
      <p:bldP spid="34957" grpId="0" animBg="1" autoUpdateAnimBg="0"/>
      <p:bldP spid="34961" grpId="0" autoUpdateAnimBg="0"/>
      <p:bldP spid="34962" grpId="0" autoUpdateAnimBg="0"/>
      <p:bldP spid="34963"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5461000" y="2057400"/>
            <a:ext cx="1041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50000"/>
              </a:lnSpc>
              <a:spcBef>
                <a:spcPct val="50000"/>
              </a:spcBef>
            </a:pPr>
            <a:r>
              <a:rPr lang="fr-FR" altLang="fr-FR">
                <a:solidFill>
                  <a:srgbClr val="008000"/>
                </a:solidFill>
              </a:rPr>
              <a:t>oui</a:t>
            </a:r>
            <a:endParaRPr lang="fr-FR" altLang="fr-FR"/>
          </a:p>
        </p:txBody>
      </p:sp>
      <p:sp>
        <p:nvSpPr>
          <p:cNvPr id="33795" name="Text Box 3"/>
          <p:cNvSpPr txBox="1">
            <a:spLocks noChangeArrowheads="1"/>
          </p:cNvSpPr>
          <p:nvPr/>
        </p:nvSpPr>
        <p:spPr bwMode="auto">
          <a:xfrm>
            <a:off x="7162800" y="2044700"/>
            <a:ext cx="1041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50000"/>
              </a:lnSpc>
              <a:spcBef>
                <a:spcPct val="50000"/>
              </a:spcBef>
            </a:pPr>
            <a:r>
              <a:rPr lang="fr-FR" altLang="fr-FR">
                <a:solidFill>
                  <a:srgbClr val="008000"/>
                </a:solidFill>
              </a:rPr>
              <a:t>oui</a:t>
            </a:r>
            <a:endParaRPr lang="fr-FR" altLang="fr-FR"/>
          </a:p>
        </p:txBody>
      </p:sp>
      <p:sp>
        <p:nvSpPr>
          <p:cNvPr id="33796" name="Text Box 4"/>
          <p:cNvSpPr txBox="1">
            <a:spLocks noChangeArrowheads="1"/>
          </p:cNvSpPr>
          <p:nvPr/>
        </p:nvSpPr>
        <p:spPr bwMode="auto">
          <a:xfrm>
            <a:off x="5461000" y="2476500"/>
            <a:ext cx="1041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50000"/>
              </a:lnSpc>
              <a:spcBef>
                <a:spcPct val="50000"/>
              </a:spcBef>
            </a:pPr>
            <a:r>
              <a:rPr lang="fr-FR" altLang="fr-FR">
                <a:solidFill>
                  <a:srgbClr val="008000"/>
                </a:solidFill>
              </a:rPr>
              <a:t>oui</a:t>
            </a:r>
            <a:endParaRPr lang="fr-FR" altLang="fr-FR"/>
          </a:p>
        </p:txBody>
      </p:sp>
      <p:sp>
        <p:nvSpPr>
          <p:cNvPr id="33797" name="Text Box 5"/>
          <p:cNvSpPr txBox="1">
            <a:spLocks noChangeArrowheads="1"/>
          </p:cNvSpPr>
          <p:nvPr/>
        </p:nvSpPr>
        <p:spPr bwMode="auto">
          <a:xfrm>
            <a:off x="7162800" y="2489200"/>
            <a:ext cx="1041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50000"/>
              </a:lnSpc>
              <a:spcBef>
                <a:spcPct val="50000"/>
              </a:spcBef>
            </a:pPr>
            <a:r>
              <a:rPr lang="fr-FR" altLang="fr-FR">
                <a:solidFill>
                  <a:srgbClr val="008000"/>
                </a:solidFill>
              </a:rPr>
              <a:t>oui</a:t>
            </a:r>
            <a:endParaRPr lang="fr-FR" altLang="fr-FR"/>
          </a:p>
        </p:txBody>
      </p:sp>
      <p:sp>
        <p:nvSpPr>
          <p:cNvPr id="33798" name="Text Box 6"/>
          <p:cNvSpPr txBox="1">
            <a:spLocks noChangeArrowheads="1"/>
          </p:cNvSpPr>
          <p:nvPr/>
        </p:nvSpPr>
        <p:spPr bwMode="auto">
          <a:xfrm>
            <a:off x="5334000" y="2819400"/>
            <a:ext cx="1041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90000"/>
              </a:lnSpc>
              <a:spcBef>
                <a:spcPct val="50000"/>
              </a:spcBef>
            </a:pPr>
            <a:r>
              <a:rPr lang="fr-FR" altLang="fr-FR" sz="2000"/>
              <a:t>le RF</a:t>
            </a:r>
            <a:endParaRPr lang="fr-FR" altLang="fr-FR"/>
          </a:p>
        </p:txBody>
      </p:sp>
      <p:sp>
        <p:nvSpPr>
          <p:cNvPr id="33799" name="Text Box 7"/>
          <p:cNvSpPr txBox="1">
            <a:spLocks noChangeArrowheads="1"/>
          </p:cNvSpPr>
          <p:nvPr/>
        </p:nvSpPr>
        <p:spPr bwMode="auto">
          <a:xfrm>
            <a:off x="5486400" y="4191000"/>
            <a:ext cx="1041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50000"/>
              </a:lnSpc>
              <a:spcBef>
                <a:spcPct val="50000"/>
              </a:spcBef>
            </a:pPr>
            <a:r>
              <a:rPr lang="fr-FR" altLang="fr-FR">
                <a:solidFill>
                  <a:srgbClr val="CC0000"/>
                </a:solidFill>
              </a:rPr>
              <a:t>non</a:t>
            </a:r>
            <a:endParaRPr lang="fr-FR" altLang="fr-FR"/>
          </a:p>
        </p:txBody>
      </p:sp>
      <p:sp>
        <p:nvSpPr>
          <p:cNvPr id="33800" name="Text Box 8"/>
          <p:cNvSpPr txBox="1">
            <a:spLocks noChangeArrowheads="1"/>
          </p:cNvSpPr>
          <p:nvPr/>
        </p:nvSpPr>
        <p:spPr bwMode="auto">
          <a:xfrm>
            <a:off x="6858000" y="2895600"/>
            <a:ext cx="1752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60000"/>
              </a:lnSpc>
              <a:spcBef>
                <a:spcPct val="50000"/>
              </a:spcBef>
            </a:pPr>
            <a:r>
              <a:rPr lang="fr-FR" altLang="fr-FR" sz="2000"/>
              <a:t>le créancier</a:t>
            </a:r>
            <a:endParaRPr lang="fr-FR" altLang="fr-FR"/>
          </a:p>
        </p:txBody>
      </p:sp>
      <p:sp>
        <p:nvSpPr>
          <p:cNvPr id="33801" name="Text Box 9"/>
          <p:cNvSpPr txBox="1">
            <a:spLocks noChangeArrowheads="1"/>
          </p:cNvSpPr>
          <p:nvPr/>
        </p:nvSpPr>
        <p:spPr bwMode="auto">
          <a:xfrm>
            <a:off x="5143500" y="3403600"/>
            <a:ext cx="1752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90000"/>
              </a:lnSpc>
              <a:spcBef>
                <a:spcPct val="50000"/>
              </a:spcBef>
            </a:pPr>
            <a:r>
              <a:rPr lang="fr-FR" altLang="fr-FR" sz="2000"/>
              <a:t>reconnaissance de dette</a:t>
            </a:r>
          </a:p>
        </p:txBody>
      </p:sp>
      <p:sp>
        <p:nvSpPr>
          <p:cNvPr id="33802" name="Text Box 10"/>
          <p:cNvSpPr txBox="1">
            <a:spLocks noChangeArrowheads="1"/>
          </p:cNvSpPr>
          <p:nvPr/>
        </p:nvSpPr>
        <p:spPr bwMode="auto">
          <a:xfrm>
            <a:off x="6883400" y="3390900"/>
            <a:ext cx="15779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90000"/>
              </a:lnSpc>
              <a:spcBef>
                <a:spcPct val="50000"/>
              </a:spcBef>
            </a:pPr>
            <a:r>
              <a:rPr lang="fr-FR" altLang="fr-FR" sz="2000"/>
              <a:t>papier- valeur</a:t>
            </a:r>
          </a:p>
        </p:txBody>
      </p:sp>
      <p:sp>
        <p:nvSpPr>
          <p:cNvPr id="33803" name="Text Box 11"/>
          <p:cNvSpPr txBox="1">
            <a:spLocks noChangeArrowheads="1"/>
          </p:cNvSpPr>
          <p:nvPr/>
        </p:nvSpPr>
        <p:spPr bwMode="auto">
          <a:xfrm>
            <a:off x="7162800" y="4191000"/>
            <a:ext cx="1041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50000"/>
              </a:lnSpc>
              <a:spcBef>
                <a:spcPct val="50000"/>
              </a:spcBef>
            </a:pPr>
            <a:r>
              <a:rPr lang="fr-FR" altLang="fr-FR">
                <a:solidFill>
                  <a:srgbClr val="008000"/>
                </a:solidFill>
              </a:rPr>
              <a:t>oui</a:t>
            </a:r>
          </a:p>
        </p:txBody>
      </p:sp>
      <p:sp>
        <p:nvSpPr>
          <p:cNvPr id="33804" name="Text Box 12"/>
          <p:cNvSpPr txBox="1">
            <a:spLocks noChangeArrowheads="1"/>
          </p:cNvSpPr>
          <p:nvPr/>
        </p:nvSpPr>
        <p:spPr bwMode="auto">
          <a:xfrm>
            <a:off x="5473700" y="4622800"/>
            <a:ext cx="1041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50000"/>
              </a:lnSpc>
              <a:spcBef>
                <a:spcPct val="50000"/>
              </a:spcBef>
            </a:pPr>
            <a:r>
              <a:rPr lang="fr-FR" altLang="fr-FR">
                <a:solidFill>
                  <a:srgbClr val="008000"/>
                </a:solidFill>
              </a:rPr>
              <a:t>oui</a:t>
            </a:r>
            <a:endParaRPr lang="fr-FR" altLang="fr-FR"/>
          </a:p>
        </p:txBody>
      </p:sp>
      <p:sp>
        <p:nvSpPr>
          <p:cNvPr id="33805" name="Text Box 13"/>
          <p:cNvSpPr txBox="1">
            <a:spLocks noChangeArrowheads="1"/>
          </p:cNvSpPr>
          <p:nvPr/>
        </p:nvSpPr>
        <p:spPr bwMode="auto">
          <a:xfrm>
            <a:off x="7162800" y="4610100"/>
            <a:ext cx="1041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50000"/>
              </a:lnSpc>
              <a:spcBef>
                <a:spcPct val="50000"/>
              </a:spcBef>
            </a:pPr>
            <a:r>
              <a:rPr lang="fr-FR" altLang="fr-FR">
                <a:solidFill>
                  <a:srgbClr val="008000"/>
                </a:solidFill>
              </a:rPr>
              <a:t>oui</a:t>
            </a:r>
            <a:endParaRPr lang="fr-FR" altLang="fr-FR"/>
          </a:p>
        </p:txBody>
      </p:sp>
      <p:sp>
        <p:nvSpPr>
          <p:cNvPr id="33806" name="Text Box 14"/>
          <p:cNvSpPr txBox="1">
            <a:spLocks noChangeArrowheads="1"/>
          </p:cNvSpPr>
          <p:nvPr/>
        </p:nvSpPr>
        <p:spPr bwMode="auto">
          <a:xfrm>
            <a:off x="5473700" y="5257800"/>
            <a:ext cx="1041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50000"/>
              </a:lnSpc>
              <a:spcBef>
                <a:spcPct val="50000"/>
              </a:spcBef>
            </a:pPr>
            <a:r>
              <a:rPr lang="fr-FR" altLang="fr-FR">
                <a:solidFill>
                  <a:srgbClr val="CC0000"/>
                </a:solidFill>
              </a:rPr>
              <a:t>non</a:t>
            </a:r>
            <a:endParaRPr lang="fr-FR" altLang="fr-FR"/>
          </a:p>
        </p:txBody>
      </p:sp>
      <p:sp>
        <p:nvSpPr>
          <p:cNvPr id="33807" name="Text Box 15"/>
          <p:cNvSpPr txBox="1">
            <a:spLocks noChangeArrowheads="1"/>
          </p:cNvSpPr>
          <p:nvPr/>
        </p:nvSpPr>
        <p:spPr bwMode="auto">
          <a:xfrm>
            <a:off x="7162800" y="5257800"/>
            <a:ext cx="1041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50000"/>
              </a:lnSpc>
              <a:spcBef>
                <a:spcPct val="50000"/>
              </a:spcBef>
            </a:pPr>
            <a:r>
              <a:rPr lang="fr-FR" altLang="fr-FR">
                <a:solidFill>
                  <a:srgbClr val="008000"/>
                </a:solidFill>
              </a:rPr>
              <a:t>oui</a:t>
            </a:r>
            <a:endParaRPr lang="fr-FR" altLang="fr-FR"/>
          </a:p>
        </p:txBody>
      </p:sp>
      <p:grpSp>
        <p:nvGrpSpPr>
          <p:cNvPr id="33808" name="Group 16"/>
          <p:cNvGrpSpPr>
            <a:grpSpLocks/>
          </p:cNvGrpSpPr>
          <p:nvPr/>
        </p:nvGrpSpPr>
        <p:grpSpPr bwMode="auto">
          <a:xfrm>
            <a:off x="622300" y="685800"/>
            <a:ext cx="7924800" cy="5105400"/>
            <a:chOff x="392" y="432"/>
            <a:chExt cx="4992" cy="3216"/>
          </a:xfrm>
        </p:grpSpPr>
        <p:graphicFrame>
          <p:nvGraphicFramePr>
            <p:cNvPr id="33809" name="Object 17"/>
            <p:cNvGraphicFramePr>
              <a:graphicFrameLocks noChangeAspect="1"/>
            </p:cNvGraphicFramePr>
            <p:nvPr/>
          </p:nvGraphicFramePr>
          <p:xfrm>
            <a:off x="392" y="912"/>
            <a:ext cx="4992" cy="2736"/>
          </p:xfrm>
          <a:graphic>
            <a:graphicData uri="http://schemas.openxmlformats.org/presentationml/2006/ole">
              <mc:AlternateContent xmlns:mc="http://schemas.openxmlformats.org/markup-compatibility/2006">
                <mc:Choice xmlns:v="urn:schemas-microsoft-com:vml" Requires="v">
                  <p:oleObj spid="_x0000_s33878" name="Feuille de calcul" r:id="rId3" imgW="7086894" imgH="2829145" progId="Excel.Sheet.8">
                    <p:embed/>
                  </p:oleObj>
                </mc:Choice>
                <mc:Fallback>
                  <p:oleObj name="Feuille de calcul" r:id="rId3" imgW="7086894" imgH="2829145" progId="Excel.Sheet.8">
                    <p:embed/>
                    <p:pic>
                      <p:nvPicPr>
                        <p:cNvPr id="0" name="Object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 y="912"/>
                          <a:ext cx="4992" cy="2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3810" name="Group 18"/>
            <p:cNvGrpSpPr>
              <a:grpSpLocks/>
            </p:cNvGrpSpPr>
            <p:nvPr/>
          </p:nvGrpSpPr>
          <p:grpSpPr bwMode="auto">
            <a:xfrm>
              <a:off x="3456" y="432"/>
              <a:ext cx="527" cy="517"/>
              <a:chOff x="624" y="2368"/>
              <a:chExt cx="1646" cy="1655"/>
            </a:xfrm>
          </p:grpSpPr>
          <p:sp>
            <p:nvSpPr>
              <p:cNvPr id="33811" name="Freeform 19"/>
              <p:cNvSpPr>
                <a:spLocks/>
              </p:cNvSpPr>
              <p:nvPr/>
            </p:nvSpPr>
            <p:spPr bwMode="auto">
              <a:xfrm>
                <a:off x="713" y="3678"/>
                <a:ext cx="674" cy="318"/>
              </a:xfrm>
              <a:custGeom>
                <a:avLst/>
                <a:gdLst>
                  <a:gd name="T0" fmla="*/ 838 w 1349"/>
                  <a:gd name="T1" fmla="*/ 216 h 636"/>
                  <a:gd name="T2" fmla="*/ 497 w 1349"/>
                  <a:gd name="T3" fmla="*/ 0 h 636"/>
                  <a:gd name="T4" fmla="*/ 208 w 1349"/>
                  <a:gd name="T5" fmla="*/ 131 h 636"/>
                  <a:gd name="T6" fmla="*/ 7 w 1349"/>
                  <a:gd name="T7" fmla="*/ 229 h 636"/>
                  <a:gd name="T8" fmla="*/ 0 w 1349"/>
                  <a:gd name="T9" fmla="*/ 413 h 636"/>
                  <a:gd name="T10" fmla="*/ 215 w 1349"/>
                  <a:gd name="T11" fmla="*/ 603 h 636"/>
                  <a:gd name="T12" fmla="*/ 1349 w 1349"/>
                  <a:gd name="T13" fmla="*/ 636 h 636"/>
                  <a:gd name="T14" fmla="*/ 1200 w 1349"/>
                  <a:gd name="T15" fmla="*/ 469 h 636"/>
                  <a:gd name="T16" fmla="*/ 1028 w 1349"/>
                  <a:gd name="T17" fmla="*/ 301 h 636"/>
                  <a:gd name="T18" fmla="*/ 838 w 1349"/>
                  <a:gd name="T19" fmla="*/ 216 h 636"/>
                  <a:gd name="T20" fmla="*/ 838 w 1349"/>
                  <a:gd name="T21" fmla="*/ 216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49" h="636">
                    <a:moveTo>
                      <a:pt x="838" y="216"/>
                    </a:moveTo>
                    <a:lnTo>
                      <a:pt x="497" y="0"/>
                    </a:lnTo>
                    <a:lnTo>
                      <a:pt x="208" y="131"/>
                    </a:lnTo>
                    <a:lnTo>
                      <a:pt x="7" y="229"/>
                    </a:lnTo>
                    <a:lnTo>
                      <a:pt x="0" y="413"/>
                    </a:lnTo>
                    <a:lnTo>
                      <a:pt x="215" y="603"/>
                    </a:lnTo>
                    <a:lnTo>
                      <a:pt x="1349" y="636"/>
                    </a:lnTo>
                    <a:lnTo>
                      <a:pt x="1200" y="469"/>
                    </a:lnTo>
                    <a:lnTo>
                      <a:pt x="1028" y="301"/>
                    </a:lnTo>
                    <a:lnTo>
                      <a:pt x="838" y="216"/>
                    </a:lnTo>
                    <a:lnTo>
                      <a:pt x="838" y="216"/>
                    </a:lnTo>
                    <a:close/>
                  </a:path>
                </a:pathLst>
              </a:custGeom>
              <a:solidFill>
                <a:srgbClr val="CC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12" name="Freeform 20"/>
              <p:cNvSpPr>
                <a:spLocks/>
              </p:cNvSpPr>
              <p:nvPr/>
            </p:nvSpPr>
            <p:spPr bwMode="auto">
              <a:xfrm>
                <a:off x="1040" y="2438"/>
                <a:ext cx="1228" cy="1585"/>
              </a:xfrm>
              <a:custGeom>
                <a:avLst/>
                <a:gdLst>
                  <a:gd name="T0" fmla="*/ 1167 w 2458"/>
                  <a:gd name="T1" fmla="*/ 0 h 3169"/>
                  <a:gd name="T2" fmla="*/ 689 w 2458"/>
                  <a:gd name="T3" fmla="*/ 662 h 3169"/>
                  <a:gd name="T4" fmla="*/ 603 w 2458"/>
                  <a:gd name="T5" fmla="*/ 251 h 3169"/>
                  <a:gd name="T6" fmla="*/ 472 w 2458"/>
                  <a:gd name="T7" fmla="*/ 251 h 3169"/>
                  <a:gd name="T8" fmla="*/ 440 w 2458"/>
                  <a:gd name="T9" fmla="*/ 276 h 3169"/>
                  <a:gd name="T10" fmla="*/ 453 w 2458"/>
                  <a:gd name="T11" fmla="*/ 369 h 3169"/>
                  <a:gd name="T12" fmla="*/ 308 w 2458"/>
                  <a:gd name="T13" fmla="*/ 459 h 3169"/>
                  <a:gd name="T14" fmla="*/ 335 w 2458"/>
                  <a:gd name="T15" fmla="*/ 544 h 3169"/>
                  <a:gd name="T16" fmla="*/ 381 w 2458"/>
                  <a:gd name="T17" fmla="*/ 533 h 3169"/>
                  <a:gd name="T18" fmla="*/ 466 w 2458"/>
                  <a:gd name="T19" fmla="*/ 985 h 3169"/>
                  <a:gd name="T20" fmla="*/ 158 w 2458"/>
                  <a:gd name="T21" fmla="*/ 1194 h 3169"/>
                  <a:gd name="T22" fmla="*/ 374 w 2458"/>
                  <a:gd name="T23" fmla="*/ 1451 h 3169"/>
                  <a:gd name="T24" fmla="*/ 374 w 2458"/>
                  <a:gd name="T25" fmla="*/ 1936 h 3169"/>
                  <a:gd name="T26" fmla="*/ 571 w 2458"/>
                  <a:gd name="T27" fmla="*/ 2212 h 3169"/>
                  <a:gd name="T28" fmla="*/ 564 w 2458"/>
                  <a:gd name="T29" fmla="*/ 2389 h 3169"/>
                  <a:gd name="T30" fmla="*/ 0 w 2458"/>
                  <a:gd name="T31" fmla="*/ 2809 h 3169"/>
                  <a:gd name="T32" fmla="*/ 1200 w 2458"/>
                  <a:gd name="T33" fmla="*/ 3163 h 3169"/>
                  <a:gd name="T34" fmla="*/ 1174 w 2458"/>
                  <a:gd name="T35" fmla="*/ 3077 h 3169"/>
                  <a:gd name="T36" fmla="*/ 997 w 2458"/>
                  <a:gd name="T37" fmla="*/ 2992 h 3169"/>
                  <a:gd name="T38" fmla="*/ 1003 w 2458"/>
                  <a:gd name="T39" fmla="*/ 2802 h 3169"/>
                  <a:gd name="T40" fmla="*/ 1240 w 2458"/>
                  <a:gd name="T41" fmla="*/ 2913 h 3169"/>
                  <a:gd name="T42" fmla="*/ 1369 w 2458"/>
                  <a:gd name="T43" fmla="*/ 3130 h 3169"/>
                  <a:gd name="T44" fmla="*/ 2458 w 2458"/>
                  <a:gd name="T45" fmla="*/ 3169 h 3169"/>
                  <a:gd name="T46" fmla="*/ 1625 w 2458"/>
                  <a:gd name="T47" fmla="*/ 2776 h 3169"/>
                  <a:gd name="T48" fmla="*/ 1625 w 2458"/>
                  <a:gd name="T49" fmla="*/ 2507 h 3169"/>
                  <a:gd name="T50" fmla="*/ 1710 w 2458"/>
                  <a:gd name="T51" fmla="*/ 1504 h 3169"/>
                  <a:gd name="T52" fmla="*/ 1940 w 2458"/>
                  <a:gd name="T53" fmla="*/ 1489 h 3169"/>
                  <a:gd name="T54" fmla="*/ 1992 w 2458"/>
                  <a:gd name="T55" fmla="*/ 1399 h 3169"/>
                  <a:gd name="T56" fmla="*/ 1540 w 2458"/>
                  <a:gd name="T57" fmla="*/ 835 h 3169"/>
                  <a:gd name="T58" fmla="*/ 1233 w 2458"/>
                  <a:gd name="T59" fmla="*/ 39 h 3169"/>
                  <a:gd name="T60" fmla="*/ 1167 w 2458"/>
                  <a:gd name="T61" fmla="*/ 0 h 3169"/>
                  <a:gd name="T62" fmla="*/ 1167 w 2458"/>
                  <a:gd name="T63" fmla="*/ 0 h 3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58" h="3169">
                    <a:moveTo>
                      <a:pt x="1167" y="0"/>
                    </a:moveTo>
                    <a:lnTo>
                      <a:pt x="689" y="662"/>
                    </a:lnTo>
                    <a:lnTo>
                      <a:pt x="603" y="251"/>
                    </a:lnTo>
                    <a:lnTo>
                      <a:pt x="472" y="251"/>
                    </a:lnTo>
                    <a:lnTo>
                      <a:pt x="440" y="276"/>
                    </a:lnTo>
                    <a:lnTo>
                      <a:pt x="453" y="369"/>
                    </a:lnTo>
                    <a:lnTo>
                      <a:pt x="308" y="459"/>
                    </a:lnTo>
                    <a:lnTo>
                      <a:pt x="335" y="544"/>
                    </a:lnTo>
                    <a:lnTo>
                      <a:pt x="381" y="533"/>
                    </a:lnTo>
                    <a:lnTo>
                      <a:pt x="466" y="985"/>
                    </a:lnTo>
                    <a:lnTo>
                      <a:pt x="158" y="1194"/>
                    </a:lnTo>
                    <a:lnTo>
                      <a:pt x="374" y="1451"/>
                    </a:lnTo>
                    <a:lnTo>
                      <a:pt x="374" y="1936"/>
                    </a:lnTo>
                    <a:lnTo>
                      <a:pt x="571" y="2212"/>
                    </a:lnTo>
                    <a:lnTo>
                      <a:pt x="564" y="2389"/>
                    </a:lnTo>
                    <a:lnTo>
                      <a:pt x="0" y="2809"/>
                    </a:lnTo>
                    <a:lnTo>
                      <a:pt x="1200" y="3163"/>
                    </a:lnTo>
                    <a:lnTo>
                      <a:pt x="1174" y="3077"/>
                    </a:lnTo>
                    <a:lnTo>
                      <a:pt x="997" y="2992"/>
                    </a:lnTo>
                    <a:lnTo>
                      <a:pt x="1003" y="2802"/>
                    </a:lnTo>
                    <a:lnTo>
                      <a:pt x="1240" y="2913"/>
                    </a:lnTo>
                    <a:lnTo>
                      <a:pt x="1369" y="3130"/>
                    </a:lnTo>
                    <a:lnTo>
                      <a:pt x="2458" y="3169"/>
                    </a:lnTo>
                    <a:lnTo>
                      <a:pt x="1625" y="2776"/>
                    </a:lnTo>
                    <a:lnTo>
                      <a:pt x="1625" y="2507"/>
                    </a:lnTo>
                    <a:lnTo>
                      <a:pt x="1710" y="1504"/>
                    </a:lnTo>
                    <a:lnTo>
                      <a:pt x="1940" y="1489"/>
                    </a:lnTo>
                    <a:lnTo>
                      <a:pt x="1992" y="1399"/>
                    </a:lnTo>
                    <a:lnTo>
                      <a:pt x="1540" y="835"/>
                    </a:lnTo>
                    <a:lnTo>
                      <a:pt x="1233" y="39"/>
                    </a:lnTo>
                    <a:lnTo>
                      <a:pt x="1167" y="0"/>
                    </a:lnTo>
                    <a:lnTo>
                      <a:pt x="116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13" name="Freeform 21"/>
              <p:cNvSpPr>
                <a:spLocks/>
              </p:cNvSpPr>
              <p:nvPr/>
            </p:nvSpPr>
            <p:spPr bwMode="auto">
              <a:xfrm>
                <a:off x="635" y="3672"/>
                <a:ext cx="532" cy="268"/>
              </a:xfrm>
              <a:custGeom>
                <a:avLst/>
                <a:gdLst>
                  <a:gd name="T0" fmla="*/ 945 w 1066"/>
                  <a:gd name="T1" fmla="*/ 265 h 536"/>
                  <a:gd name="T2" fmla="*/ 800 w 1066"/>
                  <a:gd name="T3" fmla="*/ 127 h 536"/>
                  <a:gd name="T4" fmla="*/ 607 w 1066"/>
                  <a:gd name="T5" fmla="*/ 95 h 536"/>
                  <a:gd name="T6" fmla="*/ 502 w 1066"/>
                  <a:gd name="T7" fmla="*/ 170 h 536"/>
                  <a:gd name="T8" fmla="*/ 684 w 1066"/>
                  <a:gd name="T9" fmla="*/ 254 h 536"/>
                  <a:gd name="T10" fmla="*/ 397 w 1066"/>
                  <a:gd name="T11" fmla="*/ 237 h 536"/>
                  <a:gd name="T12" fmla="*/ 231 w 1066"/>
                  <a:gd name="T13" fmla="*/ 249 h 536"/>
                  <a:gd name="T14" fmla="*/ 122 w 1066"/>
                  <a:gd name="T15" fmla="*/ 536 h 536"/>
                  <a:gd name="T16" fmla="*/ 0 w 1066"/>
                  <a:gd name="T17" fmla="*/ 454 h 536"/>
                  <a:gd name="T18" fmla="*/ 171 w 1066"/>
                  <a:gd name="T19" fmla="*/ 226 h 536"/>
                  <a:gd name="T20" fmla="*/ 574 w 1066"/>
                  <a:gd name="T21" fmla="*/ 22 h 536"/>
                  <a:gd name="T22" fmla="*/ 684 w 1066"/>
                  <a:gd name="T23" fmla="*/ 0 h 536"/>
                  <a:gd name="T24" fmla="*/ 1066 w 1066"/>
                  <a:gd name="T25" fmla="*/ 165 h 536"/>
                  <a:gd name="T26" fmla="*/ 945 w 1066"/>
                  <a:gd name="T27" fmla="*/ 265 h 536"/>
                  <a:gd name="T28" fmla="*/ 945 w 1066"/>
                  <a:gd name="T29" fmla="*/ 265 h 536"/>
                  <a:gd name="T30" fmla="*/ 945 w 1066"/>
                  <a:gd name="T31" fmla="*/ 265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66" h="536">
                    <a:moveTo>
                      <a:pt x="945" y="265"/>
                    </a:moveTo>
                    <a:lnTo>
                      <a:pt x="800" y="127"/>
                    </a:lnTo>
                    <a:lnTo>
                      <a:pt x="607" y="95"/>
                    </a:lnTo>
                    <a:lnTo>
                      <a:pt x="502" y="170"/>
                    </a:lnTo>
                    <a:lnTo>
                      <a:pt x="684" y="254"/>
                    </a:lnTo>
                    <a:lnTo>
                      <a:pt x="397" y="237"/>
                    </a:lnTo>
                    <a:lnTo>
                      <a:pt x="231" y="249"/>
                    </a:lnTo>
                    <a:lnTo>
                      <a:pt x="122" y="536"/>
                    </a:lnTo>
                    <a:lnTo>
                      <a:pt x="0" y="454"/>
                    </a:lnTo>
                    <a:lnTo>
                      <a:pt x="171" y="226"/>
                    </a:lnTo>
                    <a:lnTo>
                      <a:pt x="574" y="22"/>
                    </a:lnTo>
                    <a:lnTo>
                      <a:pt x="684" y="0"/>
                    </a:lnTo>
                    <a:lnTo>
                      <a:pt x="1066" y="165"/>
                    </a:lnTo>
                    <a:lnTo>
                      <a:pt x="945" y="265"/>
                    </a:lnTo>
                    <a:lnTo>
                      <a:pt x="945" y="265"/>
                    </a:lnTo>
                    <a:lnTo>
                      <a:pt x="945" y="265"/>
                    </a:lnTo>
                    <a:close/>
                  </a:path>
                </a:pathLst>
              </a:custGeom>
              <a:solidFill>
                <a:srgbClr val="CC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14" name="Freeform 22"/>
              <p:cNvSpPr>
                <a:spLocks/>
              </p:cNvSpPr>
              <p:nvPr/>
            </p:nvSpPr>
            <p:spPr bwMode="auto">
              <a:xfrm>
                <a:off x="817" y="3871"/>
                <a:ext cx="411" cy="102"/>
              </a:xfrm>
              <a:custGeom>
                <a:avLst/>
                <a:gdLst>
                  <a:gd name="T0" fmla="*/ 33 w 823"/>
                  <a:gd name="T1" fmla="*/ 82 h 205"/>
                  <a:gd name="T2" fmla="*/ 171 w 823"/>
                  <a:gd name="T3" fmla="*/ 0 h 205"/>
                  <a:gd name="T4" fmla="*/ 369 w 823"/>
                  <a:gd name="T5" fmla="*/ 61 h 205"/>
                  <a:gd name="T6" fmla="*/ 226 w 823"/>
                  <a:gd name="T7" fmla="*/ 105 h 205"/>
                  <a:gd name="T8" fmla="*/ 458 w 823"/>
                  <a:gd name="T9" fmla="*/ 116 h 205"/>
                  <a:gd name="T10" fmla="*/ 823 w 823"/>
                  <a:gd name="T11" fmla="*/ 205 h 205"/>
                  <a:gd name="T12" fmla="*/ 0 w 823"/>
                  <a:gd name="T13" fmla="*/ 177 h 205"/>
                  <a:gd name="T14" fmla="*/ 33 w 823"/>
                  <a:gd name="T15" fmla="*/ 82 h 205"/>
                  <a:gd name="T16" fmla="*/ 33 w 823"/>
                  <a:gd name="T17" fmla="*/ 82 h 205"/>
                  <a:gd name="T18" fmla="*/ 33 w 823"/>
                  <a:gd name="T19" fmla="*/ 82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3" h="205">
                    <a:moveTo>
                      <a:pt x="33" y="82"/>
                    </a:moveTo>
                    <a:lnTo>
                      <a:pt x="171" y="0"/>
                    </a:lnTo>
                    <a:lnTo>
                      <a:pt x="369" y="61"/>
                    </a:lnTo>
                    <a:lnTo>
                      <a:pt x="226" y="105"/>
                    </a:lnTo>
                    <a:lnTo>
                      <a:pt x="458" y="116"/>
                    </a:lnTo>
                    <a:lnTo>
                      <a:pt x="823" y="205"/>
                    </a:lnTo>
                    <a:lnTo>
                      <a:pt x="0" y="177"/>
                    </a:lnTo>
                    <a:lnTo>
                      <a:pt x="33" y="82"/>
                    </a:lnTo>
                    <a:lnTo>
                      <a:pt x="33" y="82"/>
                    </a:lnTo>
                    <a:lnTo>
                      <a:pt x="33" y="82"/>
                    </a:lnTo>
                    <a:close/>
                  </a:path>
                </a:pathLst>
              </a:custGeom>
              <a:solidFill>
                <a:srgbClr val="CC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15" name="Freeform 23"/>
              <p:cNvSpPr>
                <a:spLocks/>
              </p:cNvSpPr>
              <p:nvPr/>
            </p:nvSpPr>
            <p:spPr bwMode="auto">
              <a:xfrm>
                <a:off x="1703" y="2372"/>
                <a:ext cx="567" cy="695"/>
              </a:xfrm>
              <a:custGeom>
                <a:avLst/>
                <a:gdLst>
                  <a:gd name="T0" fmla="*/ 0 w 1135"/>
                  <a:gd name="T1" fmla="*/ 189 h 1389"/>
                  <a:gd name="T2" fmla="*/ 189 w 1135"/>
                  <a:gd name="T3" fmla="*/ 0 h 1389"/>
                  <a:gd name="T4" fmla="*/ 517 w 1135"/>
                  <a:gd name="T5" fmla="*/ 102 h 1389"/>
                  <a:gd name="T6" fmla="*/ 705 w 1135"/>
                  <a:gd name="T7" fmla="*/ 338 h 1389"/>
                  <a:gd name="T8" fmla="*/ 878 w 1135"/>
                  <a:gd name="T9" fmla="*/ 70 h 1389"/>
                  <a:gd name="T10" fmla="*/ 1073 w 1135"/>
                  <a:gd name="T11" fmla="*/ 180 h 1389"/>
                  <a:gd name="T12" fmla="*/ 1135 w 1135"/>
                  <a:gd name="T13" fmla="*/ 267 h 1389"/>
                  <a:gd name="T14" fmla="*/ 892 w 1135"/>
                  <a:gd name="T15" fmla="*/ 369 h 1389"/>
                  <a:gd name="T16" fmla="*/ 948 w 1135"/>
                  <a:gd name="T17" fmla="*/ 659 h 1389"/>
                  <a:gd name="T18" fmla="*/ 697 w 1135"/>
                  <a:gd name="T19" fmla="*/ 800 h 1389"/>
                  <a:gd name="T20" fmla="*/ 697 w 1135"/>
                  <a:gd name="T21" fmla="*/ 1169 h 1389"/>
                  <a:gd name="T22" fmla="*/ 666 w 1135"/>
                  <a:gd name="T23" fmla="*/ 1389 h 1389"/>
                  <a:gd name="T24" fmla="*/ 314 w 1135"/>
                  <a:gd name="T25" fmla="*/ 972 h 1389"/>
                  <a:gd name="T26" fmla="*/ 0 w 1135"/>
                  <a:gd name="T27" fmla="*/ 189 h 1389"/>
                  <a:gd name="T28" fmla="*/ 0 w 1135"/>
                  <a:gd name="T29" fmla="*/ 189 h 1389"/>
                  <a:gd name="T30" fmla="*/ 0 w 1135"/>
                  <a:gd name="T31" fmla="*/ 189 h 1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5" h="1389">
                    <a:moveTo>
                      <a:pt x="0" y="189"/>
                    </a:moveTo>
                    <a:lnTo>
                      <a:pt x="189" y="0"/>
                    </a:lnTo>
                    <a:lnTo>
                      <a:pt x="517" y="102"/>
                    </a:lnTo>
                    <a:lnTo>
                      <a:pt x="705" y="338"/>
                    </a:lnTo>
                    <a:lnTo>
                      <a:pt x="878" y="70"/>
                    </a:lnTo>
                    <a:lnTo>
                      <a:pt x="1073" y="180"/>
                    </a:lnTo>
                    <a:lnTo>
                      <a:pt x="1135" y="267"/>
                    </a:lnTo>
                    <a:lnTo>
                      <a:pt x="892" y="369"/>
                    </a:lnTo>
                    <a:lnTo>
                      <a:pt x="948" y="659"/>
                    </a:lnTo>
                    <a:lnTo>
                      <a:pt x="697" y="800"/>
                    </a:lnTo>
                    <a:lnTo>
                      <a:pt x="697" y="1169"/>
                    </a:lnTo>
                    <a:lnTo>
                      <a:pt x="666" y="1389"/>
                    </a:lnTo>
                    <a:lnTo>
                      <a:pt x="314" y="972"/>
                    </a:lnTo>
                    <a:lnTo>
                      <a:pt x="0" y="189"/>
                    </a:lnTo>
                    <a:lnTo>
                      <a:pt x="0" y="189"/>
                    </a:lnTo>
                    <a:lnTo>
                      <a:pt x="0" y="189"/>
                    </a:lnTo>
                    <a:close/>
                  </a:path>
                </a:pathLst>
              </a:custGeom>
              <a:solidFill>
                <a:srgbClr val="B2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16" name="Freeform 24"/>
              <p:cNvSpPr>
                <a:spLocks/>
              </p:cNvSpPr>
              <p:nvPr/>
            </p:nvSpPr>
            <p:spPr bwMode="auto">
              <a:xfrm>
                <a:off x="626" y="3791"/>
                <a:ext cx="1018" cy="228"/>
              </a:xfrm>
              <a:custGeom>
                <a:avLst/>
                <a:gdLst>
                  <a:gd name="T0" fmla="*/ 1066 w 2034"/>
                  <a:gd name="T1" fmla="*/ 264 h 456"/>
                  <a:gd name="T2" fmla="*/ 1348 w 2034"/>
                  <a:gd name="T3" fmla="*/ 364 h 456"/>
                  <a:gd name="T4" fmla="*/ 352 w 2034"/>
                  <a:gd name="T5" fmla="*/ 338 h 456"/>
                  <a:gd name="T6" fmla="*/ 398 w 2034"/>
                  <a:gd name="T7" fmla="*/ 149 h 456"/>
                  <a:gd name="T8" fmla="*/ 290 w 2034"/>
                  <a:gd name="T9" fmla="*/ 259 h 456"/>
                  <a:gd name="T10" fmla="*/ 282 w 2034"/>
                  <a:gd name="T11" fmla="*/ 31 h 456"/>
                  <a:gd name="T12" fmla="*/ 243 w 2034"/>
                  <a:gd name="T13" fmla="*/ 188 h 456"/>
                  <a:gd name="T14" fmla="*/ 54 w 2034"/>
                  <a:gd name="T15" fmla="*/ 0 h 456"/>
                  <a:gd name="T16" fmla="*/ 164 w 2034"/>
                  <a:gd name="T17" fmla="*/ 282 h 456"/>
                  <a:gd name="T18" fmla="*/ 0 w 2034"/>
                  <a:gd name="T19" fmla="*/ 259 h 456"/>
                  <a:gd name="T20" fmla="*/ 226 w 2034"/>
                  <a:gd name="T21" fmla="*/ 408 h 456"/>
                  <a:gd name="T22" fmla="*/ 406 w 2034"/>
                  <a:gd name="T23" fmla="*/ 447 h 456"/>
                  <a:gd name="T24" fmla="*/ 728 w 2034"/>
                  <a:gd name="T25" fmla="*/ 416 h 456"/>
                  <a:gd name="T26" fmla="*/ 2034 w 2034"/>
                  <a:gd name="T27" fmla="*/ 456 h 456"/>
                  <a:gd name="T28" fmla="*/ 1656 w 2034"/>
                  <a:gd name="T29" fmla="*/ 320 h 456"/>
                  <a:gd name="T30" fmla="*/ 1800 w 2034"/>
                  <a:gd name="T31" fmla="*/ 198 h 456"/>
                  <a:gd name="T32" fmla="*/ 1369 w 2034"/>
                  <a:gd name="T33" fmla="*/ 157 h 456"/>
                  <a:gd name="T34" fmla="*/ 931 w 2034"/>
                  <a:gd name="T35" fmla="*/ 141 h 456"/>
                  <a:gd name="T36" fmla="*/ 1066 w 2034"/>
                  <a:gd name="T37" fmla="*/ 264 h 456"/>
                  <a:gd name="T38" fmla="*/ 1066 w 2034"/>
                  <a:gd name="T39" fmla="*/ 264 h 456"/>
                  <a:gd name="T40" fmla="*/ 1066 w 2034"/>
                  <a:gd name="T41" fmla="*/ 264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34" h="456">
                    <a:moveTo>
                      <a:pt x="1066" y="264"/>
                    </a:moveTo>
                    <a:lnTo>
                      <a:pt x="1348" y="364"/>
                    </a:lnTo>
                    <a:lnTo>
                      <a:pt x="352" y="338"/>
                    </a:lnTo>
                    <a:lnTo>
                      <a:pt x="398" y="149"/>
                    </a:lnTo>
                    <a:lnTo>
                      <a:pt x="290" y="259"/>
                    </a:lnTo>
                    <a:lnTo>
                      <a:pt x="282" y="31"/>
                    </a:lnTo>
                    <a:lnTo>
                      <a:pt x="243" y="188"/>
                    </a:lnTo>
                    <a:lnTo>
                      <a:pt x="54" y="0"/>
                    </a:lnTo>
                    <a:lnTo>
                      <a:pt x="164" y="282"/>
                    </a:lnTo>
                    <a:lnTo>
                      <a:pt x="0" y="259"/>
                    </a:lnTo>
                    <a:lnTo>
                      <a:pt x="226" y="408"/>
                    </a:lnTo>
                    <a:lnTo>
                      <a:pt x="406" y="447"/>
                    </a:lnTo>
                    <a:lnTo>
                      <a:pt x="728" y="416"/>
                    </a:lnTo>
                    <a:lnTo>
                      <a:pt x="2034" y="456"/>
                    </a:lnTo>
                    <a:lnTo>
                      <a:pt x="1656" y="320"/>
                    </a:lnTo>
                    <a:lnTo>
                      <a:pt x="1800" y="198"/>
                    </a:lnTo>
                    <a:lnTo>
                      <a:pt x="1369" y="157"/>
                    </a:lnTo>
                    <a:lnTo>
                      <a:pt x="931" y="141"/>
                    </a:lnTo>
                    <a:lnTo>
                      <a:pt x="1066" y="264"/>
                    </a:lnTo>
                    <a:lnTo>
                      <a:pt x="1066" y="264"/>
                    </a:lnTo>
                    <a:lnTo>
                      <a:pt x="1066" y="264"/>
                    </a:lnTo>
                    <a:close/>
                  </a:path>
                </a:pathLst>
              </a:custGeom>
              <a:solidFill>
                <a:srgbClr val="7FD8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17" name="Freeform 25"/>
              <p:cNvSpPr>
                <a:spLocks/>
              </p:cNvSpPr>
              <p:nvPr/>
            </p:nvSpPr>
            <p:spPr bwMode="auto">
              <a:xfrm>
                <a:off x="1261" y="2577"/>
                <a:ext cx="66" cy="46"/>
              </a:xfrm>
              <a:custGeom>
                <a:avLst/>
                <a:gdLst>
                  <a:gd name="T0" fmla="*/ 29 w 133"/>
                  <a:gd name="T1" fmla="*/ 0 h 94"/>
                  <a:gd name="T2" fmla="*/ 133 w 133"/>
                  <a:gd name="T3" fmla="*/ 94 h 94"/>
                  <a:gd name="T4" fmla="*/ 0 w 133"/>
                  <a:gd name="T5" fmla="*/ 94 h 94"/>
                  <a:gd name="T6" fmla="*/ 29 w 133"/>
                  <a:gd name="T7" fmla="*/ 0 h 94"/>
                  <a:gd name="T8" fmla="*/ 29 w 133"/>
                  <a:gd name="T9" fmla="*/ 0 h 94"/>
                  <a:gd name="T10" fmla="*/ 29 w 133"/>
                  <a:gd name="T11" fmla="*/ 0 h 94"/>
                </a:gdLst>
                <a:ahLst/>
                <a:cxnLst>
                  <a:cxn ang="0">
                    <a:pos x="T0" y="T1"/>
                  </a:cxn>
                  <a:cxn ang="0">
                    <a:pos x="T2" y="T3"/>
                  </a:cxn>
                  <a:cxn ang="0">
                    <a:pos x="T4" y="T5"/>
                  </a:cxn>
                  <a:cxn ang="0">
                    <a:pos x="T6" y="T7"/>
                  </a:cxn>
                  <a:cxn ang="0">
                    <a:pos x="T8" y="T9"/>
                  </a:cxn>
                  <a:cxn ang="0">
                    <a:pos x="T10" y="T11"/>
                  </a:cxn>
                </a:cxnLst>
                <a:rect l="0" t="0" r="r" b="b"/>
                <a:pathLst>
                  <a:path w="133" h="94">
                    <a:moveTo>
                      <a:pt x="29" y="0"/>
                    </a:moveTo>
                    <a:lnTo>
                      <a:pt x="133" y="94"/>
                    </a:lnTo>
                    <a:lnTo>
                      <a:pt x="0" y="94"/>
                    </a:lnTo>
                    <a:lnTo>
                      <a:pt x="29" y="0"/>
                    </a:lnTo>
                    <a:lnTo>
                      <a:pt x="29" y="0"/>
                    </a:lnTo>
                    <a:lnTo>
                      <a:pt x="29" y="0"/>
                    </a:lnTo>
                    <a:close/>
                  </a:path>
                </a:pathLst>
              </a:custGeom>
              <a:solidFill>
                <a:srgbClr val="E8967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18" name="Freeform 26"/>
              <p:cNvSpPr>
                <a:spLocks/>
              </p:cNvSpPr>
              <p:nvPr/>
            </p:nvSpPr>
            <p:spPr bwMode="auto">
              <a:xfrm>
                <a:off x="1194" y="2651"/>
                <a:ext cx="70" cy="55"/>
              </a:xfrm>
              <a:custGeom>
                <a:avLst/>
                <a:gdLst>
                  <a:gd name="T0" fmla="*/ 135 w 141"/>
                  <a:gd name="T1" fmla="*/ 0 h 110"/>
                  <a:gd name="T2" fmla="*/ 141 w 141"/>
                  <a:gd name="T3" fmla="*/ 102 h 110"/>
                  <a:gd name="T4" fmla="*/ 25 w 141"/>
                  <a:gd name="T5" fmla="*/ 110 h 110"/>
                  <a:gd name="T6" fmla="*/ 0 w 141"/>
                  <a:gd name="T7" fmla="*/ 46 h 110"/>
                  <a:gd name="T8" fmla="*/ 135 w 141"/>
                  <a:gd name="T9" fmla="*/ 0 h 110"/>
                  <a:gd name="T10" fmla="*/ 135 w 141"/>
                  <a:gd name="T11" fmla="*/ 0 h 110"/>
                  <a:gd name="T12" fmla="*/ 135 w 141"/>
                  <a:gd name="T13" fmla="*/ 0 h 110"/>
                </a:gdLst>
                <a:ahLst/>
                <a:cxnLst>
                  <a:cxn ang="0">
                    <a:pos x="T0" y="T1"/>
                  </a:cxn>
                  <a:cxn ang="0">
                    <a:pos x="T2" y="T3"/>
                  </a:cxn>
                  <a:cxn ang="0">
                    <a:pos x="T4" y="T5"/>
                  </a:cxn>
                  <a:cxn ang="0">
                    <a:pos x="T6" y="T7"/>
                  </a:cxn>
                  <a:cxn ang="0">
                    <a:pos x="T8" y="T9"/>
                  </a:cxn>
                  <a:cxn ang="0">
                    <a:pos x="T10" y="T11"/>
                  </a:cxn>
                  <a:cxn ang="0">
                    <a:pos x="T12" y="T13"/>
                  </a:cxn>
                </a:cxnLst>
                <a:rect l="0" t="0" r="r" b="b"/>
                <a:pathLst>
                  <a:path w="141" h="110">
                    <a:moveTo>
                      <a:pt x="135" y="0"/>
                    </a:moveTo>
                    <a:lnTo>
                      <a:pt x="141" y="102"/>
                    </a:lnTo>
                    <a:lnTo>
                      <a:pt x="25" y="110"/>
                    </a:lnTo>
                    <a:lnTo>
                      <a:pt x="0" y="46"/>
                    </a:lnTo>
                    <a:lnTo>
                      <a:pt x="135" y="0"/>
                    </a:lnTo>
                    <a:lnTo>
                      <a:pt x="135" y="0"/>
                    </a:lnTo>
                    <a:lnTo>
                      <a:pt x="135" y="0"/>
                    </a:lnTo>
                    <a:close/>
                  </a:path>
                </a:pathLst>
              </a:custGeom>
              <a:solidFill>
                <a:srgbClr val="A3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19" name="Freeform 27"/>
              <p:cNvSpPr>
                <a:spLocks/>
              </p:cNvSpPr>
              <p:nvPr/>
            </p:nvSpPr>
            <p:spPr bwMode="auto">
              <a:xfrm>
                <a:off x="1088" y="3768"/>
                <a:ext cx="462" cy="82"/>
              </a:xfrm>
              <a:custGeom>
                <a:avLst/>
                <a:gdLst>
                  <a:gd name="T0" fmla="*/ 126 w 925"/>
                  <a:gd name="T1" fmla="*/ 0 h 166"/>
                  <a:gd name="T2" fmla="*/ 0 w 925"/>
                  <a:gd name="T3" fmla="*/ 95 h 166"/>
                  <a:gd name="T4" fmla="*/ 282 w 925"/>
                  <a:gd name="T5" fmla="*/ 158 h 166"/>
                  <a:gd name="T6" fmla="*/ 925 w 925"/>
                  <a:gd name="T7" fmla="*/ 166 h 166"/>
                  <a:gd name="T8" fmla="*/ 908 w 925"/>
                  <a:gd name="T9" fmla="*/ 79 h 166"/>
                  <a:gd name="T10" fmla="*/ 126 w 925"/>
                  <a:gd name="T11" fmla="*/ 0 h 166"/>
                  <a:gd name="T12" fmla="*/ 126 w 925"/>
                  <a:gd name="T13" fmla="*/ 0 h 166"/>
                  <a:gd name="T14" fmla="*/ 126 w 925"/>
                  <a:gd name="T15" fmla="*/ 0 h 1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5" h="166">
                    <a:moveTo>
                      <a:pt x="126" y="0"/>
                    </a:moveTo>
                    <a:lnTo>
                      <a:pt x="0" y="95"/>
                    </a:lnTo>
                    <a:lnTo>
                      <a:pt x="282" y="158"/>
                    </a:lnTo>
                    <a:lnTo>
                      <a:pt x="925" y="166"/>
                    </a:lnTo>
                    <a:lnTo>
                      <a:pt x="908" y="79"/>
                    </a:lnTo>
                    <a:lnTo>
                      <a:pt x="126" y="0"/>
                    </a:lnTo>
                    <a:lnTo>
                      <a:pt x="126" y="0"/>
                    </a:lnTo>
                    <a:lnTo>
                      <a:pt x="126" y="0"/>
                    </a:lnTo>
                    <a:close/>
                  </a:path>
                </a:pathLst>
              </a:custGeom>
              <a:solidFill>
                <a:srgbClr val="E0AD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20" name="Freeform 28"/>
              <p:cNvSpPr>
                <a:spLocks/>
              </p:cNvSpPr>
              <p:nvPr/>
            </p:nvSpPr>
            <p:spPr bwMode="auto">
              <a:xfrm>
                <a:off x="1257" y="2627"/>
                <a:ext cx="152" cy="87"/>
              </a:xfrm>
              <a:custGeom>
                <a:avLst/>
                <a:gdLst>
                  <a:gd name="T0" fmla="*/ 0 w 305"/>
                  <a:gd name="T1" fmla="*/ 47 h 172"/>
                  <a:gd name="T2" fmla="*/ 23 w 305"/>
                  <a:gd name="T3" fmla="*/ 172 h 172"/>
                  <a:gd name="T4" fmla="*/ 296 w 305"/>
                  <a:gd name="T5" fmla="*/ 118 h 172"/>
                  <a:gd name="T6" fmla="*/ 305 w 305"/>
                  <a:gd name="T7" fmla="*/ 0 h 172"/>
                  <a:gd name="T8" fmla="*/ 0 w 305"/>
                  <a:gd name="T9" fmla="*/ 47 h 172"/>
                  <a:gd name="T10" fmla="*/ 0 w 305"/>
                  <a:gd name="T11" fmla="*/ 47 h 172"/>
                  <a:gd name="T12" fmla="*/ 0 w 305"/>
                  <a:gd name="T13" fmla="*/ 47 h 172"/>
                </a:gdLst>
                <a:ahLst/>
                <a:cxnLst>
                  <a:cxn ang="0">
                    <a:pos x="T0" y="T1"/>
                  </a:cxn>
                  <a:cxn ang="0">
                    <a:pos x="T2" y="T3"/>
                  </a:cxn>
                  <a:cxn ang="0">
                    <a:pos x="T4" y="T5"/>
                  </a:cxn>
                  <a:cxn ang="0">
                    <a:pos x="T6" y="T7"/>
                  </a:cxn>
                  <a:cxn ang="0">
                    <a:pos x="T8" y="T9"/>
                  </a:cxn>
                  <a:cxn ang="0">
                    <a:pos x="T10" y="T11"/>
                  </a:cxn>
                  <a:cxn ang="0">
                    <a:pos x="T12" y="T13"/>
                  </a:cxn>
                </a:cxnLst>
                <a:rect l="0" t="0" r="r" b="b"/>
                <a:pathLst>
                  <a:path w="305" h="172">
                    <a:moveTo>
                      <a:pt x="0" y="47"/>
                    </a:moveTo>
                    <a:lnTo>
                      <a:pt x="23" y="172"/>
                    </a:lnTo>
                    <a:lnTo>
                      <a:pt x="296" y="118"/>
                    </a:lnTo>
                    <a:lnTo>
                      <a:pt x="305" y="0"/>
                    </a:lnTo>
                    <a:lnTo>
                      <a:pt x="0" y="47"/>
                    </a:lnTo>
                    <a:lnTo>
                      <a:pt x="0" y="47"/>
                    </a:lnTo>
                    <a:lnTo>
                      <a:pt x="0" y="47"/>
                    </a:lnTo>
                    <a:close/>
                  </a:path>
                </a:pathLst>
              </a:custGeom>
              <a:solidFill>
                <a:srgbClr val="FFF2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21" name="Freeform 29"/>
              <p:cNvSpPr>
                <a:spLocks/>
              </p:cNvSpPr>
              <p:nvPr/>
            </p:nvSpPr>
            <p:spPr bwMode="auto">
              <a:xfrm>
                <a:off x="1526" y="3674"/>
                <a:ext cx="705" cy="349"/>
              </a:xfrm>
              <a:custGeom>
                <a:avLst/>
                <a:gdLst>
                  <a:gd name="T0" fmla="*/ 133 w 1410"/>
                  <a:gd name="T1" fmla="*/ 0 h 697"/>
                  <a:gd name="T2" fmla="*/ 595 w 1410"/>
                  <a:gd name="T3" fmla="*/ 63 h 697"/>
                  <a:gd name="T4" fmla="*/ 180 w 1410"/>
                  <a:gd name="T5" fmla="*/ 102 h 697"/>
                  <a:gd name="T6" fmla="*/ 689 w 1410"/>
                  <a:gd name="T7" fmla="*/ 181 h 697"/>
                  <a:gd name="T8" fmla="*/ 172 w 1410"/>
                  <a:gd name="T9" fmla="*/ 212 h 697"/>
                  <a:gd name="T10" fmla="*/ 830 w 1410"/>
                  <a:gd name="T11" fmla="*/ 299 h 697"/>
                  <a:gd name="T12" fmla="*/ 400 w 1410"/>
                  <a:gd name="T13" fmla="*/ 328 h 697"/>
                  <a:gd name="T14" fmla="*/ 807 w 1410"/>
                  <a:gd name="T15" fmla="*/ 384 h 697"/>
                  <a:gd name="T16" fmla="*/ 1002 w 1410"/>
                  <a:gd name="T17" fmla="*/ 471 h 697"/>
                  <a:gd name="T18" fmla="*/ 556 w 1410"/>
                  <a:gd name="T19" fmla="*/ 494 h 697"/>
                  <a:gd name="T20" fmla="*/ 1174 w 1410"/>
                  <a:gd name="T21" fmla="*/ 573 h 697"/>
                  <a:gd name="T22" fmla="*/ 1410 w 1410"/>
                  <a:gd name="T23" fmla="*/ 697 h 697"/>
                  <a:gd name="T24" fmla="*/ 384 w 1410"/>
                  <a:gd name="T25" fmla="*/ 666 h 697"/>
                  <a:gd name="T26" fmla="*/ 56 w 1410"/>
                  <a:gd name="T27" fmla="*/ 328 h 697"/>
                  <a:gd name="T28" fmla="*/ 0 w 1410"/>
                  <a:gd name="T29" fmla="*/ 258 h 697"/>
                  <a:gd name="T30" fmla="*/ 133 w 1410"/>
                  <a:gd name="T31" fmla="*/ 0 h 697"/>
                  <a:gd name="T32" fmla="*/ 133 w 1410"/>
                  <a:gd name="T33" fmla="*/ 0 h 697"/>
                  <a:gd name="T34" fmla="*/ 133 w 1410"/>
                  <a:gd name="T35" fmla="*/ 0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10" h="697">
                    <a:moveTo>
                      <a:pt x="133" y="0"/>
                    </a:moveTo>
                    <a:lnTo>
                      <a:pt x="595" y="63"/>
                    </a:lnTo>
                    <a:lnTo>
                      <a:pt x="180" y="102"/>
                    </a:lnTo>
                    <a:lnTo>
                      <a:pt x="689" y="181"/>
                    </a:lnTo>
                    <a:lnTo>
                      <a:pt x="172" y="212"/>
                    </a:lnTo>
                    <a:lnTo>
                      <a:pt x="830" y="299"/>
                    </a:lnTo>
                    <a:lnTo>
                      <a:pt x="400" y="328"/>
                    </a:lnTo>
                    <a:lnTo>
                      <a:pt x="807" y="384"/>
                    </a:lnTo>
                    <a:lnTo>
                      <a:pt x="1002" y="471"/>
                    </a:lnTo>
                    <a:lnTo>
                      <a:pt x="556" y="494"/>
                    </a:lnTo>
                    <a:lnTo>
                      <a:pt x="1174" y="573"/>
                    </a:lnTo>
                    <a:lnTo>
                      <a:pt x="1410" y="697"/>
                    </a:lnTo>
                    <a:lnTo>
                      <a:pt x="384" y="666"/>
                    </a:lnTo>
                    <a:lnTo>
                      <a:pt x="56" y="328"/>
                    </a:lnTo>
                    <a:lnTo>
                      <a:pt x="0" y="258"/>
                    </a:lnTo>
                    <a:lnTo>
                      <a:pt x="133" y="0"/>
                    </a:lnTo>
                    <a:lnTo>
                      <a:pt x="133" y="0"/>
                    </a:lnTo>
                    <a:lnTo>
                      <a:pt x="133" y="0"/>
                    </a:lnTo>
                    <a:close/>
                  </a:path>
                </a:pathLst>
              </a:custGeom>
              <a:solidFill>
                <a:srgbClr val="FFF2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22" name="Freeform 30"/>
              <p:cNvSpPr>
                <a:spLocks/>
              </p:cNvSpPr>
              <p:nvPr/>
            </p:nvSpPr>
            <p:spPr bwMode="auto">
              <a:xfrm>
                <a:off x="1436" y="2914"/>
                <a:ext cx="267" cy="309"/>
              </a:xfrm>
              <a:custGeom>
                <a:avLst/>
                <a:gdLst>
                  <a:gd name="T0" fmla="*/ 532 w 532"/>
                  <a:gd name="T1" fmla="*/ 0 h 620"/>
                  <a:gd name="T2" fmla="*/ 0 w 532"/>
                  <a:gd name="T3" fmla="*/ 25 h 620"/>
                  <a:gd name="T4" fmla="*/ 118 w 532"/>
                  <a:gd name="T5" fmla="*/ 589 h 620"/>
                  <a:gd name="T6" fmla="*/ 478 w 532"/>
                  <a:gd name="T7" fmla="*/ 620 h 620"/>
                  <a:gd name="T8" fmla="*/ 532 w 532"/>
                  <a:gd name="T9" fmla="*/ 0 h 620"/>
                  <a:gd name="T10" fmla="*/ 532 w 532"/>
                  <a:gd name="T11" fmla="*/ 0 h 620"/>
                  <a:gd name="T12" fmla="*/ 532 w 532"/>
                  <a:gd name="T13" fmla="*/ 0 h 620"/>
                </a:gdLst>
                <a:ahLst/>
                <a:cxnLst>
                  <a:cxn ang="0">
                    <a:pos x="T0" y="T1"/>
                  </a:cxn>
                  <a:cxn ang="0">
                    <a:pos x="T2" y="T3"/>
                  </a:cxn>
                  <a:cxn ang="0">
                    <a:pos x="T4" y="T5"/>
                  </a:cxn>
                  <a:cxn ang="0">
                    <a:pos x="T6" y="T7"/>
                  </a:cxn>
                  <a:cxn ang="0">
                    <a:pos x="T8" y="T9"/>
                  </a:cxn>
                  <a:cxn ang="0">
                    <a:pos x="T10" y="T11"/>
                  </a:cxn>
                  <a:cxn ang="0">
                    <a:pos x="T12" y="T13"/>
                  </a:cxn>
                </a:cxnLst>
                <a:rect l="0" t="0" r="r" b="b"/>
                <a:pathLst>
                  <a:path w="532" h="620">
                    <a:moveTo>
                      <a:pt x="532" y="0"/>
                    </a:moveTo>
                    <a:lnTo>
                      <a:pt x="0" y="25"/>
                    </a:lnTo>
                    <a:lnTo>
                      <a:pt x="118" y="589"/>
                    </a:lnTo>
                    <a:lnTo>
                      <a:pt x="478" y="620"/>
                    </a:lnTo>
                    <a:lnTo>
                      <a:pt x="532" y="0"/>
                    </a:lnTo>
                    <a:lnTo>
                      <a:pt x="532" y="0"/>
                    </a:lnTo>
                    <a:lnTo>
                      <a:pt x="532" y="0"/>
                    </a:lnTo>
                    <a:close/>
                  </a:path>
                </a:pathLst>
              </a:custGeom>
              <a:solidFill>
                <a:srgbClr val="CC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23" name="Freeform 31"/>
              <p:cNvSpPr>
                <a:spLocks/>
              </p:cNvSpPr>
              <p:nvPr/>
            </p:nvSpPr>
            <p:spPr bwMode="auto">
              <a:xfrm>
                <a:off x="1119" y="3470"/>
                <a:ext cx="435" cy="341"/>
              </a:xfrm>
              <a:custGeom>
                <a:avLst/>
                <a:gdLst>
                  <a:gd name="T0" fmla="*/ 205 w 871"/>
                  <a:gd name="T1" fmla="*/ 0 h 682"/>
                  <a:gd name="T2" fmla="*/ 64 w 871"/>
                  <a:gd name="T3" fmla="*/ 56 h 682"/>
                  <a:gd name="T4" fmla="*/ 0 w 871"/>
                  <a:gd name="T5" fmla="*/ 236 h 682"/>
                  <a:gd name="T6" fmla="*/ 102 w 871"/>
                  <a:gd name="T7" fmla="*/ 549 h 682"/>
                  <a:gd name="T8" fmla="*/ 736 w 871"/>
                  <a:gd name="T9" fmla="*/ 682 h 682"/>
                  <a:gd name="T10" fmla="*/ 871 w 871"/>
                  <a:gd name="T11" fmla="*/ 525 h 682"/>
                  <a:gd name="T12" fmla="*/ 761 w 871"/>
                  <a:gd name="T13" fmla="*/ 463 h 682"/>
                  <a:gd name="T14" fmla="*/ 635 w 871"/>
                  <a:gd name="T15" fmla="*/ 423 h 682"/>
                  <a:gd name="T16" fmla="*/ 589 w 871"/>
                  <a:gd name="T17" fmla="*/ 290 h 682"/>
                  <a:gd name="T18" fmla="*/ 392 w 871"/>
                  <a:gd name="T19" fmla="*/ 322 h 682"/>
                  <a:gd name="T20" fmla="*/ 205 w 871"/>
                  <a:gd name="T21" fmla="*/ 0 h 682"/>
                  <a:gd name="T22" fmla="*/ 205 w 871"/>
                  <a:gd name="T23" fmla="*/ 0 h 682"/>
                  <a:gd name="T24" fmla="*/ 205 w 871"/>
                  <a:gd name="T25"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1" h="682">
                    <a:moveTo>
                      <a:pt x="205" y="0"/>
                    </a:moveTo>
                    <a:lnTo>
                      <a:pt x="64" y="56"/>
                    </a:lnTo>
                    <a:lnTo>
                      <a:pt x="0" y="236"/>
                    </a:lnTo>
                    <a:lnTo>
                      <a:pt x="102" y="549"/>
                    </a:lnTo>
                    <a:lnTo>
                      <a:pt x="736" y="682"/>
                    </a:lnTo>
                    <a:lnTo>
                      <a:pt x="871" y="525"/>
                    </a:lnTo>
                    <a:lnTo>
                      <a:pt x="761" y="463"/>
                    </a:lnTo>
                    <a:lnTo>
                      <a:pt x="635" y="423"/>
                    </a:lnTo>
                    <a:lnTo>
                      <a:pt x="589" y="290"/>
                    </a:lnTo>
                    <a:lnTo>
                      <a:pt x="392" y="322"/>
                    </a:lnTo>
                    <a:lnTo>
                      <a:pt x="205" y="0"/>
                    </a:lnTo>
                    <a:lnTo>
                      <a:pt x="205" y="0"/>
                    </a:lnTo>
                    <a:lnTo>
                      <a:pt x="205" y="0"/>
                    </a:lnTo>
                    <a:close/>
                  </a:path>
                </a:pathLst>
              </a:custGeom>
              <a:solidFill>
                <a:srgbClr val="66C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24" name="Freeform 32"/>
              <p:cNvSpPr>
                <a:spLocks/>
              </p:cNvSpPr>
              <p:nvPr/>
            </p:nvSpPr>
            <p:spPr bwMode="auto">
              <a:xfrm>
                <a:off x="1390" y="2494"/>
                <a:ext cx="207" cy="338"/>
              </a:xfrm>
              <a:custGeom>
                <a:avLst/>
                <a:gdLst>
                  <a:gd name="T0" fmla="*/ 415 w 415"/>
                  <a:gd name="T1" fmla="*/ 0 h 675"/>
                  <a:gd name="T2" fmla="*/ 0 w 415"/>
                  <a:gd name="T3" fmla="*/ 509 h 675"/>
                  <a:gd name="T4" fmla="*/ 17 w 415"/>
                  <a:gd name="T5" fmla="*/ 675 h 675"/>
                  <a:gd name="T6" fmla="*/ 338 w 415"/>
                  <a:gd name="T7" fmla="*/ 196 h 675"/>
                  <a:gd name="T8" fmla="*/ 415 w 415"/>
                  <a:gd name="T9" fmla="*/ 0 h 675"/>
                  <a:gd name="T10" fmla="*/ 415 w 415"/>
                  <a:gd name="T11" fmla="*/ 0 h 675"/>
                  <a:gd name="T12" fmla="*/ 415 w 415"/>
                  <a:gd name="T13" fmla="*/ 0 h 675"/>
                </a:gdLst>
                <a:ahLst/>
                <a:cxnLst>
                  <a:cxn ang="0">
                    <a:pos x="T0" y="T1"/>
                  </a:cxn>
                  <a:cxn ang="0">
                    <a:pos x="T2" y="T3"/>
                  </a:cxn>
                  <a:cxn ang="0">
                    <a:pos x="T4" y="T5"/>
                  </a:cxn>
                  <a:cxn ang="0">
                    <a:pos x="T6" y="T7"/>
                  </a:cxn>
                  <a:cxn ang="0">
                    <a:pos x="T8" y="T9"/>
                  </a:cxn>
                  <a:cxn ang="0">
                    <a:pos x="T10" y="T11"/>
                  </a:cxn>
                  <a:cxn ang="0">
                    <a:pos x="T12" y="T13"/>
                  </a:cxn>
                </a:cxnLst>
                <a:rect l="0" t="0" r="r" b="b"/>
                <a:pathLst>
                  <a:path w="415" h="675">
                    <a:moveTo>
                      <a:pt x="415" y="0"/>
                    </a:moveTo>
                    <a:lnTo>
                      <a:pt x="0" y="509"/>
                    </a:lnTo>
                    <a:lnTo>
                      <a:pt x="17" y="675"/>
                    </a:lnTo>
                    <a:lnTo>
                      <a:pt x="338" y="196"/>
                    </a:lnTo>
                    <a:lnTo>
                      <a:pt x="415" y="0"/>
                    </a:lnTo>
                    <a:lnTo>
                      <a:pt x="415" y="0"/>
                    </a:lnTo>
                    <a:lnTo>
                      <a:pt x="415" y="0"/>
                    </a:lnTo>
                    <a:close/>
                  </a:path>
                </a:pathLst>
              </a:custGeom>
              <a:solidFill>
                <a:srgbClr val="A3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25" name="Freeform 33"/>
              <p:cNvSpPr>
                <a:spLocks/>
              </p:cNvSpPr>
              <p:nvPr/>
            </p:nvSpPr>
            <p:spPr bwMode="auto">
              <a:xfrm>
                <a:off x="1081" y="2902"/>
                <a:ext cx="265" cy="258"/>
              </a:xfrm>
              <a:custGeom>
                <a:avLst/>
                <a:gdLst>
                  <a:gd name="T0" fmla="*/ 361 w 531"/>
                  <a:gd name="T1" fmla="*/ 0 h 517"/>
                  <a:gd name="T2" fmla="*/ 531 w 531"/>
                  <a:gd name="T3" fmla="*/ 8 h 517"/>
                  <a:gd name="T4" fmla="*/ 212 w 531"/>
                  <a:gd name="T5" fmla="*/ 321 h 517"/>
                  <a:gd name="T6" fmla="*/ 243 w 531"/>
                  <a:gd name="T7" fmla="*/ 485 h 517"/>
                  <a:gd name="T8" fmla="*/ 110 w 531"/>
                  <a:gd name="T9" fmla="*/ 517 h 517"/>
                  <a:gd name="T10" fmla="*/ 0 w 531"/>
                  <a:gd name="T11" fmla="*/ 297 h 517"/>
                  <a:gd name="T12" fmla="*/ 361 w 531"/>
                  <a:gd name="T13" fmla="*/ 0 h 517"/>
                  <a:gd name="T14" fmla="*/ 361 w 531"/>
                  <a:gd name="T15" fmla="*/ 0 h 517"/>
                  <a:gd name="T16" fmla="*/ 361 w 531"/>
                  <a:gd name="T17" fmla="*/ 0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1" h="517">
                    <a:moveTo>
                      <a:pt x="361" y="0"/>
                    </a:moveTo>
                    <a:lnTo>
                      <a:pt x="531" y="8"/>
                    </a:lnTo>
                    <a:lnTo>
                      <a:pt x="212" y="321"/>
                    </a:lnTo>
                    <a:lnTo>
                      <a:pt x="243" y="485"/>
                    </a:lnTo>
                    <a:lnTo>
                      <a:pt x="110" y="517"/>
                    </a:lnTo>
                    <a:lnTo>
                      <a:pt x="0" y="297"/>
                    </a:lnTo>
                    <a:lnTo>
                      <a:pt x="361" y="0"/>
                    </a:lnTo>
                    <a:lnTo>
                      <a:pt x="361" y="0"/>
                    </a:lnTo>
                    <a:lnTo>
                      <a:pt x="361" y="0"/>
                    </a:lnTo>
                    <a:close/>
                  </a:path>
                </a:pathLst>
              </a:custGeom>
              <a:solidFill>
                <a:srgbClr val="A3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26" name="Freeform 34"/>
              <p:cNvSpPr>
                <a:spLocks/>
              </p:cNvSpPr>
              <p:nvPr/>
            </p:nvSpPr>
            <p:spPr bwMode="auto">
              <a:xfrm>
                <a:off x="1217" y="2637"/>
                <a:ext cx="682" cy="1027"/>
              </a:xfrm>
              <a:custGeom>
                <a:avLst/>
                <a:gdLst>
                  <a:gd name="T0" fmla="*/ 0 w 1362"/>
                  <a:gd name="T1" fmla="*/ 1123 h 2052"/>
                  <a:gd name="T2" fmla="*/ 31 w 1362"/>
                  <a:gd name="T3" fmla="*/ 1531 h 2052"/>
                  <a:gd name="T4" fmla="*/ 87 w 1362"/>
                  <a:gd name="T5" fmla="*/ 1506 h 2052"/>
                  <a:gd name="T6" fmla="*/ 205 w 1362"/>
                  <a:gd name="T7" fmla="*/ 1750 h 2052"/>
                  <a:gd name="T8" fmla="*/ 290 w 1362"/>
                  <a:gd name="T9" fmla="*/ 1516 h 2052"/>
                  <a:gd name="T10" fmla="*/ 508 w 1362"/>
                  <a:gd name="T11" fmla="*/ 1564 h 2052"/>
                  <a:gd name="T12" fmla="*/ 603 w 1362"/>
                  <a:gd name="T13" fmla="*/ 1682 h 2052"/>
                  <a:gd name="T14" fmla="*/ 477 w 1362"/>
                  <a:gd name="T15" fmla="*/ 1846 h 2052"/>
                  <a:gd name="T16" fmla="*/ 392 w 1362"/>
                  <a:gd name="T17" fmla="*/ 1893 h 2052"/>
                  <a:gd name="T18" fmla="*/ 572 w 1362"/>
                  <a:gd name="T19" fmla="*/ 1900 h 2052"/>
                  <a:gd name="T20" fmla="*/ 684 w 1362"/>
                  <a:gd name="T21" fmla="*/ 2052 h 2052"/>
                  <a:gd name="T22" fmla="*/ 751 w 1362"/>
                  <a:gd name="T23" fmla="*/ 2047 h 2052"/>
                  <a:gd name="T24" fmla="*/ 751 w 1362"/>
                  <a:gd name="T25" fmla="*/ 1298 h 2052"/>
                  <a:gd name="T26" fmla="*/ 1205 w 1362"/>
                  <a:gd name="T27" fmla="*/ 1296 h 2052"/>
                  <a:gd name="T28" fmla="*/ 1189 w 1362"/>
                  <a:gd name="T29" fmla="*/ 2016 h 2052"/>
                  <a:gd name="T30" fmla="*/ 1275 w 1362"/>
                  <a:gd name="T31" fmla="*/ 2023 h 2052"/>
                  <a:gd name="T32" fmla="*/ 1362 w 1362"/>
                  <a:gd name="T33" fmla="*/ 1000 h 2052"/>
                  <a:gd name="T34" fmla="*/ 811 w 1362"/>
                  <a:gd name="T35" fmla="*/ 0 h 2052"/>
                  <a:gd name="T36" fmla="*/ 461 w 1362"/>
                  <a:gd name="T37" fmla="*/ 565 h 2052"/>
                  <a:gd name="T38" fmla="*/ 985 w 1362"/>
                  <a:gd name="T39" fmla="*/ 550 h 2052"/>
                  <a:gd name="T40" fmla="*/ 980 w 1362"/>
                  <a:gd name="T41" fmla="*/ 1168 h 2052"/>
                  <a:gd name="T42" fmla="*/ 587 w 1362"/>
                  <a:gd name="T43" fmla="*/ 1159 h 2052"/>
                  <a:gd name="T44" fmla="*/ 495 w 1362"/>
                  <a:gd name="T45" fmla="*/ 664 h 2052"/>
                  <a:gd name="T46" fmla="*/ 398 w 1362"/>
                  <a:gd name="T47" fmla="*/ 652 h 2052"/>
                  <a:gd name="T48" fmla="*/ 0 w 1362"/>
                  <a:gd name="T49" fmla="*/ 1123 h 2052"/>
                  <a:gd name="T50" fmla="*/ 0 w 1362"/>
                  <a:gd name="T51" fmla="*/ 1123 h 2052"/>
                  <a:gd name="T52" fmla="*/ 0 w 1362"/>
                  <a:gd name="T53" fmla="*/ 1123 h 2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62" h="2052">
                    <a:moveTo>
                      <a:pt x="0" y="1123"/>
                    </a:moveTo>
                    <a:lnTo>
                      <a:pt x="31" y="1531"/>
                    </a:lnTo>
                    <a:lnTo>
                      <a:pt x="87" y="1506"/>
                    </a:lnTo>
                    <a:lnTo>
                      <a:pt x="205" y="1750"/>
                    </a:lnTo>
                    <a:lnTo>
                      <a:pt x="290" y="1516"/>
                    </a:lnTo>
                    <a:lnTo>
                      <a:pt x="508" y="1564"/>
                    </a:lnTo>
                    <a:lnTo>
                      <a:pt x="603" y="1682"/>
                    </a:lnTo>
                    <a:lnTo>
                      <a:pt x="477" y="1846"/>
                    </a:lnTo>
                    <a:lnTo>
                      <a:pt x="392" y="1893"/>
                    </a:lnTo>
                    <a:lnTo>
                      <a:pt x="572" y="1900"/>
                    </a:lnTo>
                    <a:lnTo>
                      <a:pt x="684" y="2052"/>
                    </a:lnTo>
                    <a:lnTo>
                      <a:pt x="751" y="2047"/>
                    </a:lnTo>
                    <a:lnTo>
                      <a:pt x="751" y="1298"/>
                    </a:lnTo>
                    <a:lnTo>
                      <a:pt x="1205" y="1296"/>
                    </a:lnTo>
                    <a:lnTo>
                      <a:pt x="1189" y="2016"/>
                    </a:lnTo>
                    <a:lnTo>
                      <a:pt x="1275" y="2023"/>
                    </a:lnTo>
                    <a:lnTo>
                      <a:pt x="1362" y="1000"/>
                    </a:lnTo>
                    <a:lnTo>
                      <a:pt x="811" y="0"/>
                    </a:lnTo>
                    <a:lnTo>
                      <a:pt x="461" y="565"/>
                    </a:lnTo>
                    <a:lnTo>
                      <a:pt x="985" y="550"/>
                    </a:lnTo>
                    <a:lnTo>
                      <a:pt x="980" y="1168"/>
                    </a:lnTo>
                    <a:lnTo>
                      <a:pt x="587" y="1159"/>
                    </a:lnTo>
                    <a:lnTo>
                      <a:pt x="495" y="664"/>
                    </a:lnTo>
                    <a:lnTo>
                      <a:pt x="398" y="652"/>
                    </a:lnTo>
                    <a:lnTo>
                      <a:pt x="0" y="1123"/>
                    </a:lnTo>
                    <a:lnTo>
                      <a:pt x="0" y="1123"/>
                    </a:lnTo>
                    <a:lnTo>
                      <a:pt x="0" y="1123"/>
                    </a:lnTo>
                    <a:close/>
                  </a:path>
                </a:pathLst>
              </a:custGeom>
              <a:solidFill>
                <a:srgbClr val="FFB5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27" name="Freeform 35"/>
              <p:cNvSpPr>
                <a:spLocks/>
              </p:cNvSpPr>
              <p:nvPr/>
            </p:nvSpPr>
            <p:spPr bwMode="auto">
              <a:xfrm>
                <a:off x="1226" y="2682"/>
                <a:ext cx="395" cy="843"/>
              </a:xfrm>
              <a:custGeom>
                <a:avLst/>
                <a:gdLst>
                  <a:gd name="T0" fmla="*/ 23 w 791"/>
                  <a:gd name="T1" fmla="*/ 1482 h 1685"/>
                  <a:gd name="T2" fmla="*/ 0 w 791"/>
                  <a:gd name="T3" fmla="*/ 1011 h 1685"/>
                  <a:gd name="T4" fmla="*/ 791 w 791"/>
                  <a:gd name="T5" fmla="*/ 0 h 1685"/>
                  <a:gd name="T6" fmla="*/ 235 w 791"/>
                  <a:gd name="T7" fmla="*/ 980 h 1685"/>
                  <a:gd name="T8" fmla="*/ 195 w 791"/>
                  <a:gd name="T9" fmla="*/ 1685 h 1685"/>
                  <a:gd name="T10" fmla="*/ 23 w 791"/>
                  <a:gd name="T11" fmla="*/ 1482 h 1685"/>
                  <a:gd name="T12" fmla="*/ 23 w 791"/>
                  <a:gd name="T13" fmla="*/ 1482 h 1685"/>
                  <a:gd name="T14" fmla="*/ 23 w 791"/>
                  <a:gd name="T15" fmla="*/ 1482 h 16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1" h="1685">
                    <a:moveTo>
                      <a:pt x="23" y="1482"/>
                    </a:moveTo>
                    <a:lnTo>
                      <a:pt x="0" y="1011"/>
                    </a:lnTo>
                    <a:lnTo>
                      <a:pt x="791" y="0"/>
                    </a:lnTo>
                    <a:lnTo>
                      <a:pt x="235" y="980"/>
                    </a:lnTo>
                    <a:lnTo>
                      <a:pt x="195" y="1685"/>
                    </a:lnTo>
                    <a:lnTo>
                      <a:pt x="23" y="1482"/>
                    </a:lnTo>
                    <a:lnTo>
                      <a:pt x="23" y="1482"/>
                    </a:lnTo>
                    <a:lnTo>
                      <a:pt x="23" y="1482"/>
                    </a:lnTo>
                    <a:close/>
                  </a:path>
                </a:pathLst>
              </a:custGeom>
              <a:solidFill>
                <a:srgbClr val="BC8B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28" name="Freeform 36"/>
              <p:cNvSpPr>
                <a:spLocks/>
              </p:cNvSpPr>
              <p:nvPr/>
            </p:nvSpPr>
            <p:spPr bwMode="auto">
              <a:xfrm>
                <a:off x="1613" y="3332"/>
                <a:ext cx="199" cy="327"/>
              </a:xfrm>
              <a:custGeom>
                <a:avLst/>
                <a:gdLst>
                  <a:gd name="T0" fmla="*/ 229 w 397"/>
                  <a:gd name="T1" fmla="*/ 0 h 654"/>
                  <a:gd name="T2" fmla="*/ 142 w 397"/>
                  <a:gd name="T3" fmla="*/ 62 h 654"/>
                  <a:gd name="T4" fmla="*/ 116 w 397"/>
                  <a:gd name="T5" fmla="*/ 164 h 654"/>
                  <a:gd name="T6" fmla="*/ 295 w 397"/>
                  <a:gd name="T7" fmla="*/ 174 h 654"/>
                  <a:gd name="T8" fmla="*/ 290 w 397"/>
                  <a:gd name="T9" fmla="*/ 31 h 654"/>
                  <a:gd name="T10" fmla="*/ 397 w 397"/>
                  <a:gd name="T11" fmla="*/ 36 h 654"/>
                  <a:gd name="T12" fmla="*/ 387 w 397"/>
                  <a:gd name="T13" fmla="*/ 302 h 654"/>
                  <a:gd name="T14" fmla="*/ 382 w 397"/>
                  <a:gd name="T15" fmla="*/ 654 h 654"/>
                  <a:gd name="T16" fmla="*/ 15 w 397"/>
                  <a:gd name="T17" fmla="*/ 649 h 654"/>
                  <a:gd name="T18" fmla="*/ 0 w 397"/>
                  <a:gd name="T19" fmla="*/ 0 h 654"/>
                  <a:gd name="T20" fmla="*/ 229 w 397"/>
                  <a:gd name="T21" fmla="*/ 0 h 654"/>
                  <a:gd name="T22" fmla="*/ 229 w 397"/>
                  <a:gd name="T23" fmla="*/ 0 h 654"/>
                  <a:gd name="T24" fmla="*/ 229 w 397"/>
                  <a:gd name="T25" fmla="*/ 0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654">
                    <a:moveTo>
                      <a:pt x="229" y="0"/>
                    </a:moveTo>
                    <a:lnTo>
                      <a:pt x="142" y="62"/>
                    </a:lnTo>
                    <a:lnTo>
                      <a:pt x="116" y="164"/>
                    </a:lnTo>
                    <a:lnTo>
                      <a:pt x="295" y="174"/>
                    </a:lnTo>
                    <a:lnTo>
                      <a:pt x="290" y="31"/>
                    </a:lnTo>
                    <a:lnTo>
                      <a:pt x="397" y="36"/>
                    </a:lnTo>
                    <a:lnTo>
                      <a:pt x="387" y="302"/>
                    </a:lnTo>
                    <a:lnTo>
                      <a:pt x="382" y="654"/>
                    </a:lnTo>
                    <a:lnTo>
                      <a:pt x="15" y="649"/>
                    </a:lnTo>
                    <a:lnTo>
                      <a:pt x="0" y="0"/>
                    </a:lnTo>
                    <a:lnTo>
                      <a:pt x="229" y="0"/>
                    </a:lnTo>
                    <a:lnTo>
                      <a:pt x="229" y="0"/>
                    </a:lnTo>
                    <a:lnTo>
                      <a:pt x="229" y="0"/>
                    </a:lnTo>
                    <a:close/>
                  </a:path>
                </a:pathLst>
              </a:custGeom>
              <a:solidFill>
                <a:srgbClr val="B2B2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29" name="Freeform 37"/>
              <p:cNvSpPr>
                <a:spLocks/>
              </p:cNvSpPr>
              <p:nvPr/>
            </p:nvSpPr>
            <p:spPr bwMode="auto">
              <a:xfrm>
                <a:off x="1728" y="3469"/>
                <a:ext cx="67" cy="118"/>
              </a:xfrm>
              <a:custGeom>
                <a:avLst/>
                <a:gdLst>
                  <a:gd name="T0" fmla="*/ 117 w 133"/>
                  <a:gd name="T1" fmla="*/ 16 h 236"/>
                  <a:gd name="T2" fmla="*/ 0 w 133"/>
                  <a:gd name="T3" fmla="*/ 0 h 236"/>
                  <a:gd name="T4" fmla="*/ 5 w 133"/>
                  <a:gd name="T5" fmla="*/ 226 h 236"/>
                  <a:gd name="T6" fmla="*/ 133 w 133"/>
                  <a:gd name="T7" fmla="*/ 236 h 236"/>
                  <a:gd name="T8" fmla="*/ 117 w 133"/>
                  <a:gd name="T9" fmla="*/ 16 h 236"/>
                  <a:gd name="T10" fmla="*/ 117 w 133"/>
                  <a:gd name="T11" fmla="*/ 16 h 236"/>
                  <a:gd name="T12" fmla="*/ 117 w 133"/>
                  <a:gd name="T13" fmla="*/ 16 h 236"/>
                </a:gdLst>
                <a:ahLst/>
                <a:cxnLst>
                  <a:cxn ang="0">
                    <a:pos x="T0" y="T1"/>
                  </a:cxn>
                  <a:cxn ang="0">
                    <a:pos x="T2" y="T3"/>
                  </a:cxn>
                  <a:cxn ang="0">
                    <a:pos x="T4" y="T5"/>
                  </a:cxn>
                  <a:cxn ang="0">
                    <a:pos x="T6" y="T7"/>
                  </a:cxn>
                  <a:cxn ang="0">
                    <a:pos x="T8" y="T9"/>
                  </a:cxn>
                  <a:cxn ang="0">
                    <a:pos x="T10" y="T11"/>
                  </a:cxn>
                  <a:cxn ang="0">
                    <a:pos x="T12" y="T13"/>
                  </a:cxn>
                </a:cxnLst>
                <a:rect l="0" t="0" r="r" b="b"/>
                <a:pathLst>
                  <a:path w="133" h="236">
                    <a:moveTo>
                      <a:pt x="117" y="16"/>
                    </a:moveTo>
                    <a:lnTo>
                      <a:pt x="0" y="0"/>
                    </a:lnTo>
                    <a:lnTo>
                      <a:pt x="5" y="226"/>
                    </a:lnTo>
                    <a:lnTo>
                      <a:pt x="133" y="236"/>
                    </a:lnTo>
                    <a:lnTo>
                      <a:pt x="117" y="16"/>
                    </a:lnTo>
                    <a:lnTo>
                      <a:pt x="117" y="16"/>
                    </a:lnTo>
                    <a:lnTo>
                      <a:pt x="117" y="16"/>
                    </a:lnTo>
                    <a:close/>
                  </a:path>
                </a:pathLst>
              </a:custGeom>
              <a:solidFill>
                <a:srgbClr val="E0E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30" name="Freeform 38"/>
              <p:cNvSpPr>
                <a:spLocks/>
              </p:cNvSpPr>
              <p:nvPr/>
            </p:nvSpPr>
            <p:spPr bwMode="auto">
              <a:xfrm>
                <a:off x="1499" y="2945"/>
                <a:ext cx="75" cy="114"/>
              </a:xfrm>
              <a:custGeom>
                <a:avLst/>
                <a:gdLst>
                  <a:gd name="T0" fmla="*/ 0 w 149"/>
                  <a:gd name="T1" fmla="*/ 15 h 226"/>
                  <a:gd name="T2" fmla="*/ 149 w 149"/>
                  <a:gd name="T3" fmla="*/ 0 h 226"/>
                  <a:gd name="T4" fmla="*/ 141 w 149"/>
                  <a:gd name="T5" fmla="*/ 210 h 226"/>
                  <a:gd name="T6" fmla="*/ 31 w 149"/>
                  <a:gd name="T7" fmla="*/ 226 h 226"/>
                  <a:gd name="T8" fmla="*/ 0 w 149"/>
                  <a:gd name="T9" fmla="*/ 15 h 226"/>
                  <a:gd name="T10" fmla="*/ 0 w 149"/>
                  <a:gd name="T11" fmla="*/ 15 h 226"/>
                  <a:gd name="T12" fmla="*/ 0 w 149"/>
                  <a:gd name="T13" fmla="*/ 15 h 226"/>
                </a:gdLst>
                <a:ahLst/>
                <a:cxnLst>
                  <a:cxn ang="0">
                    <a:pos x="T0" y="T1"/>
                  </a:cxn>
                  <a:cxn ang="0">
                    <a:pos x="T2" y="T3"/>
                  </a:cxn>
                  <a:cxn ang="0">
                    <a:pos x="T4" y="T5"/>
                  </a:cxn>
                  <a:cxn ang="0">
                    <a:pos x="T6" y="T7"/>
                  </a:cxn>
                  <a:cxn ang="0">
                    <a:pos x="T8" y="T9"/>
                  </a:cxn>
                  <a:cxn ang="0">
                    <a:pos x="T10" y="T11"/>
                  </a:cxn>
                  <a:cxn ang="0">
                    <a:pos x="T12" y="T13"/>
                  </a:cxn>
                </a:cxnLst>
                <a:rect l="0" t="0" r="r" b="b"/>
                <a:pathLst>
                  <a:path w="149" h="226">
                    <a:moveTo>
                      <a:pt x="0" y="15"/>
                    </a:moveTo>
                    <a:lnTo>
                      <a:pt x="149" y="0"/>
                    </a:lnTo>
                    <a:lnTo>
                      <a:pt x="141" y="210"/>
                    </a:lnTo>
                    <a:lnTo>
                      <a:pt x="31" y="226"/>
                    </a:lnTo>
                    <a:lnTo>
                      <a:pt x="0" y="15"/>
                    </a:lnTo>
                    <a:lnTo>
                      <a:pt x="0" y="15"/>
                    </a:lnTo>
                    <a:lnTo>
                      <a:pt x="0" y="15"/>
                    </a:lnTo>
                    <a:close/>
                  </a:path>
                </a:pathLst>
              </a:custGeom>
              <a:solidFill>
                <a:srgbClr val="73E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31" name="Freeform 39"/>
              <p:cNvSpPr>
                <a:spLocks/>
              </p:cNvSpPr>
              <p:nvPr/>
            </p:nvSpPr>
            <p:spPr bwMode="auto">
              <a:xfrm>
                <a:off x="1515" y="3090"/>
                <a:ext cx="51" cy="74"/>
              </a:xfrm>
              <a:custGeom>
                <a:avLst/>
                <a:gdLst>
                  <a:gd name="T0" fmla="*/ 8 w 102"/>
                  <a:gd name="T1" fmla="*/ 0 h 149"/>
                  <a:gd name="T2" fmla="*/ 0 w 102"/>
                  <a:gd name="T3" fmla="*/ 149 h 149"/>
                  <a:gd name="T4" fmla="*/ 102 w 102"/>
                  <a:gd name="T5" fmla="*/ 141 h 149"/>
                  <a:gd name="T6" fmla="*/ 102 w 102"/>
                  <a:gd name="T7" fmla="*/ 0 h 149"/>
                  <a:gd name="T8" fmla="*/ 8 w 102"/>
                  <a:gd name="T9" fmla="*/ 0 h 149"/>
                  <a:gd name="T10" fmla="*/ 8 w 102"/>
                  <a:gd name="T11" fmla="*/ 0 h 149"/>
                  <a:gd name="T12" fmla="*/ 8 w 102"/>
                  <a:gd name="T13" fmla="*/ 0 h 149"/>
                </a:gdLst>
                <a:ahLst/>
                <a:cxnLst>
                  <a:cxn ang="0">
                    <a:pos x="T0" y="T1"/>
                  </a:cxn>
                  <a:cxn ang="0">
                    <a:pos x="T2" y="T3"/>
                  </a:cxn>
                  <a:cxn ang="0">
                    <a:pos x="T4" y="T5"/>
                  </a:cxn>
                  <a:cxn ang="0">
                    <a:pos x="T6" y="T7"/>
                  </a:cxn>
                  <a:cxn ang="0">
                    <a:pos x="T8" y="T9"/>
                  </a:cxn>
                  <a:cxn ang="0">
                    <a:pos x="T10" y="T11"/>
                  </a:cxn>
                  <a:cxn ang="0">
                    <a:pos x="T12" y="T13"/>
                  </a:cxn>
                </a:cxnLst>
                <a:rect l="0" t="0" r="r" b="b"/>
                <a:pathLst>
                  <a:path w="102" h="149">
                    <a:moveTo>
                      <a:pt x="8" y="0"/>
                    </a:moveTo>
                    <a:lnTo>
                      <a:pt x="0" y="149"/>
                    </a:lnTo>
                    <a:lnTo>
                      <a:pt x="102" y="141"/>
                    </a:lnTo>
                    <a:lnTo>
                      <a:pt x="102" y="0"/>
                    </a:lnTo>
                    <a:lnTo>
                      <a:pt x="8" y="0"/>
                    </a:lnTo>
                    <a:lnTo>
                      <a:pt x="8" y="0"/>
                    </a:lnTo>
                    <a:lnTo>
                      <a:pt x="8" y="0"/>
                    </a:lnTo>
                    <a:close/>
                  </a:path>
                </a:pathLst>
              </a:custGeom>
              <a:solidFill>
                <a:srgbClr val="73E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32" name="Freeform 40"/>
              <p:cNvSpPr>
                <a:spLocks/>
              </p:cNvSpPr>
              <p:nvPr/>
            </p:nvSpPr>
            <p:spPr bwMode="auto">
              <a:xfrm>
                <a:off x="1605" y="2949"/>
                <a:ext cx="62" cy="101"/>
              </a:xfrm>
              <a:custGeom>
                <a:avLst/>
                <a:gdLst>
                  <a:gd name="T0" fmla="*/ 7 w 125"/>
                  <a:gd name="T1" fmla="*/ 8 h 203"/>
                  <a:gd name="T2" fmla="*/ 0 w 125"/>
                  <a:gd name="T3" fmla="*/ 196 h 203"/>
                  <a:gd name="T4" fmla="*/ 117 w 125"/>
                  <a:gd name="T5" fmla="*/ 203 h 203"/>
                  <a:gd name="T6" fmla="*/ 125 w 125"/>
                  <a:gd name="T7" fmla="*/ 0 h 203"/>
                  <a:gd name="T8" fmla="*/ 7 w 125"/>
                  <a:gd name="T9" fmla="*/ 8 h 203"/>
                  <a:gd name="T10" fmla="*/ 7 w 125"/>
                  <a:gd name="T11" fmla="*/ 8 h 203"/>
                  <a:gd name="T12" fmla="*/ 7 w 125"/>
                  <a:gd name="T13" fmla="*/ 8 h 203"/>
                </a:gdLst>
                <a:ahLst/>
                <a:cxnLst>
                  <a:cxn ang="0">
                    <a:pos x="T0" y="T1"/>
                  </a:cxn>
                  <a:cxn ang="0">
                    <a:pos x="T2" y="T3"/>
                  </a:cxn>
                  <a:cxn ang="0">
                    <a:pos x="T4" y="T5"/>
                  </a:cxn>
                  <a:cxn ang="0">
                    <a:pos x="T6" y="T7"/>
                  </a:cxn>
                  <a:cxn ang="0">
                    <a:pos x="T8" y="T9"/>
                  </a:cxn>
                  <a:cxn ang="0">
                    <a:pos x="T10" y="T11"/>
                  </a:cxn>
                  <a:cxn ang="0">
                    <a:pos x="T12" y="T13"/>
                  </a:cxn>
                </a:cxnLst>
                <a:rect l="0" t="0" r="r" b="b"/>
                <a:pathLst>
                  <a:path w="125" h="203">
                    <a:moveTo>
                      <a:pt x="7" y="8"/>
                    </a:moveTo>
                    <a:lnTo>
                      <a:pt x="0" y="196"/>
                    </a:lnTo>
                    <a:lnTo>
                      <a:pt x="117" y="203"/>
                    </a:lnTo>
                    <a:lnTo>
                      <a:pt x="125" y="0"/>
                    </a:lnTo>
                    <a:lnTo>
                      <a:pt x="7" y="8"/>
                    </a:lnTo>
                    <a:lnTo>
                      <a:pt x="7" y="8"/>
                    </a:lnTo>
                    <a:lnTo>
                      <a:pt x="7" y="8"/>
                    </a:lnTo>
                    <a:close/>
                  </a:path>
                </a:pathLst>
              </a:custGeom>
              <a:solidFill>
                <a:srgbClr val="73E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33" name="Freeform 41"/>
              <p:cNvSpPr>
                <a:spLocks/>
              </p:cNvSpPr>
              <p:nvPr/>
            </p:nvSpPr>
            <p:spPr bwMode="auto">
              <a:xfrm>
                <a:off x="1601" y="3082"/>
                <a:ext cx="55" cy="67"/>
              </a:xfrm>
              <a:custGeom>
                <a:avLst/>
                <a:gdLst>
                  <a:gd name="T0" fmla="*/ 8 w 110"/>
                  <a:gd name="T1" fmla="*/ 0 h 133"/>
                  <a:gd name="T2" fmla="*/ 0 w 110"/>
                  <a:gd name="T3" fmla="*/ 133 h 133"/>
                  <a:gd name="T4" fmla="*/ 110 w 110"/>
                  <a:gd name="T5" fmla="*/ 133 h 133"/>
                  <a:gd name="T6" fmla="*/ 110 w 110"/>
                  <a:gd name="T7" fmla="*/ 0 h 133"/>
                  <a:gd name="T8" fmla="*/ 8 w 110"/>
                  <a:gd name="T9" fmla="*/ 0 h 133"/>
                  <a:gd name="T10" fmla="*/ 8 w 110"/>
                  <a:gd name="T11" fmla="*/ 0 h 133"/>
                  <a:gd name="T12" fmla="*/ 8 w 110"/>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10" h="133">
                    <a:moveTo>
                      <a:pt x="8" y="0"/>
                    </a:moveTo>
                    <a:lnTo>
                      <a:pt x="0" y="133"/>
                    </a:lnTo>
                    <a:lnTo>
                      <a:pt x="110" y="133"/>
                    </a:lnTo>
                    <a:lnTo>
                      <a:pt x="110" y="0"/>
                    </a:lnTo>
                    <a:lnTo>
                      <a:pt x="8" y="0"/>
                    </a:lnTo>
                    <a:lnTo>
                      <a:pt x="8" y="0"/>
                    </a:lnTo>
                    <a:lnTo>
                      <a:pt x="8" y="0"/>
                    </a:lnTo>
                    <a:close/>
                  </a:path>
                </a:pathLst>
              </a:custGeom>
              <a:solidFill>
                <a:srgbClr val="73E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34" name="Freeform 42"/>
              <p:cNvSpPr>
                <a:spLocks/>
              </p:cNvSpPr>
              <p:nvPr/>
            </p:nvSpPr>
            <p:spPr bwMode="auto">
              <a:xfrm>
                <a:off x="1754" y="2926"/>
                <a:ext cx="235" cy="493"/>
              </a:xfrm>
              <a:custGeom>
                <a:avLst/>
                <a:gdLst>
                  <a:gd name="T0" fmla="*/ 0 w 471"/>
                  <a:gd name="T1" fmla="*/ 0 h 987"/>
                  <a:gd name="T2" fmla="*/ 62 w 471"/>
                  <a:gd name="T3" fmla="*/ 626 h 987"/>
                  <a:gd name="T4" fmla="*/ 235 w 471"/>
                  <a:gd name="T5" fmla="*/ 987 h 987"/>
                  <a:gd name="T6" fmla="*/ 298 w 471"/>
                  <a:gd name="T7" fmla="*/ 578 h 987"/>
                  <a:gd name="T8" fmla="*/ 471 w 471"/>
                  <a:gd name="T9" fmla="*/ 508 h 987"/>
                  <a:gd name="T10" fmla="*/ 0 w 471"/>
                  <a:gd name="T11" fmla="*/ 0 h 987"/>
                  <a:gd name="T12" fmla="*/ 0 w 471"/>
                  <a:gd name="T13" fmla="*/ 0 h 987"/>
                  <a:gd name="T14" fmla="*/ 0 w 471"/>
                  <a:gd name="T15" fmla="*/ 0 h 9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1" h="987">
                    <a:moveTo>
                      <a:pt x="0" y="0"/>
                    </a:moveTo>
                    <a:lnTo>
                      <a:pt x="62" y="626"/>
                    </a:lnTo>
                    <a:lnTo>
                      <a:pt x="235" y="987"/>
                    </a:lnTo>
                    <a:lnTo>
                      <a:pt x="298" y="578"/>
                    </a:lnTo>
                    <a:lnTo>
                      <a:pt x="471" y="508"/>
                    </a:lnTo>
                    <a:lnTo>
                      <a:pt x="0" y="0"/>
                    </a:lnTo>
                    <a:lnTo>
                      <a:pt x="0" y="0"/>
                    </a:lnTo>
                    <a:lnTo>
                      <a:pt x="0" y="0"/>
                    </a:lnTo>
                    <a:close/>
                  </a:path>
                </a:pathLst>
              </a:custGeom>
              <a:solidFill>
                <a:srgbClr val="BC8B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35" name="Freeform 43"/>
              <p:cNvSpPr>
                <a:spLocks/>
              </p:cNvSpPr>
              <p:nvPr/>
            </p:nvSpPr>
            <p:spPr bwMode="auto">
              <a:xfrm>
                <a:off x="1272" y="2730"/>
                <a:ext cx="102" cy="172"/>
              </a:xfrm>
              <a:custGeom>
                <a:avLst/>
                <a:gdLst>
                  <a:gd name="T0" fmla="*/ 195 w 203"/>
                  <a:gd name="T1" fmla="*/ 0 h 344"/>
                  <a:gd name="T2" fmla="*/ 0 w 203"/>
                  <a:gd name="T3" fmla="*/ 6 h 344"/>
                  <a:gd name="T4" fmla="*/ 31 w 203"/>
                  <a:gd name="T5" fmla="*/ 344 h 344"/>
                  <a:gd name="T6" fmla="*/ 203 w 203"/>
                  <a:gd name="T7" fmla="*/ 210 h 344"/>
                  <a:gd name="T8" fmla="*/ 195 w 203"/>
                  <a:gd name="T9" fmla="*/ 147 h 344"/>
                  <a:gd name="T10" fmla="*/ 124 w 203"/>
                  <a:gd name="T11" fmla="*/ 164 h 344"/>
                  <a:gd name="T12" fmla="*/ 101 w 203"/>
                  <a:gd name="T13" fmla="*/ 116 h 344"/>
                  <a:gd name="T14" fmla="*/ 172 w 203"/>
                  <a:gd name="T15" fmla="*/ 77 h 344"/>
                  <a:gd name="T16" fmla="*/ 195 w 203"/>
                  <a:gd name="T17" fmla="*/ 0 h 344"/>
                  <a:gd name="T18" fmla="*/ 195 w 203"/>
                  <a:gd name="T19" fmla="*/ 0 h 344"/>
                  <a:gd name="T20" fmla="*/ 195 w 203"/>
                  <a:gd name="T21"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3" h="344">
                    <a:moveTo>
                      <a:pt x="195" y="0"/>
                    </a:moveTo>
                    <a:lnTo>
                      <a:pt x="0" y="6"/>
                    </a:lnTo>
                    <a:lnTo>
                      <a:pt x="31" y="344"/>
                    </a:lnTo>
                    <a:lnTo>
                      <a:pt x="203" y="210"/>
                    </a:lnTo>
                    <a:lnTo>
                      <a:pt x="195" y="147"/>
                    </a:lnTo>
                    <a:lnTo>
                      <a:pt x="124" y="164"/>
                    </a:lnTo>
                    <a:lnTo>
                      <a:pt x="101" y="116"/>
                    </a:lnTo>
                    <a:lnTo>
                      <a:pt x="172" y="77"/>
                    </a:lnTo>
                    <a:lnTo>
                      <a:pt x="195" y="0"/>
                    </a:lnTo>
                    <a:lnTo>
                      <a:pt x="195" y="0"/>
                    </a:lnTo>
                    <a:lnTo>
                      <a:pt x="195" y="0"/>
                    </a:lnTo>
                    <a:close/>
                  </a:path>
                </a:pathLst>
              </a:custGeom>
              <a:solidFill>
                <a:srgbClr val="FFB5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36" name="Freeform 44"/>
              <p:cNvSpPr>
                <a:spLocks/>
              </p:cNvSpPr>
              <p:nvPr/>
            </p:nvSpPr>
            <p:spPr bwMode="auto">
              <a:xfrm>
                <a:off x="1245" y="2741"/>
                <a:ext cx="51" cy="165"/>
              </a:xfrm>
              <a:custGeom>
                <a:avLst/>
                <a:gdLst>
                  <a:gd name="T0" fmla="*/ 56 w 103"/>
                  <a:gd name="T1" fmla="*/ 0 h 329"/>
                  <a:gd name="T2" fmla="*/ 103 w 103"/>
                  <a:gd name="T3" fmla="*/ 329 h 329"/>
                  <a:gd name="T4" fmla="*/ 48 w 103"/>
                  <a:gd name="T5" fmla="*/ 329 h 329"/>
                  <a:gd name="T6" fmla="*/ 0 w 103"/>
                  <a:gd name="T7" fmla="*/ 8 h 329"/>
                  <a:gd name="T8" fmla="*/ 56 w 103"/>
                  <a:gd name="T9" fmla="*/ 0 h 329"/>
                  <a:gd name="T10" fmla="*/ 56 w 103"/>
                  <a:gd name="T11" fmla="*/ 0 h 329"/>
                  <a:gd name="T12" fmla="*/ 56 w 103"/>
                  <a:gd name="T13" fmla="*/ 0 h 329"/>
                </a:gdLst>
                <a:ahLst/>
                <a:cxnLst>
                  <a:cxn ang="0">
                    <a:pos x="T0" y="T1"/>
                  </a:cxn>
                  <a:cxn ang="0">
                    <a:pos x="T2" y="T3"/>
                  </a:cxn>
                  <a:cxn ang="0">
                    <a:pos x="T4" y="T5"/>
                  </a:cxn>
                  <a:cxn ang="0">
                    <a:pos x="T6" y="T7"/>
                  </a:cxn>
                  <a:cxn ang="0">
                    <a:pos x="T8" y="T9"/>
                  </a:cxn>
                  <a:cxn ang="0">
                    <a:pos x="T10" y="T11"/>
                  </a:cxn>
                  <a:cxn ang="0">
                    <a:pos x="T12" y="T13"/>
                  </a:cxn>
                </a:cxnLst>
                <a:rect l="0" t="0" r="r" b="b"/>
                <a:pathLst>
                  <a:path w="103" h="329">
                    <a:moveTo>
                      <a:pt x="56" y="0"/>
                    </a:moveTo>
                    <a:lnTo>
                      <a:pt x="103" y="329"/>
                    </a:lnTo>
                    <a:lnTo>
                      <a:pt x="48" y="329"/>
                    </a:lnTo>
                    <a:lnTo>
                      <a:pt x="0" y="8"/>
                    </a:lnTo>
                    <a:lnTo>
                      <a:pt x="56" y="0"/>
                    </a:lnTo>
                    <a:lnTo>
                      <a:pt x="56" y="0"/>
                    </a:lnTo>
                    <a:lnTo>
                      <a:pt x="56" y="0"/>
                    </a:lnTo>
                    <a:close/>
                  </a:path>
                </a:pathLst>
              </a:custGeom>
              <a:solidFill>
                <a:srgbClr val="D178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37" name="Freeform 45"/>
              <p:cNvSpPr>
                <a:spLocks/>
              </p:cNvSpPr>
              <p:nvPr/>
            </p:nvSpPr>
            <p:spPr bwMode="auto">
              <a:xfrm>
                <a:off x="1358" y="3412"/>
                <a:ext cx="137" cy="133"/>
              </a:xfrm>
              <a:custGeom>
                <a:avLst/>
                <a:gdLst>
                  <a:gd name="T0" fmla="*/ 70 w 274"/>
                  <a:gd name="T1" fmla="*/ 0 h 265"/>
                  <a:gd name="T2" fmla="*/ 164 w 274"/>
                  <a:gd name="T3" fmla="*/ 0 h 265"/>
                  <a:gd name="T4" fmla="*/ 274 w 274"/>
                  <a:gd name="T5" fmla="*/ 124 h 265"/>
                  <a:gd name="T6" fmla="*/ 156 w 274"/>
                  <a:gd name="T7" fmla="*/ 265 h 265"/>
                  <a:gd name="T8" fmla="*/ 0 w 274"/>
                  <a:gd name="T9" fmla="*/ 210 h 265"/>
                  <a:gd name="T10" fmla="*/ 70 w 274"/>
                  <a:gd name="T11" fmla="*/ 0 h 265"/>
                  <a:gd name="T12" fmla="*/ 70 w 274"/>
                  <a:gd name="T13" fmla="*/ 0 h 265"/>
                  <a:gd name="T14" fmla="*/ 70 w 274"/>
                  <a:gd name="T15" fmla="*/ 0 h 2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265">
                    <a:moveTo>
                      <a:pt x="70" y="0"/>
                    </a:moveTo>
                    <a:lnTo>
                      <a:pt x="164" y="0"/>
                    </a:lnTo>
                    <a:lnTo>
                      <a:pt x="274" y="124"/>
                    </a:lnTo>
                    <a:lnTo>
                      <a:pt x="156" y="265"/>
                    </a:lnTo>
                    <a:lnTo>
                      <a:pt x="0" y="210"/>
                    </a:lnTo>
                    <a:lnTo>
                      <a:pt x="70" y="0"/>
                    </a:lnTo>
                    <a:lnTo>
                      <a:pt x="70" y="0"/>
                    </a:lnTo>
                    <a:lnTo>
                      <a:pt x="70" y="0"/>
                    </a:lnTo>
                    <a:close/>
                  </a:path>
                </a:pathLst>
              </a:custGeom>
              <a:solidFill>
                <a:srgbClr val="FFEF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38" name="Freeform 46"/>
              <p:cNvSpPr>
                <a:spLocks/>
              </p:cNvSpPr>
              <p:nvPr/>
            </p:nvSpPr>
            <p:spPr bwMode="auto">
              <a:xfrm>
                <a:off x="1178" y="2565"/>
                <a:ext cx="846" cy="611"/>
              </a:xfrm>
              <a:custGeom>
                <a:avLst/>
                <a:gdLst>
                  <a:gd name="T0" fmla="*/ 0 w 1692"/>
                  <a:gd name="T1" fmla="*/ 1018 h 1222"/>
                  <a:gd name="T2" fmla="*/ 71 w 1692"/>
                  <a:gd name="T3" fmla="*/ 1159 h 1222"/>
                  <a:gd name="T4" fmla="*/ 869 w 1692"/>
                  <a:gd name="T5" fmla="*/ 172 h 1222"/>
                  <a:gd name="T6" fmla="*/ 1277 w 1692"/>
                  <a:gd name="T7" fmla="*/ 869 h 1222"/>
                  <a:gd name="T8" fmla="*/ 1622 w 1692"/>
                  <a:gd name="T9" fmla="*/ 1222 h 1222"/>
                  <a:gd name="T10" fmla="*/ 1692 w 1692"/>
                  <a:gd name="T11" fmla="*/ 1151 h 1222"/>
                  <a:gd name="T12" fmla="*/ 1394 w 1692"/>
                  <a:gd name="T13" fmla="*/ 815 h 1222"/>
                  <a:gd name="T14" fmla="*/ 931 w 1692"/>
                  <a:gd name="T15" fmla="*/ 0 h 1222"/>
                  <a:gd name="T16" fmla="*/ 572 w 1692"/>
                  <a:gd name="T17" fmla="*/ 399 h 1222"/>
                  <a:gd name="T18" fmla="*/ 195 w 1692"/>
                  <a:gd name="T19" fmla="*/ 877 h 1222"/>
                  <a:gd name="T20" fmla="*/ 0 w 1692"/>
                  <a:gd name="T21" fmla="*/ 1018 h 1222"/>
                  <a:gd name="T22" fmla="*/ 0 w 1692"/>
                  <a:gd name="T23" fmla="*/ 1018 h 1222"/>
                  <a:gd name="T24" fmla="*/ 0 w 1692"/>
                  <a:gd name="T25" fmla="*/ 1018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2" h="1222">
                    <a:moveTo>
                      <a:pt x="0" y="1018"/>
                    </a:moveTo>
                    <a:lnTo>
                      <a:pt x="71" y="1159"/>
                    </a:lnTo>
                    <a:lnTo>
                      <a:pt x="869" y="172"/>
                    </a:lnTo>
                    <a:lnTo>
                      <a:pt x="1277" y="869"/>
                    </a:lnTo>
                    <a:lnTo>
                      <a:pt x="1622" y="1222"/>
                    </a:lnTo>
                    <a:lnTo>
                      <a:pt x="1692" y="1151"/>
                    </a:lnTo>
                    <a:lnTo>
                      <a:pt x="1394" y="815"/>
                    </a:lnTo>
                    <a:lnTo>
                      <a:pt x="931" y="0"/>
                    </a:lnTo>
                    <a:lnTo>
                      <a:pt x="572" y="399"/>
                    </a:lnTo>
                    <a:lnTo>
                      <a:pt x="195" y="877"/>
                    </a:lnTo>
                    <a:lnTo>
                      <a:pt x="0" y="1018"/>
                    </a:lnTo>
                    <a:lnTo>
                      <a:pt x="0" y="1018"/>
                    </a:lnTo>
                    <a:lnTo>
                      <a:pt x="0" y="1018"/>
                    </a:lnTo>
                    <a:close/>
                  </a:path>
                </a:pathLst>
              </a:custGeom>
              <a:solidFill>
                <a:srgbClr val="CC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39" name="Freeform 47"/>
              <p:cNvSpPr>
                <a:spLocks/>
              </p:cNvSpPr>
              <p:nvPr/>
            </p:nvSpPr>
            <p:spPr bwMode="auto">
              <a:xfrm>
                <a:off x="1832" y="2894"/>
                <a:ext cx="195" cy="279"/>
              </a:xfrm>
              <a:custGeom>
                <a:avLst/>
                <a:gdLst>
                  <a:gd name="T0" fmla="*/ 15 w 391"/>
                  <a:gd name="T1" fmla="*/ 0 h 557"/>
                  <a:gd name="T2" fmla="*/ 0 w 391"/>
                  <a:gd name="T3" fmla="*/ 242 h 557"/>
                  <a:gd name="T4" fmla="*/ 314 w 391"/>
                  <a:gd name="T5" fmla="*/ 557 h 557"/>
                  <a:gd name="T6" fmla="*/ 391 w 391"/>
                  <a:gd name="T7" fmla="*/ 470 h 557"/>
                  <a:gd name="T8" fmla="*/ 15 w 391"/>
                  <a:gd name="T9" fmla="*/ 0 h 557"/>
                  <a:gd name="T10" fmla="*/ 15 w 391"/>
                  <a:gd name="T11" fmla="*/ 0 h 557"/>
                  <a:gd name="T12" fmla="*/ 15 w 391"/>
                  <a:gd name="T13" fmla="*/ 0 h 557"/>
                </a:gdLst>
                <a:ahLst/>
                <a:cxnLst>
                  <a:cxn ang="0">
                    <a:pos x="T0" y="T1"/>
                  </a:cxn>
                  <a:cxn ang="0">
                    <a:pos x="T2" y="T3"/>
                  </a:cxn>
                  <a:cxn ang="0">
                    <a:pos x="T4" y="T5"/>
                  </a:cxn>
                  <a:cxn ang="0">
                    <a:pos x="T6" y="T7"/>
                  </a:cxn>
                  <a:cxn ang="0">
                    <a:pos x="T8" y="T9"/>
                  </a:cxn>
                  <a:cxn ang="0">
                    <a:pos x="T10" y="T11"/>
                  </a:cxn>
                  <a:cxn ang="0">
                    <a:pos x="T12" y="T13"/>
                  </a:cxn>
                </a:cxnLst>
                <a:rect l="0" t="0" r="r" b="b"/>
                <a:pathLst>
                  <a:path w="391" h="557">
                    <a:moveTo>
                      <a:pt x="15" y="0"/>
                    </a:moveTo>
                    <a:lnTo>
                      <a:pt x="0" y="242"/>
                    </a:lnTo>
                    <a:lnTo>
                      <a:pt x="314" y="557"/>
                    </a:lnTo>
                    <a:lnTo>
                      <a:pt x="391" y="470"/>
                    </a:lnTo>
                    <a:lnTo>
                      <a:pt x="15" y="0"/>
                    </a:lnTo>
                    <a:lnTo>
                      <a:pt x="15" y="0"/>
                    </a:lnTo>
                    <a:lnTo>
                      <a:pt x="15" y="0"/>
                    </a:lnTo>
                    <a:close/>
                  </a:path>
                </a:pathLst>
              </a:custGeom>
              <a:solidFill>
                <a:srgbClr val="7A7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40" name="Freeform 48"/>
              <p:cNvSpPr>
                <a:spLocks/>
              </p:cNvSpPr>
              <p:nvPr/>
            </p:nvSpPr>
            <p:spPr bwMode="auto">
              <a:xfrm>
                <a:off x="1608" y="3662"/>
                <a:ext cx="373" cy="176"/>
              </a:xfrm>
              <a:custGeom>
                <a:avLst/>
                <a:gdLst>
                  <a:gd name="T0" fmla="*/ 70 w 744"/>
                  <a:gd name="T1" fmla="*/ 8 h 352"/>
                  <a:gd name="T2" fmla="*/ 456 w 744"/>
                  <a:gd name="T3" fmla="*/ 0 h 352"/>
                  <a:gd name="T4" fmla="*/ 456 w 744"/>
                  <a:gd name="T5" fmla="*/ 95 h 352"/>
                  <a:gd name="T6" fmla="*/ 603 w 744"/>
                  <a:gd name="T7" fmla="*/ 95 h 352"/>
                  <a:gd name="T8" fmla="*/ 611 w 744"/>
                  <a:gd name="T9" fmla="*/ 197 h 352"/>
                  <a:gd name="T10" fmla="*/ 744 w 744"/>
                  <a:gd name="T11" fmla="*/ 211 h 352"/>
                  <a:gd name="T12" fmla="*/ 738 w 744"/>
                  <a:gd name="T13" fmla="*/ 346 h 352"/>
                  <a:gd name="T14" fmla="*/ 118 w 744"/>
                  <a:gd name="T15" fmla="*/ 352 h 352"/>
                  <a:gd name="T16" fmla="*/ 643 w 744"/>
                  <a:gd name="T17" fmla="*/ 275 h 352"/>
                  <a:gd name="T18" fmla="*/ 0 w 744"/>
                  <a:gd name="T19" fmla="*/ 242 h 352"/>
                  <a:gd name="T20" fmla="*/ 518 w 744"/>
                  <a:gd name="T21" fmla="*/ 157 h 352"/>
                  <a:gd name="T22" fmla="*/ 25 w 744"/>
                  <a:gd name="T23" fmla="*/ 126 h 352"/>
                  <a:gd name="T24" fmla="*/ 400 w 744"/>
                  <a:gd name="T25" fmla="*/ 56 h 352"/>
                  <a:gd name="T26" fmla="*/ 70 w 744"/>
                  <a:gd name="T27" fmla="*/ 8 h 352"/>
                  <a:gd name="T28" fmla="*/ 70 w 744"/>
                  <a:gd name="T29" fmla="*/ 8 h 352"/>
                  <a:gd name="T30" fmla="*/ 70 w 744"/>
                  <a:gd name="T31" fmla="*/ 8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4" h="352">
                    <a:moveTo>
                      <a:pt x="70" y="8"/>
                    </a:moveTo>
                    <a:lnTo>
                      <a:pt x="456" y="0"/>
                    </a:lnTo>
                    <a:lnTo>
                      <a:pt x="456" y="95"/>
                    </a:lnTo>
                    <a:lnTo>
                      <a:pt x="603" y="95"/>
                    </a:lnTo>
                    <a:lnTo>
                      <a:pt x="611" y="197"/>
                    </a:lnTo>
                    <a:lnTo>
                      <a:pt x="744" y="211"/>
                    </a:lnTo>
                    <a:lnTo>
                      <a:pt x="738" y="346"/>
                    </a:lnTo>
                    <a:lnTo>
                      <a:pt x="118" y="352"/>
                    </a:lnTo>
                    <a:lnTo>
                      <a:pt x="643" y="275"/>
                    </a:lnTo>
                    <a:lnTo>
                      <a:pt x="0" y="242"/>
                    </a:lnTo>
                    <a:lnTo>
                      <a:pt x="518" y="157"/>
                    </a:lnTo>
                    <a:lnTo>
                      <a:pt x="25" y="126"/>
                    </a:lnTo>
                    <a:lnTo>
                      <a:pt x="400" y="56"/>
                    </a:lnTo>
                    <a:lnTo>
                      <a:pt x="70" y="8"/>
                    </a:lnTo>
                    <a:lnTo>
                      <a:pt x="70" y="8"/>
                    </a:lnTo>
                    <a:lnTo>
                      <a:pt x="70"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41" name="Freeform 49"/>
              <p:cNvSpPr>
                <a:spLocks/>
              </p:cNvSpPr>
              <p:nvPr/>
            </p:nvSpPr>
            <p:spPr bwMode="auto">
              <a:xfrm>
                <a:off x="658" y="3766"/>
                <a:ext cx="959" cy="257"/>
              </a:xfrm>
              <a:custGeom>
                <a:avLst/>
                <a:gdLst>
                  <a:gd name="T0" fmla="*/ 544 w 1918"/>
                  <a:gd name="T1" fmla="*/ 0 h 513"/>
                  <a:gd name="T2" fmla="*/ 374 w 1918"/>
                  <a:gd name="T3" fmla="*/ 138 h 513"/>
                  <a:gd name="T4" fmla="*/ 251 w 1918"/>
                  <a:gd name="T5" fmla="*/ 397 h 513"/>
                  <a:gd name="T6" fmla="*/ 282 w 1918"/>
                  <a:gd name="T7" fmla="*/ 262 h 513"/>
                  <a:gd name="T8" fmla="*/ 204 w 1918"/>
                  <a:gd name="T9" fmla="*/ 341 h 513"/>
                  <a:gd name="T10" fmla="*/ 204 w 1918"/>
                  <a:gd name="T11" fmla="*/ 130 h 513"/>
                  <a:gd name="T12" fmla="*/ 156 w 1918"/>
                  <a:gd name="T13" fmla="*/ 294 h 513"/>
                  <a:gd name="T14" fmla="*/ 0 w 1918"/>
                  <a:gd name="T15" fmla="*/ 98 h 513"/>
                  <a:gd name="T16" fmla="*/ 126 w 1918"/>
                  <a:gd name="T17" fmla="*/ 341 h 513"/>
                  <a:gd name="T18" fmla="*/ 8 w 1918"/>
                  <a:gd name="T19" fmla="*/ 318 h 513"/>
                  <a:gd name="T20" fmla="*/ 149 w 1918"/>
                  <a:gd name="T21" fmla="*/ 474 h 513"/>
                  <a:gd name="T22" fmla="*/ 181 w 1918"/>
                  <a:gd name="T23" fmla="*/ 412 h 513"/>
                  <a:gd name="T24" fmla="*/ 251 w 1918"/>
                  <a:gd name="T25" fmla="*/ 482 h 513"/>
                  <a:gd name="T26" fmla="*/ 502 w 1918"/>
                  <a:gd name="T27" fmla="*/ 428 h 513"/>
                  <a:gd name="T28" fmla="*/ 1058 w 1918"/>
                  <a:gd name="T29" fmla="*/ 513 h 513"/>
                  <a:gd name="T30" fmla="*/ 1918 w 1918"/>
                  <a:gd name="T31" fmla="*/ 507 h 513"/>
                  <a:gd name="T32" fmla="*/ 1738 w 1918"/>
                  <a:gd name="T33" fmla="*/ 459 h 513"/>
                  <a:gd name="T34" fmla="*/ 1222 w 1918"/>
                  <a:gd name="T35" fmla="*/ 474 h 513"/>
                  <a:gd name="T36" fmla="*/ 713 w 1918"/>
                  <a:gd name="T37" fmla="*/ 412 h 513"/>
                  <a:gd name="T38" fmla="*/ 384 w 1918"/>
                  <a:gd name="T39" fmla="*/ 380 h 513"/>
                  <a:gd name="T40" fmla="*/ 451 w 1918"/>
                  <a:gd name="T41" fmla="*/ 126 h 513"/>
                  <a:gd name="T42" fmla="*/ 544 w 1918"/>
                  <a:gd name="T43" fmla="*/ 0 h 513"/>
                  <a:gd name="T44" fmla="*/ 544 w 1918"/>
                  <a:gd name="T45" fmla="*/ 0 h 513"/>
                  <a:gd name="T46" fmla="*/ 544 w 1918"/>
                  <a:gd name="T47" fmla="*/ 0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18" h="513">
                    <a:moveTo>
                      <a:pt x="544" y="0"/>
                    </a:moveTo>
                    <a:lnTo>
                      <a:pt x="374" y="138"/>
                    </a:lnTo>
                    <a:lnTo>
                      <a:pt x="251" y="397"/>
                    </a:lnTo>
                    <a:lnTo>
                      <a:pt x="282" y="262"/>
                    </a:lnTo>
                    <a:lnTo>
                      <a:pt x="204" y="341"/>
                    </a:lnTo>
                    <a:lnTo>
                      <a:pt x="204" y="130"/>
                    </a:lnTo>
                    <a:lnTo>
                      <a:pt x="156" y="294"/>
                    </a:lnTo>
                    <a:lnTo>
                      <a:pt x="0" y="98"/>
                    </a:lnTo>
                    <a:lnTo>
                      <a:pt x="126" y="341"/>
                    </a:lnTo>
                    <a:lnTo>
                      <a:pt x="8" y="318"/>
                    </a:lnTo>
                    <a:lnTo>
                      <a:pt x="149" y="474"/>
                    </a:lnTo>
                    <a:lnTo>
                      <a:pt x="181" y="412"/>
                    </a:lnTo>
                    <a:lnTo>
                      <a:pt x="251" y="482"/>
                    </a:lnTo>
                    <a:lnTo>
                      <a:pt x="502" y="428"/>
                    </a:lnTo>
                    <a:lnTo>
                      <a:pt x="1058" y="513"/>
                    </a:lnTo>
                    <a:lnTo>
                      <a:pt x="1918" y="507"/>
                    </a:lnTo>
                    <a:lnTo>
                      <a:pt x="1738" y="459"/>
                    </a:lnTo>
                    <a:lnTo>
                      <a:pt x="1222" y="474"/>
                    </a:lnTo>
                    <a:lnTo>
                      <a:pt x="713" y="412"/>
                    </a:lnTo>
                    <a:lnTo>
                      <a:pt x="384" y="380"/>
                    </a:lnTo>
                    <a:lnTo>
                      <a:pt x="451" y="126"/>
                    </a:lnTo>
                    <a:lnTo>
                      <a:pt x="544" y="0"/>
                    </a:lnTo>
                    <a:lnTo>
                      <a:pt x="544" y="0"/>
                    </a:lnTo>
                    <a:lnTo>
                      <a:pt x="54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42" name="Freeform 50"/>
              <p:cNvSpPr>
                <a:spLocks/>
              </p:cNvSpPr>
              <p:nvPr/>
            </p:nvSpPr>
            <p:spPr bwMode="auto">
              <a:xfrm>
                <a:off x="1041" y="3796"/>
                <a:ext cx="485" cy="63"/>
              </a:xfrm>
              <a:custGeom>
                <a:avLst/>
                <a:gdLst>
                  <a:gd name="T0" fmla="*/ 133 w 971"/>
                  <a:gd name="T1" fmla="*/ 0 h 126"/>
                  <a:gd name="T2" fmla="*/ 0 w 971"/>
                  <a:gd name="T3" fmla="*/ 71 h 126"/>
                  <a:gd name="T4" fmla="*/ 220 w 971"/>
                  <a:gd name="T5" fmla="*/ 126 h 126"/>
                  <a:gd name="T6" fmla="*/ 971 w 971"/>
                  <a:gd name="T7" fmla="*/ 118 h 126"/>
                  <a:gd name="T8" fmla="*/ 227 w 971"/>
                  <a:gd name="T9" fmla="*/ 85 h 126"/>
                  <a:gd name="T10" fmla="*/ 133 w 971"/>
                  <a:gd name="T11" fmla="*/ 0 h 126"/>
                  <a:gd name="T12" fmla="*/ 133 w 971"/>
                  <a:gd name="T13" fmla="*/ 0 h 126"/>
                  <a:gd name="T14" fmla="*/ 133 w 971"/>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1" h="126">
                    <a:moveTo>
                      <a:pt x="133" y="0"/>
                    </a:moveTo>
                    <a:lnTo>
                      <a:pt x="0" y="71"/>
                    </a:lnTo>
                    <a:lnTo>
                      <a:pt x="220" y="126"/>
                    </a:lnTo>
                    <a:lnTo>
                      <a:pt x="971" y="118"/>
                    </a:lnTo>
                    <a:lnTo>
                      <a:pt x="227" y="85"/>
                    </a:lnTo>
                    <a:lnTo>
                      <a:pt x="133" y="0"/>
                    </a:lnTo>
                    <a:lnTo>
                      <a:pt x="133" y="0"/>
                    </a:lnTo>
                    <a:lnTo>
                      <a:pt x="1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43" name="Freeform 51"/>
              <p:cNvSpPr>
                <a:spLocks/>
              </p:cNvSpPr>
              <p:nvPr/>
            </p:nvSpPr>
            <p:spPr bwMode="auto">
              <a:xfrm>
                <a:off x="1593" y="3855"/>
                <a:ext cx="579" cy="168"/>
              </a:xfrm>
              <a:custGeom>
                <a:avLst/>
                <a:gdLst>
                  <a:gd name="T0" fmla="*/ 0 w 1159"/>
                  <a:gd name="T1" fmla="*/ 0 h 336"/>
                  <a:gd name="T2" fmla="*/ 180 w 1159"/>
                  <a:gd name="T3" fmla="*/ 141 h 336"/>
                  <a:gd name="T4" fmla="*/ 769 w 1159"/>
                  <a:gd name="T5" fmla="*/ 125 h 336"/>
                  <a:gd name="T6" fmla="*/ 267 w 1159"/>
                  <a:gd name="T7" fmla="*/ 180 h 336"/>
                  <a:gd name="T8" fmla="*/ 306 w 1159"/>
                  <a:gd name="T9" fmla="*/ 290 h 336"/>
                  <a:gd name="T10" fmla="*/ 1159 w 1159"/>
                  <a:gd name="T11" fmla="*/ 336 h 336"/>
                  <a:gd name="T12" fmla="*/ 188 w 1159"/>
                  <a:gd name="T13" fmla="*/ 330 h 336"/>
                  <a:gd name="T14" fmla="*/ 0 w 1159"/>
                  <a:gd name="T15" fmla="*/ 0 h 336"/>
                  <a:gd name="T16" fmla="*/ 0 w 1159"/>
                  <a:gd name="T17" fmla="*/ 0 h 336"/>
                  <a:gd name="T18" fmla="*/ 0 w 1159"/>
                  <a:gd name="T19"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9" h="336">
                    <a:moveTo>
                      <a:pt x="0" y="0"/>
                    </a:moveTo>
                    <a:lnTo>
                      <a:pt x="180" y="141"/>
                    </a:lnTo>
                    <a:lnTo>
                      <a:pt x="769" y="125"/>
                    </a:lnTo>
                    <a:lnTo>
                      <a:pt x="267" y="180"/>
                    </a:lnTo>
                    <a:lnTo>
                      <a:pt x="306" y="290"/>
                    </a:lnTo>
                    <a:lnTo>
                      <a:pt x="1159" y="336"/>
                    </a:lnTo>
                    <a:lnTo>
                      <a:pt x="188" y="330"/>
                    </a:lnTo>
                    <a:lnTo>
                      <a:pt x="0" y="0"/>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44" name="Freeform 52"/>
              <p:cNvSpPr>
                <a:spLocks/>
              </p:cNvSpPr>
              <p:nvPr/>
            </p:nvSpPr>
            <p:spPr bwMode="auto">
              <a:xfrm>
                <a:off x="1108" y="3345"/>
                <a:ext cx="491" cy="465"/>
              </a:xfrm>
              <a:custGeom>
                <a:avLst/>
                <a:gdLst>
                  <a:gd name="T0" fmla="*/ 66 w 984"/>
                  <a:gd name="T1" fmla="*/ 350 h 932"/>
                  <a:gd name="T2" fmla="*/ 0 w 984"/>
                  <a:gd name="T3" fmla="*/ 523 h 932"/>
                  <a:gd name="T4" fmla="*/ 90 w 984"/>
                  <a:gd name="T5" fmla="*/ 697 h 932"/>
                  <a:gd name="T6" fmla="*/ 90 w 984"/>
                  <a:gd name="T7" fmla="*/ 853 h 932"/>
                  <a:gd name="T8" fmla="*/ 348 w 984"/>
                  <a:gd name="T9" fmla="*/ 882 h 932"/>
                  <a:gd name="T10" fmla="*/ 836 w 984"/>
                  <a:gd name="T11" fmla="*/ 932 h 932"/>
                  <a:gd name="T12" fmla="*/ 881 w 984"/>
                  <a:gd name="T13" fmla="*/ 822 h 932"/>
                  <a:gd name="T14" fmla="*/ 940 w 984"/>
                  <a:gd name="T15" fmla="*/ 733 h 932"/>
                  <a:gd name="T16" fmla="*/ 979 w 984"/>
                  <a:gd name="T17" fmla="*/ 648 h 932"/>
                  <a:gd name="T18" fmla="*/ 840 w 984"/>
                  <a:gd name="T19" fmla="*/ 494 h 932"/>
                  <a:gd name="T20" fmla="*/ 656 w 984"/>
                  <a:gd name="T21" fmla="*/ 479 h 932"/>
                  <a:gd name="T22" fmla="*/ 671 w 984"/>
                  <a:gd name="T23" fmla="*/ 514 h 932"/>
                  <a:gd name="T24" fmla="*/ 830 w 984"/>
                  <a:gd name="T25" fmla="*/ 582 h 932"/>
                  <a:gd name="T26" fmla="*/ 866 w 984"/>
                  <a:gd name="T27" fmla="*/ 677 h 932"/>
                  <a:gd name="T28" fmla="*/ 805 w 984"/>
                  <a:gd name="T29" fmla="*/ 853 h 932"/>
                  <a:gd name="T30" fmla="*/ 636 w 984"/>
                  <a:gd name="T31" fmla="*/ 897 h 932"/>
                  <a:gd name="T32" fmla="*/ 577 w 984"/>
                  <a:gd name="T33" fmla="*/ 832 h 932"/>
                  <a:gd name="T34" fmla="*/ 453 w 984"/>
                  <a:gd name="T35" fmla="*/ 802 h 932"/>
                  <a:gd name="T36" fmla="*/ 423 w 984"/>
                  <a:gd name="T37" fmla="*/ 748 h 932"/>
                  <a:gd name="T38" fmla="*/ 394 w 984"/>
                  <a:gd name="T39" fmla="*/ 687 h 932"/>
                  <a:gd name="T40" fmla="*/ 497 w 984"/>
                  <a:gd name="T41" fmla="*/ 450 h 932"/>
                  <a:gd name="T42" fmla="*/ 423 w 984"/>
                  <a:gd name="T43" fmla="*/ 364 h 932"/>
                  <a:gd name="T44" fmla="*/ 364 w 984"/>
                  <a:gd name="T45" fmla="*/ 186 h 932"/>
                  <a:gd name="T46" fmla="*/ 299 w 984"/>
                  <a:gd name="T47" fmla="*/ 181 h 932"/>
                  <a:gd name="T48" fmla="*/ 230 w 984"/>
                  <a:gd name="T49" fmla="*/ 0 h 932"/>
                  <a:gd name="T50" fmla="*/ 235 w 984"/>
                  <a:gd name="T51" fmla="*/ 166 h 932"/>
                  <a:gd name="T52" fmla="*/ 328 w 984"/>
                  <a:gd name="T53" fmla="*/ 245 h 932"/>
                  <a:gd name="T54" fmla="*/ 394 w 984"/>
                  <a:gd name="T55" fmla="*/ 587 h 932"/>
                  <a:gd name="T56" fmla="*/ 318 w 984"/>
                  <a:gd name="T57" fmla="*/ 553 h 932"/>
                  <a:gd name="T58" fmla="*/ 184 w 984"/>
                  <a:gd name="T59" fmla="*/ 653 h 932"/>
                  <a:gd name="T60" fmla="*/ 90 w 984"/>
                  <a:gd name="T61" fmla="*/ 587 h 932"/>
                  <a:gd name="T62" fmla="*/ 41 w 984"/>
                  <a:gd name="T63" fmla="*/ 499 h 932"/>
                  <a:gd name="T64" fmla="*/ 120 w 984"/>
                  <a:gd name="T65" fmla="*/ 245 h 932"/>
                  <a:gd name="T66" fmla="*/ 120 w 984"/>
                  <a:gd name="T67" fmla="*/ 245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4" h="932">
                    <a:moveTo>
                      <a:pt x="120" y="245"/>
                    </a:moveTo>
                    <a:lnTo>
                      <a:pt x="66" y="350"/>
                    </a:lnTo>
                    <a:lnTo>
                      <a:pt x="36" y="423"/>
                    </a:lnTo>
                    <a:lnTo>
                      <a:pt x="0" y="523"/>
                    </a:lnTo>
                    <a:lnTo>
                      <a:pt x="30" y="594"/>
                    </a:lnTo>
                    <a:lnTo>
                      <a:pt x="90" y="697"/>
                    </a:lnTo>
                    <a:lnTo>
                      <a:pt x="25" y="787"/>
                    </a:lnTo>
                    <a:lnTo>
                      <a:pt x="90" y="853"/>
                    </a:lnTo>
                    <a:lnTo>
                      <a:pt x="149" y="902"/>
                    </a:lnTo>
                    <a:lnTo>
                      <a:pt x="348" y="882"/>
                    </a:lnTo>
                    <a:lnTo>
                      <a:pt x="622" y="927"/>
                    </a:lnTo>
                    <a:lnTo>
                      <a:pt x="836" y="932"/>
                    </a:lnTo>
                    <a:lnTo>
                      <a:pt x="876" y="932"/>
                    </a:lnTo>
                    <a:lnTo>
                      <a:pt x="881" y="822"/>
                    </a:lnTo>
                    <a:lnTo>
                      <a:pt x="925" y="812"/>
                    </a:lnTo>
                    <a:lnTo>
                      <a:pt x="940" y="733"/>
                    </a:lnTo>
                    <a:lnTo>
                      <a:pt x="984" y="722"/>
                    </a:lnTo>
                    <a:lnTo>
                      <a:pt x="979" y="648"/>
                    </a:lnTo>
                    <a:lnTo>
                      <a:pt x="881" y="609"/>
                    </a:lnTo>
                    <a:lnTo>
                      <a:pt x="840" y="494"/>
                    </a:lnTo>
                    <a:lnTo>
                      <a:pt x="736" y="445"/>
                    </a:lnTo>
                    <a:lnTo>
                      <a:pt x="656" y="479"/>
                    </a:lnTo>
                    <a:lnTo>
                      <a:pt x="607" y="558"/>
                    </a:lnTo>
                    <a:lnTo>
                      <a:pt x="671" y="514"/>
                    </a:lnTo>
                    <a:lnTo>
                      <a:pt x="771" y="494"/>
                    </a:lnTo>
                    <a:lnTo>
                      <a:pt x="830" y="582"/>
                    </a:lnTo>
                    <a:lnTo>
                      <a:pt x="795" y="633"/>
                    </a:lnTo>
                    <a:lnTo>
                      <a:pt x="866" y="677"/>
                    </a:lnTo>
                    <a:lnTo>
                      <a:pt x="871" y="792"/>
                    </a:lnTo>
                    <a:lnTo>
                      <a:pt x="805" y="853"/>
                    </a:lnTo>
                    <a:lnTo>
                      <a:pt x="781" y="912"/>
                    </a:lnTo>
                    <a:lnTo>
                      <a:pt x="636" y="897"/>
                    </a:lnTo>
                    <a:lnTo>
                      <a:pt x="597" y="777"/>
                    </a:lnTo>
                    <a:lnTo>
                      <a:pt x="577" y="832"/>
                    </a:lnTo>
                    <a:lnTo>
                      <a:pt x="517" y="868"/>
                    </a:lnTo>
                    <a:lnTo>
                      <a:pt x="453" y="802"/>
                    </a:lnTo>
                    <a:lnTo>
                      <a:pt x="463" y="663"/>
                    </a:lnTo>
                    <a:lnTo>
                      <a:pt x="423" y="748"/>
                    </a:lnTo>
                    <a:lnTo>
                      <a:pt x="338" y="797"/>
                    </a:lnTo>
                    <a:lnTo>
                      <a:pt x="394" y="687"/>
                    </a:lnTo>
                    <a:lnTo>
                      <a:pt x="472" y="553"/>
                    </a:lnTo>
                    <a:lnTo>
                      <a:pt x="497" y="450"/>
                    </a:lnTo>
                    <a:lnTo>
                      <a:pt x="433" y="325"/>
                    </a:lnTo>
                    <a:lnTo>
                      <a:pt x="423" y="364"/>
                    </a:lnTo>
                    <a:lnTo>
                      <a:pt x="372" y="291"/>
                    </a:lnTo>
                    <a:lnTo>
                      <a:pt x="364" y="186"/>
                    </a:lnTo>
                    <a:lnTo>
                      <a:pt x="318" y="95"/>
                    </a:lnTo>
                    <a:lnTo>
                      <a:pt x="299" y="181"/>
                    </a:lnTo>
                    <a:lnTo>
                      <a:pt x="249" y="125"/>
                    </a:lnTo>
                    <a:lnTo>
                      <a:pt x="230" y="0"/>
                    </a:lnTo>
                    <a:lnTo>
                      <a:pt x="174" y="171"/>
                    </a:lnTo>
                    <a:lnTo>
                      <a:pt x="235" y="166"/>
                    </a:lnTo>
                    <a:lnTo>
                      <a:pt x="289" y="279"/>
                    </a:lnTo>
                    <a:lnTo>
                      <a:pt x="328" y="245"/>
                    </a:lnTo>
                    <a:lnTo>
                      <a:pt x="408" y="455"/>
                    </a:lnTo>
                    <a:lnTo>
                      <a:pt x="394" y="587"/>
                    </a:lnTo>
                    <a:lnTo>
                      <a:pt x="323" y="663"/>
                    </a:lnTo>
                    <a:lnTo>
                      <a:pt x="318" y="553"/>
                    </a:lnTo>
                    <a:lnTo>
                      <a:pt x="225" y="722"/>
                    </a:lnTo>
                    <a:lnTo>
                      <a:pt x="184" y="653"/>
                    </a:lnTo>
                    <a:lnTo>
                      <a:pt x="164" y="768"/>
                    </a:lnTo>
                    <a:lnTo>
                      <a:pt x="90" y="587"/>
                    </a:lnTo>
                    <a:lnTo>
                      <a:pt x="105" y="464"/>
                    </a:lnTo>
                    <a:lnTo>
                      <a:pt x="41" y="499"/>
                    </a:lnTo>
                    <a:lnTo>
                      <a:pt x="125" y="359"/>
                    </a:lnTo>
                    <a:lnTo>
                      <a:pt x="120" y="245"/>
                    </a:lnTo>
                    <a:lnTo>
                      <a:pt x="120" y="245"/>
                    </a:lnTo>
                    <a:lnTo>
                      <a:pt x="120" y="2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45" name="Freeform 53"/>
              <p:cNvSpPr>
                <a:spLocks/>
              </p:cNvSpPr>
              <p:nvPr/>
            </p:nvSpPr>
            <p:spPr bwMode="auto">
              <a:xfrm>
                <a:off x="1727" y="3487"/>
                <a:ext cx="59" cy="85"/>
              </a:xfrm>
              <a:custGeom>
                <a:avLst/>
                <a:gdLst>
                  <a:gd name="T0" fmla="*/ 44 w 118"/>
                  <a:gd name="T1" fmla="*/ 0 h 169"/>
                  <a:gd name="T2" fmla="*/ 34 w 118"/>
                  <a:gd name="T3" fmla="*/ 65 h 169"/>
                  <a:gd name="T4" fmla="*/ 74 w 118"/>
                  <a:gd name="T5" fmla="*/ 70 h 169"/>
                  <a:gd name="T6" fmla="*/ 118 w 118"/>
                  <a:gd name="T7" fmla="*/ 5 h 169"/>
                  <a:gd name="T8" fmla="*/ 98 w 118"/>
                  <a:gd name="T9" fmla="*/ 169 h 169"/>
                  <a:gd name="T10" fmla="*/ 30 w 118"/>
                  <a:gd name="T11" fmla="*/ 165 h 169"/>
                  <a:gd name="T12" fmla="*/ 39 w 118"/>
                  <a:gd name="T13" fmla="*/ 105 h 169"/>
                  <a:gd name="T14" fmla="*/ 0 w 118"/>
                  <a:gd name="T15" fmla="*/ 60 h 169"/>
                  <a:gd name="T16" fmla="*/ 44 w 118"/>
                  <a:gd name="T17" fmla="*/ 0 h 169"/>
                  <a:gd name="T18" fmla="*/ 44 w 118"/>
                  <a:gd name="T19" fmla="*/ 0 h 169"/>
                  <a:gd name="T20" fmla="*/ 44 w 118"/>
                  <a:gd name="T21"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 h="169">
                    <a:moveTo>
                      <a:pt x="44" y="0"/>
                    </a:moveTo>
                    <a:lnTo>
                      <a:pt x="34" y="65"/>
                    </a:lnTo>
                    <a:lnTo>
                      <a:pt x="74" y="70"/>
                    </a:lnTo>
                    <a:lnTo>
                      <a:pt x="118" y="5"/>
                    </a:lnTo>
                    <a:lnTo>
                      <a:pt x="98" y="169"/>
                    </a:lnTo>
                    <a:lnTo>
                      <a:pt x="30" y="165"/>
                    </a:lnTo>
                    <a:lnTo>
                      <a:pt x="39" y="105"/>
                    </a:lnTo>
                    <a:lnTo>
                      <a:pt x="0" y="60"/>
                    </a:lnTo>
                    <a:lnTo>
                      <a:pt x="44" y="0"/>
                    </a:lnTo>
                    <a:lnTo>
                      <a:pt x="44" y="0"/>
                    </a:lnTo>
                    <a:lnTo>
                      <a:pt x="4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46" name="Freeform 54"/>
              <p:cNvSpPr>
                <a:spLocks/>
              </p:cNvSpPr>
              <p:nvPr/>
            </p:nvSpPr>
            <p:spPr bwMode="auto">
              <a:xfrm>
                <a:off x="1195" y="2654"/>
                <a:ext cx="218" cy="259"/>
              </a:xfrm>
              <a:custGeom>
                <a:avLst/>
                <a:gdLst>
                  <a:gd name="T0" fmla="*/ 0 w 438"/>
                  <a:gd name="T1" fmla="*/ 20 h 516"/>
                  <a:gd name="T2" fmla="*/ 49 w 438"/>
                  <a:gd name="T3" fmla="*/ 105 h 516"/>
                  <a:gd name="T4" fmla="*/ 125 w 438"/>
                  <a:gd name="T5" fmla="*/ 79 h 516"/>
                  <a:gd name="T6" fmla="*/ 125 w 438"/>
                  <a:gd name="T7" fmla="*/ 0 h 516"/>
                  <a:gd name="T8" fmla="*/ 159 w 438"/>
                  <a:gd name="T9" fmla="*/ 69 h 516"/>
                  <a:gd name="T10" fmla="*/ 438 w 438"/>
                  <a:gd name="T11" fmla="*/ 15 h 516"/>
                  <a:gd name="T12" fmla="*/ 382 w 438"/>
                  <a:gd name="T13" fmla="*/ 84 h 516"/>
                  <a:gd name="T14" fmla="*/ 402 w 438"/>
                  <a:gd name="T15" fmla="*/ 343 h 516"/>
                  <a:gd name="T16" fmla="*/ 348 w 438"/>
                  <a:gd name="T17" fmla="*/ 159 h 516"/>
                  <a:gd name="T18" fmla="*/ 189 w 438"/>
                  <a:gd name="T19" fmla="*/ 169 h 516"/>
                  <a:gd name="T20" fmla="*/ 203 w 438"/>
                  <a:gd name="T21" fmla="*/ 516 h 516"/>
                  <a:gd name="T22" fmla="*/ 139 w 438"/>
                  <a:gd name="T23" fmla="*/ 198 h 516"/>
                  <a:gd name="T24" fmla="*/ 89 w 438"/>
                  <a:gd name="T25" fmla="*/ 193 h 516"/>
                  <a:gd name="T26" fmla="*/ 79 w 438"/>
                  <a:gd name="T27" fmla="*/ 129 h 516"/>
                  <a:gd name="T28" fmla="*/ 10 w 438"/>
                  <a:gd name="T29" fmla="*/ 134 h 516"/>
                  <a:gd name="T30" fmla="*/ 0 w 438"/>
                  <a:gd name="T31" fmla="*/ 20 h 516"/>
                  <a:gd name="T32" fmla="*/ 0 w 438"/>
                  <a:gd name="T33" fmla="*/ 20 h 516"/>
                  <a:gd name="T34" fmla="*/ 0 w 438"/>
                  <a:gd name="T35" fmla="*/ 20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516">
                    <a:moveTo>
                      <a:pt x="0" y="20"/>
                    </a:moveTo>
                    <a:lnTo>
                      <a:pt x="49" y="105"/>
                    </a:lnTo>
                    <a:lnTo>
                      <a:pt x="125" y="79"/>
                    </a:lnTo>
                    <a:lnTo>
                      <a:pt x="125" y="0"/>
                    </a:lnTo>
                    <a:lnTo>
                      <a:pt x="159" y="69"/>
                    </a:lnTo>
                    <a:lnTo>
                      <a:pt x="438" y="15"/>
                    </a:lnTo>
                    <a:lnTo>
                      <a:pt x="382" y="84"/>
                    </a:lnTo>
                    <a:lnTo>
                      <a:pt x="402" y="343"/>
                    </a:lnTo>
                    <a:lnTo>
                      <a:pt x="348" y="159"/>
                    </a:lnTo>
                    <a:lnTo>
                      <a:pt x="189" y="169"/>
                    </a:lnTo>
                    <a:lnTo>
                      <a:pt x="203" y="516"/>
                    </a:lnTo>
                    <a:lnTo>
                      <a:pt x="139" y="198"/>
                    </a:lnTo>
                    <a:lnTo>
                      <a:pt x="89" y="193"/>
                    </a:lnTo>
                    <a:lnTo>
                      <a:pt x="79" y="129"/>
                    </a:lnTo>
                    <a:lnTo>
                      <a:pt x="10" y="134"/>
                    </a:lnTo>
                    <a:lnTo>
                      <a:pt x="0" y="20"/>
                    </a:lnTo>
                    <a:lnTo>
                      <a:pt x="0" y="20"/>
                    </a:lnTo>
                    <a:lnTo>
                      <a:pt x="0"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47" name="Freeform 55"/>
              <p:cNvSpPr>
                <a:spLocks/>
              </p:cNvSpPr>
              <p:nvPr/>
            </p:nvSpPr>
            <p:spPr bwMode="auto">
              <a:xfrm>
                <a:off x="1199" y="2554"/>
                <a:ext cx="214" cy="108"/>
              </a:xfrm>
              <a:custGeom>
                <a:avLst/>
                <a:gdLst>
                  <a:gd name="T0" fmla="*/ 0 w 428"/>
                  <a:gd name="T1" fmla="*/ 215 h 215"/>
                  <a:gd name="T2" fmla="*/ 108 w 428"/>
                  <a:gd name="T3" fmla="*/ 144 h 215"/>
                  <a:gd name="T4" fmla="*/ 93 w 428"/>
                  <a:gd name="T5" fmla="*/ 31 h 215"/>
                  <a:gd name="T6" fmla="*/ 233 w 428"/>
                  <a:gd name="T7" fmla="*/ 0 h 215"/>
                  <a:gd name="T8" fmla="*/ 134 w 428"/>
                  <a:gd name="T9" fmla="*/ 61 h 215"/>
                  <a:gd name="T10" fmla="*/ 149 w 428"/>
                  <a:gd name="T11" fmla="*/ 129 h 215"/>
                  <a:gd name="T12" fmla="*/ 228 w 428"/>
                  <a:gd name="T13" fmla="*/ 120 h 215"/>
                  <a:gd name="T14" fmla="*/ 288 w 428"/>
                  <a:gd name="T15" fmla="*/ 5 h 215"/>
                  <a:gd name="T16" fmla="*/ 313 w 428"/>
                  <a:gd name="T17" fmla="*/ 125 h 215"/>
                  <a:gd name="T18" fmla="*/ 428 w 428"/>
                  <a:gd name="T19" fmla="*/ 154 h 215"/>
                  <a:gd name="T20" fmla="*/ 124 w 428"/>
                  <a:gd name="T21" fmla="*/ 170 h 215"/>
                  <a:gd name="T22" fmla="*/ 0 w 428"/>
                  <a:gd name="T23" fmla="*/ 215 h 215"/>
                  <a:gd name="T24" fmla="*/ 0 w 428"/>
                  <a:gd name="T25" fmla="*/ 215 h 215"/>
                  <a:gd name="T26" fmla="*/ 0 w 428"/>
                  <a:gd name="T27" fmla="*/ 215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8" h="215">
                    <a:moveTo>
                      <a:pt x="0" y="215"/>
                    </a:moveTo>
                    <a:lnTo>
                      <a:pt x="108" y="144"/>
                    </a:lnTo>
                    <a:lnTo>
                      <a:pt x="93" y="31"/>
                    </a:lnTo>
                    <a:lnTo>
                      <a:pt x="233" y="0"/>
                    </a:lnTo>
                    <a:lnTo>
                      <a:pt x="134" y="61"/>
                    </a:lnTo>
                    <a:lnTo>
                      <a:pt x="149" y="129"/>
                    </a:lnTo>
                    <a:lnTo>
                      <a:pt x="228" y="120"/>
                    </a:lnTo>
                    <a:lnTo>
                      <a:pt x="288" y="5"/>
                    </a:lnTo>
                    <a:lnTo>
                      <a:pt x="313" y="125"/>
                    </a:lnTo>
                    <a:lnTo>
                      <a:pt x="428" y="154"/>
                    </a:lnTo>
                    <a:lnTo>
                      <a:pt x="124" y="170"/>
                    </a:lnTo>
                    <a:lnTo>
                      <a:pt x="0" y="215"/>
                    </a:lnTo>
                    <a:lnTo>
                      <a:pt x="0" y="215"/>
                    </a:lnTo>
                    <a:lnTo>
                      <a:pt x="0" y="2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48" name="Freeform 56"/>
              <p:cNvSpPr>
                <a:spLocks/>
              </p:cNvSpPr>
              <p:nvPr/>
            </p:nvSpPr>
            <p:spPr bwMode="auto">
              <a:xfrm>
                <a:off x="1162" y="2796"/>
                <a:ext cx="271" cy="272"/>
              </a:xfrm>
              <a:custGeom>
                <a:avLst/>
                <a:gdLst>
                  <a:gd name="T0" fmla="*/ 404 w 543"/>
                  <a:gd name="T1" fmla="*/ 119 h 542"/>
                  <a:gd name="T2" fmla="*/ 294 w 543"/>
                  <a:gd name="T3" fmla="*/ 223 h 542"/>
                  <a:gd name="T4" fmla="*/ 318 w 543"/>
                  <a:gd name="T5" fmla="*/ 244 h 542"/>
                  <a:gd name="T6" fmla="*/ 184 w 543"/>
                  <a:gd name="T7" fmla="*/ 327 h 542"/>
                  <a:gd name="T8" fmla="*/ 220 w 543"/>
                  <a:gd name="T9" fmla="*/ 342 h 542"/>
                  <a:gd name="T10" fmla="*/ 91 w 543"/>
                  <a:gd name="T11" fmla="*/ 416 h 542"/>
                  <a:gd name="T12" fmla="*/ 125 w 543"/>
                  <a:gd name="T13" fmla="*/ 437 h 542"/>
                  <a:gd name="T14" fmla="*/ 0 w 543"/>
                  <a:gd name="T15" fmla="*/ 511 h 542"/>
                  <a:gd name="T16" fmla="*/ 46 w 543"/>
                  <a:gd name="T17" fmla="*/ 542 h 542"/>
                  <a:gd name="T18" fmla="*/ 304 w 543"/>
                  <a:gd name="T19" fmla="*/ 303 h 542"/>
                  <a:gd name="T20" fmla="*/ 543 w 543"/>
                  <a:gd name="T21" fmla="*/ 0 h 542"/>
                  <a:gd name="T22" fmla="*/ 379 w 543"/>
                  <a:gd name="T23" fmla="*/ 105 h 542"/>
                  <a:gd name="T24" fmla="*/ 404 w 543"/>
                  <a:gd name="T25" fmla="*/ 119 h 542"/>
                  <a:gd name="T26" fmla="*/ 404 w 543"/>
                  <a:gd name="T27" fmla="*/ 119 h 542"/>
                  <a:gd name="T28" fmla="*/ 404 w 543"/>
                  <a:gd name="T29" fmla="*/ 119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3" h="542">
                    <a:moveTo>
                      <a:pt x="404" y="119"/>
                    </a:moveTo>
                    <a:lnTo>
                      <a:pt x="294" y="223"/>
                    </a:lnTo>
                    <a:lnTo>
                      <a:pt x="318" y="244"/>
                    </a:lnTo>
                    <a:lnTo>
                      <a:pt x="184" y="327"/>
                    </a:lnTo>
                    <a:lnTo>
                      <a:pt x="220" y="342"/>
                    </a:lnTo>
                    <a:lnTo>
                      <a:pt x="91" y="416"/>
                    </a:lnTo>
                    <a:lnTo>
                      <a:pt x="125" y="437"/>
                    </a:lnTo>
                    <a:lnTo>
                      <a:pt x="0" y="511"/>
                    </a:lnTo>
                    <a:lnTo>
                      <a:pt x="46" y="542"/>
                    </a:lnTo>
                    <a:lnTo>
                      <a:pt x="304" y="303"/>
                    </a:lnTo>
                    <a:lnTo>
                      <a:pt x="543" y="0"/>
                    </a:lnTo>
                    <a:lnTo>
                      <a:pt x="379" y="105"/>
                    </a:lnTo>
                    <a:lnTo>
                      <a:pt x="404" y="119"/>
                    </a:lnTo>
                    <a:lnTo>
                      <a:pt x="404" y="119"/>
                    </a:lnTo>
                    <a:lnTo>
                      <a:pt x="404" y="1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49" name="Freeform 57"/>
              <p:cNvSpPr>
                <a:spLocks/>
              </p:cNvSpPr>
              <p:nvPr/>
            </p:nvSpPr>
            <p:spPr bwMode="auto">
              <a:xfrm>
                <a:off x="1395" y="2422"/>
                <a:ext cx="241" cy="361"/>
              </a:xfrm>
              <a:custGeom>
                <a:avLst/>
                <a:gdLst>
                  <a:gd name="T0" fmla="*/ 482 w 482"/>
                  <a:gd name="T1" fmla="*/ 0 h 721"/>
                  <a:gd name="T2" fmla="*/ 393 w 482"/>
                  <a:gd name="T3" fmla="*/ 249 h 721"/>
                  <a:gd name="T4" fmla="*/ 90 w 482"/>
                  <a:gd name="T5" fmla="*/ 721 h 721"/>
                  <a:gd name="T6" fmla="*/ 55 w 482"/>
                  <a:gd name="T7" fmla="*/ 702 h 721"/>
                  <a:gd name="T8" fmla="*/ 144 w 482"/>
                  <a:gd name="T9" fmla="*/ 593 h 721"/>
                  <a:gd name="T10" fmla="*/ 129 w 482"/>
                  <a:gd name="T11" fmla="*/ 569 h 721"/>
                  <a:gd name="T12" fmla="*/ 214 w 482"/>
                  <a:gd name="T13" fmla="*/ 469 h 721"/>
                  <a:gd name="T14" fmla="*/ 219 w 482"/>
                  <a:gd name="T15" fmla="*/ 430 h 721"/>
                  <a:gd name="T16" fmla="*/ 313 w 482"/>
                  <a:gd name="T17" fmla="*/ 298 h 721"/>
                  <a:gd name="T18" fmla="*/ 26 w 482"/>
                  <a:gd name="T19" fmla="*/ 633 h 721"/>
                  <a:gd name="T20" fmla="*/ 0 w 482"/>
                  <a:gd name="T21" fmla="*/ 608 h 721"/>
                  <a:gd name="T22" fmla="*/ 70 w 482"/>
                  <a:gd name="T23" fmla="*/ 538 h 721"/>
                  <a:gd name="T24" fmla="*/ 46 w 482"/>
                  <a:gd name="T25" fmla="*/ 518 h 721"/>
                  <a:gd name="T26" fmla="*/ 154 w 482"/>
                  <a:gd name="T27" fmla="*/ 430 h 721"/>
                  <a:gd name="T28" fmla="*/ 119 w 482"/>
                  <a:gd name="T29" fmla="*/ 413 h 721"/>
                  <a:gd name="T30" fmla="*/ 224 w 482"/>
                  <a:gd name="T31" fmla="*/ 320 h 721"/>
                  <a:gd name="T32" fmla="*/ 195 w 482"/>
                  <a:gd name="T33" fmla="*/ 305 h 721"/>
                  <a:gd name="T34" fmla="*/ 318 w 482"/>
                  <a:gd name="T35" fmla="*/ 175 h 721"/>
                  <a:gd name="T36" fmla="*/ 288 w 482"/>
                  <a:gd name="T37" fmla="*/ 161 h 721"/>
                  <a:gd name="T38" fmla="*/ 482 w 482"/>
                  <a:gd name="T39" fmla="*/ 0 h 721"/>
                  <a:gd name="T40" fmla="*/ 482 w 482"/>
                  <a:gd name="T41" fmla="*/ 0 h 721"/>
                  <a:gd name="T42" fmla="*/ 482 w 482"/>
                  <a:gd name="T43"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2" h="721">
                    <a:moveTo>
                      <a:pt x="482" y="0"/>
                    </a:moveTo>
                    <a:lnTo>
                      <a:pt x="393" y="249"/>
                    </a:lnTo>
                    <a:lnTo>
                      <a:pt x="90" y="721"/>
                    </a:lnTo>
                    <a:lnTo>
                      <a:pt x="55" y="702"/>
                    </a:lnTo>
                    <a:lnTo>
                      <a:pt x="144" y="593"/>
                    </a:lnTo>
                    <a:lnTo>
                      <a:pt x="129" y="569"/>
                    </a:lnTo>
                    <a:lnTo>
                      <a:pt x="214" y="469"/>
                    </a:lnTo>
                    <a:lnTo>
                      <a:pt x="219" y="430"/>
                    </a:lnTo>
                    <a:lnTo>
                      <a:pt x="313" y="298"/>
                    </a:lnTo>
                    <a:lnTo>
                      <a:pt x="26" y="633"/>
                    </a:lnTo>
                    <a:lnTo>
                      <a:pt x="0" y="608"/>
                    </a:lnTo>
                    <a:lnTo>
                      <a:pt x="70" y="538"/>
                    </a:lnTo>
                    <a:lnTo>
                      <a:pt x="46" y="518"/>
                    </a:lnTo>
                    <a:lnTo>
                      <a:pt x="154" y="430"/>
                    </a:lnTo>
                    <a:lnTo>
                      <a:pt x="119" y="413"/>
                    </a:lnTo>
                    <a:lnTo>
                      <a:pt x="224" y="320"/>
                    </a:lnTo>
                    <a:lnTo>
                      <a:pt x="195" y="305"/>
                    </a:lnTo>
                    <a:lnTo>
                      <a:pt x="318" y="175"/>
                    </a:lnTo>
                    <a:lnTo>
                      <a:pt x="288" y="161"/>
                    </a:lnTo>
                    <a:lnTo>
                      <a:pt x="482" y="0"/>
                    </a:lnTo>
                    <a:lnTo>
                      <a:pt x="482" y="0"/>
                    </a:lnTo>
                    <a:lnTo>
                      <a:pt x="48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50" name="Freeform 58"/>
              <p:cNvSpPr>
                <a:spLocks/>
              </p:cNvSpPr>
              <p:nvPr/>
            </p:nvSpPr>
            <p:spPr bwMode="auto">
              <a:xfrm>
                <a:off x="1090" y="2913"/>
                <a:ext cx="174" cy="157"/>
              </a:xfrm>
              <a:custGeom>
                <a:avLst/>
                <a:gdLst>
                  <a:gd name="T0" fmla="*/ 349 w 349"/>
                  <a:gd name="T1" fmla="*/ 0 h 315"/>
                  <a:gd name="T2" fmla="*/ 235 w 349"/>
                  <a:gd name="T3" fmla="*/ 86 h 315"/>
                  <a:gd name="T4" fmla="*/ 254 w 349"/>
                  <a:gd name="T5" fmla="*/ 110 h 315"/>
                  <a:gd name="T6" fmla="*/ 120 w 349"/>
                  <a:gd name="T7" fmla="*/ 181 h 315"/>
                  <a:gd name="T8" fmla="*/ 144 w 349"/>
                  <a:gd name="T9" fmla="*/ 191 h 315"/>
                  <a:gd name="T10" fmla="*/ 0 w 349"/>
                  <a:gd name="T11" fmla="*/ 279 h 315"/>
                  <a:gd name="T12" fmla="*/ 46 w 349"/>
                  <a:gd name="T13" fmla="*/ 315 h 315"/>
                  <a:gd name="T14" fmla="*/ 166 w 349"/>
                  <a:gd name="T15" fmla="*/ 220 h 315"/>
                  <a:gd name="T16" fmla="*/ 284 w 349"/>
                  <a:gd name="T17" fmla="*/ 120 h 315"/>
                  <a:gd name="T18" fmla="*/ 349 w 349"/>
                  <a:gd name="T19" fmla="*/ 0 h 315"/>
                  <a:gd name="T20" fmla="*/ 349 w 349"/>
                  <a:gd name="T21" fmla="*/ 0 h 315"/>
                  <a:gd name="T22" fmla="*/ 349 w 349"/>
                  <a:gd name="T23"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9" h="315">
                    <a:moveTo>
                      <a:pt x="349" y="0"/>
                    </a:moveTo>
                    <a:lnTo>
                      <a:pt x="235" y="86"/>
                    </a:lnTo>
                    <a:lnTo>
                      <a:pt x="254" y="110"/>
                    </a:lnTo>
                    <a:lnTo>
                      <a:pt x="120" y="181"/>
                    </a:lnTo>
                    <a:lnTo>
                      <a:pt x="144" y="191"/>
                    </a:lnTo>
                    <a:lnTo>
                      <a:pt x="0" y="279"/>
                    </a:lnTo>
                    <a:lnTo>
                      <a:pt x="46" y="315"/>
                    </a:lnTo>
                    <a:lnTo>
                      <a:pt x="166" y="220"/>
                    </a:lnTo>
                    <a:lnTo>
                      <a:pt x="284" y="120"/>
                    </a:lnTo>
                    <a:lnTo>
                      <a:pt x="349" y="0"/>
                    </a:lnTo>
                    <a:lnTo>
                      <a:pt x="349" y="0"/>
                    </a:lnTo>
                    <a:lnTo>
                      <a:pt x="34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51" name="Freeform 59"/>
              <p:cNvSpPr>
                <a:spLocks/>
              </p:cNvSpPr>
              <p:nvPr/>
            </p:nvSpPr>
            <p:spPr bwMode="auto">
              <a:xfrm>
                <a:off x="1659" y="2458"/>
                <a:ext cx="393" cy="697"/>
              </a:xfrm>
              <a:custGeom>
                <a:avLst/>
                <a:gdLst>
                  <a:gd name="T0" fmla="*/ 0 w 785"/>
                  <a:gd name="T1" fmla="*/ 0 h 1394"/>
                  <a:gd name="T2" fmla="*/ 124 w 785"/>
                  <a:gd name="T3" fmla="*/ 214 h 1394"/>
                  <a:gd name="T4" fmla="*/ 93 w 785"/>
                  <a:gd name="T5" fmla="*/ 225 h 1394"/>
                  <a:gd name="T6" fmla="*/ 198 w 785"/>
                  <a:gd name="T7" fmla="*/ 379 h 1394"/>
                  <a:gd name="T8" fmla="*/ 173 w 785"/>
                  <a:gd name="T9" fmla="*/ 394 h 1394"/>
                  <a:gd name="T10" fmla="*/ 267 w 785"/>
                  <a:gd name="T11" fmla="*/ 543 h 1394"/>
                  <a:gd name="T12" fmla="*/ 232 w 785"/>
                  <a:gd name="T13" fmla="*/ 553 h 1394"/>
                  <a:gd name="T14" fmla="*/ 337 w 785"/>
                  <a:gd name="T15" fmla="*/ 712 h 1394"/>
                  <a:gd name="T16" fmla="*/ 303 w 785"/>
                  <a:gd name="T17" fmla="*/ 722 h 1394"/>
                  <a:gd name="T18" fmla="*/ 426 w 785"/>
                  <a:gd name="T19" fmla="*/ 901 h 1394"/>
                  <a:gd name="T20" fmla="*/ 396 w 785"/>
                  <a:gd name="T21" fmla="*/ 910 h 1394"/>
                  <a:gd name="T22" fmla="*/ 545 w 785"/>
                  <a:gd name="T23" fmla="*/ 1035 h 1394"/>
                  <a:gd name="T24" fmla="*/ 511 w 785"/>
                  <a:gd name="T25" fmla="*/ 1055 h 1394"/>
                  <a:gd name="T26" fmla="*/ 650 w 785"/>
                  <a:gd name="T27" fmla="*/ 1174 h 1394"/>
                  <a:gd name="T28" fmla="*/ 626 w 785"/>
                  <a:gd name="T29" fmla="*/ 1199 h 1394"/>
                  <a:gd name="T30" fmla="*/ 785 w 785"/>
                  <a:gd name="T31" fmla="*/ 1360 h 1394"/>
                  <a:gd name="T32" fmla="*/ 714 w 785"/>
                  <a:gd name="T33" fmla="*/ 1394 h 1394"/>
                  <a:gd name="T34" fmla="*/ 739 w 785"/>
                  <a:gd name="T35" fmla="*/ 1363 h 1394"/>
                  <a:gd name="T36" fmla="*/ 352 w 785"/>
                  <a:gd name="T37" fmla="*/ 905 h 1394"/>
                  <a:gd name="T38" fmla="*/ 168 w 785"/>
                  <a:gd name="T39" fmla="*/ 487 h 1394"/>
                  <a:gd name="T40" fmla="*/ 34 w 785"/>
                  <a:gd name="T41" fmla="*/ 179 h 1394"/>
                  <a:gd name="T42" fmla="*/ 0 w 785"/>
                  <a:gd name="T43" fmla="*/ 0 h 1394"/>
                  <a:gd name="T44" fmla="*/ 0 w 785"/>
                  <a:gd name="T45" fmla="*/ 0 h 1394"/>
                  <a:gd name="T46" fmla="*/ 0 w 785"/>
                  <a:gd name="T47" fmla="*/ 0 h 1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 h="1394">
                    <a:moveTo>
                      <a:pt x="0" y="0"/>
                    </a:moveTo>
                    <a:lnTo>
                      <a:pt x="124" y="214"/>
                    </a:lnTo>
                    <a:lnTo>
                      <a:pt x="93" y="225"/>
                    </a:lnTo>
                    <a:lnTo>
                      <a:pt x="198" y="379"/>
                    </a:lnTo>
                    <a:lnTo>
                      <a:pt x="173" y="394"/>
                    </a:lnTo>
                    <a:lnTo>
                      <a:pt x="267" y="543"/>
                    </a:lnTo>
                    <a:lnTo>
                      <a:pt x="232" y="553"/>
                    </a:lnTo>
                    <a:lnTo>
                      <a:pt x="337" y="712"/>
                    </a:lnTo>
                    <a:lnTo>
                      <a:pt x="303" y="722"/>
                    </a:lnTo>
                    <a:lnTo>
                      <a:pt x="426" y="901"/>
                    </a:lnTo>
                    <a:lnTo>
                      <a:pt x="396" y="910"/>
                    </a:lnTo>
                    <a:lnTo>
                      <a:pt x="545" y="1035"/>
                    </a:lnTo>
                    <a:lnTo>
                      <a:pt x="511" y="1055"/>
                    </a:lnTo>
                    <a:lnTo>
                      <a:pt x="650" y="1174"/>
                    </a:lnTo>
                    <a:lnTo>
                      <a:pt x="626" y="1199"/>
                    </a:lnTo>
                    <a:lnTo>
                      <a:pt x="785" y="1360"/>
                    </a:lnTo>
                    <a:lnTo>
                      <a:pt x="714" y="1394"/>
                    </a:lnTo>
                    <a:lnTo>
                      <a:pt x="739" y="1363"/>
                    </a:lnTo>
                    <a:lnTo>
                      <a:pt x="352" y="905"/>
                    </a:lnTo>
                    <a:lnTo>
                      <a:pt x="168" y="487"/>
                    </a:lnTo>
                    <a:lnTo>
                      <a:pt x="34" y="179"/>
                    </a:lnTo>
                    <a:lnTo>
                      <a:pt x="0" y="0"/>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52" name="Freeform 60"/>
              <p:cNvSpPr>
                <a:spLocks/>
              </p:cNvSpPr>
              <p:nvPr/>
            </p:nvSpPr>
            <p:spPr bwMode="auto">
              <a:xfrm>
                <a:off x="1247" y="2781"/>
                <a:ext cx="25" cy="141"/>
              </a:xfrm>
              <a:custGeom>
                <a:avLst/>
                <a:gdLst>
                  <a:gd name="T0" fmla="*/ 0 w 51"/>
                  <a:gd name="T1" fmla="*/ 0 h 282"/>
                  <a:gd name="T2" fmla="*/ 23 w 51"/>
                  <a:gd name="T3" fmla="*/ 282 h 282"/>
                  <a:gd name="T4" fmla="*/ 51 w 51"/>
                  <a:gd name="T5" fmla="*/ 269 h 282"/>
                  <a:gd name="T6" fmla="*/ 0 w 51"/>
                  <a:gd name="T7" fmla="*/ 0 h 282"/>
                  <a:gd name="T8" fmla="*/ 0 w 51"/>
                  <a:gd name="T9" fmla="*/ 0 h 282"/>
                  <a:gd name="T10" fmla="*/ 0 w 51"/>
                  <a:gd name="T11" fmla="*/ 0 h 282"/>
                </a:gdLst>
                <a:ahLst/>
                <a:cxnLst>
                  <a:cxn ang="0">
                    <a:pos x="T0" y="T1"/>
                  </a:cxn>
                  <a:cxn ang="0">
                    <a:pos x="T2" y="T3"/>
                  </a:cxn>
                  <a:cxn ang="0">
                    <a:pos x="T4" y="T5"/>
                  </a:cxn>
                  <a:cxn ang="0">
                    <a:pos x="T6" y="T7"/>
                  </a:cxn>
                  <a:cxn ang="0">
                    <a:pos x="T8" y="T9"/>
                  </a:cxn>
                  <a:cxn ang="0">
                    <a:pos x="T10" y="T11"/>
                  </a:cxn>
                </a:cxnLst>
                <a:rect l="0" t="0" r="r" b="b"/>
                <a:pathLst>
                  <a:path w="51" h="282">
                    <a:moveTo>
                      <a:pt x="0" y="0"/>
                    </a:moveTo>
                    <a:lnTo>
                      <a:pt x="23" y="282"/>
                    </a:lnTo>
                    <a:lnTo>
                      <a:pt x="51" y="269"/>
                    </a:lnTo>
                    <a:lnTo>
                      <a:pt x="0" y="0"/>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53" name="Freeform 61"/>
              <p:cNvSpPr>
                <a:spLocks/>
              </p:cNvSpPr>
              <p:nvPr/>
            </p:nvSpPr>
            <p:spPr bwMode="auto">
              <a:xfrm>
                <a:off x="1424" y="3654"/>
                <a:ext cx="54" cy="183"/>
              </a:xfrm>
              <a:custGeom>
                <a:avLst/>
                <a:gdLst>
                  <a:gd name="T0" fmla="*/ 62 w 108"/>
                  <a:gd name="T1" fmla="*/ 358 h 368"/>
                  <a:gd name="T2" fmla="*/ 108 w 108"/>
                  <a:gd name="T3" fmla="*/ 220 h 368"/>
                  <a:gd name="T4" fmla="*/ 103 w 108"/>
                  <a:gd name="T5" fmla="*/ 0 h 368"/>
                  <a:gd name="T6" fmla="*/ 7 w 108"/>
                  <a:gd name="T7" fmla="*/ 184 h 368"/>
                  <a:gd name="T8" fmla="*/ 62 w 108"/>
                  <a:gd name="T9" fmla="*/ 133 h 368"/>
                  <a:gd name="T10" fmla="*/ 72 w 108"/>
                  <a:gd name="T11" fmla="*/ 235 h 368"/>
                  <a:gd name="T12" fmla="*/ 0 w 108"/>
                  <a:gd name="T13" fmla="*/ 368 h 368"/>
                  <a:gd name="T14" fmla="*/ 62 w 108"/>
                  <a:gd name="T15" fmla="*/ 358 h 368"/>
                  <a:gd name="T16" fmla="*/ 62 w 108"/>
                  <a:gd name="T17" fmla="*/ 358 h 368"/>
                  <a:gd name="T18" fmla="*/ 62 w 108"/>
                  <a:gd name="T19" fmla="*/ 358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368">
                    <a:moveTo>
                      <a:pt x="62" y="358"/>
                    </a:moveTo>
                    <a:lnTo>
                      <a:pt x="108" y="220"/>
                    </a:lnTo>
                    <a:lnTo>
                      <a:pt x="103" y="0"/>
                    </a:lnTo>
                    <a:lnTo>
                      <a:pt x="7" y="184"/>
                    </a:lnTo>
                    <a:lnTo>
                      <a:pt x="62" y="133"/>
                    </a:lnTo>
                    <a:lnTo>
                      <a:pt x="72" y="235"/>
                    </a:lnTo>
                    <a:lnTo>
                      <a:pt x="0" y="368"/>
                    </a:lnTo>
                    <a:lnTo>
                      <a:pt x="62" y="358"/>
                    </a:lnTo>
                    <a:lnTo>
                      <a:pt x="62" y="358"/>
                    </a:lnTo>
                    <a:lnTo>
                      <a:pt x="62" y="3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54" name="Freeform 62"/>
              <p:cNvSpPr>
                <a:spLocks/>
              </p:cNvSpPr>
              <p:nvPr/>
            </p:nvSpPr>
            <p:spPr bwMode="auto">
              <a:xfrm>
                <a:off x="1348" y="3559"/>
                <a:ext cx="54" cy="271"/>
              </a:xfrm>
              <a:custGeom>
                <a:avLst/>
                <a:gdLst>
                  <a:gd name="T0" fmla="*/ 46 w 108"/>
                  <a:gd name="T1" fmla="*/ 536 h 541"/>
                  <a:gd name="T2" fmla="*/ 0 w 108"/>
                  <a:gd name="T3" fmla="*/ 280 h 541"/>
                  <a:gd name="T4" fmla="*/ 77 w 108"/>
                  <a:gd name="T5" fmla="*/ 0 h 541"/>
                  <a:gd name="T6" fmla="*/ 108 w 108"/>
                  <a:gd name="T7" fmla="*/ 61 h 541"/>
                  <a:gd name="T8" fmla="*/ 41 w 108"/>
                  <a:gd name="T9" fmla="*/ 275 h 541"/>
                  <a:gd name="T10" fmla="*/ 91 w 108"/>
                  <a:gd name="T11" fmla="*/ 541 h 541"/>
                  <a:gd name="T12" fmla="*/ 46 w 108"/>
                  <a:gd name="T13" fmla="*/ 536 h 541"/>
                  <a:gd name="T14" fmla="*/ 46 w 108"/>
                  <a:gd name="T15" fmla="*/ 536 h 541"/>
                  <a:gd name="T16" fmla="*/ 46 w 108"/>
                  <a:gd name="T17" fmla="*/ 536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541">
                    <a:moveTo>
                      <a:pt x="46" y="536"/>
                    </a:moveTo>
                    <a:lnTo>
                      <a:pt x="0" y="280"/>
                    </a:lnTo>
                    <a:lnTo>
                      <a:pt x="77" y="0"/>
                    </a:lnTo>
                    <a:lnTo>
                      <a:pt x="108" y="61"/>
                    </a:lnTo>
                    <a:lnTo>
                      <a:pt x="41" y="275"/>
                    </a:lnTo>
                    <a:lnTo>
                      <a:pt x="91" y="541"/>
                    </a:lnTo>
                    <a:lnTo>
                      <a:pt x="46" y="536"/>
                    </a:lnTo>
                    <a:lnTo>
                      <a:pt x="46" y="536"/>
                    </a:lnTo>
                    <a:lnTo>
                      <a:pt x="46" y="5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55" name="Freeform 63"/>
              <p:cNvSpPr>
                <a:spLocks/>
              </p:cNvSpPr>
              <p:nvPr/>
            </p:nvSpPr>
            <p:spPr bwMode="auto">
              <a:xfrm>
                <a:off x="1336" y="3398"/>
                <a:ext cx="172" cy="171"/>
              </a:xfrm>
              <a:custGeom>
                <a:avLst/>
                <a:gdLst>
                  <a:gd name="T0" fmla="*/ 157 w 346"/>
                  <a:gd name="T1" fmla="*/ 77 h 343"/>
                  <a:gd name="T2" fmla="*/ 126 w 346"/>
                  <a:gd name="T3" fmla="*/ 0 h 343"/>
                  <a:gd name="T4" fmla="*/ 51 w 346"/>
                  <a:gd name="T5" fmla="*/ 15 h 343"/>
                  <a:gd name="T6" fmla="*/ 10 w 346"/>
                  <a:gd name="T7" fmla="*/ 77 h 343"/>
                  <a:gd name="T8" fmla="*/ 46 w 346"/>
                  <a:gd name="T9" fmla="*/ 128 h 343"/>
                  <a:gd name="T10" fmla="*/ 0 w 346"/>
                  <a:gd name="T11" fmla="*/ 179 h 343"/>
                  <a:gd name="T12" fmla="*/ 10 w 346"/>
                  <a:gd name="T13" fmla="*/ 302 h 343"/>
                  <a:gd name="T14" fmla="*/ 107 w 346"/>
                  <a:gd name="T15" fmla="*/ 287 h 343"/>
                  <a:gd name="T16" fmla="*/ 148 w 346"/>
                  <a:gd name="T17" fmla="*/ 343 h 343"/>
                  <a:gd name="T18" fmla="*/ 249 w 346"/>
                  <a:gd name="T19" fmla="*/ 307 h 343"/>
                  <a:gd name="T20" fmla="*/ 249 w 346"/>
                  <a:gd name="T21" fmla="*/ 246 h 343"/>
                  <a:gd name="T22" fmla="*/ 346 w 346"/>
                  <a:gd name="T23" fmla="*/ 184 h 343"/>
                  <a:gd name="T24" fmla="*/ 310 w 346"/>
                  <a:gd name="T25" fmla="*/ 67 h 343"/>
                  <a:gd name="T26" fmla="*/ 230 w 346"/>
                  <a:gd name="T27" fmla="*/ 87 h 343"/>
                  <a:gd name="T28" fmla="*/ 271 w 346"/>
                  <a:gd name="T29" fmla="*/ 123 h 343"/>
                  <a:gd name="T30" fmla="*/ 239 w 346"/>
                  <a:gd name="T31" fmla="*/ 195 h 343"/>
                  <a:gd name="T32" fmla="*/ 177 w 346"/>
                  <a:gd name="T33" fmla="*/ 256 h 343"/>
                  <a:gd name="T34" fmla="*/ 66 w 346"/>
                  <a:gd name="T35" fmla="*/ 220 h 343"/>
                  <a:gd name="T36" fmla="*/ 90 w 346"/>
                  <a:gd name="T37" fmla="*/ 123 h 343"/>
                  <a:gd name="T38" fmla="*/ 157 w 346"/>
                  <a:gd name="T39" fmla="*/ 77 h 343"/>
                  <a:gd name="T40" fmla="*/ 157 w 346"/>
                  <a:gd name="T41" fmla="*/ 77 h 343"/>
                  <a:gd name="T42" fmla="*/ 157 w 346"/>
                  <a:gd name="T43" fmla="*/ 77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6" h="343">
                    <a:moveTo>
                      <a:pt x="157" y="77"/>
                    </a:moveTo>
                    <a:lnTo>
                      <a:pt x="126" y="0"/>
                    </a:lnTo>
                    <a:lnTo>
                      <a:pt x="51" y="15"/>
                    </a:lnTo>
                    <a:lnTo>
                      <a:pt x="10" y="77"/>
                    </a:lnTo>
                    <a:lnTo>
                      <a:pt x="46" y="128"/>
                    </a:lnTo>
                    <a:lnTo>
                      <a:pt x="0" y="179"/>
                    </a:lnTo>
                    <a:lnTo>
                      <a:pt x="10" y="302"/>
                    </a:lnTo>
                    <a:lnTo>
                      <a:pt x="107" y="287"/>
                    </a:lnTo>
                    <a:lnTo>
                      <a:pt x="148" y="343"/>
                    </a:lnTo>
                    <a:lnTo>
                      <a:pt x="249" y="307"/>
                    </a:lnTo>
                    <a:lnTo>
                      <a:pt x="249" y="246"/>
                    </a:lnTo>
                    <a:lnTo>
                      <a:pt x="346" y="184"/>
                    </a:lnTo>
                    <a:lnTo>
                      <a:pt x="310" y="67"/>
                    </a:lnTo>
                    <a:lnTo>
                      <a:pt x="230" y="87"/>
                    </a:lnTo>
                    <a:lnTo>
                      <a:pt x="271" y="123"/>
                    </a:lnTo>
                    <a:lnTo>
                      <a:pt x="239" y="195"/>
                    </a:lnTo>
                    <a:lnTo>
                      <a:pt x="177" y="256"/>
                    </a:lnTo>
                    <a:lnTo>
                      <a:pt x="66" y="220"/>
                    </a:lnTo>
                    <a:lnTo>
                      <a:pt x="90" y="123"/>
                    </a:lnTo>
                    <a:lnTo>
                      <a:pt x="157" y="77"/>
                    </a:lnTo>
                    <a:lnTo>
                      <a:pt x="157" y="77"/>
                    </a:lnTo>
                    <a:lnTo>
                      <a:pt x="157" y="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56" name="Freeform 64"/>
              <p:cNvSpPr>
                <a:spLocks/>
              </p:cNvSpPr>
              <p:nvPr/>
            </p:nvSpPr>
            <p:spPr bwMode="auto">
              <a:xfrm>
                <a:off x="1412" y="3444"/>
                <a:ext cx="28" cy="49"/>
              </a:xfrm>
              <a:custGeom>
                <a:avLst/>
                <a:gdLst>
                  <a:gd name="T0" fmla="*/ 20 w 56"/>
                  <a:gd name="T1" fmla="*/ 0 h 98"/>
                  <a:gd name="T2" fmla="*/ 0 w 56"/>
                  <a:gd name="T3" fmla="*/ 98 h 98"/>
                  <a:gd name="T4" fmla="*/ 56 w 56"/>
                  <a:gd name="T5" fmla="*/ 46 h 98"/>
                  <a:gd name="T6" fmla="*/ 20 w 56"/>
                  <a:gd name="T7" fmla="*/ 0 h 98"/>
                  <a:gd name="T8" fmla="*/ 20 w 56"/>
                  <a:gd name="T9" fmla="*/ 0 h 98"/>
                  <a:gd name="T10" fmla="*/ 20 w 56"/>
                  <a:gd name="T11" fmla="*/ 0 h 98"/>
                </a:gdLst>
                <a:ahLst/>
                <a:cxnLst>
                  <a:cxn ang="0">
                    <a:pos x="T0" y="T1"/>
                  </a:cxn>
                  <a:cxn ang="0">
                    <a:pos x="T2" y="T3"/>
                  </a:cxn>
                  <a:cxn ang="0">
                    <a:pos x="T4" y="T5"/>
                  </a:cxn>
                  <a:cxn ang="0">
                    <a:pos x="T6" y="T7"/>
                  </a:cxn>
                  <a:cxn ang="0">
                    <a:pos x="T8" y="T9"/>
                  </a:cxn>
                  <a:cxn ang="0">
                    <a:pos x="T10" y="T11"/>
                  </a:cxn>
                </a:cxnLst>
                <a:rect l="0" t="0" r="r" b="b"/>
                <a:pathLst>
                  <a:path w="56" h="98">
                    <a:moveTo>
                      <a:pt x="20" y="0"/>
                    </a:moveTo>
                    <a:lnTo>
                      <a:pt x="0" y="98"/>
                    </a:lnTo>
                    <a:lnTo>
                      <a:pt x="56" y="46"/>
                    </a:lnTo>
                    <a:lnTo>
                      <a:pt x="20" y="0"/>
                    </a:lnTo>
                    <a:lnTo>
                      <a:pt x="20" y="0"/>
                    </a:lnTo>
                    <a:lnTo>
                      <a:pt x="2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57" name="Freeform 65"/>
              <p:cNvSpPr>
                <a:spLocks/>
              </p:cNvSpPr>
              <p:nvPr/>
            </p:nvSpPr>
            <p:spPr bwMode="auto">
              <a:xfrm>
                <a:off x="1496" y="2946"/>
                <a:ext cx="85" cy="115"/>
              </a:xfrm>
              <a:custGeom>
                <a:avLst/>
                <a:gdLst>
                  <a:gd name="T0" fmla="*/ 169 w 169"/>
                  <a:gd name="T1" fmla="*/ 0 h 229"/>
                  <a:gd name="T2" fmla="*/ 0 w 169"/>
                  <a:gd name="T3" fmla="*/ 5 h 229"/>
                  <a:gd name="T4" fmla="*/ 36 w 169"/>
                  <a:gd name="T5" fmla="*/ 229 h 229"/>
                  <a:gd name="T6" fmla="*/ 76 w 169"/>
                  <a:gd name="T7" fmla="*/ 60 h 229"/>
                  <a:gd name="T8" fmla="*/ 158 w 169"/>
                  <a:gd name="T9" fmla="*/ 70 h 229"/>
                  <a:gd name="T10" fmla="*/ 169 w 169"/>
                  <a:gd name="T11" fmla="*/ 0 h 229"/>
                  <a:gd name="T12" fmla="*/ 169 w 169"/>
                  <a:gd name="T13" fmla="*/ 0 h 229"/>
                  <a:gd name="T14" fmla="*/ 169 w 169"/>
                  <a:gd name="T15" fmla="*/ 0 h 2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 h="229">
                    <a:moveTo>
                      <a:pt x="169" y="0"/>
                    </a:moveTo>
                    <a:lnTo>
                      <a:pt x="0" y="5"/>
                    </a:lnTo>
                    <a:lnTo>
                      <a:pt x="36" y="229"/>
                    </a:lnTo>
                    <a:lnTo>
                      <a:pt x="76" y="60"/>
                    </a:lnTo>
                    <a:lnTo>
                      <a:pt x="158" y="70"/>
                    </a:lnTo>
                    <a:lnTo>
                      <a:pt x="169" y="0"/>
                    </a:lnTo>
                    <a:lnTo>
                      <a:pt x="169" y="0"/>
                    </a:lnTo>
                    <a:lnTo>
                      <a:pt x="16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58" name="Freeform 66"/>
              <p:cNvSpPr>
                <a:spLocks/>
              </p:cNvSpPr>
              <p:nvPr/>
            </p:nvSpPr>
            <p:spPr bwMode="auto">
              <a:xfrm>
                <a:off x="1616" y="2951"/>
                <a:ext cx="51" cy="94"/>
              </a:xfrm>
              <a:custGeom>
                <a:avLst/>
                <a:gdLst>
                  <a:gd name="T0" fmla="*/ 0 w 101"/>
                  <a:gd name="T1" fmla="*/ 5 h 189"/>
                  <a:gd name="T2" fmla="*/ 0 w 101"/>
                  <a:gd name="T3" fmla="*/ 189 h 189"/>
                  <a:gd name="T4" fmla="*/ 36 w 101"/>
                  <a:gd name="T5" fmla="*/ 92 h 189"/>
                  <a:gd name="T6" fmla="*/ 96 w 101"/>
                  <a:gd name="T7" fmla="*/ 102 h 189"/>
                  <a:gd name="T8" fmla="*/ 101 w 101"/>
                  <a:gd name="T9" fmla="*/ 0 h 189"/>
                  <a:gd name="T10" fmla="*/ 0 w 101"/>
                  <a:gd name="T11" fmla="*/ 5 h 189"/>
                  <a:gd name="T12" fmla="*/ 0 w 101"/>
                  <a:gd name="T13" fmla="*/ 5 h 189"/>
                  <a:gd name="T14" fmla="*/ 0 w 101"/>
                  <a:gd name="T15" fmla="*/ 5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189">
                    <a:moveTo>
                      <a:pt x="0" y="5"/>
                    </a:moveTo>
                    <a:lnTo>
                      <a:pt x="0" y="189"/>
                    </a:lnTo>
                    <a:lnTo>
                      <a:pt x="36" y="92"/>
                    </a:lnTo>
                    <a:lnTo>
                      <a:pt x="96" y="102"/>
                    </a:lnTo>
                    <a:lnTo>
                      <a:pt x="101" y="0"/>
                    </a:lnTo>
                    <a:lnTo>
                      <a:pt x="0" y="5"/>
                    </a:lnTo>
                    <a:lnTo>
                      <a:pt x="0" y="5"/>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59" name="Freeform 67"/>
              <p:cNvSpPr>
                <a:spLocks/>
              </p:cNvSpPr>
              <p:nvPr/>
            </p:nvSpPr>
            <p:spPr bwMode="auto">
              <a:xfrm>
                <a:off x="1595" y="3074"/>
                <a:ext cx="72" cy="76"/>
              </a:xfrm>
              <a:custGeom>
                <a:avLst/>
                <a:gdLst>
                  <a:gd name="T0" fmla="*/ 142 w 142"/>
                  <a:gd name="T1" fmla="*/ 0 h 153"/>
                  <a:gd name="T2" fmla="*/ 0 w 142"/>
                  <a:gd name="T3" fmla="*/ 5 h 153"/>
                  <a:gd name="T4" fmla="*/ 14 w 142"/>
                  <a:gd name="T5" fmla="*/ 153 h 153"/>
                  <a:gd name="T6" fmla="*/ 51 w 142"/>
                  <a:gd name="T7" fmla="*/ 51 h 153"/>
                  <a:gd name="T8" fmla="*/ 132 w 142"/>
                  <a:gd name="T9" fmla="*/ 51 h 153"/>
                  <a:gd name="T10" fmla="*/ 142 w 142"/>
                  <a:gd name="T11" fmla="*/ 0 h 153"/>
                  <a:gd name="T12" fmla="*/ 142 w 142"/>
                  <a:gd name="T13" fmla="*/ 0 h 153"/>
                  <a:gd name="T14" fmla="*/ 142 w 142"/>
                  <a:gd name="T15" fmla="*/ 0 h 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153">
                    <a:moveTo>
                      <a:pt x="142" y="0"/>
                    </a:moveTo>
                    <a:lnTo>
                      <a:pt x="0" y="5"/>
                    </a:lnTo>
                    <a:lnTo>
                      <a:pt x="14" y="153"/>
                    </a:lnTo>
                    <a:lnTo>
                      <a:pt x="51" y="51"/>
                    </a:lnTo>
                    <a:lnTo>
                      <a:pt x="132" y="51"/>
                    </a:lnTo>
                    <a:lnTo>
                      <a:pt x="142" y="0"/>
                    </a:lnTo>
                    <a:lnTo>
                      <a:pt x="142" y="0"/>
                    </a:lnTo>
                    <a:lnTo>
                      <a:pt x="1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60" name="Freeform 68"/>
              <p:cNvSpPr>
                <a:spLocks/>
              </p:cNvSpPr>
              <p:nvPr/>
            </p:nvSpPr>
            <p:spPr bwMode="auto">
              <a:xfrm>
                <a:off x="1506" y="3084"/>
                <a:ext cx="57" cy="71"/>
              </a:xfrm>
              <a:custGeom>
                <a:avLst/>
                <a:gdLst>
                  <a:gd name="T0" fmla="*/ 107 w 113"/>
                  <a:gd name="T1" fmla="*/ 0 h 143"/>
                  <a:gd name="T2" fmla="*/ 0 w 113"/>
                  <a:gd name="T3" fmla="*/ 0 h 143"/>
                  <a:gd name="T4" fmla="*/ 16 w 113"/>
                  <a:gd name="T5" fmla="*/ 143 h 143"/>
                  <a:gd name="T6" fmla="*/ 41 w 113"/>
                  <a:gd name="T7" fmla="*/ 56 h 143"/>
                  <a:gd name="T8" fmla="*/ 113 w 113"/>
                  <a:gd name="T9" fmla="*/ 51 h 143"/>
                  <a:gd name="T10" fmla="*/ 107 w 113"/>
                  <a:gd name="T11" fmla="*/ 0 h 143"/>
                  <a:gd name="T12" fmla="*/ 107 w 113"/>
                  <a:gd name="T13" fmla="*/ 0 h 143"/>
                  <a:gd name="T14" fmla="*/ 107 w 113"/>
                  <a:gd name="T15" fmla="*/ 0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143">
                    <a:moveTo>
                      <a:pt x="107" y="0"/>
                    </a:moveTo>
                    <a:lnTo>
                      <a:pt x="0" y="0"/>
                    </a:lnTo>
                    <a:lnTo>
                      <a:pt x="16" y="143"/>
                    </a:lnTo>
                    <a:lnTo>
                      <a:pt x="41" y="56"/>
                    </a:lnTo>
                    <a:lnTo>
                      <a:pt x="113" y="51"/>
                    </a:lnTo>
                    <a:lnTo>
                      <a:pt x="107" y="0"/>
                    </a:lnTo>
                    <a:lnTo>
                      <a:pt x="107" y="0"/>
                    </a:lnTo>
                    <a:lnTo>
                      <a:pt x="10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61" name="Freeform 69"/>
              <p:cNvSpPr>
                <a:spLocks/>
              </p:cNvSpPr>
              <p:nvPr/>
            </p:nvSpPr>
            <p:spPr bwMode="auto">
              <a:xfrm>
                <a:off x="1496" y="2936"/>
                <a:ext cx="250" cy="304"/>
              </a:xfrm>
              <a:custGeom>
                <a:avLst/>
                <a:gdLst>
                  <a:gd name="T0" fmla="*/ 423 w 500"/>
                  <a:gd name="T1" fmla="*/ 0 h 609"/>
                  <a:gd name="T2" fmla="*/ 500 w 500"/>
                  <a:gd name="T3" fmla="*/ 123 h 609"/>
                  <a:gd name="T4" fmla="*/ 428 w 500"/>
                  <a:gd name="T5" fmla="*/ 599 h 609"/>
                  <a:gd name="T6" fmla="*/ 87 w 500"/>
                  <a:gd name="T7" fmla="*/ 609 h 609"/>
                  <a:gd name="T8" fmla="*/ 0 w 500"/>
                  <a:gd name="T9" fmla="*/ 522 h 609"/>
                  <a:gd name="T10" fmla="*/ 392 w 500"/>
                  <a:gd name="T11" fmla="*/ 553 h 609"/>
                  <a:gd name="T12" fmla="*/ 423 w 500"/>
                  <a:gd name="T13" fmla="*/ 0 h 609"/>
                  <a:gd name="T14" fmla="*/ 423 w 500"/>
                  <a:gd name="T15" fmla="*/ 0 h 609"/>
                  <a:gd name="T16" fmla="*/ 423 w 500"/>
                  <a:gd name="T17" fmla="*/ 0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0" h="609">
                    <a:moveTo>
                      <a:pt x="423" y="0"/>
                    </a:moveTo>
                    <a:lnTo>
                      <a:pt x="500" y="123"/>
                    </a:lnTo>
                    <a:lnTo>
                      <a:pt x="428" y="599"/>
                    </a:lnTo>
                    <a:lnTo>
                      <a:pt x="87" y="609"/>
                    </a:lnTo>
                    <a:lnTo>
                      <a:pt x="0" y="522"/>
                    </a:lnTo>
                    <a:lnTo>
                      <a:pt x="392" y="553"/>
                    </a:lnTo>
                    <a:lnTo>
                      <a:pt x="423" y="0"/>
                    </a:lnTo>
                    <a:lnTo>
                      <a:pt x="423" y="0"/>
                    </a:lnTo>
                    <a:lnTo>
                      <a:pt x="42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62" name="Freeform 70"/>
              <p:cNvSpPr>
                <a:spLocks/>
              </p:cNvSpPr>
              <p:nvPr/>
            </p:nvSpPr>
            <p:spPr bwMode="auto">
              <a:xfrm>
                <a:off x="1657" y="3340"/>
                <a:ext cx="106" cy="78"/>
              </a:xfrm>
              <a:custGeom>
                <a:avLst/>
                <a:gdLst>
                  <a:gd name="T0" fmla="*/ 96 w 213"/>
                  <a:gd name="T1" fmla="*/ 4 h 157"/>
                  <a:gd name="T2" fmla="*/ 46 w 213"/>
                  <a:gd name="T3" fmla="*/ 29 h 157"/>
                  <a:gd name="T4" fmla="*/ 0 w 213"/>
                  <a:gd name="T5" fmla="*/ 157 h 157"/>
                  <a:gd name="T6" fmla="*/ 213 w 213"/>
                  <a:gd name="T7" fmla="*/ 157 h 157"/>
                  <a:gd name="T8" fmla="*/ 65 w 213"/>
                  <a:gd name="T9" fmla="*/ 121 h 157"/>
                  <a:gd name="T10" fmla="*/ 65 w 213"/>
                  <a:gd name="T11" fmla="*/ 70 h 157"/>
                  <a:gd name="T12" fmla="*/ 167 w 213"/>
                  <a:gd name="T13" fmla="*/ 0 h 157"/>
                  <a:gd name="T14" fmla="*/ 96 w 213"/>
                  <a:gd name="T15" fmla="*/ 4 h 157"/>
                  <a:gd name="T16" fmla="*/ 96 w 213"/>
                  <a:gd name="T17" fmla="*/ 4 h 157"/>
                  <a:gd name="T18" fmla="*/ 96 w 213"/>
                  <a:gd name="T19" fmla="*/ 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157">
                    <a:moveTo>
                      <a:pt x="96" y="4"/>
                    </a:moveTo>
                    <a:lnTo>
                      <a:pt x="46" y="29"/>
                    </a:lnTo>
                    <a:lnTo>
                      <a:pt x="0" y="157"/>
                    </a:lnTo>
                    <a:lnTo>
                      <a:pt x="213" y="157"/>
                    </a:lnTo>
                    <a:lnTo>
                      <a:pt x="65" y="121"/>
                    </a:lnTo>
                    <a:lnTo>
                      <a:pt x="65" y="70"/>
                    </a:lnTo>
                    <a:lnTo>
                      <a:pt x="167" y="0"/>
                    </a:lnTo>
                    <a:lnTo>
                      <a:pt x="96" y="4"/>
                    </a:lnTo>
                    <a:lnTo>
                      <a:pt x="96" y="4"/>
                    </a:lnTo>
                    <a:lnTo>
                      <a:pt x="96"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63" name="Freeform 71"/>
              <p:cNvSpPr>
                <a:spLocks/>
              </p:cNvSpPr>
              <p:nvPr/>
            </p:nvSpPr>
            <p:spPr bwMode="auto">
              <a:xfrm>
                <a:off x="1116" y="2577"/>
                <a:ext cx="892" cy="937"/>
              </a:xfrm>
              <a:custGeom>
                <a:avLst/>
                <a:gdLst>
                  <a:gd name="T0" fmla="*/ 0 w 1785"/>
                  <a:gd name="T1" fmla="*/ 1012 h 1874"/>
                  <a:gd name="T2" fmla="*/ 101 w 1785"/>
                  <a:gd name="T3" fmla="*/ 995 h 1874"/>
                  <a:gd name="T4" fmla="*/ 155 w 1785"/>
                  <a:gd name="T5" fmla="*/ 1113 h 1874"/>
                  <a:gd name="T6" fmla="*/ 524 w 1785"/>
                  <a:gd name="T7" fmla="*/ 738 h 1874"/>
                  <a:gd name="T8" fmla="*/ 1041 w 1785"/>
                  <a:gd name="T9" fmla="*/ 0 h 1874"/>
                  <a:gd name="T10" fmla="*/ 1464 w 1785"/>
                  <a:gd name="T11" fmla="*/ 869 h 1874"/>
                  <a:gd name="T12" fmla="*/ 1785 w 1785"/>
                  <a:gd name="T13" fmla="*/ 1207 h 1874"/>
                  <a:gd name="T14" fmla="*/ 1588 w 1785"/>
                  <a:gd name="T15" fmla="*/ 1254 h 1874"/>
                  <a:gd name="T16" fmla="*/ 1682 w 1785"/>
                  <a:gd name="T17" fmla="*/ 1192 h 1874"/>
                  <a:gd name="T18" fmla="*/ 1416 w 1785"/>
                  <a:gd name="T19" fmla="*/ 941 h 1874"/>
                  <a:gd name="T20" fmla="*/ 993 w 1785"/>
                  <a:gd name="T21" fmla="*/ 243 h 1874"/>
                  <a:gd name="T22" fmla="*/ 578 w 1785"/>
                  <a:gd name="T23" fmla="*/ 877 h 1874"/>
                  <a:gd name="T24" fmla="*/ 398 w 1785"/>
                  <a:gd name="T25" fmla="*/ 1161 h 1874"/>
                  <a:gd name="T26" fmla="*/ 414 w 1785"/>
                  <a:gd name="T27" fmla="*/ 1874 h 1874"/>
                  <a:gd name="T28" fmla="*/ 344 w 1785"/>
                  <a:gd name="T29" fmla="*/ 1302 h 1874"/>
                  <a:gd name="T30" fmla="*/ 257 w 1785"/>
                  <a:gd name="T31" fmla="*/ 1286 h 1874"/>
                  <a:gd name="T32" fmla="*/ 250 w 1785"/>
                  <a:gd name="T33" fmla="*/ 1663 h 1874"/>
                  <a:gd name="T34" fmla="*/ 180 w 1785"/>
                  <a:gd name="T35" fmla="*/ 1184 h 1874"/>
                  <a:gd name="T36" fmla="*/ 54 w 1785"/>
                  <a:gd name="T37" fmla="*/ 1168 h 1874"/>
                  <a:gd name="T38" fmla="*/ 0 w 1785"/>
                  <a:gd name="T39" fmla="*/ 1012 h 1874"/>
                  <a:gd name="T40" fmla="*/ 0 w 1785"/>
                  <a:gd name="T41" fmla="*/ 1012 h 1874"/>
                  <a:gd name="T42" fmla="*/ 0 w 1785"/>
                  <a:gd name="T43" fmla="*/ 1012 h 1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85" h="1874">
                    <a:moveTo>
                      <a:pt x="0" y="1012"/>
                    </a:moveTo>
                    <a:lnTo>
                      <a:pt x="101" y="995"/>
                    </a:lnTo>
                    <a:lnTo>
                      <a:pt x="155" y="1113"/>
                    </a:lnTo>
                    <a:lnTo>
                      <a:pt x="524" y="738"/>
                    </a:lnTo>
                    <a:lnTo>
                      <a:pt x="1041" y="0"/>
                    </a:lnTo>
                    <a:lnTo>
                      <a:pt x="1464" y="869"/>
                    </a:lnTo>
                    <a:lnTo>
                      <a:pt x="1785" y="1207"/>
                    </a:lnTo>
                    <a:lnTo>
                      <a:pt x="1588" y="1254"/>
                    </a:lnTo>
                    <a:lnTo>
                      <a:pt x="1682" y="1192"/>
                    </a:lnTo>
                    <a:lnTo>
                      <a:pt x="1416" y="941"/>
                    </a:lnTo>
                    <a:lnTo>
                      <a:pt x="993" y="243"/>
                    </a:lnTo>
                    <a:lnTo>
                      <a:pt x="578" y="877"/>
                    </a:lnTo>
                    <a:lnTo>
                      <a:pt x="398" y="1161"/>
                    </a:lnTo>
                    <a:lnTo>
                      <a:pt x="414" y="1874"/>
                    </a:lnTo>
                    <a:lnTo>
                      <a:pt x="344" y="1302"/>
                    </a:lnTo>
                    <a:lnTo>
                      <a:pt x="257" y="1286"/>
                    </a:lnTo>
                    <a:lnTo>
                      <a:pt x="250" y="1663"/>
                    </a:lnTo>
                    <a:lnTo>
                      <a:pt x="180" y="1184"/>
                    </a:lnTo>
                    <a:lnTo>
                      <a:pt x="54" y="1168"/>
                    </a:lnTo>
                    <a:lnTo>
                      <a:pt x="0" y="1012"/>
                    </a:lnTo>
                    <a:lnTo>
                      <a:pt x="0" y="1012"/>
                    </a:lnTo>
                    <a:lnTo>
                      <a:pt x="0" y="10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64" name="Freeform 72"/>
              <p:cNvSpPr>
                <a:spLocks/>
              </p:cNvSpPr>
              <p:nvPr/>
            </p:nvSpPr>
            <p:spPr bwMode="auto">
              <a:xfrm>
                <a:off x="1597" y="3286"/>
                <a:ext cx="251" cy="364"/>
              </a:xfrm>
              <a:custGeom>
                <a:avLst/>
                <a:gdLst>
                  <a:gd name="T0" fmla="*/ 48 w 502"/>
                  <a:gd name="T1" fmla="*/ 712 h 728"/>
                  <a:gd name="T2" fmla="*/ 0 w 502"/>
                  <a:gd name="T3" fmla="*/ 0 h 728"/>
                  <a:gd name="T4" fmla="*/ 502 w 502"/>
                  <a:gd name="T5" fmla="*/ 0 h 728"/>
                  <a:gd name="T6" fmla="*/ 448 w 502"/>
                  <a:gd name="T7" fmla="*/ 728 h 728"/>
                  <a:gd name="T8" fmla="*/ 392 w 502"/>
                  <a:gd name="T9" fmla="*/ 728 h 728"/>
                  <a:gd name="T10" fmla="*/ 400 w 502"/>
                  <a:gd name="T11" fmla="*/ 164 h 728"/>
                  <a:gd name="T12" fmla="*/ 93 w 502"/>
                  <a:gd name="T13" fmla="*/ 125 h 728"/>
                  <a:gd name="T14" fmla="*/ 48 w 502"/>
                  <a:gd name="T15" fmla="*/ 712 h 728"/>
                  <a:gd name="T16" fmla="*/ 48 w 502"/>
                  <a:gd name="T17" fmla="*/ 712 h 728"/>
                  <a:gd name="T18" fmla="*/ 48 w 502"/>
                  <a:gd name="T19" fmla="*/ 712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2" h="728">
                    <a:moveTo>
                      <a:pt x="48" y="712"/>
                    </a:moveTo>
                    <a:lnTo>
                      <a:pt x="0" y="0"/>
                    </a:lnTo>
                    <a:lnTo>
                      <a:pt x="502" y="0"/>
                    </a:lnTo>
                    <a:lnTo>
                      <a:pt x="448" y="728"/>
                    </a:lnTo>
                    <a:lnTo>
                      <a:pt x="392" y="728"/>
                    </a:lnTo>
                    <a:lnTo>
                      <a:pt x="400" y="164"/>
                    </a:lnTo>
                    <a:lnTo>
                      <a:pt x="93" y="125"/>
                    </a:lnTo>
                    <a:lnTo>
                      <a:pt x="48" y="712"/>
                    </a:lnTo>
                    <a:lnTo>
                      <a:pt x="48" y="712"/>
                    </a:lnTo>
                    <a:lnTo>
                      <a:pt x="48" y="7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65" name="Freeform 73"/>
              <p:cNvSpPr>
                <a:spLocks/>
              </p:cNvSpPr>
              <p:nvPr/>
            </p:nvSpPr>
            <p:spPr bwMode="auto">
              <a:xfrm>
                <a:off x="624" y="2368"/>
                <a:ext cx="911" cy="1000"/>
              </a:xfrm>
              <a:custGeom>
                <a:avLst/>
                <a:gdLst>
                  <a:gd name="T0" fmla="*/ 990 w 1821"/>
                  <a:gd name="T1" fmla="*/ 1992 h 2000"/>
                  <a:gd name="T2" fmla="*/ 75 w 1821"/>
                  <a:gd name="T3" fmla="*/ 2000 h 2000"/>
                  <a:gd name="T4" fmla="*/ 380 w 1821"/>
                  <a:gd name="T5" fmla="*/ 1938 h 2000"/>
                  <a:gd name="T6" fmla="*/ 107 w 1821"/>
                  <a:gd name="T7" fmla="*/ 1679 h 2000"/>
                  <a:gd name="T8" fmla="*/ 0 w 1821"/>
                  <a:gd name="T9" fmla="*/ 1183 h 2000"/>
                  <a:gd name="T10" fmla="*/ 152 w 1821"/>
                  <a:gd name="T11" fmla="*/ 642 h 2000"/>
                  <a:gd name="T12" fmla="*/ 490 w 1821"/>
                  <a:gd name="T13" fmla="*/ 659 h 2000"/>
                  <a:gd name="T14" fmla="*/ 646 w 1821"/>
                  <a:gd name="T15" fmla="*/ 808 h 2000"/>
                  <a:gd name="T16" fmla="*/ 849 w 1821"/>
                  <a:gd name="T17" fmla="*/ 574 h 2000"/>
                  <a:gd name="T18" fmla="*/ 639 w 1821"/>
                  <a:gd name="T19" fmla="*/ 259 h 2000"/>
                  <a:gd name="T20" fmla="*/ 1069 w 1821"/>
                  <a:gd name="T21" fmla="*/ 0 h 2000"/>
                  <a:gd name="T22" fmla="*/ 1390 w 1821"/>
                  <a:gd name="T23" fmla="*/ 8 h 2000"/>
                  <a:gd name="T24" fmla="*/ 1821 w 1821"/>
                  <a:gd name="T25" fmla="*/ 219 h 2000"/>
                  <a:gd name="T26" fmla="*/ 1579 w 1821"/>
                  <a:gd name="T27" fmla="*/ 487 h 2000"/>
                  <a:gd name="T28" fmla="*/ 1413 w 1821"/>
                  <a:gd name="T29" fmla="*/ 315 h 2000"/>
                  <a:gd name="T30" fmla="*/ 1148 w 1821"/>
                  <a:gd name="T31" fmla="*/ 323 h 2000"/>
                  <a:gd name="T32" fmla="*/ 1195 w 1821"/>
                  <a:gd name="T33" fmla="*/ 479 h 2000"/>
                  <a:gd name="T34" fmla="*/ 1061 w 1821"/>
                  <a:gd name="T35" fmla="*/ 580 h 2000"/>
                  <a:gd name="T36" fmla="*/ 1171 w 1821"/>
                  <a:gd name="T37" fmla="*/ 738 h 2000"/>
                  <a:gd name="T38" fmla="*/ 1195 w 1821"/>
                  <a:gd name="T39" fmla="*/ 1059 h 2000"/>
                  <a:gd name="T40" fmla="*/ 874 w 1821"/>
                  <a:gd name="T41" fmla="*/ 1357 h 2000"/>
                  <a:gd name="T42" fmla="*/ 897 w 1821"/>
                  <a:gd name="T43" fmla="*/ 1600 h 2000"/>
                  <a:gd name="T44" fmla="*/ 1116 w 1821"/>
                  <a:gd name="T45" fmla="*/ 1687 h 2000"/>
                  <a:gd name="T46" fmla="*/ 1148 w 1821"/>
                  <a:gd name="T47" fmla="*/ 1898 h 2000"/>
                  <a:gd name="T48" fmla="*/ 990 w 1821"/>
                  <a:gd name="T49" fmla="*/ 1992 h 2000"/>
                  <a:gd name="T50" fmla="*/ 990 w 1821"/>
                  <a:gd name="T51" fmla="*/ 1992 h 2000"/>
                  <a:gd name="T52" fmla="*/ 990 w 1821"/>
                  <a:gd name="T53" fmla="*/ 1992 h 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21" h="2000">
                    <a:moveTo>
                      <a:pt x="990" y="1992"/>
                    </a:moveTo>
                    <a:lnTo>
                      <a:pt x="75" y="2000"/>
                    </a:lnTo>
                    <a:lnTo>
                      <a:pt x="380" y="1938"/>
                    </a:lnTo>
                    <a:lnTo>
                      <a:pt x="107" y="1679"/>
                    </a:lnTo>
                    <a:lnTo>
                      <a:pt x="0" y="1183"/>
                    </a:lnTo>
                    <a:lnTo>
                      <a:pt x="152" y="642"/>
                    </a:lnTo>
                    <a:lnTo>
                      <a:pt x="490" y="659"/>
                    </a:lnTo>
                    <a:lnTo>
                      <a:pt x="646" y="808"/>
                    </a:lnTo>
                    <a:lnTo>
                      <a:pt x="849" y="574"/>
                    </a:lnTo>
                    <a:lnTo>
                      <a:pt x="639" y="259"/>
                    </a:lnTo>
                    <a:lnTo>
                      <a:pt x="1069" y="0"/>
                    </a:lnTo>
                    <a:lnTo>
                      <a:pt x="1390" y="8"/>
                    </a:lnTo>
                    <a:lnTo>
                      <a:pt x="1821" y="219"/>
                    </a:lnTo>
                    <a:lnTo>
                      <a:pt x="1579" y="487"/>
                    </a:lnTo>
                    <a:lnTo>
                      <a:pt x="1413" y="315"/>
                    </a:lnTo>
                    <a:lnTo>
                      <a:pt x="1148" y="323"/>
                    </a:lnTo>
                    <a:lnTo>
                      <a:pt x="1195" y="479"/>
                    </a:lnTo>
                    <a:lnTo>
                      <a:pt x="1061" y="580"/>
                    </a:lnTo>
                    <a:lnTo>
                      <a:pt x="1171" y="738"/>
                    </a:lnTo>
                    <a:lnTo>
                      <a:pt x="1195" y="1059"/>
                    </a:lnTo>
                    <a:lnTo>
                      <a:pt x="874" y="1357"/>
                    </a:lnTo>
                    <a:lnTo>
                      <a:pt x="897" y="1600"/>
                    </a:lnTo>
                    <a:lnTo>
                      <a:pt x="1116" y="1687"/>
                    </a:lnTo>
                    <a:lnTo>
                      <a:pt x="1148" y="1898"/>
                    </a:lnTo>
                    <a:lnTo>
                      <a:pt x="990" y="1992"/>
                    </a:lnTo>
                    <a:lnTo>
                      <a:pt x="990" y="1992"/>
                    </a:lnTo>
                    <a:lnTo>
                      <a:pt x="990" y="1992"/>
                    </a:lnTo>
                    <a:close/>
                  </a:path>
                </a:pathLst>
              </a:custGeom>
              <a:solidFill>
                <a:srgbClr val="B2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66" name="Freeform 74"/>
              <p:cNvSpPr>
                <a:spLocks/>
              </p:cNvSpPr>
              <p:nvPr/>
            </p:nvSpPr>
            <p:spPr bwMode="auto">
              <a:xfrm>
                <a:off x="1899" y="3215"/>
                <a:ext cx="160" cy="157"/>
              </a:xfrm>
              <a:custGeom>
                <a:avLst/>
                <a:gdLst>
                  <a:gd name="T0" fmla="*/ 204 w 322"/>
                  <a:gd name="T1" fmla="*/ 0 h 313"/>
                  <a:gd name="T2" fmla="*/ 40 w 322"/>
                  <a:gd name="T3" fmla="*/ 40 h 313"/>
                  <a:gd name="T4" fmla="*/ 0 w 322"/>
                  <a:gd name="T5" fmla="*/ 313 h 313"/>
                  <a:gd name="T6" fmla="*/ 322 w 322"/>
                  <a:gd name="T7" fmla="*/ 313 h 313"/>
                  <a:gd name="T8" fmla="*/ 204 w 322"/>
                  <a:gd name="T9" fmla="*/ 0 h 313"/>
                  <a:gd name="T10" fmla="*/ 204 w 322"/>
                  <a:gd name="T11" fmla="*/ 0 h 313"/>
                  <a:gd name="T12" fmla="*/ 204 w 322"/>
                  <a:gd name="T13" fmla="*/ 0 h 313"/>
                </a:gdLst>
                <a:ahLst/>
                <a:cxnLst>
                  <a:cxn ang="0">
                    <a:pos x="T0" y="T1"/>
                  </a:cxn>
                  <a:cxn ang="0">
                    <a:pos x="T2" y="T3"/>
                  </a:cxn>
                  <a:cxn ang="0">
                    <a:pos x="T4" y="T5"/>
                  </a:cxn>
                  <a:cxn ang="0">
                    <a:pos x="T6" y="T7"/>
                  </a:cxn>
                  <a:cxn ang="0">
                    <a:pos x="T8" y="T9"/>
                  </a:cxn>
                  <a:cxn ang="0">
                    <a:pos x="T10" y="T11"/>
                  </a:cxn>
                  <a:cxn ang="0">
                    <a:pos x="T12" y="T13"/>
                  </a:cxn>
                </a:cxnLst>
                <a:rect l="0" t="0" r="r" b="b"/>
                <a:pathLst>
                  <a:path w="322" h="313">
                    <a:moveTo>
                      <a:pt x="204" y="0"/>
                    </a:moveTo>
                    <a:lnTo>
                      <a:pt x="40" y="40"/>
                    </a:lnTo>
                    <a:lnTo>
                      <a:pt x="0" y="313"/>
                    </a:lnTo>
                    <a:lnTo>
                      <a:pt x="322" y="313"/>
                    </a:lnTo>
                    <a:lnTo>
                      <a:pt x="204" y="0"/>
                    </a:lnTo>
                    <a:lnTo>
                      <a:pt x="204" y="0"/>
                    </a:lnTo>
                    <a:lnTo>
                      <a:pt x="204" y="0"/>
                    </a:lnTo>
                    <a:close/>
                  </a:path>
                </a:pathLst>
              </a:custGeom>
              <a:solidFill>
                <a:srgbClr val="B2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67" name="Freeform 75"/>
              <p:cNvSpPr>
                <a:spLocks/>
              </p:cNvSpPr>
              <p:nvPr/>
            </p:nvSpPr>
            <p:spPr bwMode="auto">
              <a:xfrm>
                <a:off x="1863" y="3173"/>
                <a:ext cx="36" cy="525"/>
              </a:xfrm>
              <a:custGeom>
                <a:avLst/>
                <a:gdLst>
                  <a:gd name="T0" fmla="*/ 70 w 70"/>
                  <a:gd name="T1" fmla="*/ 0 h 1051"/>
                  <a:gd name="T2" fmla="*/ 0 w 70"/>
                  <a:gd name="T3" fmla="*/ 564 h 1051"/>
                  <a:gd name="T4" fmla="*/ 0 w 70"/>
                  <a:gd name="T5" fmla="*/ 1051 h 1051"/>
                  <a:gd name="T6" fmla="*/ 46 w 70"/>
                  <a:gd name="T7" fmla="*/ 736 h 1051"/>
                  <a:gd name="T8" fmla="*/ 70 w 70"/>
                  <a:gd name="T9" fmla="*/ 0 h 1051"/>
                  <a:gd name="T10" fmla="*/ 70 w 70"/>
                  <a:gd name="T11" fmla="*/ 0 h 1051"/>
                  <a:gd name="T12" fmla="*/ 70 w 70"/>
                  <a:gd name="T13" fmla="*/ 0 h 1051"/>
                </a:gdLst>
                <a:ahLst/>
                <a:cxnLst>
                  <a:cxn ang="0">
                    <a:pos x="T0" y="T1"/>
                  </a:cxn>
                  <a:cxn ang="0">
                    <a:pos x="T2" y="T3"/>
                  </a:cxn>
                  <a:cxn ang="0">
                    <a:pos x="T4" y="T5"/>
                  </a:cxn>
                  <a:cxn ang="0">
                    <a:pos x="T6" y="T7"/>
                  </a:cxn>
                  <a:cxn ang="0">
                    <a:pos x="T8" y="T9"/>
                  </a:cxn>
                  <a:cxn ang="0">
                    <a:pos x="T10" y="T11"/>
                  </a:cxn>
                  <a:cxn ang="0">
                    <a:pos x="T12" y="T13"/>
                  </a:cxn>
                </a:cxnLst>
                <a:rect l="0" t="0" r="r" b="b"/>
                <a:pathLst>
                  <a:path w="70" h="1051">
                    <a:moveTo>
                      <a:pt x="70" y="0"/>
                    </a:moveTo>
                    <a:lnTo>
                      <a:pt x="0" y="564"/>
                    </a:lnTo>
                    <a:lnTo>
                      <a:pt x="0" y="1051"/>
                    </a:lnTo>
                    <a:lnTo>
                      <a:pt x="46" y="736"/>
                    </a:lnTo>
                    <a:lnTo>
                      <a:pt x="70" y="0"/>
                    </a:lnTo>
                    <a:lnTo>
                      <a:pt x="70" y="0"/>
                    </a:lnTo>
                    <a:lnTo>
                      <a:pt x="7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68" name="Freeform 76"/>
              <p:cNvSpPr>
                <a:spLocks/>
              </p:cNvSpPr>
              <p:nvPr/>
            </p:nvSpPr>
            <p:spPr bwMode="auto">
              <a:xfrm>
                <a:off x="728" y="3647"/>
                <a:ext cx="387" cy="144"/>
              </a:xfrm>
              <a:custGeom>
                <a:avLst/>
                <a:gdLst>
                  <a:gd name="T0" fmla="*/ 608 w 774"/>
                  <a:gd name="T1" fmla="*/ 50 h 287"/>
                  <a:gd name="T2" fmla="*/ 403 w 774"/>
                  <a:gd name="T3" fmla="*/ 0 h 287"/>
                  <a:gd name="T4" fmla="*/ 254 w 774"/>
                  <a:gd name="T5" fmla="*/ 105 h 287"/>
                  <a:gd name="T6" fmla="*/ 105 w 774"/>
                  <a:gd name="T7" fmla="*/ 204 h 287"/>
                  <a:gd name="T8" fmla="*/ 0 w 774"/>
                  <a:gd name="T9" fmla="*/ 282 h 287"/>
                  <a:gd name="T10" fmla="*/ 122 w 774"/>
                  <a:gd name="T11" fmla="*/ 259 h 287"/>
                  <a:gd name="T12" fmla="*/ 266 w 774"/>
                  <a:gd name="T13" fmla="*/ 287 h 287"/>
                  <a:gd name="T14" fmla="*/ 217 w 774"/>
                  <a:gd name="T15" fmla="*/ 204 h 287"/>
                  <a:gd name="T16" fmla="*/ 354 w 774"/>
                  <a:gd name="T17" fmla="*/ 122 h 287"/>
                  <a:gd name="T18" fmla="*/ 520 w 774"/>
                  <a:gd name="T19" fmla="*/ 72 h 287"/>
                  <a:gd name="T20" fmla="*/ 774 w 774"/>
                  <a:gd name="T21" fmla="*/ 204 h 287"/>
                  <a:gd name="T22" fmla="*/ 608 w 774"/>
                  <a:gd name="T23" fmla="*/ 50 h 287"/>
                  <a:gd name="T24" fmla="*/ 608 w 774"/>
                  <a:gd name="T25" fmla="*/ 50 h 287"/>
                  <a:gd name="T26" fmla="*/ 608 w 774"/>
                  <a:gd name="T27" fmla="*/ 5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4" h="287">
                    <a:moveTo>
                      <a:pt x="608" y="50"/>
                    </a:moveTo>
                    <a:lnTo>
                      <a:pt x="403" y="0"/>
                    </a:lnTo>
                    <a:lnTo>
                      <a:pt x="254" y="105"/>
                    </a:lnTo>
                    <a:lnTo>
                      <a:pt x="105" y="204"/>
                    </a:lnTo>
                    <a:lnTo>
                      <a:pt x="0" y="282"/>
                    </a:lnTo>
                    <a:lnTo>
                      <a:pt x="122" y="259"/>
                    </a:lnTo>
                    <a:lnTo>
                      <a:pt x="266" y="287"/>
                    </a:lnTo>
                    <a:lnTo>
                      <a:pt x="217" y="204"/>
                    </a:lnTo>
                    <a:lnTo>
                      <a:pt x="354" y="122"/>
                    </a:lnTo>
                    <a:lnTo>
                      <a:pt x="520" y="72"/>
                    </a:lnTo>
                    <a:lnTo>
                      <a:pt x="774" y="204"/>
                    </a:lnTo>
                    <a:lnTo>
                      <a:pt x="608" y="50"/>
                    </a:lnTo>
                    <a:lnTo>
                      <a:pt x="608" y="50"/>
                    </a:lnTo>
                    <a:lnTo>
                      <a:pt x="608" y="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33869" name="Freeform 77"/>
              <p:cNvSpPr>
                <a:spLocks/>
              </p:cNvSpPr>
              <p:nvPr/>
            </p:nvSpPr>
            <p:spPr bwMode="auto">
              <a:xfrm>
                <a:off x="1485" y="3891"/>
                <a:ext cx="169" cy="110"/>
              </a:xfrm>
              <a:custGeom>
                <a:avLst/>
                <a:gdLst>
                  <a:gd name="T0" fmla="*/ 127 w 338"/>
                  <a:gd name="T1" fmla="*/ 0 h 222"/>
                  <a:gd name="T2" fmla="*/ 0 w 338"/>
                  <a:gd name="T3" fmla="*/ 122 h 222"/>
                  <a:gd name="T4" fmla="*/ 189 w 338"/>
                  <a:gd name="T5" fmla="*/ 204 h 222"/>
                  <a:gd name="T6" fmla="*/ 338 w 338"/>
                  <a:gd name="T7" fmla="*/ 222 h 222"/>
                  <a:gd name="T8" fmla="*/ 154 w 338"/>
                  <a:gd name="T9" fmla="*/ 104 h 222"/>
                  <a:gd name="T10" fmla="*/ 127 w 338"/>
                  <a:gd name="T11" fmla="*/ 0 h 222"/>
                  <a:gd name="T12" fmla="*/ 127 w 338"/>
                  <a:gd name="T13" fmla="*/ 0 h 222"/>
                  <a:gd name="T14" fmla="*/ 127 w 338"/>
                  <a:gd name="T15" fmla="*/ 0 h 2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222">
                    <a:moveTo>
                      <a:pt x="127" y="0"/>
                    </a:moveTo>
                    <a:lnTo>
                      <a:pt x="0" y="122"/>
                    </a:lnTo>
                    <a:lnTo>
                      <a:pt x="189" y="204"/>
                    </a:lnTo>
                    <a:lnTo>
                      <a:pt x="338" y="222"/>
                    </a:lnTo>
                    <a:lnTo>
                      <a:pt x="154" y="104"/>
                    </a:lnTo>
                    <a:lnTo>
                      <a:pt x="127" y="0"/>
                    </a:lnTo>
                    <a:lnTo>
                      <a:pt x="127" y="0"/>
                    </a:lnTo>
                    <a:lnTo>
                      <a:pt x="127" y="0"/>
                    </a:lnTo>
                    <a:close/>
                  </a:path>
                </a:pathLst>
              </a:custGeom>
              <a:solidFill>
                <a:srgbClr val="CC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grpSp>
        <p:grpSp>
          <p:nvGrpSpPr>
            <p:cNvPr id="33870" name="Group 78"/>
            <p:cNvGrpSpPr>
              <a:grpSpLocks/>
            </p:cNvGrpSpPr>
            <p:nvPr/>
          </p:nvGrpSpPr>
          <p:grpSpPr bwMode="auto">
            <a:xfrm>
              <a:off x="4368" y="432"/>
              <a:ext cx="960" cy="576"/>
              <a:chOff x="96" y="2256"/>
              <a:chExt cx="3360" cy="1891"/>
            </a:xfrm>
          </p:grpSpPr>
          <p:graphicFrame>
            <p:nvGraphicFramePr>
              <p:cNvPr id="33871" name="Object 79"/>
              <p:cNvGraphicFramePr>
                <a:graphicFrameLocks noChangeAspect="1"/>
              </p:cNvGraphicFramePr>
              <p:nvPr/>
            </p:nvGraphicFramePr>
            <p:xfrm>
              <a:off x="336" y="2256"/>
              <a:ext cx="2496" cy="1687"/>
            </p:xfrm>
            <a:graphic>
              <a:graphicData uri="http://schemas.openxmlformats.org/presentationml/2006/ole">
                <mc:AlternateContent xmlns:mc="http://schemas.openxmlformats.org/markup-compatibility/2006">
                  <mc:Choice xmlns:v="urn:schemas-microsoft-com:vml" Requires="v">
                    <p:oleObj spid="_x0000_s33879" name="Clip" r:id="rId5" imgW="4594320" imgH="3105360" progId="MS_ClipArt_Gallery.2">
                      <p:embed/>
                    </p:oleObj>
                  </mc:Choice>
                  <mc:Fallback>
                    <p:oleObj name="Clip" r:id="rId5" imgW="4594320" imgH="3105360" progId="MS_ClipArt_Gallery.2">
                      <p:embed/>
                      <p:pic>
                        <p:nvPicPr>
                          <p:cNvPr id="0" name="Object 7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6" y="2256"/>
                            <a:ext cx="2496" cy="1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72" name="Object 80"/>
              <p:cNvGraphicFramePr>
                <a:graphicFrameLocks noChangeAspect="1"/>
              </p:cNvGraphicFramePr>
              <p:nvPr/>
            </p:nvGraphicFramePr>
            <p:xfrm>
              <a:off x="288" y="2304"/>
              <a:ext cx="624" cy="431"/>
            </p:xfrm>
            <a:graphic>
              <a:graphicData uri="http://schemas.openxmlformats.org/presentationml/2006/ole">
                <mc:AlternateContent xmlns:mc="http://schemas.openxmlformats.org/markup-compatibility/2006">
                  <mc:Choice xmlns:v="urn:schemas-microsoft-com:vml" Requires="v">
                    <p:oleObj spid="_x0000_s33880" name="Clip" r:id="rId7" imgW="1352160" imgH="934200" progId="MS_ClipArt_Gallery.2">
                      <p:embed/>
                    </p:oleObj>
                  </mc:Choice>
                  <mc:Fallback>
                    <p:oleObj name="Clip" r:id="rId7" imgW="1352160" imgH="934200" progId="MS_ClipArt_Gallery.2">
                      <p:embed/>
                      <p:pic>
                        <p:nvPicPr>
                          <p:cNvPr id="0" name="Object 8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8" y="2304"/>
                            <a:ext cx="624" cy="4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73" name="Object 81"/>
              <p:cNvGraphicFramePr>
                <a:graphicFrameLocks noChangeAspect="1"/>
              </p:cNvGraphicFramePr>
              <p:nvPr/>
            </p:nvGraphicFramePr>
            <p:xfrm>
              <a:off x="2064" y="2352"/>
              <a:ext cx="1392" cy="1664"/>
            </p:xfrm>
            <a:graphic>
              <a:graphicData uri="http://schemas.openxmlformats.org/presentationml/2006/ole">
                <mc:AlternateContent xmlns:mc="http://schemas.openxmlformats.org/markup-compatibility/2006">
                  <mc:Choice xmlns:v="urn:schemas-microsoft-com:vml" Requires="v">
                    <p:oleObj spid="_x0000_s33881" name="Clip" r:id="rId9" imgW="3508200" imgH="3468960" progId="MS_ClipArt_Gallery.2">
                      <p:embed/>
                    </p:oleObj>
                  </mc:Choice>
                  <mc:Fallback>
                    <p:oleObj name="Clip" r:id="rId9" imgW="3508200" imgH="3468960" progId="MS_ClipArt_Gallery.2">
                      <p:embed/>
                      <p:pic>
                        <p:nvPicPr>
                          <p:cNvPr id="0" name="Object 8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64" y="2352"/>
                            <a:ext cx="1392" cy="16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74" name="Object 82"/>
              <p:cNvGraphicFramePr>
                <a:graphicFrameLocks noChangeAspect="1"/>
              </p:cNvGraphicFramePr>
              <p:nvPr/>
            </p:nvGraphicFramePr>
            <p:xfrm>
              <a:off x="96" y="3120"/>
              <a:ext cx="816" cy="858"/>
            </p:xfrm>
            <a:graphic>
              <a:graphicData uri="http://schemas.openxmlformats.org/presentationml/2006/ole">
                <mc:AlternateContent xmlns:mc="http://schemas.openxmlformats.org/markup-compatibility/2006">
                  <mc:Choice xmlns:v="urn:schemas-microsoft-com:vml" Requires="v">
                    <p:oleObj spid="_x0000_s33882" name="Clip" r:id="rId11" imgW="765360" imgH="866520" progId="MS_ClipArt_Gallery.2">
                      <p:embed/>
                    </p:oleObj>
                  </mc:Choice>
                  <mc:Fallback>
                    <p:oleObj name="Clip" r:id="rId11" imgW="765360" imgH="866520" progId="MS_ClipArt_Gallery.2">
                      <p:embed/>
                      <p:pic>
                        <p:nvPicPr>
                          <p:cNvPr id="0" name="Object 8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6" y="3120"/>
                            <a:ext cx="816" cy="8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75" name="Object 83"/>
              <p:cNvGraphicFramePr>
                <a:graphicFrameLocks noChangeAspect="1"/>
              </p:cNvGraphicFramePr>
              <p:nvPr/>
            </p:nvGraphicFramePr>
            <p:xfrm>
              <a:off x="336" y="3504"/>
              <a:ext cx="1584" cy="616"/>
            </p:xfrm>
            <a:graphic>
              <a:graphicData uri="http://schemas.openxmlformats.org/presentationml/2006/ole">
                <mc:AlternateContent xmlns:mc="http://schemas.openxmlformats.org/markup-compatibility/2006">
                  <mc:Choice xmlns:v="urn:schemas-microsoft-com:vml" Requires="v">
                    <p:oleObj spid="_x0000_s33883" name="Clip" r:id="rId13" imgW="989640" imgH="386640" progId="MS_ClipArt_Gallery.2">
                      <p:embed/>
                    </p:oleObj>
                  </mc:Choice>
                  <mc:Fallback>
                    <p:oleObj name="Clip" r:id="rId13" imgW="989640" imgH="386640" progId="MS_ClipArt_Gallery.2">
                      <p:embed/>
                      <p:pic>
                        <p:nvPicPr>
                          <p:cNvPr id="0" name="Object 8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6" y="3504"/>
                            <a:ext cx="1584" cy="6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76" name="Object 84"/>
              <p:cNvGraphicFramePr>
                <a:graphicFrameLocks noChangeAspect="1"/>
              </p:cNvGraphicFramePr>
              <p:nvPr/>
            </p:nvGraphicFramePr>
            <p:xfrm>
              <a:off x="960" y="3504"/>
              <a:ext cx="941" cy="643"/>
            </p:xfrm>
            <a:graphic>
              <a:graphicData uri="http://schemas.openxmlformats.org/presentationml/2006/ole">
                <mc:AlternateContent xmlns:mc="http://schemas.openxmlformats.org/markup-compatibility/2006">
                  <mc:Choice xmlns:v="urn:schemas-microsoft-com:vml" Requires="v">
                    <p:oleObj spid="_x0000_s33884" name="Clip" r:id="rId15" imgW="1494000" imgH="1020960" progId="MS_ClipArt_Gallery.2">
                      <p:embed/>
                    </p:oleObj>
                  </mc:Choice>
                  <mc:Fallback>
                    <p:oleObj name="Clip" r:id="rId15" imgW="1494000" imgH="1020960" progId="MS_ClipArt_Gallery.2">
                      <p:embed/>
                      <p:pic>
                        <p:nvPicPr>
                          <p:cNvPr id="0" name="Object 8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60" y="3504"/>
                            <a:ext cx="941" cy="6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33877" name="Picture 8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680" y="3467"/>
                <a:ext cx="576" cy="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379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379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379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379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379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380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380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3802"/>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3799"/>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380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33804"/>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33805"/>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33806"/>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338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autoUpdateAnimBg="0"/>
      <p:bldP spid="33795" grpId="0" autoUpdateAnimBg="0"/>
      <p:bldP spid="33796" grpId="0" autoUpdateAnimBg="0"/>
      <p:bldP spid="33797" grpId="0" autoUpdateAnimBg="0"/>
      <p:bldP spid="33798" grpId="0" autoUpdateAnimBg="0"/>
      <p:bldP spid="33799" grpId="0" autoUpdateAnimBg="0"/>
      <p:bldP spid="33800" grpId="0" autoUpdateAnimBg="0"/>
      <p:bldP spid="33801" grpId="0" autoUpdateAnimBg="0"/>
      <p:bldP spid="33802" grpId="0" autoUpdateAnimBg="0"/>
      <p:bldP spid="33803" grpId="0" autoUpdateAnimBg="0"/>
      <p:bldP spid="33804" grpId="0" autoUpdateAnimBg="0"/>
      <p:bldP spid="33805" grpId="0" autoUpdateAnimBg="0"/>
      <p:bldP spid="33806" grpId="0" autoUpdateAnimBg="0"/>
      <p:bldP spid="33807"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ctrTitle"/>
          </p:nvPr>
        </p:nvSpPr>
        <p:spPr>
          <a:xfrm>
            <a:off x="685800" y="2286000"/>
            <a:ext cx="7772400" cy="1143000"/>
          </a:xfrm>
        </p:spPr>
        <p:txBody>
          <a:bodyPr anchor="ctr"/>
          <a:lstStyle/>
          <a:p>
            <a:r>
              <a:rPr lang="fr-FR" altLang="fr-FR" sz="4400">
                <a:solidFill>
                  <a:schemeClr val="accent2"/>
                </a:solidFill>
              </a:rPr>
              <a:t>Les formes de propriétés</a:t>
            </a:r>
            <a:endParaRPr lang="fr-FR" altLang="fr-FR" sz="440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73" name="Line 37"/>
          <p:cNvSpPr>
            <a:spLocks noChangeShapeType="1"/>
          </p:cNvSpPr>
          <p:nvPr/>
        </p:nvSpPr>
        <p:spPr bwMode="auto">
          <a:xfrm>
            <a:off x="0" y="1447800"/>
            <a:ext cx="9144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nvGrpSpPr>
          <p:cNvPr id="40019" name="Group 83"/>
          <p:cNvGrpSpPr>
            <a:grpSpLocks/>
          </p:cNvGrpSpPr>
          <p:nvPr/>
        </p:nvGrpSpPr>
        <p:grpSpPr bwMode="auto">
          <a:xfrm>
            <a:off x="457200" y="381000"/>
            <a:ext cx="8305800" cy="854075"/>
            <a:chOff x="288" y="240"/>
            <a:chExt cx="5232" cy="538"/>
          </a:xfrm>
        </p:grpSpPr>
        <p:sp>
          <p:nvSpPr>
            <p:cNvPr id="39964" name="Oval 28"/>
            <p:cNvSpPr>
              <a:spLocks noChangeArrowheads="1"/>
            </p:cNvSpPr>
            <p:nvPr/>
          </p:nvSpPr>
          <p:spPr bwMode="auto">
            <a:xfrm>
              <a:off x="304" y="240"/>
              <a:ext cx="288" cy="288"/>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39965" name="Rectangle 29"/>
            <p:cNvSpPr>
              <a:spLocks noChangeArrowheads="1"/>
            </p:cNvSpPr>
            <p:nvPr/>
          </p:nvSpPr>
          <p:spPr bwMode="auto">
            <a:xfrm>
              <a:off x="288" y="576"/>
              <a:ext cx="336" cy="19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aphicFrame>
          <p:nvGraphicFramePr>
            <p:cNvPr id="39966" name="Object 30"/>
            <p:cNvGraphicFramePr>
              <a:graphicFrameLocks noChangeAspect="1"/>
            </p:cNvGraphicFramePr>
            <p:nvPr/>
          </p:nvGraphicFramePr>
          <p:xfrm>
            <a:off x="4128" y="240"/>
            <a:ext cx="138" cy="240"/>
          </p:xfrm>
          <a:graphic>
            <a:graphicData uri="http://schemas.openxmlformats.org/presentationml/2006/ole">
              <mc:AlternateContent xmlns:mc="http://schemas.openxmlformats.org/markup-compatibility/2006">
                <mc:Choice xmlns:v="urn:schemas-microsoft-com:vml" Requires="v">
                  <p:oleObj spid="_x0000_s57346" name="Image Bitmap" r:id="rId3" imgW="419048" imgH="733333" progId="Paint.Picture">
                    <p:embed/>
                  </p:oleObj>
                </mc:Choice>
                <mc:Fallback>
                  <p:oleObj name="Image Bitmap" r:id="rId3" imgW="419048" imgH="733333" progId="Paint.Picture">
                    <p:embed/>
                    <p:pic>
                      <p:nvPicPr>
                        <p:cNvPr id="0" name="Object 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8" y="240"/>
                          <a:ext cx="138"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9971" name="Group 35"/>
            <p:cNvGrpSpPr>
              <a:grpSpLocks/>
            </p:cNvGrpSpPr>
            <p:nvPr/>
          </p:nvGrpSpPr>
          <p:grpSpPr bwMode="auto">
            <a:xfrm>
              <a:off x="3792" y="528"/>
              <a:ext cx="480" cy="240"/>
              <a:chOff x="3341" y="1552"/>
              <a:chExt cx="859" cy="536"/>
            </a:xfrm>
          </p:grpSpPr>
          <p:graphicFrame>
            <p:nvGraphicFramePr>
              <p:cNvPr id="39963" name="Object 27"/>
              <p:cNvGraphicFramePr>
                <a:graphicFrameLocks noChangeAspect="1"/>
              </p:cNvGraphicFramePr>
              <p:nvPr/>
            </p:nvGraphicFramePr>
            <p:xfrm>
              <a:off x="3936" y="1552"/>
              <a:ext cx="264" cy="528"/>
            </p:xfrm>
            <a:graphic>
              <a:graphicData uri="http://schemas.openxmlformats.org/presentationml/2006/ole">
                <mc:AlternateContent xmlns:mc="http://schemas.openxmlformats.org/markup-compatibility/2006">
                  <mc:Choice xmlns:v="urn:schemas-microsoft-com:vml" Requires="v">
                    <p:oleObj spid="_x0000_s57347" name="Image Bitmap" r:id="rId5" imgW="419048" imgH="733333" progId="Paint.Picture">
                      <p:embed/>
                    </p:oleObj>
                  </mc:Choice>
                  <mc:Fallback>
                    <p:oleObj name="Image Bitmap" r:id="rId5" imgW="419048" imgH="733333" progId="Paint.Picture">
                      <p:embed/>
                      <p:pic>
                        <p:nvPicPr>
                          <p:cNvPr id="0" name="Object 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6" y="1552"/>
                            <a:ext cx="264" cy="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9967" name="Object 31"/>
              <p:cNvGraphicFramePr>
                <a:graphicFrameLocks noChangeAspect="1"/>
              </p:cNvGraphicFramePr>
              <p:nvPr/>
            </p:nvGraphicFramePr>
            <p:xfrm>
              <a:off x="3341" y="1584"/>
              <a:ext cx="283" cy="496"/>
            </p:xfrm>
            <a:graphic>
              <a:graphicData uri="http://schemas.openxmlformats.org/presentationml/2006/ole">
                <mc:AlternateContent xmlns:mc="http://schemas.openxmlformats.org/markup-compatibility/2006">
                  <mc:Choice xmlns:v="urn:schemas-microsoft-com:vml" Requires="v">
                    <p:oleObj spid="_x0000_s57348" name="Image Bitmap" r:id="rId6" imgW="419048" imgH="733333" progId="Paint.Picture">
                      <p:embed/>
                    </p:oleObj>
                  </mc:Choice>
                  <mc:Fallback>
                    <p:oleObj name="Image Bitmap" r:id="rId6" imgW="419048" imgH="733333" progId="Paint.Picture">
                      <p:embed/>
                      <p:pic>
                        <p:nvPicPr>
                          <p:cNvPr id="0" name="Object 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1" y="1584"/>
                            <a:ext cx="283" cy="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9968" name="Object 32"/>
              <p:cNvGraphicFramePr>
                <a:graphicFrameLocks noChangeAspect="1"/>
              </p:cNvGraphicFramePr>
              <p:nvPr/>
            </p:nvGraphicFramePr>
            <p:xfrm>
              <a:off x="3600" y="1632"/>
              <a:ext cx="354" cy="456"/>
            </p:xfrm>
            <a:graphic>
              <a:graphicData uri="http://schemas.openxmlformats.org/presentationml/2006/ole">
                <mc:AlternateContent xmlns:mc="http://schemas.openxmlformats.org/markup-compatibility/2006">
                  <mc:Choice xmlns:v="urn:schemas-microsoft-com:vml" Requires="v">
                    <p:oleObj spid="_x0000_s57349" name="Image Bitmap" r:id="rId7" imgW="561905" imgH="724001" progId="Paint.Picture">
                      <p:embed/>
                    </p:oleObj>
                  </mc:Choice>
                  <mc:Fallback>
                    <p:oleObj name="Image Bitmap" r:id="rId7" imgW="561905" imgH="724001" progId="Paint.Picture">
                      <p:embed/>
                      <p:pic>
                        <p:nvPicPr>
                          <p:cNvPr id="0" name="Object 3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00" y="1632"/>
                            <a:ext cx="354" cy="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39972" name="Text Box 36"/>
            <p:cNvSpPr txBox="1">
              <a:spLocks noChangeArrowheads="1"/>
            </p:cNvSpPr>
            <p:nvPr/>
          </p:nvSpPr>
          <p:spPr bwMode="auto">
            <a:xfrm>
              <a:off x="624" y="240"/>
              <a:ext cx="1248" cy="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2000"/>
                <a:t>=  propriété</a:t>
              </a:r>
            </a:p>
            <a:p>
              <a:pPr>
                <a:spcBef>
                  <a:spcPct val="50000"/>
                </a:spcBef>
              </a:pPr>
              <a:r>
                <a:rPr lang="fr-FR" altLang="fr-FR" sz="2000"/>
                <a:t>=  collectivité</a:t>
              </a:r>
              <a:endParaRPr lang="fr-FR" altLang="fr-FR"/>
            </a:p>
          </p:txBody>
        </p:sp>
        <p:sp>
          <p:nvSpPr>
            <p:cNvPr id="39974" name="Text Box 38"/>
            <p:cNvSpPr txBox="1">
              <a:spLocks noChangeArrowheads="1"/>
            </p:cNvSpPr>
            <p:nvPr/>
          </p:nvSpPr>
          <p:spPr bwMode="auto">
            <a:xfrm>
              <a:off x="4272" y="240"/>
              <a:ext cx="1248" cy="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2000"/>
                <a:t>=  propriétaire</a:t>
              </a:r>
            </a:p>
            <a:p>
              <a:pPr>
                <a:spcBef>
                  <a:spcPct val="50000"/>
                </a:spcBef>
              </a:pPr>
              <a:r>
                <a:rPr lang="fr-FR" altLang="fr-FR" sz="2000"/>
                <a:t>=  copropriétaires</a:t>
              </a:r>
              <a:endParaRPr lang="fr-FR" altLang="fr-FR"/>
            </a:p>
          </p:txBody>
        </p:sp>
      </p:grpSp>
      <p:sp>
        <p:nvSpPr>
          <p:cNvPr id="40001" name="Rectangle 65"/>
          <p:cNvSpPr>
            <a:spLocks noChangeArrowheads="1"/>
          </p:cNvSpPr>
          <p:nvPr/>
        </p:nvSpPr>
        <p:spPr bwMode="auto">
          <a:xfrm rot="-5400000">
            <a:off x="7505700" y="3086100"/>
            <a:ext cx="2286000" cy="381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800">
                <a:solidFill>
                  <a:srgbClr val="FF3300"/>
                </a:solidFill>
                <a:latin typeface="Arial" panose="020B0604020202020204" pitchFamily="34" charset="0"/>
              </a:rPr>
              <a:t>Individuelle</a:t>
            </a:r>
            <a:endParaRPr lang="fr-FR" altLang="fr-FR"/>
          </a:p>
        </p:txBody>
      </p:sp>
      <p:grpSp>
        <p:nvGrpSpPr>
          <p:cNvPr id="40009" name="Group 73"/>
          <p:cNvGrpSpPr>
            <a:grpSpLocks/>
          </p:cNvGrpSpPr>
          <p:nvPr/>
        </p:nvGrpSpPr>
        <p:grpSpPr bwMode="auto">
          <a:xfrm>
            <a:off x="228600" y="1752600"/>
            <a:ext cx="8610600" cy="4953000"/>
            <a:chOff x="144" y="1104"/>
            <a:chExt cx="5424" cy="3120"/>
          </a:xfrm>
        </p:grpSpPr>
        <p:sp>
          <p:nvSpPr>
            <p:cNvPr id="39975" name="Rectangle 39"/>
            <p:cNvSpPr>
              <a:spLocks noChangeArrowheads="1"/>
            </p:cNvSpPr>
            <p:nvPr/>
          </p:nvSpPr>
          <p:spPr bwMode="auto">
            <a:xfrm>
              <a:off x="144" y="1104"/>
              <a:ext cx="1056" cy="2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800">
                  <a:latin typeface="Arial" panose="020B0604020202020204" pitchFamily="34" charset="0"/>
                </a:rPr>
                <a:t>Biens mobiliers</a:t>
              </a:r>
              <a:endParaRPr lang="fr-FR" altLang="fr-FR"/>
            </a:p>
          </p:txBody>
        </p:sp>
        <p:sp>
          <p:nvSpPr>
            <p:cNvPr id="39998" name="Rectangle 62"/>
            <p:cNvSpPr>
              <a:spLocks noChangeArrowheads="1"/>
            </p:cNvSpPr>
            <p:nvPr/>
          </p:nvSpPr>
          <p:spPr bwMode="auto">
            <a:xfrm>
              <a:off x="1200" y="1104"/>
              <a:ext cx="1440" cy="2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800">
                  <a:latin typeface="Arial" panose="020B0604020202020204" pitchFamily="34" charset="0"/>
                </a:rPr>
                <a:t>Biens immobiliers</a:t>
              </a:r>
              <a:endParaRPr lang="fr-FR" altLang="fr-FR"/>
            </a:p>
          </p:txBody>
        </p:sp>
        <p:sp>
          <p:nvSpPr>
            <p:cNvPr id="39999" name="Rectangle 63"/>
            <p:cNvSpPr>
              <a:spLocks noChangeArrowheads="1"/>
            </p:cNvSpPr>
            <p:nvPr/>
          </p:nvSpPr>
          <p:spPr bwMode="auto">
            <a:xfrm>
              <a:off x="2640" y="1104"/>
              <a:ext cx="2928" cy="2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800">
                  <a:latin typeface="Arial" panose="020B0604020202020204" pitchFamily="34" charset="0"/>
                </a:rPr>
                <a:t>Types de propriété</a:t>
              </a:r>
              <a:endParaRPr lang="fr-FR" altLang="fr-FR"/>
            </a:p>
          </p:txBody>
        </p:sp>
        <p:sp>
          <p:nvSpPr>
            <p:cNvPr id="40002" name="Rectangle 66"/>
            <p:cNvSpPr>
              <a:spLocks noChangeArrowheads="1"/>
            </p:cNvSpPr>
            <p:nvPr/>
          </p:nvSpPr>
          <p:spPr bwMode="auto">
            <a:xfrm>
              <a:off x="144" y="1344"/>
              <a:ext cx="1056" cy="14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0003" name="Rectangle 67"/>
            <p:cNvSpPr>
              <a:spLocks noChangeArrowheads="1"/>
            </p:cNvSpPr>
            <p:nvPr/>
          </p:nvSpPr>
          <p:spPr bwMode="auto">
            <a:xfrm>
              <a:off x="1200" y="1344"/>
              <a:ext cx="1440" cy="14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0004" name="Rectangle 68"/>
            <p:cNvSpPr>
              <a:spLocks noChangeArrowheads="1"/>
            </p:cNvSpPr>
            <p:nvPr/>
          </p:nvSpPr>
          <p:spPr bwMode="auto">
            <a:xfrm>
              <a:off x="144" y="2784"/>
              <a:ext cx="1056" cy="14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0005" name="Rectangle 69"/>
            <p:cNvSpPr>
              <a:spLocks noChangeArrowheads="1"/>
            </p:cNvSpPr>
            <p:nvPr/>
          </p:nvSpPr>
          <p:spPr bwMode="auto">
            <a:xfrm>
              <a:off x="1200" y="2784"/>
              <a:ext cx="1440" cy="14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0006" name="Rectangle 70"/>
            <p:cNvSpPr>
              <a:spLocks noChangeArrowheads="1"/>
            </p:cNvSpPr>
            <p:nvPr/>
          </p:nvSpPr>
          <p:spPr bwMode="auto">
            <a:xfrm>
              <a:off x="2640" y="1344"/>
              <a:ext cx="2688" cy="14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0007" name="Rectangle 71"/>
            <p:cNvSpPr>
              <a:spLocks noChangeArrowheads="1"/>
            </p:cNvSpPr>
            <p:nvPr/>
          </p:nvSpPr>
          <p:spPr bwMode="auto">
            <a:xfrm>
              <a:off x="2640" y="2784"/>
              <a:ext cx="2688" cy="14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sp>
        <p:nvSpPr>
          <p:cNvPr id="40008" name="Rectangle 72"/>
          <p:cNvSpPr>
            <a:spLocks noChangeArrowheads="1"/>
          </p:cNvSpPr>
          <p:nvPr/>
        </p:nvSpPr>
        <p:spPr bwMode="auto">
          <a:xfrm rot="-5400000">
            <a:off x="7505700" y="5372100"/>
            <a:ext cx="2286000" cy="381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fr-CH" altLang="fr-FR"/>
          </a:p>
        </p:txBody>
      </p:sp>
      <p:grpSp>
        <p:nvGrpSpPr>
          <p:cNvPr id="40027" name="Group 91"/>
          <p:cNvGrpSpPr>
            <a:grpSpLocks/>
          </p:cNvGrpSpPr>
          <p:nvPr/>
        </p:nvGrpSpPr>
        <p:grpSpPr bwMode="auto">
          <a:xfrm>
            <a:off x="533400" y="2514600"/>
            <a:ext cx="3200400" cy="1828800"/>
            <a:chOff x="336" y="1584"/>
            <a:chExt cx="2016" cy="1152"/>
          </a:xfrm>
        </p:grpSpPr>
        <p:grpSp>
          <p:nvGrpSpPr>
            <p:cNvPr id="40017" name="Group 81"/>
            <p:cNvGrpSpPr>
              <a:grpSpLocks/>
            </p:cNvGrpSpPr>
            <p:nvPr/>
          </p:nvGrpSpPr>
          <p:grpSpPr bwMode="auto">
            <a:xfrm>
              <a:off x="1392" y="1824"/>
              <a:ext cx="960" cy="912"/>
              <a:chOff x="1392" y="1824"/>
              <a:chExt cx="960" cy="912"/>
            </a:xfrm>
          </p:grpSpPr>
          <p:sp>
            <p:nvSpPr>
              <p:cNvPr id="39945" name="Oval 9"/>
              <p:cNvSpPr>
                <a:spLocks noChangeArrowheads="1"/>
              </p:cNvSpPr>
              <p:nvPr/>
            </p:nvSpPr>
            <p:spPr bwMode="auto">
              <a:xfrm>
                <a:off x="1392" y="1824"/>
                <a:ext cx="960" cy="912"/>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nvGrpSpPr>
              <p:cNvPr id="39954" name="Group 18"/>
              <p:cNvGrpSpPr>
                <a:grpSpLocks/>
              </p:cNvGrpSpPr>
              <p:nvPr/>
            </p:nvGrpSpPr>
            <p:grpSpPr bwMode="auto">
              <a:xfrm>
                <a:off x="1440" y="1968"/>
                <a:ext cx="864" cy="480"/>
                <a:chOff x="3264" y="1392"/>
                <a:chExt cx="1680" cy="1104"/>
              </a:xfrm>
            </p:grpSpPr>
            <p:sp>
              <p:nvSpPr>
                <p:cNvPr id="39951" name="Freeform 15"/>
                <p:cNvSpPr>
                  <a:spLocks/>
                </p:cNvSpPr>
                <p:nvPr/>
              </p:nvSpPr>
              <p:spPr bwMode="auto">
                <a:xfrm>
                  <a:off x="3408" y="1392"/>
                  <a:ext cx="1392" cy="1104"/>
                </a:xfrm>
                <a:custGeom>
                  <a:avLst/>
                  <a:gdLst>
                    <a:gd name="T0" fmla="*/ 0 w 1392"/>
                    <a:gd name="T1" fmla="*/ 432 h 1104"/>
                    <a:gd name="T2" fmla="*/ 720 w 1392"/>
                    <a:gd name="T3" fmla="*/ 0 h 1104"/>
                    <a:gd name="T4" fmla="*/ 1392 w 1392"/>
                    <a:gd name="T5" fmla="*/ 432 h 1104"/>
                    <a:gd name="T6" fmla="*/ 1392 w 1392"/>
                    <a:gd name="T7" fmla="*/ 1104 h 1104"/>
                    <a:gd name="T8" fmla="*/ 0 w 1392"/>
                    <a:gd name="T9" fmla="*/ 1104 h 1104"/>
                    <a:gd name="T10" fmla="*/ 0 w 1392"/>
                    <a:gd name="T11" fmla="*/ 432 h 1104"/>
                  </a:gdLst>
                  <a:ahLst/>
                  <a:cxnLst>
                    <a:cxn ang="0">
                      <a:pos x="T0" y="T1"/>
                    </a:cxn>
                    <a:cxn ang="0">
                      <a:pos x="T2" y="T3"/>
                    </a:cxn>
                    <a:cxn ang="0">
                      <a:pos x="T4" y="T5"/>
                    </a:cxn>
                    <a:cxn ang="0">
                      <a:pos x="T6" y="T7"/>
                    </a:cxn>
                    <a:cxn ang="0">
                      <a:pos x="T8" y="T9"/>
                    </a:cxn>
                    <a:cxn ang="0">
                      <a:pos x="T10" y="T11"/>
                    </a:cxn>
                  </a:cxnLst>
                  <a:rect l="0" t="0" r="r" b="b"/>
                  <a:pathLst>
                    <a:path w="1392" h="1104">
                      <a:moveTo>
                        <a:pt x="0" y="432"/>
                      </a:moveTo>
                      <a:lnTo>
                        <a:pt x="720" y="0"/>
                      </a:lnTo>
                      <a:lnTo>
                        <a:pt x="1392" y="432"/>
                      </a:lnTo>
                      <a:lnTo>
                        <a:pt x="1392" y="1104"/>
                      </a:lnTo>
                      <a:lnTo>
                        <a:pt x="0" y="1104"/>
                      </a:lnTo>
                      <a:lnTo>
                        <a:pt x="0" y="432"/>
                      </a:lnTo>
                      <a:close/>
                    </a:path>
                  </a:pathLst>
                </a:custGeom>
                <a:gradFill rotWithShape="0">
                  <a:gsLst>
                    <a:gs pos="0">
                      <a:srgbClr val="FFCC66">
                        <a:gamma/>
                        <a:shade val="75686"/>
                        <a:invGamma/>
                      </a:srgbClr>
                    </a:gs>
                    <a:gs pos="100000">
                      <a:srgbClr val="FFCC66"/>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39952" name="Line 16"/>
                <p:cNvSpPr>
                  <a:spLocks noChangeShapeType="1"/>
                </p:cNvSpPr>
                <p:nvPr/>
              </p:nvSpPr>
              <p:spPr bwMode="auto">
                <a:xfrm flipH="1">
                  <a:off x="3264" y="1824"/>
                  <a:ext cx="144" cy="96"/>
                </a:xfrm>
                <a:prstGeom prst="line">
                  <a:avLst/>
                </a:prstGeom>
                <a:no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39953" name="Line 17"/>
                <p:cNvSpPr>
                  <a:spLocks noChangeShapeType="1"/>
                </p:cNvSpPr>
                <p:nvPr/>
              </p:nvSpPr>
              <p:spPr bwMode="auto">
                <a:xfrm>
                  <a:off x="4800" y="1824"/>
                  <a:ext cx="144" cy="96"/>
                </a:xfrm>
                <a:prstGeom prst="line">
                  <a:avLst/>
                </a:prstGeom>
                <a:no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grpSp>
        <p:grpSp>
          <p:nvGrpSpPr>
            <p:cNvPr id="40026" name="Group 90"/>
            <p:cNvGrpSpPr>
              <a:grpSpLocks/>
            </p:cNvGrpSpPr>
            <p:nvPr/>
          </p:nvGrpSpPr>
          <p:grpSpPr bwMode="auto">
            <a:xfrm>
              <a:off x="384" y="2016"/>
              <a:ext cx="576" cy="576"/>
              <a:chOff x="384" y="2016"/>
              <a:chExt cx="576" cy="576"/>
            </a:xfrm>
          </p:grpSpPr>
          <p:sp>
            <p:nvSpPr>
              <p:cNvPr id="39944" name="Oval 8"/>
              <p:cNvSpPr>
                <a:spLocks noChangeArrowheads="1"/>
              </p:cNvSpPr>
              <p:nvPr/>
            </p:nvSpPr>
            <p:spPr bwMode="auto">
              <a:xfrm>
                <a:off x="384" y="2016"/>
                <a:ext cx="576" cy="576"/>
              </a:xfrm>
              <a:prstGeom prst="ellipse">
                <a:avLst/>
              </a:prstGeom>
              <a:noFill/>
              <a:ln w="28575">
                <a:solidFill>
                  <a:schemeClr val="tx1"/>
                </a:solidFill>
                <a:round/>
                <a:headEnd/>
                <a:tailEnd/>
              </a:ln>
              <a:effectLst/>
              <a:extLst>
                <a:ext uri="{909E8E84-426E-40DD-AFC4-6F175D3DCCD1}">
                  <a14:hiddenFill xmlns:a14="http://schemas.microsoft.com/office/drawing/2010/main">
                    <a:solidFill>
                      <a:srgbClr val="FFCC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nvGrpSpPr>
              <p:cNvPr id="40025" name="Group 89"/>
              <p:cNvGrpSpPr>
                <a:grpSpLocks/>
              </p:cNvGrpSpPr>
              <p:nvPr/>
            </p:nvGrpSpPr>
            <p:grpSpPr bwMode="auto">
              <a:xfrm>
                <a:off x="448" y="2212"/>
                <a:ext cx="454" cy="198"/>
                <a:chOff x="448" y="2212"/>
                <a:chExt cx="454" cy="198"/>
              </a:xfrm>
            </p:grpSpPr>
            <p:sp>
              <p:nvSpPr>
                <p:cNvPr id="39976" name="AutoShape 40"/>
                <p:cNvSpPr>
                  <a:spLocks noChangeArrowheads="1"/>
                </p:cNvSpPr>
                <p:nvPr/>
              </p:nvSpPr>
              <p:spPr bwMode="auto">
                <a:xfrm>
                  <a:off x="496" y="2212"/>
                  <a:ext cx="348" cy="99"/>
                </a:xfrm>
                <a:prstGeom prst="roundRect">
                  <a:avLst>
                    <a:gd name="adj" fmla="val 16667"/>
                  </a:avLst>
                </a:prstGeom>
                <a:gradFill rotWithShape="0">
                  <a:gsLst>
                    <a:gs pos="0">
                      <a:srgbClr val="99FF66">
                        <a:gamma/>
                        <a:shade val="46275"/>
                        <a:invGamma/>
                      </a:srgbClr>
                    </a:gs>
                    <a:gs pos="100000">
                      <a:srgbClr val="99FF66"/>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39978" name="AutoShape 42"/>
                <p:cNvSpPr>
                  <a:spLocks noChangeArrowheads="1"/>
                </p:cNvSpPr>
                <p:nvPr/>
              </p:nvSpPr>
              <p:spPr bwMode="auto">
                <a:xfrm>
                  <a:off x="496" y="2311"/>
                  <a:ext cx="354" cy="49"/>
                </a:xfrm>
                <a:prstGeom prst="roundRect">
                  <a:avLst>
                    <a:gd name="adj" fmla="val 16667"/>
                  </a:avLst>
                </a:prstGeom>
                <a:gradFill rotWithShape="0">
                  <a:gsLst>
                    <a:gs pos="0">
                      <a:srgbClr val="99FF66">
                        <a:gamma/>
                        <a:shade val="46275"/>
                        <a:invGamma/>
                      </a:srgbClr>
                    </a:gs>
                    <a:gs pos="50000">
                      <a:srgbClr val="99FF66"/>
                    </a:gs>
                    <a:gs pos="100000">
                      <a:srgbClr val="99FF66">
                        <a:gamma/>
                        <a:shade val="46275"/>
                        <a:invGamma/>
                      </a:srgbClr>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nvGrpSpPr>
                <p:cNvPr id="39981" name="Group 45"/>
                <p:cNvGrpSpPr>
                  <a:grpSpLocks/>
                </p:cNvGrpSpPr>
                <p:nvPr/>
              </p:nvGrpSpPr>
              <p:grpSpPr bwMode="auto">
                <a:xfrm>
                  <a:off x="448" y="2281"/>
                  <a:ext cx="70" cy="129"/>
                  <a:chOff x="2832" y="1968"/>
                  <a:chExt cx="75" cy="147"/>
                </a:xfrm>
              </p:grpSpPr>
              <p:sp>
                <p:nvSpPr>
                  <p:cNvPr id="39980" name="Rectangle 44"/>
                  <p:cNvSpPr>
                    <a:spLocks noChangeArrowheads="1"/>
                  </p:cNvSpPr>
                  <p:nvPr/>
                </p:nvSpPr>
                <p:spPr bwMode="auto">
                  <a:xfrm>
                    <a:off x="2859" y="2019"/>
                    <a:ext cx="48" cy="96"/>
                  </a:xfrm>
                  <a:prstGeom prst="rect">
                    <a:avLst/>
                  </a:prstGeom>
                  <a:solidFill>
                    <a:srgbClr val="663300"/>
                  </a:solidFill>
                  <a:ln w="9525">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39979" name="Oval 43"/>
                  <p:cNvSpPr>
                    <a:spLocks noChangeArrowheads="1"/>
                  </p:cNvSpPr>
                  <p:nvPr/>
                </p:nvSpPr>
                <p:spPr bwMode="auto">
                  <a:xfrm>
                    <a:off x="2832" y="1968"/>
                    <a:ext cx="75" cy="75"/>
                  </a:xfrm>
                  <a:prstGeom prst="ellipse">
                    <a:avLst/>
                  </a:prstGeom>
                  <a:solidFill>
                    <a:srgbClr val="663300"/>
                  </a:solidFill>
                  <a:ln w="9525">
                    <a:solidFill>
                      <a:srgbClr val="66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grpSp>
              <p:nvGrpSpPr>
                <p:cNvPr id="39982" name="Group 46"/>
                <p:cNvGrpSpPr>
                  <a:grpSpLocks/>
                </p:cNvGrpSpPr>
                <p:nvPr/>
              </p:nvGrpSpPr>
              <p:grpSpPr bwMode="auto">
                <a:xfrm flipH="1">
                  <a:off x="832" y="2281"/>
                  <a:ext cx="70" cy="129"/>
                  <a:chOff x="2832" y="1968"/>
                  <a:chExt cx="75" cy="147"/>
                </a:xfrm>
              </p:grpSpPr>
              <p:sp>
                <p:nvSpPr>
                  <p:cNvPr id="39983" name="Rectangle 47"/>
                  <p:cNvSpPr>
                    <a:spLocks noChangeArrowheads="1"/>
                  </p:cNvSpPr>
                  <p:nvPr/>
                </p:nvSpPr>
                <p:spPr bwMode="auto">
                  <a:xfrm>
                    <a:off x="2859" y="2019"/>
                    <a:ext cx="48" cy="96"/>
                  </a:xfrm>
                  <a:prstGeom prst="rect">
                    <a:avLst/>
                  </a:prstGeom>
                  <a:solidFill>
                    <a:srgbClr val="663300"/>
                  </a:solidFill>
                  <a:ln w="9525">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39984" name="Oval 48"/>
                  <p:cNvSpPr>
                    <a:spLocks noChangeArrowheads="1"/>
                  </p:cNvSpPr>
                  <p:nvPr/>
                </p:nvSpPr>
                <p:spPr bwMode="auto">
                  <a:xfrm>
                    <a:off x="2832" y="1968"/>
                    <a:ext cx="75" cy="75"/>
                  </a:xfrm>
                  <a:prstGeom prst="ellipse">
                    <a:avLst/>
                  </a:prstGeom>
                  <a:solidFill>
                    <a:srgbClr val="663300"/>
                  </a:solidFill>
                  <a:ln w="9525">
                    <a:solidFill>
                      <a:srgbClr val="66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sp>
              <p:nvSpPr>
                <p:cNvPr id="39986" name="Line 50"/>
                <p:cNvSpPr>
                  <a:spLocks noChangeShapeType="1"/>
                </p:cNvSpPr>
                <p:nvPr/>
              </p:nvSpPr>
              <p:spPr bwMode="auto">
                <a:xfrm>
                  <a:off x="496" y="2368"/>
                  <a:ext cx="334" cy="1"/>
                </a:xfrm>
                <a:prstGeom prst="line">
                  <a:avLst/>
                </a:prstGeom>
                <a:noFill/>
                <a:ln w="38100">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grpSp>
        <p:graphicFrame>
          <p:nvGraphicFramePr>
            <p:cNvPr id="40010" name="Object 74"/>
            <p:cNvGraphicFramePr>
              <a:graphicFrameLocks noChangeAspect="1"/>
            </p:cNvGraphicFramePr>
            <p:nvPr/>
          </p:nvGraphicFramePr>
          <p:xfrm>
            <a:off x="2016" y="1584"/>
            <a:ext cx="208" cy="365"/>
          </p:xfrm>
          <a:graphic>
            <a:graphicData uri="http://schemas.openxmlformats.org/presentationml/2006/ole">
              <mc:AlternateContent xmlns:mc="http://schemas.openxmlformats.org/markup-compatibility/2006">
                <mc:Choice xmlns:v="urn:schemas-microsoft-com:vml" Requires="v">
                  <p:oleObj spid="_x0000_s57350" name="Image Bitmap" r:id="rId9" imgW="419048" imgH="733333" progId="Paint.Picture">
                    <p:embed/>
                  </p:oleObj>
                </mc:Choice>
                <mc:Fallback>
                  <p:oleObj name="Image Bitmap" r:id="rId9" imgW="419048" imgH="733333" progId="Paint.Picture">
                    <p:embed/>
                    <p:pic>
                      <p:nvPicPr>
                        <p:cNvPr id="0" name="Object 7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6" y="1584"/>
                          <a:ext cx="20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0011" name="Object 75"/>
            <p:cNvGraphicFramePr>
              <a:graphicFrameLocks noChangeAspect="1"/>
            </p:cNvGraphicFramePr>
            <p:nvPr/>
          </p:nvGraphicFramePr>
          <p:xfrm>
            <a:off x="336" y="1776"/>
            <a:ext cx="261" cy="336"/>
          </p:xfrm>
          <a:graphic>
            <a:graphicData uri="http://schemas.openxmlformats.org/presentationml/2006/ole">
              <mc:AlternateContent xmlns:mc="http://schemas.openxmlformats.org/markup-compatibility/2006">
                <mc:Choice xmlns:v="urn:schemas-microsoft-com:vml" Requires="v">
                  <p:oleObj spid="_x0000_s57351" name="Image Bitmap" r:id="rId10" imgW="561905" imgH="724001" progId="Paint.Picture">
                    <p:embed/>
                  </p:oleObj>
                </mc:Choice>
                <mc:Fallback>
                  <p:oleObj name="Image Bitmap" r:id="rId10" imgW="561905" imgH="724001" progId="Paint.Picture">
                    <p:embed/>
                    <p:pic>
                      <p:nvPicPr>
                        <p:cNvPr id="0" name="Object 7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6" y="1776"/>
                          <a:ext cx="261" cy="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40013" name="Text Box 77"/>
          <p:cNvSpPr txBox="1">
            <a:spLocks noChangeArrowheads="1"/>
          </p:cNvSpPr>
          <p:nvPr/>
        </p:nvSpPr>
        <p:spPr bwMode="auto">
          <a:xfrm>
            <a:off x="4648200" y="3276600"/>
            <a:ext cx="35814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2000"/>
              <a:t>Dans la plupart des cas, le droit de propriété est exercé par une seule personne.</a:t>
            </a:r>
            <a:r>
              <a:rPr lang="fr-FR" altLang="fr-FR"/>
              <a:t> </a:t>
            </a:r>
          </a:p>
        </p:txBody>
      </p:sp>
      <p:grpSp>
        <p:nvGrpSpPr>
          <p:cNvPr id="40022" name="Group 86"/>
          <p:cNvGrpSpPr>
            <a:grpSpLocks/>
          </p:cNvGrpSpPr>
          <p:nvPr/>
        </p:nvGrpSpPr>
        <p:grpSpPr bwMode="auto">
          <a:xfrm>
            <a:off x="3733800" y="2590800"/>
            <a:ext cx="4343400" cy="990600"/>
            <a:chOff x="2256" y="1440"/>
            <a:chExt cx="2736" cy="624"/>
          </a:xfrm>
        </p:grpSpPr>
        <p:sp>
          <p:nvSpPr>
            <p:cNvPr id="40012" name="Text Box 76"/>
            <p:cNvSpPr txBox="1">
              <a:spLocks noChangeArrowheads="1"/>
            </p:cNvSpPr>
            <p:nvPr/>
          </p:nvSpPr>
          <p:spPr bwMode="auto">
            <a:xfrm>
              <a:off x="2688" y="1440"/>
              <a:ext cx="2304" cy="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0000"/>
                </a:lnSpc>
                <a:spcBef>
                  <a:spcPct val="50000"/>
                </a:spcBef>
              </a:pPr>
              <a:r>
                <a:rPr lang="fr-FR" altLang="fr-FR" sz="1800">
                  <a:solidFill>
                    <a:srgbClr val="000099"/>
                  </a:solidFill>
                </a:rPr>
                <a:t>1 propriétaire</a:t>
              </a:r>
            </a:p>
            <a:p>
              <a:pPr>
                <a:lnSpc>
                  <a:spcPct val="50000"/>
                </a:lnSpc>
                <a:spcBef>
                  <a:spcPct val="50000"/>
                </a:spcBef>
              </a:pPr>
              <a:r>
                <a:rPr lang="fr-FR" altLang="fr-FR" sz="1800">
                  <a:solidFill>
                    <a:srgbClr val="000099"/>
                  </a:solidFill>
                </a:rPr>
                <a:t>1 droit de propriété</a:t>
              </a:r>
              <a:endParaRPr lang="fr-FR" altLang="fr-FR"/>
            </a:p>
          </p:txBody>
        </p:sp>
        <p:sp>
          <p:nvSpPr>
            <p:cNvPr id="40014" name="Line 78"/>
            <p:cNvSpPr>
              <a:spLocks noChangeShapeType="1"/>
            </p:cNvSpPr>
            <p:nvPr/>
          </p:nvSpPr>
          <p:spPr bwMode="auto">
            <a:xfrm flipV="1">
              <a:off x="2256" y="1536"/>
              <a:ext cx="432" cy="144"/>
            </a:xfrm>
            <a:prstGeom prst="line">
              <a:avLst/>
            </a:prstGeom>
            <a:noFill/>
            <a:ln w="28575">
              <a:solidFill>
                <a:srgbClr val="00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0015" name="Line 79"/>
            <p:cNvSpPr>
              <a:spLocks noChangeShapeType="1"/>
            </p:cNvSpPr>
            <p:nvPr/>
          </p:nvSpPr>
          <p:spPr bwMode="auto">
            <a:xfrm flipV="1">
              <a:off x="2304" y="1728"/>
              <a:ext cx="384" cy="336"/>
            </a:xfrm>
            <a:prstGeom prst="line">
              <a:avLst/>
            </a:prstGeom>
            <a:noFill/>
            <a:ln w="28575">
              <a:solidFill>
                <a:srgbClr val="00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sp>
        <p:nvSpPr>
          <p:cNvPr id="40024" name="Rectangle 88"/>
          <p:cNvSpPr>
            <a:spLocks noChangeArrowheads="1"/>
          </p:cNvSpPr>
          <p:nvPr/>
        </p:nvSpPr>
        <p:spPr bwMode="auto">
          <a:xfrm rot="-5400000">
            <a:off x="7505700" y="5372100"/>
            <a:ext cx="2286000" cy="381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800">
                <a:solidFill>
                  <a:srgbClr val="FF3300"/>
                </a:solidFill>
                <a:latin typeface="Arial" panose="020B0604020202020204" pitchFamily="34" charset="0"/>
              </a:rPr>
              <a:t>Collective </a:t>
            </a:r>
            <a:r>
              <a:rPr lang="fr-FR" altLang="fr-FR" sz="1400">
                <a:solidFill>
                  <a:srgbClr val="FF3300"/>
                </a:solidFill>
                <a:latin typeface="Arial" panose="020B0604020202020204" pitchFamily="34" charset="0"/>
              </a:rPr>
              <a:t>(CC 652)</a:t>
            </a:r>
            <a:endParaRPr lang="fr-FR" altLang="fr-FR"/>
          </a:p>
        </p:txBody>
      </p:sp>
      <p:grpSp>
        <p:nvGrpSpPr>
          <p:cNvPr id="40075" name="Group 139"/>
          <p:cNvGrpSpPr>
            <a:grpSpLocks/>
          </p:cNvGrpSpPr>
          <p:nvPr/>
        </p:nvGrpSpPr>
        <p:grpSpPr bwMode="auto">
          <a:xfrm>
            <a:off x="457200" y="4495800"/>
            <a:ext cx="3276600" cy="2057400"/>
            <a:chOff x="288" y="2832"/>
            <a:chExt cx="2064" cy="1296"/>
          </a:xfrm>
        </p:grpSpPr>
        <p:grpSp>
          <p:nvGrpSpPr>
            <p:cNvPr id="40053" name="Group 117"/>
            <p:cNvGrpSpPr>
              <a:grpSpLocks/>
            </p:cNvGrpSpPr>
            <p:nvPr/>
          </p:nvGrpSpPr>
          <p:grpSpPr bwMode="auto">
            <a:xfrm>
              <a:off x="1584" y="2832"/>
              <a:ext cx="528" cy="336"/>
              <a:chOff x="3341" y="1552"/>
              <a:chExt cx="859" cy="536"/>
            </a:xfrm>
          </p:grpSpPr>
          <p:graphicFrame>
            <p:nvGraphicFramePr>
              <p:cNvPr id="40054" name="Object 118"/>
              <p:cNvGraphicFramePr>
                <a:graphicFrameLocks noChangeAspect="1"/>
              </p:cNvGraphicFramePr>
              <p:nvPr/>
            </p:nvGraphicFramePr>
            <p:xfrm>
              <a:off x="3936" y="1552"/>
              <a:ext cx="264" cy="528"/>
            </p:xfrm>
            <a:graphic>
              <a:graphicData uri="http://schemas.openxmlformats.org/presentationml/2006/ole">
                <mc:AlternateContent xmlns:mc="http://schemas.openxmlformats.org/markup-compatibility/2006">
                  <mc:Choice xmlns:v="urn:schemas-microsoft-com:vml" Requires="v">
                    <p:oleObj spid="_x0000_s57352" name="Image Bitmap" r:id="rId11" imgW="419048" imgH="733333" progId="Paint.Picture">
                      <p:embed/>
                    </p:oleObj>
                  </mc:Choice>
                  <mc:Fallback>
                    <p:oleObj name="Image Bitmap" r:id="rId11" imgW="419048" imgH="733333" progId="Paint.Picture">
                      <p:embed/>
                      <p:pic>
                        <p:nvPicPr>
                          <p:cNvPr id="0" name="Object 1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6" y="1552"/>
                            <a:ext cx="264" cy="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0055" name="Object 119"/>
              <p:cNvGraphicFramePr>
                <a:graphicFrameLocks noChangeAspect="1"/>
              </p:cNvGraphicFramePr>
              <p:nvPr/>
            </p:nvGraphicFramePr>
            <p:xfrm>
              <a:off x="3341" y="1584"/>
              <a:ext cx="283" cy="496"/>
            </p:xfrm>
            <a:graphic>
              <a:graphicData uri="http://schemas.openxmlformats.org/presentationml/2006/ole">
                <mc:AlternateContent xmlns:mc="http://schemas.openxmlformats.org/markup-compatibility/2006">
                  <mc:Choice xmlns:v="urn:schemas-microsoft-com:vml" Requires="v">
                    <p:oleObj spid="_x0000_s57353" name="Image Bitmap" r:id="rId12" imgW="419048" imgH="733333" progId="Paint.Picture">
                      <p:embed/>
                    </p:oleObj>
                  </mc:Choice>
                  <mc:Fallback>
                    <p:oleObj name="Image Bitmap" r:id="rId12" imgW="419048" imgH="733333" progId="Paint.Picture">
                      <p:embed/>
                      <p:pic>
                        <p:nvPicPr>
                          <p:cNvPr id="0" name="Object 1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1" y="1584"/>
                            <a:ext cx="283" cy="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0056" name="Object 120"/>
              <p:cNvGraphicFramePr>
                <a:graphicFrameLocks noChangeAspect="1"/>
              </p:cNvGraphicFramePr>
              <p:nvPr/>
            </p:nvGraphicFramePr>
            <p:xfrm>
              <a:off x="3600" y="1632"/>
              <a:ext cx="354" cy="456"/>
            </p:xfrm>
            <a:graphic>
              <a:graphicData uri="http://schemas.openxmlformats.org/presentationml/2006/ole">
                <mc:AlternateContent xmlns:mc="http://schemas.openxmlformats.org/markup-compatibility/2006">
                  <mc:Choice xmlns:v="urn:schemas-microsoft-com:vml" Requires="v">
                    <p:oleObj spid="_x0000_s57354" name="Image Bitmap" r:id="rId13" imgW="561905" imgH="724001" progId="Paint.Picture">
                      <p:embed/>
                    </p:oleObj>
                  </mc:Choice>
                  <mc:Fallback>
                    <p:oleObj name="Image Bitmap" r:id="rId13" imgW="561905" imgH="724001" progId="Paint.Picture">
                      <p:embed/>
                      <p:pic>
                        <p:nvPicPr>
                          <p:cNvPr id="0" name="Object 1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00" y="1632"/>
                            <a:ext cx="354" cy="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40067" name="Group 131"/>
            <p:cNvGrpSpPr>
              <a:grpSpLocks/>
            </p:cNvGrpSpPr>
            <p:nvPr/>
          </p:nvGrpSpPr>
          <p:grpSpPr bwMode="auto">
            <a:xfrm>
              <a:off x="288" y="2832"/>
              <a:ext cx="2064" cy="1296"/>
              <a:chOff x="288" y="2832"/>
              <a:chExt cx="2064" cy="1296"/>
            </a:xfrm>
          </p:grpSpPr>
          <p:grpSp>
            <p:nvGrpSpPr>
              <p:cNvPr id="40029" name="Group 93"/>
              <p:cNvGrpSpPr>
                <a:grpSpLocks/>
              </p:cNvGrpSpPr>
              <p:nvPr/>
            </p:nvGrpSpPr>
            <p:grpSpPr bwMode="auto">
              <a:xfrm>
                <a:off x="1392" y="3216"/>
                <a:ext cx="960" cy="912"/>
                <a:chOff x="1392" y="1824"/>
                <a:chExt cx="960" cy="912"/>
              </a:xfrm>
            </p:grpSpPr>
            <p:sp>
              <p:nvSpPr>
                <p:cNvPr id="40030" name="Oval 94"/>
                <p:cNvSpPr>
                  <a:spLocks noChangeArrowheads="1"/>
                </p:cNvSpPr>
                <p:nvPr/>
              </p:nvSpPr>
              <p:spPr bwMode="auto">
                <a:xfrm>
                  <a:off x="1392" y="1824"/>
                  <a:ext cx="960" cy="912"/>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nvGrpSpPr>
                <p:cNvPr id="40031" name="Group 95"/>
                <p:cNvGrpSpPr>
                  <a:grpSpLocks/>
                </p:cNvGrpSpPr>
                <p:nvPr/>
              </p:nvGrpSpPr>
              <p:grpSpPr bwMode="auto">
                <a:xfrm>
                  <a:off x="1440" y="1968"/>
                  <a:ext cx="864" cy="480"/>
                  <a:chOff x="3264" y="1392"/>
                  <a:chExt cx="1680" cy="1104"/>
                </a:xfrm>
              </p:grpSpPr>
              <p:sp>
                <p:nvSpPr>
                  <p:cNvPr id="40032" name="Freeform 96"/>
                  <p:cNvSpPr>
                    <a:spLocks/>
                  </p:cNvSpPr>
                  <p:nvPr/>
                </p:nvSpPr>
                <p:spPr bwMode="auto">
                  <a:xfrm>
                    <a:off x="3408" y="1392"/>
                    <a:ext cx="1392" cy="1104"/>
                  </a:xfrm>
                  <a:custGeom>
                    <a:avLst/>
                    <a:gdLst>
                      <a:gd name="T0" fmla="*/ 0 w 1392"/>
                      <a:gd name="T1" fmla="*/ 432 h 1104"/>
                      <a:gd name="T2" fmla="*/ 720 w 1392"/>
                      <a:gd name="T3" fmla="*/ 0 h 1104"/>
                      <a:gd name="T4" fmla="*/ 1392 w 1392"/>
                      <a:gd name="T5" fmla="*/ 432 h 1104"/>
                      <a:gd name="T6" fmla="*/ 1392 w 1392"/>
                      <a:gd name="T7" fmla="*/ 1104 h 1104"/>
                      <a:gd name="T8" fmla="*/ 0 w 1392"/>
                      <a:gd name="T9" fmla="*/ 1104 h 1104"/>
                      <a:gd name="T10" fmla="*/ 0 w 1392"/>
                      <a:gd name="T11" fmla="*/ 432 h 1104"/>
                    </a:gdLst>
                    <a:ahLst/>
                    <a:cxnLst>
                      <a:cxn ang="0">
                        <a:pos x="T0" y="T1"/>
                      </a:cxn>
                      <a:cxn ang="0">
                        <a:pos x="T2" y="T3"/>
                      </a:cxn>
                      <a:cxn ang="0">
                        <a:pos x="T4" y="T5"/>
                      </a:cxn>
                      <a:cxn ang="0">
                        <a:pos x="T6" y="T7"/>
                      </a:cxn>
                      <a:cxn ang="0">
                        <a:pos x="T8" y="T9"/>
                      </a:cxn>
                      <a:cxn ang="0">
                        <a:pos x="T10" y="T11"/>
                      </a:cxn>
                    </a:cxnLst>
                    <a:rect l="0" t="0" r="r" b="b"/>
                    <a:pathLst>
                      <a:path w="1392" h="1104">
                        <a:moveTo>
                          <a:pt x="0" y="432"/>
                        </a:moveTo>
                        <a:lnTo>
                          <a:pt x="720" y="0"/>
                        </a:lnTo>
                        <a:lnTo>
                          <a:pt x="1392" y="432"/>
                        </a:lnTo>
                        <a:lnTo>
                          <a:pt x="1392" y="1104"/>
                        </a:lnTo>
                        <a:lnTo>
                          <a:pt x="0" y="1104"/>
                        </a:lnTo>
                        <a:lnTo>
                          <a:pt x="0" y="432"/>
                        </a:lnTo>
                        <a:close/>
                      </a:path>
                    </a:pathLst>
                  </a:custGeom>
                  <a:gradFill rotWithShape="0">
                    <a:gsLst>
                      <a:gs pos="0">
                        <a:srgbClr val="FFCC66">
                          <a:gamma/>
                          <a:shade val="75686"/>
                          <a:invGamma/>
                        </a:srgbClr>
                      </a:gs>
                      <a:gs pos="100000">
                        <a:srgbClr val="FFCC66"/>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0033" name="Line 97"/>
                  <p:cNvSpPr>
                    <a:spLocks noChangeShapeType="1"/>
                  </p:cNvSpPr>
                  <p:nvPr/>
                </p:nvSpPr>
                <p:spPr bwMode="auto">
                  <a:xfrm flipH="1">
                    <a:off x="3264" y="1824"/>
                    <a:ext cx="144" cy="96"/>
                  </a:xfrm>
                  <a:prstGeom prst="line">
                    <a:avLst/>
                  </a:prstGeom>
                  <a:no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0034" name="Line 98"/>
                  <p:cNvSpPr>
                    <a:spLocks noChangeShapeType="1"/>
                  </p:cNvSpPr>
                  <p:nvPr/>
                </p:nvSpPr>
                <p:spPr bwMode="auto">
                  <a:xfrm>
                    <a:off x="4800" y="1824"/>
                    <a:ext cx="144" cy="96"/>
                  </a:xfrm>
                  <a:prstGeom prst="line">
                    <a:avLst/>
                  </a:prstGeom>
                  <a:no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grpSp>
          <p:grpSp>
            <p:nvGrpSpPr>
              <p:cNvPr id="40035" name="Group 99"/>
              <p:cNvGrpSpPr>
                <a:grpSpLocks/>
              </p:cNvGrpSpPr>
              <p:nvPr/>
            </p:nvGrpSpPr>
            <p:grpSpPr bwMode="auto">
              <a:xfrm>
                <a:off x="384" y="3408"/>
                <a:ext cx="576" cy="576"/>
                <a:chOff x="384" y="2016"/>
                <a:chExt cx="576" cy="576"/>
              </a:xfrm>
            </p:grpSpPr>
            <p:sp>
              <p:nvSpPr>
                <p:cNvPr id="40036" name="Oval 100"/>
                <p:cNvSpPr>
                  <a:spLocks noChangeArrowheads="1"/>
                </p:cNvSpPr>
                <p:nvPr/>
              </p:nvSpPr>
              <p:spPr bwMode="auto">
                <a:xfrm>
                  <a:off x="384" y="2016"/>
                  <a:ext cx="576" cy="576"/>
                </a:xfrm>
                <a:prstGeom prst="ellipse">
                  <a:avLst/>
                </a:prstGeom>
                <a:noFill/>
                <a:ln w="28575">
                  <a:solidFill>
                    <a:schemeClr val="tx1"/>
                  </a:solidFill>
                  <a:round/>
                  <a:headEnd/>
                  <a:tailEnd/>
                </a:ln>
                <a:effectLst/>
                <a:extLst>
                  <a:ext uri="{909E8E84-426E-40DD-AFC4-6F175D3DCCD1}">
                    <a14:hiddenFill xmlns:a14="http://schemas.microsoft.com/office/drawing/2010/main">
                      <a:solidFill>
                        <a:srgbClr val="FFCC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nvGrpSpPr>
                <p:cNvPr id="40037" name="Group 101"/>
                <p:cNvGrpSpPr>
                  <a:grpSpLocks/>
                </p:cNvGrpSpPr>
                <p:nvPr/>
              </p:nvGrpSpPr>
              <p:grpSpPr bwMode="auto">
                <a:xfrm>
                  <a:off x="448" y="2212"/>
                  <a:ext cx="454" cy="198"/>
                  <a:chOff x="448" y="2212"/>
                  <a:chExt cx="454" cy="198"/>
                </a:xfrm>
              </p:grpSpPr>
              <p:sp>
                <p:nvSpPr>
                  <p:cNvPr id="40038" name="AutoShape 102"/>
                  <p:cNvSpPr>
                    <a:spLocks noChangeArrowheads="1"/>
                  </p:cNvSpPr>
                  <p:nvPr/>
                </p:nvSpPr>
                <p:spPr bwMode="auto">
                  <a:xfrm>
                    <a:off x="496" y="2212"/>
                    <a:ext cx="348" cy="99"/>
                  </a:xfrm>
                  <a:prstGeom prst="roundRect">
                    <a:avLst>
                      <a:gd name="adj" fmla="val 16667"/>
                    </a:avLst>
                  </a:prstGeom>
                  <a:gradFill rotWithShape="0">
                    <a:gsLst>
                      <a:gs pos="0">
                        <a:srgbClr val="99FF66">
                          <a:gamma/>
                          <a:shade val="46275"/>
                          <a:invGamma/>
                        </a:srgbClr>
                      </a:gs>
                      <a:gs pos="100000">
                        <a:srgbClr val="99FF66"/>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0039" name="AutoShape 103"/>
                  <p:cNvSpPr>
                    <a:spLocks noChangeArrowheads="1"/>
                  </p:cNvSpPr>
                  <p:nvPr/>
                </p:nvSpPr>
                <p:spPr bwMode="auto">
                  <a:xfrm>
                    <a:off x="496" y="2311"/>
                    <a:ext cx="354" cy="49"/>
                  </a:xfrm>
                  <a:prstGeom prst="roundRect">
                    <a:avLst>
                      <a:gd name="adj" fmla="val 16667"/>
                    </a:avLst>
                  </a:prstGeom>
                  <a:gradFill rotWithShape="0">
                    <a:gsLst>
                      <a:gs pos="0">
                        <a:srgbClr val="99FF66">
                          <a:gamma/>
                          <a:shade val="46275"/>
                          <a:invGamma/>
                        </a:srgbClr>
                      </a:gs>
                      <a:gs pos="50000">
                        <a:srgbClr val="99FF66"/>
                      </a:gs>
                      <a:gs pos="100000">
                        <a:srgbClr val="99FF66">
                          <a:gamma/>
                          <a:shade val="46275"/>
                          <a:invGamma/>
                        </a:srgbClr>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nvGrpSpPr>
                  <p:cNvPr id="40040" name="Group 104"/>
                  <p:cNvGrpSpPr>
                    <a:grpSpLocks/>
                  </p:cNvGrpSpPr>
                  <p:nvPr/>
                </p:nvGrpSpPr>
                <p:grpSpPr bwMode="auto">
                  <a:xfrm>
                    <a:off x="448" y="2281"/>
                    <a:ext cx="70" cy="129"/>
                    <a:chOff x="2832" y="1968"/>
                    <a:chExt cx="75" cy="147"/>
                  </a:xfrm>
                </p:grpSpPr>
                <p:sp>
                  <p:nvSpPr>
                    <p:cNvPr id="40041" name="Rectangle 105"/>
                    <p:cNvSpPr>
                      <a:spLocks noChangeArrowheads="1"/>
                    </p:cNvSpPr>
                    <p:nvPr/>
                  </p:nvSpPr>
                  <p:spPr bwMode="auto">
                    <a:xfrm>
                      <a:off x="2859" y="2019"/>
                      <a:ext cx="48" cy="96"/>
                    </a:xfrm>
                    <a:prstGeom prst="rect">
                      <a:avLst/>
                    </a:prstGeom>
                    <a:solidFill>
                      <a:srgbClr val="663300"/>
                    </a:solidFill>
                    <a:ln w="9525">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0042" name="Oval 106"/>
                    <p:cNvSpPr>
                      <a:spLocks noChangeArrowheads="1"/>
                    </p:cNvSpPr>
                    <p:nvPr/>
                  </p:nvSpPr>
                  <p:spPr bwMode="auto">
                    <a:xfrm>
                      <a:off x="2832" y="1968"/>
                      <a:ext cx="75" cy="75"/>
                    </a:xfrm>
                    <a:prstGeom prst="ellipse">
                      <a:avLst/>
                    </a:prstGeom>
                    <a:solidFill>
                      <a:srgbClr val="663300"/>
                    </a:solidFill>
                    <a:ln w="9525">
                      <a:solidFill>
                        <a:srgbClr val="66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grpSp>
                <p:nvGrpSpPr>
                  <p:cNvPr id="40043" name="Group 107"/>
                  <p:cNvGrpSpPr>
                    <a:grpSpLocks/>
                  </p:cNvGrpSpPr>
                  <p:nvPr/>
                </p:nvGrpSpPr>
                <p:grpSpPr bwMode="auto">
                  <a:xfrm flipH="1">
                    <a:off x="832" y="2281"/>
                    <a:ext cx="70" cy="129"/>
                    <a:chOff x="2832" y="1968"/>
                    <a:chExt cx="75" cy="147"/>
                  </a:xfrm>
                </p:grpSpPr>
                <p:sp>
                  <p:nvSpPr>
                    <p:cNvPr id="40044" name="Rectangle 108"/>
                    <p:cNvSpPr>
                      <a:spLocks noChangeArrowheads="1"/>
                    </p:cNvSpPr>
                    <p:nvPr/>
                  </p:nvSpPr>
                  <p:spPr bwMode="auto">
                    <a:xfrm>
                      <a:off x="2859" y="2019"/>
                      <a:ext cx="48" cy="96"/>
                    </a:xfrm>
                    <a:prstGeom prst="rect">
                      <a:avLst/>
                    </a:prstGeom>
                    <a:solidFill>
                      <a:srgbClr val="663300"/>
                    </a:solidFill>
                    <a:ln w="9525">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0045" name="Oval 109"/>
                    <p:cNvSpPr>
                      <a:spLocks noChangeArrowheads="1"/>
                    </p:cNvSpPr>
                    <p:nvPr/>
                  </p:nvSpPr>
                  <p:spPr bwMode="auto">
                    <a:xfrm>
                      <a:off x="2832" y="1968"/>
                      <a:ext cx="75" cy="75"/>
                    </a:xfrm>
                    <a:prstGeom prst="ellipse">
                      <a:avLst/>
                    </a:prstGeom>
                    <a:solidFill>
                      <a:srgbClr val="663300"/>
                    </a:solidFill>
                    <a:ln w="9525">
                      <a:solidFill>
                        <a:srgbClr val="66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sp>
                <p:nvSpPr>
                  <p:cNvPr id="40046" name="Line 110"/>
                  <p:cNvSpPr>
                    <a:spLocks noChangeShapeType="1"/>
                  </p:cNvSpPr>
                  <p:nvPr/>
                </p:nvSpPr>
                <p:spPr bwMode="auto">
                  <a:xfrm>
                    <a:off x="496" y="2368"/>
                    <a:ext cx="334" cy="1"/>
                  </a:xfrm>
                  <a:prstGeom prst="line">
                    <a:avLst/>
                  </a:prstGeom>
                  <a:noFill/>
                  <a:ln w="38100">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grpSp>
          <p:sp>
            <p:nvSpPr>
              <p:cNvPr id="40059" name="Rectangle 123"/>
              <p:cNvSpPr>
                <a:spLocks noChangeArrowheads="1"/>
              </p:cNvSpPr>
              <p:nvPr/>
            </p:nvSpPr>
            <p:spPr bwMode="auto">
              <a:xfrm>
                <a:off x="1536" y="2832"/>
                <a:ext cx="624" cy="33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nvGrpSpPr>
              <p:cNvPr id="40065" name="Group 129"/>
              <p:cNvGrpSpPr>
                <a:grpSpLocks/>
              </p:cNvGrpSpPr>
              <p:nvPr/>
            </p:nvGrpSpPr>
            <p:grpSpPr bwMode="auto">
              <a:xfrm>
                <a:off x="288" y="2976"/>
                <a:ext cx="432" cy="336"/>
                <a:chOff x="2880" y="3168"/>
                <a:chExt cx="432" cy="336"/>
              </a:xfrm>
            </p:grpSpPr>
            <p:graphicFrame>
              <p:nvGraphicFramePr>
                <p:cNvPr id="40062" name="Object 126"/>
                <p:cNvGraphicFramePr>
                  <a:graphicFrameLocks noChangeAspect="1"/>
                </p:cNvGraphicFramePr>
                <p:nvPr/>
              </p:nvGraphicFramePr>
              <p:xfrm>
                <a:off x="2928" y="3188"/>
                <a:ext cx="174" cy="311"/>
              </p:xfrm>
              <a:graphic>
                <a:graphicData uri="http://schemas.openxmlformats.org/presentationml/2006/ole">
                  <mc:AlternateContent xmlns:mc="http://schemas.openxmlformats.org/markup-compatibility/2006">
                    <mc:Choice xmlns:v="urn:schemas-microsoft-com:vml" Requires="v">
                      <p:oleObj spid="_x0000_s57355" name="Image Bitmap" r:id="rId14" imgW="419048" imgH="733333" progId="Paint.Picture">
                        <p:embed/>
                      </p:oleObj>
                    </mc:Choice>
                    <mc:Fallback>
                      <p:oleObj name="Image Bitmap" r:id="rId14" imgW="419048" imgH="733333" progId="Paint.Picture">
                        <p:embed/>
                        <p:pic>
                          <p:nvPicPr>
                            <p:cNvPr id="0" name="Object 1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8" y="3188"/>
                              <a:ext cx="174" cy="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0063" name="Object 127"/>
                <p:cNvGraphicFramePr>
                  <a:graphicFrameLocks noChangeAspect="1"/>
                </p:cNvGraphicFramePr>
                <p:nvPr/>
              </p:nvGraphicFramePr>
              <p:xfrm>
                <a:off x="3087" y="3218"/>
                <a:ext cx="218" cy="286"/>
              </p:xfrm>
              <a:graphic>
                <a:graphicData uri="http://schemas.openxmlformats.org/presentationml/2006/ole">
                  <mc:AlternateContent xmlns:mc="http://schemas.openxmlformats.org/markup-compatibility/2006">
                    <mc:Choice xmlns:v="urn:schemas-microsoft-com:vml" Requires="v">
                      <p:oleObj spid="_x0000_s57356" name="Image Bitmap" r:id="rId15" imgW="561905" imgH="724001" progId="Paint.Picture">
                        <p:embed/>
                      </p:oleObj>
                    </mc:Choice>
                    <mc:Fallback>
                      <p:oleObj name="Image Bitmap" r:id="rId15" imgW="561905" imgH="724001" progId="Paint.Picture">
                        <p:embed/>
                        <p:pic>
                          <p:nvPicPr>
                            <p:cNvPr id="0" name="Object 12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87" y="3218"/>
                              <a:ext cx="218" cy="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064" name="Rectangle 128"/>
                <p:cNvSpPr>
                  <a:spLocks noChangeArrowheads="1"/>
                </p:cNvSpPr>
                <p:nvPr/>
              </p:nvSpPr>
              <p:spPr bwMode="auto">
                <a:xfrm>
                  <a:off x="2880" y="3168"/>
                  <a:ext cx="432" cy="33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grpSp>
      </p:grpSp>
      <p:sp>
        <p:nvSpPr>
          <p:cNvPr id="40066" name="Text Box 130"/>
          <p:cNvSpPr txBox="1">
            <a:spLocks noChangeArrowheads="1"/>
          </p:cNvSpPr>
          <p:nvPr/>
        </p:nvSpPr>
        <p:spPr bwMode="auto">
          <a:xfrm>
            <a:off x="4191000" y="2133600"/>
            <a:ext cx="419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FR" altLang="fr-FR" b="1" u="sng">
                <a:solidFill>
                  <a:srgbClr val="008000"/>
                </a:solidFill>
              </a:rPr>
              <a:t>Propriété individuelle</a:t>
            </a:r>
          </a:p>
        </p:txBody>
      </p:sp>
      <p:sp>
        <p:nvSpPr>
          <p:cNvPr id="40068" name="Text Box 132"/>
          <p:cNvSpPr txBox="1">
            <a:spLocks noChangeArrowheads="1"/>
          </p:cNvSpPr>
          <p:nvPr/>
        </p:nvSpPr>
        <p:spPr bwMode="auto">
          <a:xfrm>
            <a:off x="4191000" y="4419600"/>
            <a:ext cx="4191000"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fr-FR" altLang="fr-FR" b="1" u="sng">
                <a:solidFill>
                  <a:srgbClr val="008000"/>
                </a:solidFill>
              </a:rPr>
              <a:t>Propriété commune</a:t>
            </a:r>
          </a:p>
        </p:txBody>
      </p:sp>
      <p:grpSp>
        <p:nvGrpSpPr>
          <p:cNvPr id="40074" name="Group 138"/>
          <p:cNvGrpSpPr>
            <a:grpSpLocks/>
          </p:cNvGrpSpPr>
          <p:nvPr/>
        </p:nvGrpSpPr>
        <p:grpSpPr bwMode="auto">
          <a:xfrm>
            <a:off x="3429000" y="4787900"/>
            <a:ext cx="5181600" cy="887413"/>
            <a:chOff x="2160" y="3016"/>
            <a:chExt cx="3264" cy="559"/>
          </a:xfrm>
        </p:grpSpPr>
        <p:sp>
          <p:nvSpPr>
            <p:cNvPr id="40070" name="Text Box 134"/>
            <p:cNvSpPr txBox="1">
              <a:spLocks noChangeArrowheads="1"/>
            </p:cNvSpPr>
            <p:nvPr/>
          </p:nvSpPr>
          <p:spPr bwMode="auto">
            <a:xfrm>
              <a:off x="2784" y="3016"/>
              <a:ext cx="2640" cy="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0000"/>
                </a:lnSpc>
                <a:spcBef>
                  <a:spcPct val="50000"/>
                </a:spcBef>
              </a:pPr>
              <a:r>
                <a:rPr lang="fr-FR" altLang="fr-FR" sz="1800">
                  <a:solidFill>
                    <a:srgbClr val="000099"/>
                  </a:solidFill>
                </a:rPr>
                <a:t>Communauté (hoirie, sté simple,  couple)</a:t>
              </a:r>
            </a:p>
            <a:p>
              <a:pPr>
                <a:lnSpc>
                  <a:spcPct val="80000"/>
                </a:lnSpc>
                <a:spcBef>
                  <a:spcPct val="50000"/>
                </a:spcBef>
              </a:pPr>
              <a:r>
                <a:rPr lang="fr-FR" altLang="fr-FR" sz="1800">
                  <a:solidFill>
                    <a:srgbClr val="000099"/>
                  </a:solidFill>
                </a:rPr>
                <a:t>1 droit de propriété. (Chacun à des droits sur l’entier)</a:t>
              </a:r>
              <a:endParaRPr lang="fr-FR" altLang="fr-FR"/>
            </a:p>
          </p:txBody>
        </p:sp>
        <p:sp>
          <p:nvSpPr>
            <p:cNvPr id="40071" name="Line 135"/>
            <p:cNvSpPr>
              <a:spLocks noChangeShapeType="1"/>
            </p:cNvSpPr>
            <p:nvPr/>
          </p:nvSpPr>
          <p:spPr bwMode="auto">
            <a:xfrm>
              <a:off x="2160" y="3120"/>
              <a:ext cx="624" cy="0"/>
            </a:xfrm>
            <a:prstGeom prst="line">
              <a:avLst/>
            </a:prstGeom>
            <a:noFill/>
            <a:ln w="28575">
              <a:solidFill>
                <a:srgbClr val="00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0072" name="Line 136"/>
            <p:cNvSpPr>
              <a:spLocks noChangeShapeType="1"/>
            </p:cNvSpPr>
            <p:nvPr/>
          </p:nvSpPr>
          <p:spPr bwMode="auto">
            <a:xfrm flipV="1">
              <a:off x="2208" y="3360"/>
              <a:ext cx="576" cy="0"/>
            </a:xfrm>
            <a:prstGeom prst="line">
              <a:avLst/>
            </a:prstGeom>
            <a:noFill/>
            <a:ln w="28575">
              <a:solidFill>
                <a:srgbClr val="00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sp>
        <p:nvSpPr>
          <p:cNvPr id="40073" name="Text Box 137"/>
          <p:cNvSpPr txBox="1">
            <a:spLocks noChangeArrowheads="1"/>
          </p:cNvSpPr>
          <p:nvPr/>
        </p:nvSpPr>
        <p:spPr bwMode="auto">
          <a:xfrm>
            <a:off x="4648200" y="5638800"/>
            <a:ext cx="3733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2000"/>
              <a:t>La chose appartient simultanément à toutes les personnes formant la communauté.</a:t>
            </a:r>
            <a:endParaRPr lang="fr-FR" alt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00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006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40022"/>
                                        </p:tgtEl>
                                        <p:attrNameLst>
                                          <p:attrName>style.visibility</p:attrName>
                                        </p:attrNameLst>
                                      </p:cBhvr>
                                      <p:to>
                                        <p:strVal val="visible"/>
                                      </p:to>
                                    </p:set>
                                    <p:animEffect transition="in" filter="wipe(left)">
                                      <p:cBhvr>
                                        <p:cTn id="15" dur="500"/>
                                        <p:tgtEl>
                                          <p:spTgt spid="4002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40013"/>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40024"/>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499"/>
                                          </p:stCondLst>
                                        </p:cTn>
                                        <p:tgtEl>
                                          <p:spTgt spid="40075"/>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40068"/>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40074"/>
                                        </p:tgtEl>
                                        <p:attrNameLst>
                                          <p:attrName>style.visibility</p:attrName>
                                        </p:attrNameLst>
                                      </p:cBhvr>
                                      <p:to>
                                        <p:strVal val="visible"/>
                                      </p:to>
                                    </p:set>
                                    <p:animEffect transition="in" filter="wipe(left)">
                                      <p:cBhvr>
                                        <p:cTn id="36" dur="500"/>
                                        <p:tgtEl>
                                          <p:spTgt spid="40074"/>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400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13" grpId="0" autoUpdateAnimBg="0"/>
      <p:bldP spid="40024" grpId="0" animBg="1" autoUpdateAnimBg="0"/>
      <p:bldP spid="40066" grpId="0" autoUpdateAnimBg="0"/>
      <p:bldP spid="40068" grpId="0" autoUpdateAnimBg="0"/>
      <p:bldP spid="40073"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Line 2"/>
          <p:cNvSpPr>
            <a:spLocks noChangeShapeType="1"/>
          </p:cNvSpPr>
          <p:nvPr/>
        </p:nvSpPr>
        <p:spPr bwMode="auto">
          <a:xfrm>
            <a:off x="0" y="1447800"/>
            <a:ext cx="9144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nvGrpSpPr>
          <p:cNvPr id="40963" name="Group 3"/>
          <p:cNvGrpSpPr>
            <a:grpSpLocks/>
          </p:cNvGrpSpPr>
          <p:nvPr/>
        </p:nvGrpSpPr>
        <p:grpSpPr bwMode="auto">
          <a:xfrm>
            <a:off x="457200" y="381000"/>
            <a:ext cx="8305800" cy="854075"/>
            <a:chOff x="288" y="240"/>
            <a:chExt cx="5232" cy="538"/>
          </a:xfrm>
        </p:grpSpPr>
        <p:sp>
          <p:nvSpPr>
            <p:cNvPr id="40964" name="Oval 4"/>
            <p:cNvSpPr>
              <a:spLocks noChangeArrowheads="1"/>
            </p:cNvSpPr>
            <p:nvPr/>
          </p:nvSpPr>
          <p:spPr bwMode="auto">
            <a:xfrm>
              <a:off x="304" y="240"/>
              <a:ext cx="288" cy="288"/>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0965" name="Rectangle 5"/>
            <p:cNvSpPr>
              <a:spLocks noChangeArrowheads="1"/>
            </p:cNvSpPr>
            <p:nvPr/>
          </p:nvSpPr>
          <p:spPr bwMode="auto">
            <a:xfrm>
              <a:off x="288" y="576"/>
              <a:ext cx="336" cy="19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aphicFrame>
          <p:nvGraphicFramePr>
            <p:cNvPr id="40966" name="Object 6"/>
            <p:cNvGraphicFramePr>
              <a:graphicFrameLocks noChangeAspect="1"/>
            </p:cNvGraphicFramePr>
            <p:nvPr/>
          </p:nvGraphicFramePr>
          <p:xfrm>
            <a:off x="4128" y="240"/>
            <a:ext cx="138" cy="240"/>
          </p:xfrm>
          <a:graphic>
            <a:graphicData uri="http://schemas.openxmlformats.org/presentationml/2006/ole">
              <mc:AlternateContent xmlns:mc="http://schemas.openxmlformats.org/markup-compatibility/2006">
                <mc:Choice xmlns:v="urn:schemas-microsoft-com:vml" Requires="v">
                  <p:oleObj spid="_x0000_s41111" name="Image Bitmap" r:id="rId3" imgW="419048" imgH="733333" progId="Paint.Picture">
                    <p:embed/>
                  </p:oleObj>
                </mc:Choice>
                <mc:Fallback>
                  <p:oleObj name="Image Bitmap" r:id="rId3" imgW="419048" imgH="733333" progId="Paint.Picture">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8" y="240"/>
                          <a:ext cx="138"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40967" name="Group 7"/>
            <p:cNvGrpSpPr>
              <a:grpSpLocks/>
            </p:cNvGrpSpPr>
            <p:nvPr/>
          </p:nvGrpSpPr>
          <p:grpSpPr bwMode="auto">
            <a:xfrm>
              <a:off x="3792" y="528"/>
              <a:ext cx="480" cy="240"/>
              <a:chOff x="3341" y="1552"/>
              <a:chExt cx="859" cy="536"/>
            </a:xfrm>
          </p:grpSpPr>
          <p:graphicFrame>
            <p:nvGraphicFramePr>
              <p:cNvPr id="40968" name="Object 8"/>
              <p:cNvGraphicFramePr>
                <a:graphicFrameLocks noChangeAspect="1"/>
              </p:cNvGraphicFramePr>
              <p:nvPr/>
            </p:nvGraphicFramePr>
            <p:xfrm>
              <a:off x="3936" y="1552"/>
              <a:ext cx="264" cy="528"/>
            </p:xfrm>
            <a:graphic>
              <a:graphicData uri="http://schemas.openxmlformats.org/presentationml/2006/ole">
                <mc:AlternateContent xmlns:mc="http://schemas.openxmlformats.org/markup-compatibility/2006">
                  <mc:Choice xmlns:v="urn:schemas-microsoft-com:vml" Requires="v">
                    <p:oleObj spid="_x0000_s41112" name="Image Bitmap" r:id="rId5" imgW="419048" imgH="733333" progId="Paint.Picture">
                      <p:embed/>
                    </p:oleObj>
                  </mc:Choice>
                  <mc:Fallback>
                    <p:oleObj name="Image Bitmap" r:id="rId5" imgW="419048" imgH="733333" progId="Paint.Picture">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6" y="1552"/>
                            <a:ext cx="264" cy="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0969" name="Object 9"/>
              <p:cNvGraphicFramePr>
                <a:graphicFrameLocks noChangeAspect="1"/>
              </p:cNvGraphicFramePr>
              <p:nvPr/>
            </p:nvGraphicFramePr>
            <p:xfrm>
              <a:off x="3341" y="1584"/>
              <a:ext cx="283" cy="496"/>
            </p:xfrm>
            <a:graphic>
              <a:graphicData uri="http://schemas.openxmlformats.org/presentationml/2006/ole">
                <mc:AlternateContent xmlns:mc="http://schemas.openxmlformats.org/markup-compatibility/2006">
                  <mc:Choice xmlns:v="urn:schemas-microsoft-com:vml" Requires="v">
                    <p:oleObj spid="_x0000_s41113" name="Image Bitmap" r:id="rId6" imgW="419048" imgH="733333" progId="Paint.Picture">
                      <p:embed/>
                    </p:oleObj>
                  </mc:Choice>
                  <mc:Fallback>
                    <p:oleObj name="Image Bitmap" r:id="rId6" imgW="419048" imgH="733333" progId="Paint.Picture">
                      <p:embed/>
                      <p:pic>
                        <p:nvPicPr>
                          <p:cNvPr id="0"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1" y="1584"/>
                            <a:ext cx="283" cy="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0970" name="Object 10"/>
              <p:cNvGraphicFramePr>
                <a:graphicFrameLocks noChangeAspect="1"/>
              </p:cNvGraphicFramePr>
              <p:nvPr/>
            </p:nvGraphicFramePr>
            <p:xfrm>
              <a:off x="3600" y="1632"/>
              <a:ext cx="354" cy="456"/>
            </p:xfrm>
            <a:graphic>
              <a:graphicData uri="http://schemas.openxmlformats.org/presentationml/2006/ole">
                <mc:AlternateContent xmlns:mc="http://schemas.openxmlformats.org/markup-compatibility/2006">
                  <mc:Choice xmlns:v="urn:schemas-microsoft-com:vml" Requires="v">
                    <p:oleObj spid="_x0000_s41114" name="Image Bitmap" r:id="rId7" imgW="561905" imgH="724001" progId="Paint.Picture">
                      <p:embed/>
                    </p:oleObj>
                  </mc:Choice>
                  <mc:Fallback>
                    <p:oleObj name="Image Bitmap" r:id="rId7" imgW="561905" imgH="724001" progId="Paint.Picture">
                      <p:embed/>
                      <p:pic>
                        <p:nvPicPr>
                          <p:cNvPr id="0"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00" y="1632"/>
                            <a:ext cx="354" cy="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40971" name="Text Box 11"/>
            <p:cNvSpPr txBox="1">
              <a:spLocks noChangeArrowheads="1"/>
            </p:cNvSpPr>
            <p:nvPr/>
          </p:nvSpPr>
          <p:spPr bwMode="auto">
            <a:xfrm>
              <a:off x="624" y="240"/>
              <a:ext cx="1248" cy="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2000"/>
                <a:t>=  propriété</a:t>
              </a:r>
            </a:p>
            <a:p>
              <a:pPr>
                <a:spcBef>
                  <a:spcPct val="50000"/>
                </a:spcBef>
              </a:pPr>
              <a:r>
                <a:rPr lang="fr-FR" altLang="fr-FR" sz="2000"/>
                <a:t>=  collectivité</a:t>
              </a:r>
              <a:endParaRPr lang="fr-FR" altLang="fr-FR"/>
            </a:p>
          </p:txBody>
        </p:sp>
        <p:sp>
          <p:nvSpPr>
            <p:cNvPr id="40972" name="Text Box 12"/>
            <p:cNvSpPr txBox="1">
              <a:spLocks noChangeArrowheads="1"/>
            </p:cNvSpPr>
            <p:nvPr/>
          </p:nvSpPr>
          <p:spPr bwMode="auto">
            <a:xfrm>
              <a:off x="4272" y="240"/>
              <a:ext cx="1248" cy="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2000"/>
                <a:t>=  propriétaire</a:t>
              </a:r>
            </a:p>
            <a:p>
              <a:pPr>
                <a:spcBef>
                  <a:spcPct val="50000"/>
                </a:spcBef>
              </a:pPr>
              <a:r>
                <a:rPr lang="fr-FR" altLang="fr-FR" sz="2000"/>
                <a:t>=  copropriétaires</a:t>
              </a:r>
              <a:endParaRPr lang="fr-FR" altLang="fr-FR"/>
            </a:p>
          </p:txBody>
        </p:sp>
      </p:grpSp>
      <p:sp>
        <p:nvSpPr>
          <p:cNvPr id="40973" name="Rectangle 13"/>
          <p:cNvSpPr>
            <a:spLocks noChangeArrowheads="1"/>
          </p:cNvSpPr>
          <p:nvPr/>
        </p:nvSpPr>
        <p:spPr bwMode="auto">
          <a:xfrm rot="-5400000">
            <a:off x="7505700" y="3086100"/>
            <a:ext cx="2286000" cy="381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800">
                <a:solidFill>
                  <a:srgbClr val="FF3300"/>
                </a:solidFill>
                <a:latin typeface="Arial" panose="020B0604020202020204" pitchFamily="34" charset="0"/>
              </a:rPr>
              <a:t>Collective </a:t>
            </a:r>
            <a:r>
              <a:rPr lang="fr-FR" altLang="fr-FR" sz="1400">
                <a:solidFill>
                  <a:srgbClr val="FF3300"/>
                </a:solidFill>
                <a:latin typeface="Arial" panose="020B0604020202020204" pitchFamily="34" charset="0"/>
              </a:rPr>
              <a:t>(CC 646)</a:t>
            </a:r>
            <a:endParaRPr lang="fr-FR" altLang="fr-FR"/>
          </a:p>
        </p:txBody>
      </p:sp>
      <p:grpSp>
        <p:nvGrpSpPr>
          <p:cNvPr id="40974" name="Group 14"/>
          <p:cNvGrpSpPr>
            <a:grpSpLocks/>
          </p:cNvGrpSpPr>
          <p:nvPr/>
        </p:nvGrpSpPr>
        <p:grpSpPr bwMode="auto">
          <a:xfrm>
            <a:off x="228600" y="1752600"/>
            <a:ext cx="8610600" cy="4953000"/>
            <a:chOff x="144" y="1104"/>
            <a:chExt cx="5424" cy="3120"/>
          </a:xfrm>
        </p:grpSpPr>
        <p:sp>
          <p:nvSpPr>
            <p:cNvPr id="40975" name="Rectangle 15"/>
            <p:cNvSpPr>
              <a:spLocks noChangeArrowheads="1"/>
            </p:cNvSpPr>
            <p:nvPr/>
          </p:nvSpPr>
          <p:spPr bwMode="auto">
            <a:xfrm>
              <a:off x="144" y="1104"/>
              <a:ext cx="1056" cy="2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800">
                  <a:latin typeface="Arial" panose="020B0604020202020204" pitchFamily="34" charset="0"/>
                </a:rPr>
                <a:t>Biens mobiliers</a:t>
              </a:r>
              <a:endParaRPr lang="fr-FR" altLang="fr-FR"/>
            </a:p>
          </p:txBody>
        </p:sp>
        <p:sp>
          <p:nvSpPr>
            <p:cNvPr id="40976" name="Rectangle 16"/>
            <p:cNvSpPr>
              <a:spLocks noChangeArrowheads="1"/>
            </p:cNvSpPr>
            <p:nvPr/>
          </p:nvSpPr>
          <p:spPr bwMode="auto">
            <a:xfrm>
              <a:off x="1200" y="1104"/>
              <a:ext cx="1440" cy="2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800">
                  <a:latin typeface="Arial" panose="020B0604020202020204" pitchFamily="34" charset="0"/>
                </a:rPr>
                <a:t>Biens immobiliers</a:t>
              </a:r>
              <a:endParaRPr lang="fr-FR" altLang="fr-FR"/>
            </a:p>
          </p:txBody>
        </p:sp>
        <p:sp>
          <p:nvSpPr>
            <p:cNvPr id="40977" name="Rectangle 17"/>
            <p:cNvSpPr>
              <a:spLocks noChangeArrowheads="1"/>
            </p:cNvSpPr>
            <p:nvPr/>
          </p:nvSpPr>
          <p:spPr bwMode="auto">
            <a:xfrm>
              <a:off x="2640" y="1104"/>
              <a:ext cx="2928" cy="2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800">
                  <a:latin typeface="Arial" panose="020B0604020202020204" pitchFamily="34" charset="0"/>
                </a:rPr>
                <a:t>Types de propriété</a:t>
              </a:r>
              <a:endParaRPr lang="fr-FR" altLang="fr-FR"/>
            </a:p>
          </p:txBody>
        </p:sp>
        <p:sp>
          <p:nvSpPr>
            <p:cNvPr id="40978" name="Rectangle 18"/>
            <p:cNvSpPr>
              <a:spLocks noChangeArrowheads="1"/>
            </p:cNvSpPr>
            <p:nvPr/>
          </p:nvSpPr>
          <p:spPr bwMode="auto">
            <a:xfrm>
              <a:off x="144" y="1344"/>
              <a:ext cx="1056" cy="14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0979" name="Rectangle 19"/>
            <p:cNvSpPr>
              <a:spLocks noChangeArrowheads="1"/>
            </p:cNvSpPr>
            <p:nvPr/>
          </p:nvSpPr>
          <p:spPr bwMode="auto">
            <a:xfrm>
              <a:off x="1200" y="1344"/>
              <a:ext cx="1440" cy="14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0980" name="Rectangle 20"/>
            <p:cNvSpPr>
              <a:spLocks noChangeArrowheads="1"/>
            </p:cNvSpPr>
            <p:nvPr/>
          </p:nvSpPr>
          <p:spPr bwMode="auto">
            <a:xfrm>
              <a:off x="144" y="2784"/>
              <a:ext cx="1056" cy="14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0981" name="Rectangle 21"/>
            <p:cNvSpPr>
              <a:spLocks noChangeArrowheads="1"/>
            </p:cNvSpPr>
            <p:nvPr/>
          </p:nvSpPr>
          <p:spPr bwMode="auto">
            <a:xfrm>
              <a:off x="1200" y="2784"/>
              <a:ext cx="1440" cy="14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0982" name="Rectangle 22"/>
            <p:cNvSpPr>
              <a:spLocks noChangeArrowheads="1"/>
            </p:cNvSpPr>
            <p:nvPr/>
          </p:nvSpPr>
          <p:spPr bwMode="auto">
            <a:xfrm>
              <a:off x="2640" y="1344"/>
              <a:ext cx="2688" cy="14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0983" name="Rectangle 23"/>
            <p:cNvSpPr>
              <a:spLocks noChangeArrowheads="1"/>
            </p:cNvSpPr>
            <p:nvPr/>
          </p:nvSpPr>
          <p:spPr bwMode="auto">
            <a:xfrm>
              <a:off x="2640" y="2784"/>
              <a:ext cx="2688" cy="14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sp>
        <p:nvSpPr>
          <p:cNvPr id="40984" name="Rectangle 24"/>
          <p:cNvSpPr>
            <a:spLocks noChangeArrowheads="1"/>
          </p:cNvSpPr>
          <p:nvPr/>
        </p:nvSpPr>
        <p:spPr bwMode="auto">
          <a:xfrm rot="-5400000">
            <a:off x="7505700" y="5372100"/>
            <a:ext cx="2286000" cy="381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fr-CH" altLang="fr-FR"/>
          </a:p>
        </p:txBody>
      </p:sp>
      <p:sp>
        <p:nvSpPr>
          <p:cNvPr id="41006" name="Text Box 46"/>
          <p:cNvSpPr txBox="1">
            <a:spLocks noChangeArrowheads="1"/>
          </p:cNvSpPr>
          <p:nvPr/>
        </p:nvSpPr>
        <p:spPr bwMode="auto">
          <a:xfrm>
            <a:off x="4648200" y="3276600"/>
            <a:ext cx="3581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2000"/>
              <a:t>Chaque copropriétaire a une quote-part égale d’une chose matériellement non divisée.</a:t>
            </a:r>
            <a:r>
              <a:rPr lang="fr-FR" altLang="fr-FR"/>
              <a:t> </a:t>
            </a:r>
          </a:p>
        </p:txBody>
      </p:sp>
      <p:sp>
        <p:nvSpPr>
          <p:cNvPr id="41011" name="Rectangle 51"/>
          <p:cNvSpPr>
            <a:spLocks noChangeArrowheads="1"/>
          </p:cNvSpPr>
          <p:nvPr/>
        </p:nvSpPr>
        <p:spPr bwMode="auto">
          <a:xfrm rot="-5400000">
            <a:off x="7505700" y="5372100"/>
            <a:ext cx="2286000" cy="381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800">
                <a:solidFill>
                  <a:srgbClr val="FF3300"/>
                </a:solidFill>
                <a:latin typeface="Arial" panose="020B0604020202020204" pitchFamily="34" charset="0"/>
              </a:rPr>
              <a:t>Collective </a:t>
            </a:r>
            <a:r>
              <a:rPr lang="fr-FR" altLang="fr-FR" sz="1400">
                <a:solidFill>
                  <a:srgbClr val="FF3300"/>
                </a:solidFill>
                <a:latin typeface="Arial" panose="020B0604020202020204" pitchFamily="34" charset="0"/>
              </a:rPr>
              <a:t>(CC 712)</a:t>
            </a:r>
            <a:endParaRPr lang="fr-FR" altLang="fr-FR"/>
          </a:p>
        </p:txBody>
      </p:sp>
      <p:sp>
        <p:nvSpPr>
          <p:cNvPr id="41041" name="Text Box 81"/>
          <p:cNvSpPr txBox="1">
            <a:spLocks noChangeArrowheads="1"/>
          </p:cNvSpPr>
          <p:nvPr/>
        </p:nvSpPr>
        <p:spPr bwMode="auto">
          <a:xfrm>
            <a:off x="4191000" y="2133600"/>
            <a:ext cx="419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FR" altLang="fr-FR" b="1" u="sng">
                <a:solidFill>
                  <a:srgbClr val="008000"/>
                </a:solidFill>
              </a:rPr>
              <a:t>Copropriété</a:t>
            </a:r>
          </a:p>
        </p:txBody>
      </p:sp>
      <p:sp>
        <p:nvSpPr>
          <p:cNvPr id="41042" name="Text Box 82"/>
          <p:cNvSpPr txBox="1">
            <a:spLocks noChangeArrowheads="1"/>
          </p:cNvSpPr>
          <p:nvPr/>
        </p:nvSpPr>
        <p:spPr bwMode="auto">
          <a:xfrm>
            <a:off x="4191000" y="4419600"/>
            <a:ext cx="4191000"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fr-FR" altLang="fr-FR" b="1" u="sng">
                <a:solidFill>
                  <a:srgbClr val="008000"/>
                </a:solidFill>
              </a:rPr>
              <a:t>Propriété par étage (PPE)</a:t>
            </a:r>
          </a:p>
        </p:txBody>
      </p:sp>
      <p:sp>
        <p:nvSpPr>
          <p:cNvPr id="41047" name="Text Box 87"/>
          <p:cNvSpPr txBox="1">
            <a:spLocks noChangeArrowheads="1"/>
          </p:cNvSpPr>
          <p:nvPr/>
        </p:nvSpPr>
        <p:spPr bwMode="auto">
          <a:xfrm>
            <a:off x="4648200" y="5410200"/>
            <a:ext cx="3733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2000"/>
              <a:t>Chaque copropriétaire a un droit de propriété exclusif sur une partie déterminée du bâtiment. </a:t>
            </a:r>
            <a:endParaRPr lang="fr-FR" altLang="fr-FR"/>
          </a:p>
        </p:txBody>
      </p:sp>
      <p:sp>
        <p:nvSpPr>
          <p:cNvPr id="41051" name="Rectangle 91"/>
          <p:cNvSpPr>
            <a:spLocks noChangeArrowheads="1"/>
          </p:cNvSpPr>
          <p:nvPr/>
        </p:nvSpPr>
        <p:spPr bwMode="auto">
          <a:xfrm>
            <a:off x="3048000" y="0"/>
            <a:ext cx="457200" cy="6096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nvGrpSpPr>
          <p:cNvPr id="41084" name="Group 124"/>
          <p:cNvGrpSpPr>
            <a:grpSpLocks/>
          </p:cNvGrpSpPr>
          <p:nvPr/>
        </p:nvGrpSpPr>
        <p:grpSpPr bwMode="auto">
          <a:xfrm>
            <a:off x="609600" y="2286000"/>
            <a:ext cx="3133725" cy="2035175"/>
            <a:chOff x="384" y="1440"/>
            <a:chExt cx="1974" cy="1282"/>
          </a:xfrm>
        </p:grpSpPr>
        <p:grpSp>
          <p:nvGrpSpPr>
            <p:cNvPr id="41013" name="Group 53"/>
            <p:cNvGrpSpPr>
              <a:grpSpLocks/>
            </p:cNvGrpSpPr>
            <p:nvPr/>
          </p:nvGrpSpPr>
          <p:grpSpPr bwMode="auto">
            <a:xfrm>
              <a:off x="1488" y="1440"/>
              <a:ext cx="528" cy="336"/>
              <a:chOff x="3341" y="1552"/>
              <a:chExt cx="859" cy="536"/>
            </a:xfrm>
          </p:grpSpPr>
          <p:graphicFrame>
            <p:nvGraphicFramePr>
              <p:cNvPr id="41014" name="Object 54"/>
              <p:cNvGraphicFramePr>
                <a:graphicFrameLocks noChangeAspect="1"/>
              </p:cNvGraphicFramePr>
              <p:nvPr/>
            </p:nvGraphicFramePr>
            <p:xfrm>
              <a:off x="3936" y="1552"/>
              <a:ext cx="264" cy="528"/>
            </p:xfrm>
            <a:graphic>
              <a:graphicData uri="http://schemas.openxmlformats.org/presentationml/2006/ole">
                <mc:AlternateContent xmlns:mc="http://schemas.openxmlformats.org/markup-compatibility/2006">
                  <mc:Choice xmlns:v="urn:schemas-microsoft-com:vml" Requires="v">
                    <p:oleObj spid="_x0000_s41115" name="Image Bitmap" r:id="rId9" imgW="419048" imgH="733333" progId="Paint.Picture">
                      <p:embed/>
                    </p:oleObj>
                  </mc:Choice>
                  <mc:Fallback>
                    <p:oleObj name="Image Bitmap" r:id="rId9" imgW="419048" imgH="733333" progId="Paint.Picture">
                      <p:embed/>
                      <p:pic>
                        <p:nvPicPr>
                          <p:cNvPr id="0" name="Object 5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6" y="1552"/>
                            <a:ext cx="264" cy="528"/>
                          </a:xfrm>
                          <a:prstGeom prst="rect">
                            <a:avLst/>
                          </a:prstGeom>
                          <a:solidFill>
                            <a:srgbClr val="FF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15" name="Object 55"/>
              <p:cNvGraphicFramePr>
                <a:graphicFrameLocks noChangeAspect="1"/>
              </p:cNvGraphicFramePr>
              <p:nvPr/>
            </p:nvGraphicFramePr>
            <p:xfrm>
              <a:off x="3341" y="1584"/>
              <a:ext cx="283" cy="496"/>
            </p:xfrm>
            <a:graphic>
              <a:graphicData uri="http://schemas.openxmlformats.org/presentationml/2006/ole">
                <mc:AlternateContent xmlns:mc="http://schemas.openxmlformats.org/markup-compatibility/2006">
                  <mc:Choice xmlns:v="urn:schemas-microsoft-com:vml" Requires="v">
                    <p:oleObj spid="_x0000_s41116" name="Image Bitmap" r:id="rId10" imgW="419048" imgH="733333" progId="Paint.Picture">
                      <p:embed/>
                    </p:oleObj>
                  </mc:Choice>
                  <mc:Fallback>
                    <p:oleObj name="Image Bitmap" r:id="rId10" imgW="419048" imgH="733333" progId="Paint.Picture">
                      <p:embed/>
                      <p:pic>
                        <p:nvPicPr>
                          <p:cNvPr id="0" name="Object 5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1" y="1584"/>
                            <a:ext cx="283" cy="496"/>
                          </a:xfrm>
                          <a:prstGeom prst="rect">
                            <a:avLst/>
                          </a:prstGeom>
                          <a:solidFill>
                            <a:srgbClr val="FF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16" name="Object 56"/>
              <p:cNvGraphicFramePr>
                <a:graphicFrameLocks noChangeAspect="1"/>
              </p:cNvGraphicFramePr>
              <p:nvPr/>
            </p:nvGraphicFramePr>
            <p:xfrm>
              <a:off x="3600" y="1632"/>
              <a:ext cx="354" cy="456"/>
            </p:xfrm>
            <a:graphic>
              <a:graphicData uri="http://schemas.openxmlformats.org/presentationml/2006/ole">
                <mc:AlternateContent xmlns:mc="http://schemas.openxmlformats.org/markup-compatibility/2006">
                  <mc:Choice xmlns:v="urn:schemas-microsoft-com:vml" Requires="v">
                    <p:oleObj spid="_x0000_s41117" name="Image Bitmap" r:id="rId11" imgW="561905" imgH="724001" progId="Paint.Picture">
                      <p:embed/>
                    </p:oleObj>
                  </mc:Choice>
                  <mc:Fallback>
                    <p:oleObj name="Image Bitmap" r:id="rId11" imgW="561905" imgH="724001" progId="Paint.Picture">
                      <p:embed/>
                      <p:pic>
                        <p:nvPicPr>
                          <p:cNvPr id="0" name="Object 5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00" y="1632"/>
                            <a:ext cx="354" cy="456"/>
                          </a:xfrm>
                          <a:prstGeom prst="rect">
                            <a:avLst/>
                          </a:prstGeom>
                          <a:solidFill>
                            <a:srgbClr val="FF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aphicFrame>
          <p:nvGraphicFramePr>
            <p:cNvPr id="41038" name="Object 78"/>
            <p:cNvGraphicFramePr>
              <a:graphicFrameLocks noChangeAspect="1"/>
            </p:cNvGraphicFramePr>
            <p:nvPr/>
          </p:nvGraphicFramePr>
          <p:xfrm>
            <a:off x="474" y="1728"/>
            <a:ext cx="198" cy="311"/>
          </p:xfrm>
          <a:graphic>
            <a:graphicData uri="http://schemas.openxmlformats.org/presentationml/2006/ole">
              <mc:AlternateContent xmlns:mc="http://schemas.openxmlformats.org/markup-compatibility/2006">
                <mc:Choice xmlns:v="urn:schemas-microsoft-com:vml" Requires="v">
                  <p:oleObj spid="_x0000_s41118" name="Image Bitmap" r:id="rId12" imgW="419048" imgH="733333" progId="Paint.Picture">
                    <p:embed/>
                  </p:oleObj>
                </mc:Choice>
                <mc:Fallback>
                  <p:oleObj name="Image Bitmap" r:id="rId12" imgW="419048" imgH="733333" progId="Paint.Picture">
                    <p:embed/>
                    <p:pic>
                      <p:nvPicPr>
                        <p:cNvPr id="0" name="Object 7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 y="1728"/>
                          <a:ext cx="198" cy="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39" name="Object 79"/>
            <p:cNvGraphicFramePr>
              <a:graphicFrameLocks noChangeAspect="1"/>
            </p:cNvGraphicFramePr>
            <p:nvPr/>
          </p:nvGraphicFramePr>
          <p:xfrm>
            <a:off x="672" y="1752"/>
            <a:ext cx="248" cy="286"/>
          </p:xfrm>
          <a:graphic>
            <a:graphicData uri="http://schemas.openxmlformats.org/presentationml/2006/ole">
              <mc:AlternateContent xmlns:mc="http://schemas.openxmlformats.org/markup-compatibility/2006">
                <mc:Choice xmlns:v="urn:schemas-microsoft-com:vml" Requires="v">
                  <p:oleObj spid="_x0000_s41119" name="Image Bitmap" r:id="rId13" imgW="561905" imgH="724001" progId="Paint.Picture">
                    <p:embed/>
                  </p:oleObj>
                </mc:Choice>
                <mc:Fallback>
                  <p:oleObj name="Image Bitmap" r:id="rId13" imgW="561905" imgH="724001" progId="Paint.Picture">
                    <p:embed/>
                    <p:pic>
                      <p:nvPicPr>
                        <p:cNvPr id="0" name="Object 7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2" y="1752"/>
                          <a:ext cx="248" cy="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48" name="Object 88"/>
            <p:cNvGraphicFramePr>
              <a:graphicFrameLocks noChangeAspect="1"/>
            </p:cNvGraphicFramePr>
            <p:nvPr/>
          </p:nvGraphicFramePr>
          <p:xfrm>
            <a:off x="2016" y="1488"/>
            <a:ext cx="198" cy="311"/>
          </p:xfrm>
          <a:graphic>
            <a:graphicData uri="http://schemas.openxmlformats.org/presentationml/2006/ole">
              <mc:AlternateContent xmlns:mc="http://schemas.openxmlformats.org/markup-compatibility/2006">
                <mc:Choice xmlns:v="urn:schemas-microsoft-com:vml" Requires="v">
                  <p:oleObj spid="_x0000_s41120" name="Image Bitmap" r:id="rId14" imgW="419048" imgH="733333" progId="Paint.Picture">
                    <p:embed/>
                  </p:oleObj>
                </mc:Choice>
                <mc:Fallback>
                  <p:oleObj name="Image Bitmap" r:id="rId14" imgW="419048" imgH="733333" progId="Paint.Picture">
                    <p:embed/>
                    <p:pic>
                      <p:nvPicPr>
                        <p:cNvPr id="0" name="Object 8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6" y="1488"/>
                          <a:ext cx="198" cy="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41058" name="Group 98"/>
            <p:cNvGrpSpPr>
              <a:grpSpLocks/>
            </p:cNvGrpSpPr>
            <p:nvPr/>
          </p:nvGrpSpPr>
          <p:grpSpPr bwMode="auto">
            <a:xfrm>
              <a:off x="1386" y="1789"/>
              <a:ext cx="972" cy="933"/>
              <a:chOff x="1386" y="1789"/>
              <a:chExt cx="972" cy="933"/>
            </a:xfrm>
          </p:grpSpPr>
          <p:sp>
            <p:nvSpPr>
              <p:cNvPr id="41059" name="Arc 99"/>
              <p:cNvSpPr>
                <a:spLocks/>
              </p:cNvSpPr>
              <p:nvPr/>
            </p:nvSpPr>
            <p:spPr bwMode="auto">
              <a:xfrm>
                <a:off x="1872" y="1789"/>
                <a:ext cx="486" cy="466"/>
              </a:xfrm>
              <a:custGeom>
                <a:avLst/>
                <a:gdLst>
                  <a:gd name="G0" fmla="+- 0 0 0"/>
                  <a:gd name="G1" fmla="+- 21600 0 0"/>
                  <a:gd name="G2" fmla="+- 21600 0 0"/>
                  <a:gd name="T0" fmla="*/ 0 w 21600"/>
                  <a:gd name="T1" fmla="*/ 0 h 21847"/>
                  <a:gd name="T2" fmla="*/ 21599 w 21600"/>
                  <a:gd name="T3" fmla="*/ 21847 h 21847"/>
                  <a:gd name="T4" fmla="*/ 0 w 21600"/>
                  <a:gd name="T5" fmla="*/ 21600 h 21847"/>
                </a:gdLst>
                <a:ahLst/>
                <a:cxnLst>
                  <a:cxn ang="0">
                    <a:pos x="T0" y="T1"/>
                  </a:cxn>
                  <a:cxn ang="0">
                    <a:pos x="T2" y="T3"/>
                  </a:cxn>
                  <a:cxn ang="0">
                    <a:pos x="T4" y="T5"/>
                  </a:cxn>
                </a:cxnLst>
                <a:rect l="0" t="0" r="r" b="b"/>
                <a:pathLst>
                  <a:path w="21600" h="21847" fill="none" extrusionOk="0">
                    <a:moveTo>
                      <a:pt x="-1" y="0"/>
                    </a:moveTo>
                    <a:cubicBezTo>
                      <a:pt x="11929" y="0"/>
                      <a:pt x="21600" y="9670"/>
                      <a:pt x="21600" y="21600"/>
                    </a:cubicBezTo>
                    <a:cubicBezTo>
                      <a:pt x="21600" y="21682"/>
                      <a:pt x="21599" y="21764"/>
                      <a:pt x="21598" y="21846"/>
                    </a:cubicBezTo>
                  </a:path>
                  <a:path w="21600" h="21847" stroke="0" extrusionOk="0">
                    <a:moveTo>
                      <a:pt x="-1" y="0"/>
                    </a:moveTo>
                    <a:cubicBezTo>
                      <a:pt x="11929" y="0"/>
                      <a:pt x="21600" y="9670"/>
                      <a:pt x="21600" y="21600"/>
                    </a:cubicBezTo>
                    <a:cubicBezTo>
                      <a:pt x="21600" y="21682"/>
                      <a:pt x="21599" y="21764"/>
                      <a:pt x="21598" y="21846"/>
                    </a:cubicBezTo>
                    <a:lnTo>
                      <a:pt x="0" y="21600"/>
                    </a:lnTo>
                    <a:close/>
                  </a:path>
                </a:pathLst>
              </a:custGeom>
              <a:solidFill>
                <a:srgbClr val="0066FF"/>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1060" name="Arc 100"/>
              <p:cNvSpPr>
                <a:spLocks/>
              </p:cNvSpPr>
              <p:nvPr/>
            </p:nvSpPr>
            <p:spPr bwMode="auto">
              <a:xfrm flipH="1" flipV="1">
                <a:off x="1386" y="2256"/>
                <a:ext cx="486" cy="466"/>
              </a:xfrm>
              <a:custGeom>
                <a:avLst/>
                <a:gdLst>
                  <a:gd name="G0" fmla="+- 0 0 0"/>
                  <a:gd name="G1" fmla="+- 21600 0 0"/>
                  <a:gd name="G2" fmla="+- 21600 0 0"/>
                  <a:gd name="T0" fmla="*/ 0 w 21600"/>
                  <a:gd name="T1" fmla="*/ 0 h 21847"/>
                  <a:gd name="T2" fmla="*/ 21599 w 21600"/>
                  <a:gd name="T3" fmla="*/ 21847 h 21847"/>
                  <a:gd name="T4" fmla="*/ 0 w 21600"/>
                  <a:gd name="T5" fmla="*/ 21600 h 21847"/>
                </a:gdLst>
                <a:ahLst/>
                <a:cxnLst>
                  <a:cxn ang="0">
                    <a:pos x="T0" y="T1"/>
                  </a:cxn>
                  <a:cxn ang="0">
                    <a:pos x="T2" y="T3"/>
                  </a:cxn>
                  <a:cxn ang="0">
                    <a:pos x="T4" y="T5"/>
                  </a:cxn>
                </a:cxnLst>
                <a:rect l="0" t="0" r="r" b="b"/>
                <a:pathLst>
                  <a:path w="21600" h="21847" fill="none" extrusionOk="0">
                    <a:moveTo>
                      <a:pt x="-1" y="0"/>
                    </a:moveTo>
                    <a:cubicBezTo>
                      <a:pt x="11929" y="0"/>
                      <a:pt x="21600" y="9670"/>
                      <a:pt x="21600" y="21600"/>
                    </a:cubicBezTo>
                    <a:cubicBezTo>
                      <a:pt x="21600" y="21682"/>
                      <a:pt x="21599" y="21764"/>
                      <a:pt x="21598" y="21846"/>
                    </a:cubicBezTo>
                  </a:path>
                  <a:path w="21600" h="21847" stroke="0" extrusionOk="0">
                    <a:moveTo>
                      <a:pt x="-1" y="0"/>
                    </a:moveTo>
                    <a:cubicBezTo>
                      <a:pt x="11929" y="0"/>
                      <a:pt x="21600" y="9670"/>
                      <a:pt x="21600" y="21600"/>
                    </a:cubicBezTo>
                    <a:cubicBezTo>
                      <a:pt x="21600" y="21682"/>
                      <a:pt x="21599" y="21764"/>
                      <a:pt x="21598" y="21846"/>
                    </a:cubicBezTo>
                    <a:lnTo>
                      <a:pt x="0" y="21600"/>
                    </a:lnTo>
                    <a:close/>
                  </a:path>
                </a:pathLst>
              </a:custGeom>
              <a:solidFill>
                <a:srgbClr val="FF3300"/>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1061" name="Arc 101"/>
              <p:cNvSpPr>
                <a:spLocks/>
              </p:cNvSpPr>
              <p:nvPr/>
            </p:nvSpPr>
            <p:spPr bwMode="auto">
              <a:xfrm flipV="1">
                <a:off x="1872" y="2256"/>
                <a:ext cx="486" cy="466"/>
              </a:xfrm>
              <a:custGeom>
                <a:avLst/>
                <a:gdLst>
                  <a:gd name="G0" fmla="+- 0 0 0"/>
                  <a:gd name="G1" fmla="+- 21600 0 0"/>
                  <a:gd name="G2" fmla="+- 21600 0 0"/>
                  <a:gd name="T0" fmla="*/ 0 w 21600"/>
                  <a:gd name="T1" fmla="*/ 0 h 21847"/>
                  <a:gd name="T2" fmla="*/ 21599 w 21600"/>
                  <a:gd name="T3" fmla="*/ 21847 h 21847"/>
                  <a:gd name="T4" fmla="*/ 0 w 21600"/>
                  <a:gd name="T5" fmla="*/ 21600 h 21847"/>
                </a:gdLst>
                <a:ahLst/>
                <a:cxnLst>
                  <a:cxn ang="0">
                    <a:pos x="T0" y="T1"/>
                  </a:cxn>
                  <a:cxn ang="0">
                    <a:pos x="T2" y="T3"/>
                  </a:cxn>
                  <a:cxn ang="0">
                    <a:pos x="T4" y="T5"/>
                  </a:cxn>
                </a:cxnLst>
                <a:rect l="0" t="0" r="r" b="b"/>
                <a:pathLst>
                  <a:path w="21600" h="21847" fill="none" extrusionOk="0">
                    <a:moveTo>
                      <a:pt x="-1" y="0"/>
                    </a:moveTo>
                    <a:cubicBezTo>
                      <a:pt x="11929" y="0"/>
                      <a:pt x="21600" y="9670"/>
                      <a:pt x="21600" y="21600"/>
                    </a:cubicBezTo>
                    <a:cubicBezTo>
                      <a:pt x="21600" y="21682"/>
                      <a:pt x="21599" y="21764"/>
                      <a:pt x="21598" y="21846"/>
                    </a:cubicBezTo>
                  </a:path>
                  <a:path w="21600" h="21847" stroke="0" extrusionOk="0">
                    <a:moveTo>
                      <a:pt x="-1" y="0"/>
                    </a:moveTo>
                    <a:cubicBezTo>
                      <a:pt x="11929" y="0"/>
                      <a:pt x="21600" y="9670"/>
                      <a:pt x="21600" y="21600"/>
                    </a:cubicBezTo>
                    <a:cubicBezTo>
                      <a:pt x="21600" y="21682"/>
                      <a:pt x="21599" y="21764"/>
                      <a:pt x="21598" y="21846"/>
                    </a:cubicBezTo>
                    <a:lnTo>
                      <a:pt x="0" y="21600"/>
                    </a:lnTo>
                    <a:close/>
                  </a:path>
                </a:pathLst>
              </a:custGeom>
              <a:solidFill>
                <a:srgbClr val="FFCC00"/>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1062" name="Arc 102"/>
              <p:cNvSpPr>
                <a:spLocks/>
              </p:cNvSpPr>
              <p:nvPr/>
            </p:nvSpPr>
            <p:spPr bwMode="auto">
              <a:xfrm flipH="1">
                <a:off x="1386" y="1790"/>
                <a:ext cx="486" cy="466"/>
              </a:xfrm>
              <a:custGeom>
                <a:avLst/>
                <a:gdLst>
                  <a:gd name="G0" fmla="+- 0 0 0"/>
                  <a:gd name="G1" fmla="+- 21600 0 0"/>
                  <a:gd name="G2" fmla="+- 21600 0 0"/>
                  <a:gd name="T0" fmla="*/ 0 w 21600"/>
                  <a:gd name="T1" fmla="*/ 0 h 21847"/>
                  <a:gd name="T2" fmla="*/ 21599 w 21600"/>
                  <a:gd name="T3" fmla="*/ 21847 h 21847"/>
                  <a:gd name="T4" fmla="*/ 0 w 21600"/>
                  <a:gd name="T5" fmla="*/ 21600 h 21847"/>
                </a:gdLst>
                <a:ahLst/>
                <a:cxnLst>
                  <a:cxn ang="0">
                    <a:pos x="T0" y="T1"/>
                  </a:cxn>
                  <a:cxn ang="0">
                    <a:pos x="T2" y="T3"/>
                  </a:cxn>
                  <a:cxn ang="0">
                    <a:pos x="T4" y="T5"/>
                  </a:cxn>
                </a:cxnLst>
                <a:rect l="0" t="0" r="r" b="b"/>
                <a:pathLst>
                  <a:path w="21600" h="21847" fill="none" extrusionOk="0">
                    <a:moveTo>
                      <a:pt x="-1" y="0"/>
                    </a:moveTo>
                    <a:cubicBezTo>
                      <a:pt x="11929" y="0"/>
                      <a:pt x="21600" y="9670"/>
                      <a:pt x="21600" y="21600"/>
                    </a:cubicBezTo>
                    <a:cubicBezTo>
                      <a:pt x="21600" y="21682"/>
                      <a:pt x="21599" y="21764"/>
                      <a:pt x="21598" y="21846"/>
                    </a:cubicBezTo>
                  </a:path>
                  <a:path w="21600" h="21847" stroke="0" extrusionOk="0">
                    <a:moveTo>
                      <a:pt x="-1" y="0"/>
                    </a:moveTo>
                    <a:cubicBezTo>
                      <a:pt x="11929" y="0"/>
                      <a:pt x="21600" y="9670"/>
                      <a:pt x="21600" y="21600"/>
                    </a:cubicBezTo>
                    <a:cubicBezTo>
                      <a:pt x="21600" y="21682"/>
                      <a:pt x="21599" y="21764"/>
                      <a:pt x="21598" y="21846"/>
                    </a:cubicBezTo>
                    <a:lnTo>
                      <a:pt x="0" y="21600"/>
                    </a:lnTo>
                    <a:close/>
                  </a:path>
                </a:pathLst>
              </a:custGeom>
              <a:solidFill>
                <a:schemeClr val="accent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nvGrpSpPr>
              <p:cNvPr id="41063" name="Group 103"/>
              <p:cNvGrpSpPr>
                <a:grpSpLocks/>
              </p:cNvGrpSpPr>
              <p:nvPr/>
            </p:nvGrpSpPr>
            <p:grpSpPr bwMode="auto">
              <a:xfrm>
                <a:off x="1440" y="1968"/>
                <a:ext cx="864" cy="480"/>
                <a:chOff x="3264" y="1392"/>
                <a:chExt cx="1680" cy="1104"/>
              </a:xfrm>
            </p:grpSpPr>
            <p:sp>
              <p:nvSpPr>
                <p:cNvPr id="41064" name="Freeform 104"/>
                <p:cNvSpPr>
                  <a:spLocks/>
                </p:cNvSpPr>
                <p:nvPr/>
              </p:nvSpPr>
              <p:spPr bwMode="auto">
                <a:xfrm>
                  <a:off x="3408" y="1392"/>
                  <a:ext cx="1392" cy="1104"/>
                </a:xfrm>
                <a:custGeom>
                  <a:avLst/>
                  <a:gdLst>
                    <a:gd name="T0" fmla="*/ 0 w 1392"/>
                    <a:gd name="T1" fmla="*/ 432 h 1104"/>
                    <a:gd name="T2" fmla="*/ 720 w 1392"/>
                    <a:gd name="T3" fmla="*/ 0 h 1104"/>
                    <a:gd name="T4" fmla="*/ 1392 w 1392"/>
                    <a:gd name="T5" fmla="*/ 432 h 1104"/>
                    <a:gd name="T6" fmla="*/ 1392 w 1392"/>
                    <a:gd name="T7" fmla="*/ 1104 h 1104"/>
                    <a:gd name="T8" fmla="*/ 0 w 1392"/>
                    <a:gd name="T9" fmla="*/ 1104 h 1104"/>
                    <a:gd name="T10" fmla="*/ 0 w 1392"/>
                    <a:gd name="T11" fmla="*/ 432 h 1104"/>
                  </a:gdLst>
                  <a:ahLst/>
                  <a:cxnLst>
                    <a:cxn ang="0">
                      <a:pos x="T0" y="T1"/>
                    </a:cxn>
                    <a:cxn ang="0">
                      <a:pos x="T2" y="T3"/>
                    </a:cxn>
                    <a:cxn ang="0">
                      <a:pos x="T4" y="T5"/>
                    </a:cxn>
                    <a:cxn ang="0">
                      <a:pos x="T6" y="T7"/>
                    </a:cxn>
                    <a:cxn ang="0">
                      <a:pos x="T8" y="T9"/>
                    </a:cxn>
                    <a:cxn ang="0">
                      <a:pos x="T10" y="T11"/>
                    </a:cxn>
                  </a:cxnLst>
                  <a:rect l="0" t="0" r="r" b="b"/>
                  <a:pathLst>
                    <a:path w="1392" h="1104">
                      <a:moveTo>
                        <a:pt x="0" y="432"/>
                      </a:moveTo>
                      <a:lnTo>
                        <a:pt x="720" y="0"/>
                      </a:lnTo>
                      <a:lnTo>
                        <a:pt x="1392" y="432"/>
                      </a:lnTo>
                      <a:lnTo>
                        <a:pt x="1392" y="1104"/>
                      </a:lnTo>
                      <a:lnTo>
                        <a:pt x="0" y="1104"/>
                      </a:lnTo>
                      <a:lnTo>
                        <a:pt x="0" y="432"/>
                      </a:lnTo>
                      <a:close/>
                    </a:path>
                  </a:pathLst>
                </a:custGeom>
                <a:gradFill rotWithShape="0">
                  <a:gsLst>
                    <a:gs pos="0">
                      <a:srgbClr val="FFCC66">
                        <a:gamma/>
                        <a:shade val="75686"/>
                        <a:invGamma/>
                      </a:srgbClr>
                    </a:gs>
                    <a:gs pos="100000">
                      <a:srgbClr val="FFCC66"/>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1065" name="Line 105"/>
                <p:cNvSpPr>
                  <a:spLocks noChangeShapeType="1"/>
                </p:cNvSpPr>
                <p:nvPr/>
              </p:nvSpPr>
              <p:spPr bwMode="auto">
                <a:xfrm flipH="1">
                  <a:off x="3264" y="1824"/>
                  <a:ext cx="144" cy="96"/>
                </a:xfrm>
                <a:prstGeom prst="line">
                  <a:avLst/>
                </a:prstGeom>
                <a:no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1066" name="Line 106"/>
                <p:cNvSpPr>
                  <a:spLocks noChangeShapeType="1"/>
                </p:cNvSpPr>
                <p:nvPr/>
              </p:nvSpPr>
              <p:spPr bwMode="auto">
                <a:xfrm>
                  <a:off x="4800" y="1824"/>
                  <a:ext cx="144" cy="96"/>
                </a:xfrm>
                <a:prstGeom prst="line">
                  <a:avLst/>
                </a:prstGeom>
                <a:no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grpSp>
        <p:grpSp>
          <p:nvGrpSpPr>
            <p:cNvPr id="41067" name="Group 107"/>
            <p:cNvGrpSpPr>
              <a:grpSpLocks/>
            </p:cNvGrpSpPr>
            <p:nvPr/>
          </p:nvGrpSpPr>
          <p:grpSpPr bwMode="auto">
            <a:xfrm>
              <a:off x="384" y="2064"/>
              <a:ext cx="576" cy="576"/>
              <a:chOff x="1248" y="2832"/>
              <a:chExt cx="576" cy="576"/>
            </a:xfrm>
          </p:grpSpPr>
          <p:grpSp>
            <p:nvGrpSpPr>
              <p:cNvPr id="41068" name="Group 108"/>
              <p:cNvGrpSpPr>
                <a:grpSpLocks/>
              </p:cNvGrpSpPr>
              <p:nvPr/>
            </p:nvGrpSpPr>
            <p:grpSpPr bwMode="auto">
              <a:xfrm>
                <a:off x="1248" y="2832"/>
                <a:ext cx="576" cy="576"/>
                <a:chOff x="1296" y="2016"/>
                <a:chExt cx="576" cy="576"/>
              </a:xfrm>
            </p:grpSpPr>
            <p:sp>
              <p:nvSpPr>
                <p:cNvPr id="41069" name="Arc 109"/>
                <p:cNvSpPr>
                  <a:spLocks/>
                </p:cNvSpPr>
                <p:nvPr/>
              </p:nvSpPr>
              <p:spPr bwMode="auto">
                <a:xfrm>
                  <a:off x="1584" y="2016"/>
                  <a:ext cx="288" cy="288"/>
                </a:xfrm>
                <a:custGeom>
                  <a:avLst/>
                  <a:gdLst>
                    <a:gd name="G0" fmla="+- 0 0 0"/>
                    <a:gd name="G1" fmla="+- 21600 0 0"/>
                    <a:gd name="G2" fmla="+- 21600 0 0"/>
                    <a:gd name="T0" fmla="*/ 0 w 21600"/>
                    <a:gd name="T1" fmla="*/ 0 h 21847"/>
                    <a:gd name="T2" fmla="*/ 21599 w 21600"/>
                    <a:gd name="T3" fmla="*/ 21847 h 21847"/>
                    <a:gd name="T4" fmla="*/ 0 w 21600"/>
                    <a:gd name="T5" fmla="*/ 21600 h 21847"/>
                  </a:gdLst>
                  <a:ahLst/>
                  <a:cxnLst>
                    <a:cxn ang="0">
                      <a:pos x="T0" y="T1"/>
                    </a:cxn>
                    <a:cxn ang="0">
                      <a:pos x="T2" y="T3"/>
                    </a:cxn>
                    <a:cxn ang="0">
                      <a:pos x="T4" y="T5"/>
                    </a:cxn>
                  </a:cxnLst>
                  <a:rect l="0" t="0" r="r" b="b"/>
                  <a:pathLst>
                    <a:path w="21600" h="21847" fill="none" extrusionOk="0">
                      <a:moveTo>
                        <a:pt x="-1" y="0"/>
                      </a:moveTo>
                      <a:cubicBezTo>
                        <a:pt x="11929" y="0"/>
                        <a:pt x="21600" y="9670"/>
                        <a:pt x="21600" y="21600"/>
                      </a:cubicBezTo>
                      <a:cubicBezTo>
                        <a:pt x="21600" y="21682"/>
                        <a:pt x="21599" y="21764"/>
                        <a:pt x="21598" y="21846"/>
                      </a:cubicBezTo>
                    </a:path>
                    <a:path w="21600" h="21847" stroke="0" extrusionOk="0">
                      <a:moveTo>
                        <a:pt x="-1" y="0"/>
                      </a:moveTo>
                      <a:cubicBezTo>
                        <a:pt x="11929" y="0"/>
                        <a:pt x="21600" y="9670"/>
                        <a:pt x="21600" y="21600"/>
                      </a:cubicBezTo>
                      <a:cubicBezTo>
                        <a:pt x="21600" y="21682"/>
                        <a:pt x="21599" y="21764"/>
                        <a:pt x="21598" y="21846"/>
                      </a:cubicBezTo>
                      <a:lnTo>
                        <a:pt x="0" y="21600"/>
                      </a:lnTo>
                      <a:close/>
                    </a:path>
                  </a:pathLst>
                </a:custGeom>
                <a:solidFill>
                  <a:srgbClr val="0066FF"/>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1070" name="Arc 110"/>
                <p:cNvSpPr>
                  <a:spLocks/>
                </p:cNvSpPr>
                <p:nvPr/>
              </p:nvSpPr>
              <p:spPr bwMode="auto">
                <a:xfrm flipH="1" flipV="1">
                  <a:off x="1296" y="2304"/>
                  <a:ext cx="288" cy="288"/>
                </a:xfrm>
                <a:custGeom>
                  <a:avLst/>
                  <a:gdLst>
                    <a:gd name="G0" fmla="+- 0 0 0"/>
                    <a:gd name="G1" fmla="+- 21600 0 0"/>
                    <a:gd name="G2" fmla="+- 21600 0 0"/>
                    <a:gd name="T0" fmla="*/ 0 w 21600"/>
                    <a:gd name="T1" fmla="*/ 0 h 21847"/>
                    <a:gd name="T2" fmla="*/ 21599 w 21600"/>
                    <a:gd name="T3" fmla="*/ 21847 h 21847"/>
                    <a:gd name="T4" fmla="*/ 0 w 21600"/>
                    <a:gd name="T5" fmla="*/ 21600 h 21847"/>
                  </a:gdLst>
                  <a:ahLst/>
                  <a:cxnLst>
                    <a:cxn ang="0">
                      <a:pos x="T0" y="T1"/>
                    </a:cxn>
                    <a:cxn ang="0">
                      <a:pos x="T2" y="T3"/>
                    </a:cxn>
                    <a:cxn ang="0">
                      <a:pos x="T4" y="T5"/>
                    </a:cxn>
                  </a:cxnLst>
                  <a:rect l="0" t="0" r="r" b="b"/>
                  <a:pathLst>
                    <a:path w="21600" h="21847" fill="none" extrusionOk="0">
                      <a:moveTo>
                        <a:pt x="-1" y="0"/>
                      </a:moveTo>
                      <a:cubicBezTo>
                        <a:pt x="11929" y="0"/>
                        <a:pt x="21600" y="9670"/>
                        <a:pt x="21600" y="21600"/>
                      </a:cubicBezTo>
                      <a:cubicBezTo>
                        <a:pt x="21600" y="21682"/>
                        <a:pt x="21599" y="21764"/>
                        <a:pt x="21598" y="21846"/>
                      </a:cubicBezTo>
                    </a:path>
                    <a:path w="21600" h="21847" stroke="0" extrusionOk="0">
                      <a:moveTo>
                        <a:pt x="-1" y="0"/>
                      </a:moveTo>
                      <a:cubicBezTo>
                        <a:pt x="11929" y="0"/>
                        <a:pt x="21600" y="9670"/>
                        <a:pt x="21600" y="21600"/>
                      </a:cubicBezTo>
                      <a:cubicBezTo>
                        <a:pt x="21600" y="21682"/>
                        <a:pt x="21599" y="21764"/>
                        <a:pt x="21598" y="21846"/>
                      </a:cubicBezTo>
                      <a:lnTo>
                        <a:pt x="0" y="21600"/>
                      </a:lnTo>
                      <a:close/>
                    </a:path>
                  </a:pathLst>
                </a:custGeom>
                <a:solidFill>
                  <a:srgbClr val="FF3300"/>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1071" name="Arc 111"/>
                <p:cNvSpPr>
                  <a:spLocks/>
                </p:cNvSpPr>
                <p:nvPr/>
              </p:nvSpPr>
              <p:spPr bwMode="auto">
                <a:xfrm flipV="1">
                  <a:off x="1584" y="2304"/>
                  <a:ext cx="288" cy="288"/>
                </a:xfrm>
                <a:custGeom>
                  <a:avLst/>
                  <a:gdLst>
                    <a:gd name="G0" fmla="+- 0 0 0"/>
                    <a:gd name="G1" fmla="+- 21600 0 0"/>
                    <a:gd name="G2" fmla="+- 21600 0 0"/>
                    <a:gd name="T0" fmla="*/ 0 w 21600"/>
                    <a:gd name="T1" fmla="*/ 0 h 21847"/>
                    <a:gd name="T2" fmla="*/ 21599 w 21600"/>
                    <a:gd name="T3" fmla="*/ 21847 h 21847"/>
                    <a:gd name="T4" fmla="*/ 0 w 21600"/>
                    <a:gd name="T5" fmla="*/ 21600 h 21847"/>
                  </a:gdLst>
                  <a:ahLst/>
                  <a:cxnLst>
                    <a:cxn ang="0">
                      <a:pos x="T0" y="T1"/>
                    </a:cxn>
                    <a:cxn ang="0">
                      <a:pos x="T2" y="T3"/>
                    </a:cxn>
                    <a:cxn ang="0">
                      <a:pos x="T4" y="T5"/>
                    </a:cxn>
                  </a:cxnLst>
                  <a:rect l="0" t="0" r="r" b="b"/>
                  <a:pathLst>
                    <a:path w="21600" h="21847" fill="none" extrusionOk="0">
                      <a:moveTo>
                        <a:pt x="-1" y="0"/>
                      </a:moveTo>
                      <a:cubicBezTo>
                        <a:pt x="11929" y="0"/>
                        <a:pt x="21600" y="9670"/>
                        <a:pt x="21600" y="21600"/>
                      </a:cubicBezTo>
                      <a:cubicBezTo>
                        <a:pt x="21600" y="21682"/>
                        <a:pt x="21599" y="21764"/>
                        <a:pt x="21598" y="21846"/>
                      </a:cubicBezTo>
                    </a:path>
                    <a:path w="21600" h="21847" stroke="0" extrusionOk="0">
                      <a:moveTo>
                        <a:pt x="-1" y="0"/>
                      </a:moveTo>
                      <a:cubicBezTo>
                        <a:pt x="11929" y="0"/>
                        <a:pt x="21600" y="9670"/>
                        <a:pt x="21600" y="21600"/>
                      </a:cubicBezTo>
                      <a:cubicBezTo>
                        <a:pt x="21600" y="21682"/>
                        <a:pt x="21599" y="21764"/>
                        <a:pt x="21598" y="21846"/>
                      </a:cubicBezTo>
                      <a:lnTo>
                        <a:pt x="0" y="21600"/>
                      </a:lnTo>
                      <a:close/>
                    </a:path>
                  </a:pathLst>
                </a:custGeom>
                <a:solidFill>
                  <a:srgbClr val="0066FF"/>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1072" name="Arc 112"/>
                <p:cNvSpPr>
                  <a:spLocks/>
                </p:cNvSpPr>
                <p:nvPr/>
              </p:nvSpPr>
              <p:spPr bwMode="auto">
                <a:xfrm flipH="1">
                  <a:off x="1296" y="2017"/>
                  <a:ext cx="288" cy="287"/>
                </a:xfrm>
                <a:custGeom>
                  <a:avLst/>
                  <a:gdLst>
                    <a:gd name="G0" fmla="+- 0 0 0"/>
                    <a:gd name="G1" fmla="+- 21600 0 0"/>
                    <a:gd name="G2" fmla="+- 21600 0 0"/>
                    <a:gd name="T0" fmla="*/ 0 w 21600"/>
                    <a:gd name="T1" fmla="*/ 0 h 21847"/>
                    <a:gd name="T2" fmla="*/ 21599 w 21600"/>
                    <a:gd name="T3" fmla="*/ 21847 h 21847"/>
                    <a:gd name="T4" fmla="*/ 0 w 21600"/>
                    <a:gd name="T5" fmla="*/ 21600 h 21847"/>
                  </a:gdLst>
                  <a:ahLst/>
                  <a:cxnLst>
                    <a:cxn ang="0">
                      <a:pos x="T0" y="T1"/>
                    </a:cxn>
                    <a:cxn ang="0">
                      <a:pos x="T2" y="T3"/>
                    </a:cxn>
                    <a:cxn ang="0">
                      <a:pos x="T4" y="T5"/>
                    </a:cxn>
                  </a:cxnLst>
                  <a:rect l="0" t="0" r="r" b="b"/>
                  <a:pathLst>
                    <a:path w="21600" h="21847" fill="none" extrusionOk="0">
                      <a:moveTo>
                        <a:pt x="-1" y="0"/>
                      </a:moveTo>
                      <a:cubicBezTo>
                        <a:pt x="11929" y="0"/>
                        <a:pt x="21600" y="9670"/>
                        <a:pt x="21600" y="21600"/>
                      </a:cubicBezTo>
                      <a:cubicBezTo>
                        <a:pt x="21600" y="21682"/>
                        <a:pt x="21599" y="21764"/>
                        <a:pt x="21598" y="21846"/>
                      </a:cubicBezTo>
                    </a:path>
                    <a:path w="21600" h="21847" stroke="0" extrusionOk="0">
                      <a:moveTo>
                        <a:pt x="-1" y="0"/>
                      </a:moveTo>
                      <a:cubicBezTo>
                        <a:pt x="11929" y="0"/>
                        <a:pt x="21600" y="9670"/>
                        <a:pt x="21600" y="21600"/>
                      </a:cubicBezTo>
                      <a:cubicBezTo>
                        <a:pt x="21600" y="21682"/>
                        <a:pt x="21599" y="21764"/>
                        <a:pt x="21598" y="21846"/>
                      </a:cubicBezTo>
                      <a:lnTo>
                        <a:pt x="0" y="21600"/>
                      </a:lnTo>
                      <a:close/>
                    </a:path>
                  </a:pathLst>
                </a:custGeom>
                <a:solidFill>
                  <a:srgbClr val="FF3300"/>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grpSp>
            <p:nvGrpSpPr>
              <p:cNvPr id="41073" name="Group 113"/>
              <p:cNvGrpSpPr>
                <a:grpSpLocks/>
              </p:cNvGrpSpPr>
              <p:nvPr/>
            </p:nvGrpSpPr>
            <p:grpSpPr bwMode="auto">
              <a:xfrm>
                <a:off x="1296" y="3024"/>
                <a:ext cx="454" cy="198"/>
                <a:chOff x="448" y="2212"/>
                <a:chExt cx="454" cy="198"/>
              </a:xfrm>
            </p:grpSpPr>
            <p:sp>
              <p:nvSpPr>
                <p:cNvPr id="41074" name="AutoShape 114"/>
                <p:cNvSpPr>
                  <a:spLocks noChangeArrowheads="1"/>
                </p:cNvSpPr>
                <p:nvPr/>
              </p:nvSpPr>
              <p:spPr bwMode="auto">
                <a:xfrm>
                  <a:off x="496" y="2212"/>
                  <a:ext cx="348" cy="99"/>
                </a:xfrm>
                <a:prstGeom prst="roundRect">
                  <a:avLst>
                    <a:gd name="adj" fmla="val 16667"/>
                  </a:avLst>
                </a:prstGeom>
                <a:gradFill rotWithShape="0">
                  <a:gsLst>
                    <a:gs pos="0">
                      <a:srgbClr val="99FF66">
                        <a:gamma/>
                        <a:shade val="46275"/>
                        <a:invGamma/>
                      </a:srgbClr>
                    </a:gs>
                    <a:gs pos="100000">
                      <a:srgbClr val="99FF66"/>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1075" name="AutoShape 115"/>
                <p:cNvSpPr>
                  <a:spLocks noChangeArrowheads="1"/>
                </p:cNvSpPr>
                <p:nvPr/>
              </p:nvSpPr>
              <p:spPr bwMode="auto">
                <a:xfrm>
                  <a:off x="496" y="2311"/>
                  <a:ext cx="354" cy="49"/>
                </a:xfrm>
                <a:prstGeom prst="roundRect">
                  <a:avLst>
                    <a:gd name="adj" fmla="val 16667"/>
                  </a:avLst>
                </a:prstGeom>
                <a:gradFill rotWithShape="0">
                  <a:gsLst>
                    <a:gs pos="0">
                      <a:srgbClr val="99FF66">
                        <a:gamma/>
                        <a:shade val="46275"/>
                        <a:invGamma/>
                      </a:srgbClr>
                    </a:gs>
                    <a:gs pos="50000">
                      <a:srgbClr val="99FF66"/>
                    </a:gs>
                    <a:gs pos="100000">
                      <a:srgbClr val="99FF66">
                        <a:gamma/>
                        <a:shade val="46275"/>
                        <a:invGamma/>
                      </a:srgbClr>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nvGrpSpPr>
                <p:cNvPr id="41076" name="Group 116"/>
                <p:cNvGrpSpPr>
                  <a:grpSpLocks/>
                </p:cNvGrpSpPr>
                <p:nvPr/>
              </p:nvGrpSpPr>
              <p:grpSpPr bwMode="auto">
                <a:xfrm>
                  <a:off x="448" y="2281"/>
                  <a:ext cx="70" cy="129"/>
                  <a:chOff x="2832" y="1968"/>
                  <a:chExt cx="75" cy="147"/>
                </a:xfrm>
              </p:grpSpPr>
              <p:sp>
                <p:nvSpPr>
                  <p:cNvPr id="41077" name="Rectangle 117"/>
                  <p:cNvSpPr>
                    <a:spLocks noChangeArrowheads="1"/>
                  </p:cNvSpPr>
                  <p:nvPr/>
                </p:nvSpPr>
                <p:spPr bwMode="auto">
                  <a:xfrm>
                    <a:off x="2859" y="2019"/>
                    <a:ext cx="48" cy="96"/>
                  </a:xfrm>
                  <a:prstGeom prst="rect">
                    <a:avLst/>
                  </a:prstGeom>
                  <a:solidFill>
                    <a:srgbClr val="663300"/>
                  </a:solidFill>
                  <a:ln w="9525">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1078" name="Oval 118"/>
                  <p:cNvSpPr>
                    <a:spLocks noChangeArrowheads="1"/>
                  </p:cNvSpPr>
                  <p:nvPr/>
                </p:nvSpPr>
                <p:spPr bwMode="auto">
                  <a:xfrm>
                    <a:off x="2832" y="1968"/>
                    <a:ext cx="75" cy="75"/>
                  </a:xfrm>
                  <a:prstGeom prst="ellipse">
                    <a:avLst/>
                  </a:prstGeom>
                  <a:solidFill>
                    <a:srgbClr val="663300"/>
                  </a:solidFill>
                  <a:ln w="9525">
                    <a:solidFill>
                      <a:srgbClr val="66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grpSp>
              <p:nvGrpSpPr>
                <p:cNvPr id="41079" name="Group 119"/>
                <p:cNvGrpSpPr>
                  <a:grpSpLocks/>
                </p:cNvGrpSpPr>
                <p:nvPr/>
              </p:nvGrpSpPr>
              <p:grpSpPr bwMode="auto">
                <a:xfrm flipH="1">
                  <a:off x="832" y="2281"/>
                  <a:ext cx="70" cy="129"/>
                  <a:chOff x="2832" y="1968"/>
                  <a:chExt cx="75" cy="147"/>
                </a:xfrm>
              </p:grpSpPr>
              <p:sp>
                <p:nvSpPr>
                  <p:cNvPr id="41080" name="Rectangle 120"/>
                  <p:cNvSpPr>
                    <a:spLocks noChangeArrowheads="1"/>
                  </p:cNvSpPr>
                  <p:nvPr/>
                </p:nvSpPr>
                <p:spPr bwMode="auto">
                  <a:xfrm>
                    <a:off x="2859" y="2019"/>
                    <a:ext cx="48" cy="96"/>
                  </a:xfrm>
                  <a:prstGeom prst="rect">
                    <a:avLst/>
                  </a:prstGeom>
                  <a:solidFill>
                    <a:srgbClr val="663300"/>
                  </a:solidFill>
                  <a:ln w="9525">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1081" name="Oval 121"/>
                  <p:cNvSpPr>
                    <a:spLocks noChangeArrowheads="1"/>
                  </p:cNvSpPr>
                  <p:nvPr/>
                </p:nvSpPr>
                <p:spPr bwMode="auto">
                  <a:xfrm>
                    <a:off x="2832" y="1968"/>
                    <a:ext cx="75" cy="75"/>
                  </a:xfrm>
                  <a:prstGeom prst="ellipse">
                    <a:avLst/>
                  </a:prstGeom>
                  <a:solidFill>
                    <a:srgbClr val="663300"/>
                  </a:solidFill>
                  <a:ln w="9525">
                    <a:solidFill>
                      <a:srgbClr val="66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sp>
              <p:nvSpPr>
                <p:cNvPr id="41082" name="Line 122"/>
                <p:cNvSpPr>
                  <a:spLocks noChangeShapeType="1"/>
                </p:cNvSpPr>
                <p:nvPr/>
              </p:nvSpPr>
              <p:spPr bwMode="auto">
                <a:xfrm>
                  <a:off x="496" y="2368"/>
                  <a:ext cx="334" cy="1"/>
                </a:xfrm>
                <a:prstGeom prst="line">
                  <a:avLst/>
                </a:prstGeom>
                <a:noFill/>
                <a:ln w="38100">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grpSp>
      </p:grpSp>
      <p:grpSp>
        <p:nvGrpSpPr>
          <p:cNvPr id="41083" name="Group 123"/>
          <p:cNvGrpSpPr>
            <a:grpSpLocks/>
          </p:cNvGrpSpPr>
          <p:nvPr/>
        </p:nvGrpSpPr>
        <p:grpSpPr bwMode="auto">
          <a:xfrm>
            <a:off x="3200400" y="2590800"/>
            <a:ext cx="4876800" cy="914400"/>
            <a:chOff x="2016" y="1632"/>
            <a:chExt cx="3072" cy="576"/>
          </a:xfrm>
        </p:grpSpPr>
        <p:sp>
          <p:nvSpPr>
            <p:cNvPr id="41008" name="Text Box 48"/>
            <p:cNvSpPr txBox="1">
              <a:spLocks noChangeArrowheads="1"/>
            </p:cNvSpPr>
            <p:nvPr/>
          </p:nvSpPr>
          <p:spPr bwMode="auto">
            <a:xfrm>
              <a:off x="2784" y="1632"/>
              <a:ext cx="2304" cy="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0000"/>
                </a:lnSpc>
                <a:spcBef>
                  <a:spcPct val="50000"/>
                </a:spcBef>
              </a:pPr>
              <a:r>
                <a:rPr lang="fr-FR" altLang="fr-FR" sz="1800">
                  <a:solidFill>
                    <a:srgbClr val="000099"/>
                  </a:solidFill>
                </a:rPr>
                <a:t>Plusieurs propriétaires</a:t>
              </a:r>
            </a:p>
            <a:p>
              <a:pPr>
                <a:lnSpc>
                  <a:spcPct val="60000"/>
                </a:lnSpc>
                <a:spcBef>
                  <a:spcPct val="50000"/>
                </a:spcBef>
              </a:pPr>
              <a:r>
                <a:rPr lang="fr-FR" altLang="fr-FR" sz="1800">
                  <a:solidFill>
                    <a:srgbClr val="000099"/>
                  </a:solidFill>
                </a:rPr>
                <a:t>Droit de propriété sur l’ensemble</a:t>
              </a:r>
              <a:endParaRPr lang="fr-FR" altLang="fr-FR"/>
            </a:p>
          </p:txBody>
        </p:sp>
        <p:sp>
          <p:nvSpPr>
            <p:cNvPr id="41009" name="Line 49"/>
            <p:cNvSpPr>
              <a:spLocks noChangeShapeType="1"/>
            </p:cNvSpPr>
            <p:nvPr/>
          </p:nvSpPr>
          <p:spPr bwMode="auto">
            <a:xfrm flipV="1">
              <a:off x="2208" y="1728"/>
              <a:ext cx="576" cy="0"/>
            </a:xfrm>
            <a:prstGeom prst="line">
              <a:avLst/>
            </a:prstGeom>
            <a:noFill/>
            <a:ln w="28575">
              <a:solidFill>
                <a:srgbClr val="00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1010" name="Line 50"/>
            <p:cNvSpPr>
              <a:spLocks noChangeShapeType="1"/>
            </p:cNvSpPr>
            <p:nvPr/>
          </p:nvSpPr>
          <p:spPr bwMode="auto">
            <a:xfrm flipV="1">
              <a:off x="2016" y="1920"/>
              <a:ext cx="768" cy="288"/>
            </a:xfrm>
            <a:prstGeom prst="line">
              <a:avLst/>
            </a:prstGeom>
            <a:noFill/>
            <a:ln w="28575">
              <a:solidFill>
                <a:srgbClr val="00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grpSp>
        <p:nvGrpSpPr>
          <p:cNvPr id="41097" name="Group 137"/>
          <p:cNvGrpSpPr>
            <a:grpSpLocks/>
          </p:cNvGrpSpPr>
          <p:nvPr/>
        </p:nvGrpSpPr>
        <p:grpSpPr bwMode="auto">
          <a:xfrm>
            <a:off x="685800" y="5029200"/>
            <a:ext cx="3276600" cy="1408113"/>
            <a:chOff x="432" y="3168"/>
            <a:chExt cx="2064" cy="887"/>
          </a:xfrm>
        </p:grpSpPr>
        <p:sp>
          <p:nvSpPr>
            <p:cNvPr id="41086" name="Line 126"/>
            <p:cNvSpPr>
              <a:spLocks noChangeShapeType="1"/>
            </p:cNvSpPr>
            <p:nvPr/>
          </p:nvSpPr>
          <p:spPr bwMode="auto">
            <a:xfrm flipV="1">
              <a:off x="432" y="3264"/>
              <a:ext cx="528" cy="48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1087" name="Line 127"/>
            <p:cNvSpPr>
              <a:spLocks noChangeShapeType="1"/>
            </p:cNvSpPr>
            <p:nvPr/>
          </p:nvSpPr>
          <p:spPr bwMode="auto">
            <a:xfrm flipH="1" flipV="1">
              <a:off x="432" y="3264"/>
              <a:ext cx="528" cy="48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nvGrpSpPr>
            <p:cNvPr id="41088" name="Group 128"/>
            <p:cNvGrpSpPr>
              <a:grpSpLocks/>
            </p:cNvGrpSpPr>
            <p:nvPr/>
          </p:nvGrpSpPr>
          <p:grpSpPr bwMode="auto">
            <a:xfrm>
              <a:off x="1296" y="3168"/>
              <a:ext cx="1200" cy="672"/>
              <a:chOff x="2928" y="2832"/>
              <a:chExt cx="1200" cy="672"/>
            </a:xfrm>
          </p:grpSpPr>
          <p:sp>
            <p:nvSpPr>
              <p:cNvPr id="41089" name="Freeform 129"/>
              <p:cNvSpPr>
                <a:spLocks/>
              </p:cNvSpPr>
              <p:nvPr/>
            </p:nvSpPr>
            <p:spPr bwMode="auto">
              <a:xfrm>
                <a:off x="3176" y="2928"/>
                <a:ext cx="716" cy="480"/>
              </a:xfrm>
              <a:custGeom>
                <a:avLst/>
                <a:gdLst>
                  <a:gd name="T0" fmla="*/ 0 w 1392"/>
                  <a:gd name="T1" fmla="*/ 432 h 1104"/>
                  <a:gd name="T2" fmla="*/ 720 w 1392"/>
                  <a:gd name="T3" fmla="*/ 0 h 1104"/>
                  <a:gd name="T4" fmla="*/ 1392 w 1392"/>
                  <a:gd name="T5" fmla="*/ 432 h 1104"/>
                  <a:gd name="T6" fmla="*/ 1392 w 1392"/>
                  <a:gd name="T7" fmla="*/ 1104 h 1104"/>
                  <a:gd name="T8" fmla="*/ 0 w 1392"/>
                  <a:gd name="T9" fmla="*/ 1104 h 1104"/>
                  <a:gd name="T10" fmla="*/ 0 w 1392"/>
                  <a:gd name="T11" fmla="*/ 432 h 1104"/>
                </a:gdLst>
                <a:ahLst/>
                <a:cxnLst>
                  <a:cxn ang="0">
                    <a:pos x="T0" y="T1"/>
                  </a:cxn>
                  <a:cxn ang="0">
                    <a:pos x="T2" y="T3"/>
                  </a:cxn>
                  <a:cxn ang="0">
                    <a:pos x="T4" y="T5"/>
                  </a:cxn>
                  <a:cxn ang="0">
                    <a:pos x="T6" y="T7"/>
                  </a:cxn>
                  <a:cxn ang="0">
                    <a:pos x="T8" y="T9"/>
                  </a:cxn>
                  <a:cxn ang="0">
                    <a:pos x="T10" y="T11"/>
                  </a:cxn>
                </a:cxnLst>
                <a:rect l="0" t="0" r="r" b="b"/>
                <a:pathLst>
                  <a:path w="1392" h="1104">
                    <a:moveTo>
                      <a:pt x="0" y="432"/>
                    </a:moveTo>
                    <a:lnTo>
                      <a:pt x="720" y="0"/>
                    </a:lnTo>
                    <a:lnTo>
                      <a:pt x="1392" y="432"/>
                    </a:lnTo>
                    <a:lnTo>
                      <a:pt x="1392" y="1104"/>
                    </a:lnTo>
                    <a:lnTo>
                      <a:pt x="0" y="1104"/>
                    </a:lnTo>
                    <a:lnTo>
                      <a:pt x="0" y="432"/>
                    </a:lnTo>
                    <a:close/>
                  </a:path>
                </a:pathLst>
              </a:custGeom>
              <a:gradFill rotWithShape="0">
                <a:gsLst>
                  <a:gs pos="0">
                    <a:srgbClr val="0066FF">
                      <a:gamma/>
                      <a:shade val="60784"/>
                      <a:invGamma/>
                    </a:srgbClr>
                  </a:gs>
                  <a:gs pos="100000">
                    <a:srgbClr val="0066FF"/>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1090" name="Freeform 130"/>
              <p:cNvSpPr>
                <a:spLocks/>
              </p:cNvSpPr>
              <p:nvPr/>
            </p:nvSpPr>
            <p:spPr bwMode="auto">
              <a:xfrm>
                <a:off x="3176" y="2928"/>
                <a:ext cx="360" cy="480"/>
              </a:xfrm>
              <a:custGeom>
                <a:avLst/>
                <a:gdLst>
                  <a:gd name="T0" fmla="*/ 360 w 360"/>
                  <a:gd name="T1" fmla="*/ 0 h 480"/>
                  <a:gd name="T2" fmla="*/ 360 w 360"/>
                  <a:gd name="T3" fmla="*/ 480 h 480"/>
                  <a:gd name="T4" fmla="*/ 0 w 360"/>
                  <a:gd name="T5" fmla="*/ 480 h 480"/>
                  <a:gd name="T6" fmla="*/ 0 w 360"/>
                  <a:gd name="T7" fmla="*/ 192 h 480"/>
                  <a:gd name="T8" fmla="*/ 360 w 360"/>
                  <a:gd name="T9" fmla="*/ 0 h 480"/>
                </a:gdLst>
                <a:ahLst/>
                <a:cxnLst>
                  <a:cxn ang="0">
                    <a:pos x="T0" y="T1"/>
                  </a:cxn>
                  <a:cxn ang="0">
                    <a:pos x="T2" y="T3"/>
                  </a:cxn>
                  <a:cxn ang="0">
                    <a:pos x="T4" y="T5"/>
                  </a:cxn>
                  <a:cxn ang="0">
                    <a:pos x="T6" y="T7"/>
                  </a:cxn>
                  <a:cxn ang="0">
                    <a:pos x="T8" y="T9"/>
                  </a:cxn>
                </a:cxnLst>
                <a:rect l="0" t="0" r="r" b="b"/>
                <a:pathLst>
                  <a:path w="360" h="480">
                    <a:moveTo>
                      <a:pt x="360" y="0"/>
                    </a:moveTo>
                    <a:lnTo>
                      <a:pt x="360" y="480"/>
                    </a:lnTo>
                    <a:lnTo>
                      <a:pt x="0" y="480"/>
                    </a:lnTo>
                    <a:lnTo>
                      <a:pt x="0" y="192"/>
                    </a:lnTo>
                    <a:lnTo>
                      <a:pt x="360" y="0"/>
                    </a:lnTo>
                    <a:close/>
                  </a:path>
                </a:pathLst>
              </a:custGeom>
              <a:gradFill rotWithShape="0">
                <a:gsLst>
                  <a:gs pos="0">
                    <a:srgbClr val="FF3300">
                      <a:gamma/>
                      <a:shade val="46275"/>
                      <a:invGamma/>
                    </a:srgbClr>
                  </a:gs>
                  <a:gs pos="100000">
                    <a:srgbClr val="FF3300"/>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1091" name="Oval 131"/>
              <p:cNvSpPr>
                <a:spLocks noChangeArrowheads="1"/>
              </p:cNvSpPr>
              <p:nvPr/>
            </p:nvSpPr>
            <p:spPr bwMode="auto">
              <a:xfrm>
                <a:off x="2928" y="2832"/>
                <a:ext cx="672" cy="672"/>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1092" name="Oval 132"/>
              <p:cNvSpPr>
                <a:spLocks noChangeArrowheads="1"/>
              </p:cNvSpPr>
              <p:nvPr/>
            </p:nvSpPr>
            <p:spPr bwMode="auto">
              <a:xfrm>
                <a:off x="3456" y="2832"/>
                <a:ext cx="672" cy="672"/>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1093" name="Freeform 133"/>
              <p:cNvSpPr>
                <a:spLocks/>
              </p:cNvSpPr>
              <p:nvPr/>
            </p:nvSpPr>
            <p:spPr bwMode="auto">
              <a:xfrm>
                <a:off x="3457" y="2962"/>
                <a:ext cx="140" cy="421"/>
              </a:xfrm>
              <a:custGeom>
                <a:avLst/>
                <a:gdLst>
                  <a:gd name="T0" fmla="*/ 74 w 140"/>
                  <a:gd name="T1" fmla="*/ 2 h 421"/>
                  <a:gd name="T2" fmla="*/ 139 w 140"/>
                  <a:gd name="T3" fmla="*/ 193 h 421"/>
                  <a:gd name="T4" fmla="*/ 67 w 140"/>
                  <a:gd name="T5" fmla="*/ 419 h 421"/>
                  <a:gd name="T6" fmla="*/ 1 w 140"/>
                  <a:gd name="T7" fmla="*/ 205 h 421"/>
                  <a:gd name="T8" fmla="*/ 74 w 140"/>
                  <a:gd name="T9" fmla="*/ 2 h 421"/>
                </a:gdLst>
                <a:ahLst/>
                <a:cxnLst>
                  <a:cxn ang="0">
                    <a:pos x="T0" y="T1"/>
                  </a:cxn>
                  <a:cxn ang="0">
                    <a:pos x="T2" y="T3"/>
                  </a:cxn>
                  <a:cxn ang="0">
                    <a:pos x="T4" y="T5"/>
                  </a:cxn>
                  <a:cxn ang="0">
                    <a:pos x="T6" y="T7"/>
                  </a:cxn>
                  <a:cxn ang="0">
                    <a:pos x="T8" y="T9"/>
                  </a:cxn>
                </a:cxnLst>
                <a:rect l="0" t="0" r="r" b="b"/>
                <a:pathLst>
                  <a:path w="140" h="421">
                    <a:moveTo>
                      <a:pt x="74" y="2"/>
                    </a:moveTo>
                    <a:cubicBezTo>
                      <a:pt x="97" y="0"/>
                      <a:pt x="140" y="124"/>
                      <a:pt x="139" y="193"/>
                    </a:cubicBezTo>
                    <a:cubicBezTo>
                      <a:pt x="138" y="261"/>
                      <a:pt x="90" y="417"/>
                      <a:pt x="67" y="419"/>
                    </a:cubicBezTo>
                    <a:cubicBezTo>
                      <a:pt x="44" y="421"/>
                      <a:pt x="0" y="274"/>
                      <a:pt x="1" y="205"/>
                    </a:cubicBezTo>
                    <a:cubicBezTo>
                      <a:pt x="2" y="136"/>
                      <a:pt x="51" y="4"/>
                      <a:pt x="74" y="2"/>
                    </a:cubicBezTo>
                    <a:close/>
                  </a:path>
                </a:pathLst>
              </a:cu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graphicFrame>
          <p:nvGraphicFramePr>
            <p:cNvPr id="41095" name="Object 135"/>
            <p:cNvGraphicFramePr>
              <a:graphicFrameLocks noChangeAspect="1"/>
            </p:cNvGraphicFramePr>
            <p:nvPr/>
          </p:nvGraphicFramePr>
          <p:xfrm>
            <a:off x="1296" y="3744"/>
            <a:ext cx="198" cy="311"/>
          </p:xfrm>
          <a:graphic>
            <a:graphicData uri="http://schemas.openxmlformats.org/presentationml/2006/ole">
              <mc:AlternateContent xmlns:mc="http://schemas.openxmlformats.org/markup-compatibility/2006">
                <mc:Choice xmlns:v="urn:schemas-microsoft-com:vml" Requires="v">
                  <p:oleObj spid="_x0000_s41121" name="Image Bitmap" r:id="rId15" imgW="419048" imgH="733333" progId="Paint.Picture">
                    <p:embed/>
                  </p:oleObj>
                </mc:Choice>
                <mc:Fallback>
                  <p:oleObj name="Image Bitmap" r:id="rId15" imgW="419048" imgH="733333" progId="Paint.Picture">
                    <p:embed/>
                    <p:pic>
                      <p:nvPicPr>
                        <p:cNvPr id="0" name="Object 1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6" y="3744"/>
                          <a:ext cx="198" cy="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96" name="Object 136"/>
            <p:cNvGraphicFramePr>
              <a:graphicFrameLocks noChangeAspect="1"/>
            </p:cNvGraphicFramePr>
            <p:nvPr/>
          </p:nvGraphicFramePr>
          <p:xfrm>
            <a:off x="2256" y="3744"/>
            <a:ext cx="198" cy="311"/>
          </p:xfrm>
          <a:graphic>
            <a:graphicData uri="http://schemas.openxmlformats.org/presentationml/2006/ole">
              <mc:AlternateContent xmlns:mc="http://schemas.openxmlformats.org/markup-compatibility/2006">
                <mc:Choice xmlns:v="urn:schemas-microsoft-com:vml" Requires="v">
                  <p:oleObj spid="_x0000_s41122" name="Image Bitmap" r:id="rId16" imgW="419048" imgH="733333" progId="Paint.Picture">
                    <p:embed/>
                  </p:oleObj>
                </mc:Choice>
                <mc:Fallback>
                  <p:oleObj name="Image Bitmap" r:id="rId16" imgW="419048" imgH="733333" progId="Paint.Picture">
                    <p:embed/>
                    <p:pic>
                      <p:nvPicPr>
                        <p:cNvPr id="0" name="Object 1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6" y="3744"/>
                          <a:ext cx="198" cy="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41100" name="Group 140"/>
          <p:cNvGrpSpPr>
            <a:grpSpLocks/>
          </p:cNvGrpSpPr>
          <p:nvPr/>
        </p:nvGrpSpPr>
        <p:grpSpPr bwMode="auto">
          <a:xfrm>
            <a:off x="2667000" y="4787900"/>
            <a:ext cx="5943600" cy="812800"/>
            <a:chOff x="1680" y="3016"/>
            <a:chExt cx="3744" cy="512"/>
          </a:xfrm>
        </p:grpSpPr>
        <p:sp>
          <p:nvSpPr>
            <p:cNvPr id="41044" name="Text Box 84"/>
            <p:cNvSpPr txBox="1">
              <a:spLocks noChangeArrowheads="1"/>
            </p:cNvSpPr>
            <p:nvPr/>
          </p:nvSpPr>
          <p:spPr bwMode="auto">
            <a:xfrm>
              <a:off x="2784" y="3016"/>
              <a:ext cx="2640" cy="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0000"/>
                </a:lnSpc>
                <a:spcBef>
                  <a:spcPct val="50000"/>
                </a:spcBef>
              </a:pPr>
              <a:r>
                <a:rPr lang="fr-FR" altLang="fr-FR" sz="1800">
                  <a:solidFill>
                    <a:srgbClr val="000099"/>
                  </a:solidFill>
                </a:rPr>
                <a:t>Propriété individuelle sur une unité définie</a:t>
              </a:r>
            </a:p>
            <a:p>
              <a:pPr>
                <a:lnSpc>
                  <a:spcPct val="60000"/>
                </a:lnSpc>
                <a:spcBef>
                  <a:spcPct val="50000"/>
                </a:spcBef>
              </a:pPr>
              <a:r>
                <a:rPr lang="fr-FR" altLang="fr-FR" sz="1800">
                  <a:solidFill>
                    <a:srgbClr val="000099"/>
                  </a:solidFill>
                </a:rPr>
                <a:t>Copropriété sur les parties communes</a:t>
              </a:r>
              <a:endParaRPr lang="fr-FR" altLang="fr-FR"/>
            </a:p>
          </p:txBody>
        </p:sp>
        <p:sp>
          <p:nvSpPr>
            <p:cNvPr id="41045" name="Line 85"/>
            <p:cNvSpPr>
              <a:spLocks noChangeShapeType="1"/>
            </p:cNvSpPr>
            <p:nvPr/>
          </p:nvSpPr>
          <p:spPr bwMode="auto">
            <a:xfrm>
              <a:off x="1680" y="3120"/>
              <a:ext cx="1104" cy="0"/>
            </a:xfrm>
            <a:prstGeom prst="line">
              <a:avLst/>
            </a:prstGeom>
            <a:noFill/>
            <a:ln w="28575">
              <a:solidFill>
                <a:srgbClr val="00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1098" name="Line 138"/>
            <p:cNvSpPr>
              <a:spLocks noChangeShapeType="1"/>
            </p:cNvSpPr>
            <p:nvPr/>
          </p:nvSpPr>
          <p:spPr bwMode="auto">
            <a:xfrm>
              <a:off x="2064" y="3120"/>
              <a:ext cx="0" cy="288"/>
            </a:xfrm>
            <a:prstGeom prst="line">
              <a:avLst/>
            </a:prstGeom>
            <a:noFill/>
            <a:ln w="2857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1099" name="Line 139"/>
            <p:cNvSpPr>
              <a:spLocks noChangeShapeType="1"/>
            </p:cNvSpPr>
            <p:nvPr/>
          </p:nvSpPr>
          <p:spPr bwMode="auto">
            <a:xfrm flipH="1">
              <a:off x="1680" y="3120"/>
              <a:ext cx="0" cy="384"/>
            </a:xfrm>
            <a:prstGeom prst="line">
              <a:avLst/>
            </a:prstGeom>
            <a:noFill/>
            <a:ln w="2857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1046" name="Line 86"/>
            <p:cNvSpPr>
              <a:spLocks noChangeShapeType="1"/>
            </p:cNvSpPr>
            <p:nvPr/>
          </p:nvSpPr>
          <p:spPr bwMode="auto">
            <a:xfrm flipV="1">
              <a:off x="1880" y="3320"/>
              <a:ext cx="904" cy="208"/>
            </a:xfrm>
            <a:prstGeom prst="line">
              <a:avLst/>
            </a:prstGeom>
            <a:noFill/>
            <a:ln w="28575">
              <a:solidFill>
                <a:srgbClr val="00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108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104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41083"/>
                                        </p:tgtEl>
                                        <p:attrNameLst>
                                          <p:attrName>style.visibility</p:attrName>
                                        </p:attrNameLst>
                                      </p:cBhvr>
                                      <p:to>
                                        <p:strVal val="visible"/>
                                      </p:to>
                                    </p:set>
                                    <p:animEffect transition="in" filter="wipe(left)">
                                      <p:cBhvr>
                                        <p:cTn id="15" dur="500"/>
                                        <p:tgtEl>
                                          <p:spTgt spid="4108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41006"/>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41011"/>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499"/>
                                          </p:stCondLst>
                                        </p:cTn>
                                        <p:tgtEl>
                                          <p:spTgt spid="41097"/>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41042"/>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41100"/>
                                        </p:tgtEl>
                                        <p:attrNameLst>
                                          <p:attrName>style.visibility</p:attrName>
                                        </p:attrNameLst>
                                      </p:cBhvr>
                                      <p:to>
                                        <p:strVal val="visible"/>
                                      </p:to>
                                    </p:set>
                                    <p:animEffect transition="in" filter="wipe(left)">
                                      <p:cBhvr>
                                        <p:cTn id="36" dur="500"/>
                                        <p:tgtEl>
                                          <p:spTgt spid="41100"/>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410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6" grpId="0" autoUpdateAnimBg="0"/>
      <p:bldP spid="41011" grpId="0" animBg="1" autoUpdateAnimBg="0"/>
      <p:bldP spid="41041" grpId="0" autoUpdateAnimBg="0"/>
      <p:bldP spid="41042" grpId="0" autoUpdateAnimBg="0"/>
      <p:bldP spid="41047"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Line 2"/>
          <p:cNvSpPr>
            <a:spLocks noChangeShapeType="1"/>
          </p:cNvSpPr>
          <p:nvPr/>
        </p:nvSpPr>
        <p:spPr bwMode="auto">
          <a:xfrm>
            <a:off x="0" y="1447800"/>
            <a:ext cx="9144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nvGrpSpPr>
          <p:cNvPr id="41987" name="Group 3"/>
          <p:cNvGrpSpPr>
            <a:grpSpLocks/>
          </p:cNvGrpSpPr>
          <p:nvPr/>
        </p:nvGrpSpPr>
        <p:grpSpPr bwMode="auto">
          <a:xfrm>
            <a:off x="457200" y="381000"/>
            <a:ext cx="8305800" cy="854075"/>
            <a:chOff x="288" y="240"/>
            <a:chExt cx="5232" cy="538"/>
          </a:xfrm>
        </p:grpSpPr>
        <p:sp>
          <p:nvSpPr>
            <p:cNvPr id="41988" name="Oval 4"/>
            <p:cNvSpPr>
              <a:spLocks noChangeArrowheads="1"/>
            </p:cNvSpPr>
            <p:nvPr/>
          </p:nvSpPr>
          <p:spPr bwMode="auto">
            <a:xfrm>
              <a:off x="304" y="240"/>
              <a:ext cx="288" cy="288"/>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1989" name="Rectangle 5"/>
            <p:cNvSpPr>
              <a:spLocks noChangeArrowheads="1"/>
            </p:cNvSpPr>
            <p:nvPr/>
          </p:nvSpPr>
          <p:spPr bwMode="auto">
            <a:xfrm>
              <a:off x="288" y="576"/>
              <a:ext cx="336" cy="19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aphicFrame>
          <p:nvGraphicFramePr>
            <p:cNvPr id="41990" name="Object 6"/>
            <p:cNvGraphicFramePr>
              <a:graphicFrameLocks noChangeAspect="1"/>
            </p:cNvGraphicFramePr>
            <p:nvPr/>
          </p:nvGraphicFramePr>
          <p:xfrm>
            <a:off x="4128" y="240"/>
            <a:ext cx="138" cy="240"/>
          </p:xfrm>
          <a:graphic>
            <a:graphicData uri="http://schemas.openxmlformats.org/presentationml/2006/ole">
              <mc:AlternateContent xmlns:mc="http://schemas.openxmlformats.org/markup-compatibility/2006">
                <mc:Choice xmlns:v="urn:schemas-microsoft-com:vml" Requires="v">
                  <p:oleObj spid="_x0000_s42146" name="Image Bitmap" r:id="rId3" imgW="419048" imgH="733333" progId="Paint.Picture">
                    <p:embed/>
                  </p:oleObj>
                </mc:Choice>
                <mc:Fallback>
                  <p:oleObj name="Image Bitmap" r:id="rId3" imgW="419048" imgH="733333" progId="Paint.Picture">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8" y="240"/>
                          <a:ext cx="138"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41991" name="Group 7"/>
            <p:cNvGrpSpPr>
              <a:grpSpLocks/>
            </p:cNvGrpSpPr>
            <p:nvPr/>
          </p:nvGrpSpPr>
          <p:grpSpPr bwMode="auto">
            <a:xfrm>
              <a:off x="3792" y="528"/>
              <a:ext cx="480" cy="240"/>
              <a:chOff x="3341" y="1552"/>
              <a:chExt cx="859" cy="536"/>
            </a:xfrm>
          </p:grpSpPr>
          <p:graphicFrame>
            <p:nvGraphicFramePr>
              <p:cNvPr id="41992" name="Object 8"/>
              <p:cNvGraphicFramePr>
                <a:graphicFrameLocks noChangeAspect="1"/>
              </p:cNvGraphicFramePr>
              <p:nvPr/>
            </p:nvGraphicFramePr>
            <p:xfrm>
              <a:off x="3936" y="1552"/>
              <a:ext cx="264" cy="528"/>
            </p:xfrm>
            <a:graphic>
              <a:graphicData uri="http://schemas.openxmlformats.org/presentationml/2006/ole">
                <mc:AlternateContent xmlns:mc="http://schemas.openxmlformats.org/markup-compatibility/2006">
                  <mc:Choice xmlns:v="urn:schemas-microsoft-com:vml" Requires="v">
                    <p:oleObj spid="_x0000_s42147" name="Image Bitmap" r:id="rId5" imgW="419048" imgH="733333" progId="Paint.Picture">
                      <p:embed/>
                    </p:oleObj>
                  </mc:Choice>
                  <mc:Fallback>
                    <p:oleObj name="Image Bitmap" r:id="rId5" imgW="419048" imgH="733333" progId="Paint.Picture">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6" y="1552"/>
                            <a:ext cx="264" cy="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993" name="Object 9"/>
              <p:cNvGraphicFramePr>
                <a:graphicFrameLocks noChangeAspect="1"/>
              </p:cNvGraphicFramePr>
              <p:nvPr/>
            </p:nvGraphicFramePr>
            <p:xfrm>
              <a:off x="3341" y="1584"/>
              <a:ext cx="283" cy="496"/>
            </p:xfrm>
            <a:graphic>
              <a:graphicData uri="http://schemas.openxmlformats.org/presentationml/2006/ole">
                <mc:AlternateContent xmlns:mc="http://schemas.openxmlformats.org/markup-compatibility/2006">
                  <mc:Choice xmlns:v="urn:schemas-microsoft-com:vml" Requires="v">
                    <p:oleObj spid="_x0000_s42148" name="Image Bitmap" r:id="rId6" imgW="419048" imgH="733333" progId="Paint.Picture">
                      <p:embed/>
                    </p:oleObj>
                  </mc:Choice>
                  <mc:Fallback>
                    <p:oleObj name="Image Bitmap" r:id="rId6" imgW="419048" imgH="733333" progId="Paint.Picture">
                      <p:embed/>
                      <p:pic>
                        <p:nvPicPr>
                          <p:cNvPr id="0"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1" y="1584"/>
                            <a:ext cx="283" cy="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994" name="Object 10"/>
              <p:cNvGraphicFramePr>
                <a:graphicFrameLocks noChangeAspect="1"/>
              </p:cNvGraphicFramePr>
              <p:nvPr/>
            </p:nvGraphicFramePr>
            <p:xfrm>
              <a:off x="3600" y="1632"/>
              <a:ext cx="354" cy="456"/>
            </p:xfrm>
            <a:graphic>
              <a:graphicData uri="http://schemas.openxmlformats.org/presentationml/2006/ole">
                <mc:AlternateContent xmlns:mc="http://schemas.openxmlformats.org/markup-compatibility/2006">
                  <mc:Choice xmlns:v="urn:schemas-microsoft-com:vml" Requires="v">
                    <p:oleObj spid="_x0000_s42149" name="Image Bitmap" r:id="rId7" imgW="561905" imgH="724001" progId="Paint.Picture">
                      <p:embed/>
                    </p:oleObj>
                  </mc:Choice>
                  <mc:Fallback>
                    <p:oleObj name="Image Bitmap" r:id="rId7" imgW="561905" imgH="724001" progId="Paint.Picture">
                      <p:embed/>
                      <p:pic>
                        <p:nvPicPr>
                          <p:cNvPr id="0"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00" y="1632"/>
                            <a:ext cx="354" cy="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41995" name="Text Box 11"/>
            <p:cNvSpPr txBox="1">
              <a:spLocks noChangeArrowheads="1"/>
            </p:cNvSpPr>
            <p:nvPr/>
          </p:nvSpPr>
          <p:spPr bwMode="auto">
            <a:xfrm>
              <a:off x="624" y="240"/>
              <a:ext cx="1248" cy="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2000"/>
                <a:t>=  propriété</a:t>
              </a:r>
            </a:p>
            <a:p>
              <a:pPr>
                <a:spcBef>
                  <a:spcPct val="50000"/>
                </a:spcBef>
              </a:pPr>
              <a:r>
                <a:rPr lang="fr-FR" altLang="fr-FR" sz="2000"/>
                <a:t>=  collectivité</a:t>
              </a:r>
              <a:endParaRPr lang="fr-FR" altLang="fr-FR"/>
            </a:p>
          </p:txBody>
        </p:sp>
        <p:sp>
          <p:nvSpPr>
            <p:cNvPr id="41996" name="Text Box 12"/>
            <p:cNvSpPr txBox="1">
              <a:spLocks noChangeArrowheads="1"/>
            </p:cNvSpPr>
            <p:nvPr/>
          </p:nvSpPr>
          <p:spPr bwMode="auto">
            <a:xfrm>
              <a:off x="4272" y="240"/>
              <a:ext cx="1248" cy="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2000"/>
                <a:t>=  propriétaire</a:t>
              </a:r>
            </a:p>
            <a:p>
              <a:pPr>
                <a:spcBef>
                  <a:spcPct val="50000"/>
                </a:spcBef>
              </a:pPr>
              <a:r>
                <a:rPr lang="fr-FR" altLang="fr-FR" sz="2000"/>
                <a:t>=  copropriétaires</a:t>
              </a:r>
              <a:endParaRPr lang="fr-FR" altLang="fr-FR"/>
            </a:p>
          </p:txBody>
        </p:sp>
      </p:grpSp>
      <p:sp>
        <p:nvSpPr>
          <p:cNvPr id="42030" name="Text Box 46"/>
          <p:cNvSpPr txBox="1">
            <a:spLocks noChangeArrowheads="1"/>
          </p:cNvSpPr>
          <p:nvPr/>
        </p:nvSpPr>
        <p:spPr bwMode="auto">
          <a:xfrm>
            <a:off x="4419600" y="3200400"/>
            <a:ext cx="3810000" cy="115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2000"/>
              <a:t>Chaque copropriétaire a un droit de jouissance limité dans le temps.</a:t>
            </a:r>
          </a:p>
          <a:p>
            <a:pPr>
              <a:spcBef>
                <a:spcPct val="50000"/>
              </a:spcBef>
            </a:pPr>
            <a:r>
              <a:rPr lang="fr-FR" altLang="fr-FR" sz="2000"/>
              <a:t>Par ex.: 1 semaine par année</a:t>
            </a:r>
            <a:endParaRPr lang="fr-FR" altLang="fr-FR"/>
          </a:p>
        </p:txBody>
      </p:sp>
      <p:grpSp>
        <p:nvGrpSpPr>
          <p:cNvPr id="42106" name="Group 122"/>
          <p:cNvGrpSpPr>
            <a:grpSpLocks/>
          </p:cNvGrpSpPr>
          <p:nvPr/>
        </p:nvGrpSpPr>
        <p:grpSpPr bwMode="auto">
          <a:xfrm>
            <a:off x="3733800" y="2667000"/>
            <a:ext cx="4495800" cy="990600"/>
            <a:chOff x="2400" y="2064"/>
            <a:chExt cx="2832" cy="624"/>
          </a:xfrm>
        </p:grpSpPr>
        <p:sp>
          <p:nvSpPr>
            <p:cNvPr id="42032" name="Text Box 48"/>
            <p:cNvSpPr txBox="1">
              <a:spLocks noChangeArrowheads="1"/>
            </p:cNvSpPr>
            <p:nvPr/>
          </p:nvSpPr>
          <p:spPr bwMode="auto">
            <a:xfrm>
              <a:off x="2928" y="2064"/>
              <a:ext cx="2304" cy="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0000"/>
                </a:lnSpc>
                <a:spcBef>
                  <a:spcPct val="50000"/>
                </a:spcBef>
              </a:pPr>
              <a:r>
                <a:rPr lang="fr-FR" altLang="fr-FR" sz="1800">
                  <a:solidFill>
                    <a:srgbClr val="000099"/>
                  </a:solidFill>
                </a:rPr>
                <a:t>1 droit de propriété divisé en quote-parts.</a:t>
              </a:r>
              <a:endParaRPr lang="fr-FR" altLang="fr-FR"/>
            </a:p>
          </p:txBody>
        </p:sp>
        <p:sp>
          <p:nvSpPr>
            <p:cNvPr id="42034" name="Line 50"/>
            <p:cNvSpPr>
              <a:spLocks noChangeShapeType="1"/>
            </p:cNvSpPr>
            <p:nvPr/>
          </p:nvSpPr>
          <p:spPr bwMode="auto">
            <a:xfrm flipV="1">
              <a:off x="2400" y="2256"/>
              <a:ext cx="480" cy="432"/>
            </a:xfrm>
            <a:prstGeom prst="line">
              <a:avLst/>
            </a:prstGeom>
            <a:noFill/>
            <a:ln w="28575">
              <a:solidFill>
                <a:srgbClr val="00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sp>
        <p:nvSpPr>
          <p:cNvPr id="42065" name="Text Box 81"/>
          <p:cNvSpPr txBox="1">
            <a:spLocks noChangeArrowheads="1"/>
          </p:cNvSpPr>
          <p:nvPr/>
        </p:nvSpPr>
        <p:spPr bwMode="auto">
          <a:xfrm>
            <a:off x="4191000" y="2133600"/>
            <a:ext cx="419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FR" altLang="fr-FR" b="1" u="sng">
                <a:solidFill>
                  <a:srgbClr val="008000"/>
                </a:solidFill>
              </a:rPr>
              <a:t>Multipropriété (time-sharing)</a:t>
            </a:r>
          </a:p>
        </p:txBody>
      </p:sp>
      <p:grpSp>
        <p:nvGrpSpPr>
          <p:cNvPr id="42107" name="Group 123"/>
          <p:cNvGrpSpPr>
            <a:grpSpLocks/>
          </p:cNvGrpSpPr>
          <p:nvPr/>
        </p:nvGrpSpPr>
        <p:grpSpPr bwMode="auto">
          <a:xfrm>
            <a:off x="609600" y="2362200"/>
            <a:ext cx="3368675" cy="1981200"/>
            <a:chOff x="384" y="1824"/>
            <a:chExt cx="2122" cy="1248"/>
          </a:xfrm>
        </p:grpSpPr>
        <p:grpSp>
          <p:nvGrpSpPr>
            <p:cNvPr id="42103" name="Group 119"/>
            <p:cNvGrpSpPr>
              <a:grpSpLocks/>
            </p:cNvGrpSpPr>
            <p:nvPr/>
          </p:nvGrpSpPr>
          <p:grpSpPr bwMode="auto">
            <a:xfrm>
              <a:off x="1248" y="1824"/>
              <a:ext cx="1258" cy="1248"/>
              <a:chOff x="1208" y="1488"/>
              <a:chExt cx="1258" cy="1248"/>
            </a:xfrm>
          </p:grpSpPr>
          <p:sp>
            <p:nvSpPr>
              <p:cNvPr id="42011" name="Oval 27"/>
              <p:cNvSpPr>
                <a:spLocks noChangeArrowheads="1"/>
              </p:cNvSpPr>
              <p:nvPr/>
            </p:nvSpPr>
            <p:spPr bwMode="auto">
              <a:xfrm>
                <a:off x="1392" y="1824"/>
                <a:ext cx="960" cy="912"/>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nvGrpSpPr>
              <p:cNvPr id="42073" name="Group 89"/>
              <p:cNvGrpSpPr>
                <a:grpSpLocks/>
              </p:cNvGrpSpPr>
              <p:nvPr/>
            </p:nvGrpSpPr>
            <p:grpSpPr bwMode="auto">
              <a:xfrm>
                <a:off x="1440" y="2016"/>
                <a:ext cx="864" cy="480"/>
                <a:chOff x="3430" y="1824"/>
                <a:chExt cx="864" cy="480"/>
              </a:xfrm>
            </p:grpSpPr>
            <p:sp>
              <p:nvSpPr>
                <p:cNvPr id="42074" name="Freeform 90" descr="Grands carreaux"/>
                <p:cNvSpPr>
                  <a:spLocks/>
                </p:cNvSpPr>
                <p:nvPr/>
              </p:nvSpPr>
              <p:spPr bwMode="auto">
                <a:xfrm>
                  <a:off x="3504" y="1824"/>
                  <a:ext cx="716" cy="480"/>
                </a:xfrm>
                <a:custGeom>
                  <a:avLst/>
                  <a:gdLst>
                    <a:gd name="T0" fmla="*/ 0 w 1392"/>
                    <a:gd name="T1" fmla="*/ 432 h 1104"/>
                    <a:gd name="T2" fmla="*/ 720 w 1392"/>
                    <a:gd name="T3" fmla="*/ 0 h 1104"/>
                    <a:gd name="T4" fmla="*/ 1392 w 1392"/>
                    <a:gd name="T5" fmla="*/ 432 h 1104"/>
                    <a:gd name="T6" fmla="*/ 1392 w 1392"/>
                    <a:gd name="T7" fmla="*/ 1104 h 1104"/>
                    <a:gd name="T8" fmla="*/ 0 w 1392"/>
                    <a:gd name="T9" fmla="*/ 1104 h 1104"/>
                    <a:gd name="T10" fmla="*/ 0 w 1392"/>
                    <a:gd name="T11" fmla="*/ 432 h 1104"/>
                  </a:gdLst>
                  <a:ahLst/>
                  <a:cxnLst>
                    <a:cxn ang="0">
                      <a:pos x="T0" y="T1"/>
                    </a:cxn>
                    <a:cxn ang="0">
                      <a:pos x="T2" y="T3"/>
                    </a:cxn>
                    <a:cxn ang="0">
                      <a:pos x="T4" y="T5"/>
                    </a:cxn>
                    <a:cxn ang="0">
                      <a:pos x="T6" y="T7"/>
                    </a:cxn>
                    <a:cxn ang="0">
                      <a:pos x="T8" y="T9"/>
                    </a:cxn>
                    <a:cxn ang="0">
                      <a:pos x="T10" y="T11"/>
                    </a:cxn>
                  </a:cxnLst>
                  <a:rect l="0" t="0" r="r" b="b"/>
                  <a:pathLst>
                    <a:path w="1392" h="1104">
                      <a:moveTo>
                        <a:pt x="0" y="432"/>
                      </a:moveTo>
                      <a:lnTo>
                        <a:pt x="720" y="0"/>
                      </a:lnTo>
                      <a:lnTo>
                        <a:pt x="1392" y="432"/>
                      </a:lnTo>
                      <a:lnTo>
                        <a:pt x="1392" y="1104"/>
                      </a:lnTo>
                      <a:lnTo>
                        <a:pt x="0" y="1104"/>
                      </a:lnTo>
                      <a:lnTo>
                        <a:pt x="0" y="432"/>
                      </a:lnTo>
                      <a:close/>
                    </a:path>
                  </a:pathLst>
                </a:custGeom>
                <a:pattFill prst="lgGrid">
                  <a:fgClr>
                    <a:srgbClr val="FFCC66"/>
                  </a:fgClr>
                  <a:bgClr>
                    <a:srgbClr val="FFFFFF"/>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075" name="Line 91"/>
                <p:cNvSpPr>
                  <a:spLocks noChangeShapeType="1"/>
                </p:cNvSpPr>
                <p:nvPr/>
              </p:nvSpPr>
              <p:spPr bwMode="auto">
                <a:xfrm flipH="1">
                  <a:off x="3430" y="2012"/>
                  <a:ext cx="74" cy="42"/>
                </a:xfrm>
                <a:prstGeom prst="line">
                  <a:avLst/>
                </a:prstGeom>
                <a:no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076" name="Line 92"/>
                <p:cNvSpPr>
                  <a:spLocks noChangeShapeType="1"/>
                </p:cNvSpPr>
                <p:nvPr/>
              </p:nvSpPr>
              <p:spPr bwMode="auto">
                <a:xfrm>
                  <a:off x="4220" y="2012"/>
                  <a:ext cx="74" cy="42"/>
                </a:xfrm>
                <a:prstGeom prst="line">
                  <a:avLst/>
                </a:prstGeom>
                <a:no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077" name="Rectangle 93"/>
                <p:cNvSpPr>
                  <a:spLocks noChangeArrowheads="1"/>
                </p:cNvSpPr>
                <p:nvPr/>
              </p:nvSpPr>
              <p:spPr bwMode="auto">
                <a:xfrm>
                  <a:off x="3744" y="2208"/>
                  <a:ext cx="480" cy="48"/>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078" name="Rectangle 94"/>
                <p:cNvSpPr>
                  <a:spLocks noChangeArrowheads="1"/>
                </p:cNvSpPr>
                <p:nvPr/>
              </p:nvSpPr>
              <p:spPr bwMode="auto">
                <a:xfrm>
                  <a:off x="3504" y="2256"/>
                  <a:ext cx="720" cy="48"/>
                </a:xfrm>
                <a:prstGeom prst="rect">
                  <a:avLst/>
                </a:prstGeom>
                <a:solidFill>
                  <a:srgbClr val="FF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079" name="Rectangle 95"/>
                <p:cNvSpPr>
                  <a:spLocks noChangeArrowheads="1"/>
                </p:cNvSpPr>
                <p:nvPr/>
              </p:nvSpPr>
              <p:spPr bwMode="auto">
                <a:xfrm>
                  <a:off x="3600" y="2160"/>
                  <a:ext cx="336" cy="48"/>
                </a:xfrm>
                <a:prstGeom prst="rect">
                  <a:avLst/>
                </a:pr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080" name="Rectangle 96"/>
                <p:cNvSpPr>
                  <a:spLocks noChangeArrowheads="1"/>
                </p:cNvSpPr>
                <p:nvPr/>
              </p:nvSpPr>
              <p:spPr bwMode="auto">
                <a:xfrm>
                  <a:off x="3600" y="2256"/>
                  <a:ext cx="336" cy="48"/>
                </a:xfrm>
                <a:prstGeom prst="rect">
                  <a:avLst/>
                </a:pr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081" name="Rectangle 97"/>
                <p:cNvSpPr>
                  <a:spLocks noChangeArrowheads="1"/>
                </p:cNvSpPr>
                <p:nvPr/>
              </p:nvSpPr>
              <p:spPr bwMode="auto">
                <a:xfrm>
                  <a:off x="3888" y="2112"/>
                  <a:ext cx="336" cy="4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082" name="Rectangle 98"/>
                <p:cNvSpPr>
                  <a:spLocks noChangeArrowheads="1"/>
                </p:cNvSpPr>
                <p:nvPr/>
              </p:nvSpPr>
              <p:spPr bwMode="auto">
                <a:xfrm>
                  <a:off x="3888" y="2016"/>
                  <a:ext cx="336" cy="48"/>
                </a:xfrm>
                <a:prstGeom prst="rect">
                  <a:avLst/>
                </a:pr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083" name="Rectangle 99"/>
                <p:cNvSpPr>
                  <a:spLocks noChangeArrowheads="1"/>
                </p:cNvSpPr>
                <p:nvPr/>
              </p:nvSpPr>
              <p:spPr bwMode="auto">
                <a:xfrm>
                  <a:off x="3504" y="2112"/>
                  <a:ext cx="336" cy="48"/>
                </a:xfrm>
                <a:prstGeom prst="rect">
                  <a:avLst/>
                </a:pr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084" name="Rectangle 100"/>
                <p:cNvSpPr>
                  <a:spLocks noChangeArrowheads="1"/>
                </p:cNvSpPr>
                <p:nvPr/>
              </p:nvSpPr>
              <p:spPr bwMode="auto">
                <a:xfrm>
                  <a:off x="3744" y="2016"/>
                  <a:ext cx="144" cy="4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085" name="Rectangle 101"/>
                <p:cNvSpPr>
                  <a:spLocks noChangeArrowheads="1"/>
                </p:cNvSpPr>
                <p:nvPr/>
              </p:nvSpPr>
              <p:spPr bwMode="auto">
                <a:xfrm>
                  <a:off x="3744" y="2064"/>
                  <a:ext cx="384" cy="48"/>
                </a:xfrm>
                <a:prstGeom prst="rect">
                  <a:avLst/>
                </a:prstGeom>
                <a:solidFill>
                  <a:srgbClr val="FF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fr-CH" altLang="fr-FR">
                    <a:solidFill>
                      <a:srgbClr val="FF3300"/>
                    </a:solidFill>
                  </a:endParaRPr>
                </a:p>
              </p:txBody>
            </p:sp>
            <p:sp>
              <p:nvSpPr>
                <p:cNvPr id="42086" name="Rectangle 102"/>
                <p:cNvSpPr>
                  <a:spLocks noChangeArrowheads="1"/>
                </p:cNvSpPr>
                <p:nvPr/>
              </p:nvSpPr>
              <p:spPr bwMode="auto">
                <a:xfrm>
                  <a:off x="3696" y="1920"/>
                  <a:ext cx="336" cy="48"/>
                </a:xfrm>
                <a:prstGeom prst="rect">
                  <a:avLst/>
                </a:pr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087" name="Rectangle 103"/>
                <p:cNvSpPr>
                  <a:spLocks noChangeArrowheads="1"/>
                </p:cNvSpPr>
                <p:nvPr/>
              </p:nvSpPr>
              <p:spPr bwMode="auto">
                <a:xfrm>
                  <a:off x="3984" y="2208"/>
                  <a:ext cx="240" cy="4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088" name="Rectangle 104"/>
                <p:cNvSpPr>
                  <a:spLocks noChangeArrowheads="1"/>
                </p:cNvSpPr>
                <p:nvPr/>
              </p:nvSpPr>
              <p:spPr bwMode="auto">
                <a:xfrm>
                  <a:off x="3504" y="2064"/>
                  <a:ext cx="240" cy="4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089" name="Rectangle 105"/>
                <p:cNvSpPr>
                  <a:spLocks noChangeArrowheads="1"/>
                </p:cNvSpPr>
                <p:nvPr/>
              </p:nvSpPr>
              <p:spPr bwMode="auto">
                <a:xfrm>
                  <a:off x="3840" y="1968"/>
                  <a:ext cx="192" cy="48"/>
                </a:xfrm>
                <a:prstGeom prst="rect">
                  <a:avLst/>
                </a:prstGeom>
                <a:solidFill>
                  <a:srgbClr val="FF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fr-CH" altLang="fr-FR">
                    <a:solidFill>
                      <a:srgbClr val="FF3300"/>
                    </a:solidFill>
                  </a:endParaRPr>
                </a:p>
              </p:txBody>
            </p:sp>
            <p:sp>
              <p:nvSpPr>
                <p:cNvPr id="42090" name="Rectangle 106"/>
                <p:cNvSpPr>
                  <a:spLocks noChangeArrowheads="1"/>
                </p:cNvSpPr>
                <p:nvPr/>
              </p:nvSpPr>
              <p:spPr bwMode="auto">
                <a:xfrm>
                  <a:off x="3792" y="1872"/>
                  <a:ext cx="144" cy="4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091" name="Rectangle 107"/>
                <p:cNvSpPr>
                  <a:spLocks noChangeArrowheads="1"/>
                </p:cNvSpPr>
                <p:nvPr/>
              </p:nvSpPr>
              <p:spPr bwMode="auto">
                <a:xfrm>
                  <a:off x="3600" y="1968"/>
                  <a:ext cx="336" cy="48"/>
                </a:xfrm>
                <a:prstGeom prst="rect">
                  <a:avLst/>
                </a:pr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092" name="Rectangle 108"/>
                <p:cNvSpPr>
                  <a:spLocks noChangeArrowheads="1"/>
                </p:cNvSpPr>
                <p:nvPr/>
              </p:nvSpPr>
              <p:spPr bwMode="auto">
                <a:xfrm>
                  <a:off x="3696" y="1920"/>
                  <a:ext cx="288" cy="48"/>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093" name="Rectangle 109"/>
                <p:cNvSpPr>
                  <a:spLocks noChangeArrowheads="1"/>
                </p:cNvSpPr>
                <p:nvPr/>
              </p:nvSpPr>
              <p:spPr bwMode="auto">
                <a:xfrm>
                  <a:off x="3648" y="2112"/>
                  <a:ext cx="96" cy="48"/>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graphicFrame>
            <p:nvGraphicFramePr>
              <p:cNvPr id="42095" name="Object 111"/>
              <p:cNvGraphicFramePr>
                <a:graphicFrameLocks noChangeAspect="1"/>
              </p:cNvGraphicFramePr>
              <p:nvPr/>
            </p:nvGraphicFramePr>
            <p:xfrm>
              <a:off x="1614" y="1488"/>
              <a:ext cx="162" cy="331"/>
            </p:xfrm>
            <a:graphic>
              <a:graphicData uri="http://schemas.openxmlformats.org/presentationml/2006/ole">
                <mc:AlternateContent xmlns:mc="http://schemas.openxmlformats.org/markup-compatibility/2006">
                  <mc:Choice xmlns:v="urn:schemas-microsoft-com:vml" Requires="v">
                    <p:oleObj spid="_x0000_s42150" name="Image Bitmap" r:id="rId9" imgW="419048" imgH="733333" progId="Paint.Picture">
                      <p:embed/>
                    </p:oleObj>
                  </mc:Choice>
                  <mc:Fallback>
                    <p:oleObj name="Image Bitmap" r:id="rId9" imgW="419048" imgH="733333" progId="Paint.Picture">
                      <p:embed/>
                      <p:pic>
                        <p:nvPicPr>
                          <p:cNvPr id="0" name="Object 1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4" y="1488"/>
                            <a:ext cx="162" cy="331"/>
                          </a:xfrm>
                          <a:prstGeom prst="rect">
                            <a:avLst/>
                          </a:prstGeom>
                          <a:solidFill>
                            <a:srgbClr val="FF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2096" name="Object 112"/>
              <p:cNvGraphicFramePr>
                <a:graphicFrameLocks noChangeAspect="1"/>
              </p:cNvGraphicFramePr>
              <p:nvPr/>
            </p:nvGraphicFramePr>
            <p:xfrm>
              <a:off x="1208" y="1880"/>
              <a:ext cx="174" cy="311"/>
            </p:xfrm>
            <a:graphic>
              <a:graphicData uri="http://schemas.openxmlformats.org/presentationml/2006/ole">
                <mc:AlternateContent xmlns:mc="http://schemas.openxmlformats.org/markup-compatibility/2006">
                  <mc:Choice xmlns:v="urn:schemas-microsoft-com:vml" Requires="v">
                    <p:oleObj spid="_x0000_s42151" name="Image Bitmap" r:id="rId10" imgW="419048" imgH="733333" progId="Paint.Picture">
                      <p:embed/>
                    </p:oleObj>
                  </mc:Choice>
                  <mc:Fallback>
                    <p:oleObj name="Image Bitmap" r:id="rId10" imgW="419048" imgH="733333" progId="Paint.Picture">
                      <p:embed/>
                      <p:pic>
                        <p:nvPicPr>
                          <p:cNvPr id="0" name="Object 1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8" y="1880"/>
                            <a:ext cx="174" cy="311"/>
                          </a:xfrm>
                          <a:prstGeom prst="rect">
                            <a:avLst/>
                          </a:prstGeom>
                          <a:solidFill>
                            <a:srgbClr val="FF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2097" name="Object 113"/>
              <p:cNvGraphicFramePr>
                <a:graphicFrameLocks noChangeAspect="1"/>
              </p:cNvGraphicFramePr>
              <p:nvPr/>
            </p:nvGraphicFramePr>
            <p:xfrm>
              <a:off x="1344" y="1584"/>
              <a:ext cx="218" cy="286"/>
            </p:xfrm>
            <a:graphic>
              <a:graphicData uri="http://schemas.openxmlformats.org/presentationml/2006/ole">
                <mc:AlternateContent xmlns:mc="http://schemas.openxmlformats.org/markup-compatibility/2006">
                  <mc:Choice xmlns:v="urn:schemas-microsoft-com:vml" Requires="v">
                    <p:oleObj spid="_x0000_s42152" name="Image Bitmap" r:id="rId11" imgW="561905" imgH="724001" progId="Paint.Picture">
                      <p:embed/>
                    </p:oleObj>
                  </mc:Choice>
                  <mc:Fallback>
                    <p:oleObj name="Image Bitmap" r:id="rId11" imgW="561905" imgH="724001" progId="Paint.Picture">
                      <p:embed/>
                      <p:pic>
                        <p:nvPicPr>
                          <p:cNvPr id="0" name="Object 1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44" y="1584"/>
                            <a:ext cx="218" cy="286"/>
                          </a:xfrm>
                          <a:prstGeom prst="rect">
                            <a:avLst/>
                          </a:prstGeom>
                          <a:solidFill>
                            <a:srgbClr val="FF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2099" name="Object 115"/>
              <p:cNvGraphicFramePr>
                <a:graphicFrameLocks noChangeAspect="1"/>
              </p:cNvGraphicFramePr>
              <p:nvPr/>
            </p:nvGraphicFramePr>
            <p:xfrm>
              <a:off x="2304" y="1776"/>
              <a:ext cx="162" cy="331"/>
            </p:xfrm>
            <a:graphic>
              <a:graphicData uri="http://schemas.openxmlformats.org/presentationml/2006/ole">
                <mc:AlternateContent xmlns:mc="http://schemas.openxmlformats.org/markup-compatibility/2006">
                  <mc:Choice xmlns:v="urn:schemas-microsoft-com:vml" Requires="v">
                    <p:oleObj spid="_x0000_s42153" name="Image Bitmap" r:id="rId12" imgW="419048" imgH="733333" progId="Paint.Picture">
                      <p:embed/>
                    </p:oleObj>
                  </mc:Choice>
                  <mc:Fallback>
                    <p:oleObj name="Image Bitmap" r:id="rId12" imgW="419048" imgH="733333" progId="Paint.Picture">
                      <p:embed/>
                      <p:pic>
                        <p:nvPicPr>
                          <p:cNvPr id="0" name="Object 1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4" y="1776"/>
                            <a:ext cx="162" cy="331"/>
                          </a:xfrm>
                          <a:prstGeom prst="rect">
                            <a:avLst/>
                          </a:prstGeom>
                          <a:solidFill>
                            <a:srgbClr val="FF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2100" name="Object 116"/>
              <p:cNvGraphicFramePr>
                <a:graphicFrameLocks noChangeAspect="1"/>
              </p:cNvGraphicFramePr>
              <p:nvPr/>
            </p:nvGraphicFramePr>
            <p:xfrm>
              <a:off x="2112" y="1536"/>
              <a:ext cx="174" cy="311"/>
            </p:xfrm>
            <a:graphic>
              <a:graphicData uri="http://schemas.openxmlformats.org/presentationml/2006/ole">
                <mc:AlternateContent xmlns:mc="http://schemas.openxmlformats.org/markup-compatibility/2006">
                  <mc:Choice xmlns:v="urn:schemas-microsoft-com:vml" Requires="v">
                    <p:oleObj spid="_x0000_s42154" name="Image Bitmap" r:id="rId13" imgW="419048" imgH="733333" progId="Paint.Picture">
                      <p:embed/>
                    </p:oleObj>
                  </mc:Choice>
                  <mc:Fallback>
                    <p:oleObj name="Image Bitmap" r:id="rId13" imgW="419048" imgH="733333" progId="Paint.Picture">
                      <p:embed/>
                      <p:pic>
                        <p:nvPicPr>
                          <p:cNvPr id="0" name="Object 1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2" y="1536"/>
                            <a:ext cx="174" cy="311"/>
                          </a:xfrm>
                          <a:prstGeom prst="rect">
                            <a:avLst/>
                          </a:prstGeom>
                          <a:solidFill>
                            <a:srgbClr val="FF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2101" name="Object 117"/>
              <p:cNvGraphicFramePr>
                <a:graphicFrameLocks noChangeAspect="1"/>
              </p:cNvGraphicFramePr>
              <p:nvPr/>
            </p:nvGraphicFramePr>
            <p:xfrm>
              <a:off x="1824" y="1488"/>
              <a:ext cx="218" cy="286"/>
            </p:xfrm>
            <a:graphic>
              <a:graphicData uri="http://schemas.openxmlformats.org/presentationml/2006/ole">
                <mc:AlternateContent xmlns:mc="http://schemas.openxmlformats.org/markup-compatibility/2006">
                  <mc:Choice xmlns:v="urn:schemas-microsoft-com:vml" Requires="v">
                    <p:oleObj spid="_x0000_s42155" name="Image Bitmap" r:id="rId14" imgW="561905" imgH="724001" progId="Paint.Picture">
                      <p:embed/>
                    </p:oleObj>
                  </mc:Choice>
                  <mc:Fallback>
                    <p:oleObj name="Image Bitmap" r:id="rId14" imgW="561905" imgH="724001" progId="Paint.Picture">
                      <p:embed/>
                      <p:pic>
                        <p:nvPicPr>
                          <p:cNvPr id="0" name="Object 11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24" y="1488"/>
                            <a:ext cx="218" cy="286"/>
                          </a:xfrm>
                          <a:prstGeom prst="rect">
                            <a:avLst/>
                          </a:prstGeom>
                          <a:solidFill>
                            <a:srgbClr val="FF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42104" name="Line 120"/>
            <p:cNvSpPr>
              <a:spLocks noChangeShapeType="1"/>
            </p:cNvSpPr>
            <p:nvPr/>
          </p:nvSpPr>
          <p:spPr bwMode="auto">
            <a:xfrm flipV="1">
              <a:off x="384" y="2352"/>
              <a:ext cx="528" cy="48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105" name="Line 121"/>
            <p:cNvSpPr>
              <a:spLocks noChangeShapeType="1"/>
            </p:cNvSpPr>
            <p:nvPr/>
          </p:nvSpPr>
          <p:spPr bwMode="auto">
            <a:xfrm flipH="1" flipV="1">
              <a:off x="384" y="2352"/>
              <a:ext cx="528" cy="48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grpSp>
        <p:nvGrpSpPr>
          <p:cNvPr id="42132" name="Group 148"/>
          <p:cNvGrpSpPr>
            <a:grpSpLocks/>
          </p:cNvGrpSpPr>
          <p:nvPr/>
        </p:nvGrpSpPr>
        <p:grpSpPr bwMode="auto">
          <a:xfrm>
            <a:off x="228600" y="1752600"/>
            <a:ext cx="8610600" cy="4953000"/>
            <a:chOff x="144" y="1104"/>
            <a:chExt cx="5424" cy="3120"/>
          </a:xfrm>
        </p:grpSpPr>
        <p:sp>
          <p:nvSpPr>
            <p:cNvPr id="41997" name="Rectangle 13"/>
            <p:cNvSpPr>
              <a:spLocks noChangeArrowheads="1"/>
            </p:cNvSpPr>
            <p:nvPr/>
          </p:nvSpPr>
          <p:spPr bwMode="auto">
            <a:xfrm rot="-5400000">
              <a:off x="4728" y="1944"/>
              <a:ext cx="1440" cy="2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800">
                  <a:solidFill>
                    <a:srgbClr val="FF3300"/>
                  </a:solidFill>
                  <a:latin typeface="Arial" panose="020B0604020202020204" pitchFamily="34" charset="0"/>
                </a:rPr>
                <a:t>Collective</a:t>
              </a:r>
              <a:endParaRPr lang="fr-FR" altLang="fr-FR"/>
            </a:p>
          </p:txBody>
        </p:sp>
        <p:sp>
          <p:nvSpPr>
            <p:cNvPr id="41999" name="Rectangle 15"/>
            <p:cNvSpPr>
              <a:spLocks noChangeArrowheads="1"/>
            </p:cNvSpPr>
            <p:nvPr/>
          </p:nvSpPr>
          <p:spPr bwMode="auto">
            <a:xfrm>
              <a:off x="144" y="1104"/>
              <a:ext cx="1056" cy="2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800">
                  <a:latin typeface="Arial" panose="020B0604020202020204" pitchFamily="34" charset="0"/>
                </a:rPr>
                <a:t>Biens mobiliers</a:t>
              </a:r>
              <a:endParaRPr lang="fr-FR" altLang="fr-FR"/>
            </a:p>
          </p:txBody>
        </p:sp>
        <p:sp>
          <p:nvSpPr>
            <p:cNvPr id="42000" name="Rectangle 16"/>
            <p:cNvSpPr>
              <a:spLocks noChangeArrowheads="1"/>
            </p:cNvSpPr>
            <p:nvPr/>
          </p:nvSpPr>
          <p:spPr bwMode="auto">
            <a:xfrm>
              <a:off x="1200" y="1104"/>
              <a:ext cx="1440" cy="2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800">
                  <a:latin typeface="Arial" panose="020B0604020202020204" pitchFamily="34" charset="0"/>
                </a:rPr>
                <a:t>Biens immobiliers</a:t>
              </a:r>
              <a:endParaRPr lang="fr-FR" altLang="fr-FR"/>
            </a:p>
          </p:txBody>
        </p:sp>
        <p:sp>
          <p:nvSpPr>
            <p:cNvPr id="42001" name="Rectangle 17"/>
            <p:cNvSpPr>
              <a:spLocks noChangeArrowheads="1"/>
            </p:cNvSpPr>
            <p:nvPr/>
          </p:nvSpPr>
          <p:spPr bwMode="auto">
            <a:xfrm>
              <a:off x="2640" y="1104"/>
              <a:ext cx="2928" cy="2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800">
                  <a:latin typeface="Arial" panose="020B0604020202020204" pitchFamily="34" charset="0"/>
                </a:rPr>
                <a:t>Types de propriété</a:t>
              </a:r>
              <a:endParaRPr lang="fr-FR" altLang="fr-FR"/>
            </a:p>
          </p:txBody>
        </p:sp>
        <p:sp>
          <p:nvSpPr>
            <p:cNvPr id="42002" name="Rectangle 18"/>
            <p:cNvSpPr>
              <a:spLocks noChangeArrowheads="1"/>
            </p:cNvSpPr>
            <p:nvPr/>
          </p:nvSpPr>
          <p:spPr bwMode="auto">
            <a:xfrm>
              <a:off x="144" y="1344"/>
              <a:ext cx="1056" cy="14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003" name="Rectangle 19"/>
            <p:cNvSpPr>
              <a:spLocks noChangeArrowheads="1"/>
            </p:cNvSpPr>
            <p:nvPr/>
          </p:nvSpPr>
          <p:spPr bwMode="auto">
            <a:xfrm>
              <a:off x="1200" y="1344"/>
              <a:ext cx="1440" cy="14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006" name="Rectangle 22"/>
            <p:cNvSpPr>
              <a:spLocks noChangeArrowheads="1"/>
            </p:cNvSpPr>
            <p:nvPr/>
          </p:nvSpPr>
          <p:spPr bwMode="auto">
            <a:xfrm>
              <a:off x="2640" y="1344"/>
              <a:ext cx="2688" cy="14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108" name="Rectangle 124"/>
            <p:cNvSpPr>
              <a:spLocks noChangeArrowheads="1"/>
            </p:cNvSpPr>
            <p:nvPr/>
          </p:nvSpPr>
          <p:spPr bwMode="auto">
            <a:xfrm>
              <a:off x="144" y="2784"/>
              <a:ext cx="2496" cy="14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110" name="Rectangle 126"/>
            <p:cNvSpPr>
              <a:spLocks noChangeArrowheads="1"/>
            </p:cNvSpPr>
            <p:nvPr/>
          </p:nvSpPr>
          <p:spPr bwMode="auto">
            <a:xfrm>
              <a:off x="2640" y="2784"/>
              <a:ext cx="2688" cy="14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111" name="Rectangle 127"/>
            <p:cNvSpPr>
              <a:spLocks noChangeArrowheads="1"/>
            </p:cNvSpPr>
            <p:nvPr/>
          </p:nvSpPr>
          <p:spPr bwMode="auto">
            <a:xfrm>
              <a:off x="5328" y="2784"/>
              <a:ext cx="240" cy="14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sp>
        <p:nvSpPr>
          <p:cNvPr id="42112" name="Rectangle 128"/>
          <p:cNvSpPr>
            <a:spLocks noChangeArrowheads="1"/>
          </p:cNvSpPr>
          <p:nvPr/>
        </p:nvSpPr>
        <p:spPr bwMode="auto">
          <a:xfrm rot="-5400000">
            <a:off x="7505700" y="5372100"/>
            <a:ext cx="2286000" cy="381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600" b="1">
                <a:solidFill>
                  <a:srgbClr val="FF3300"/>
                </a:solidFill>
                <a:latin typeface="Arial" panose="020B0604020202020204" pitchFamily="34" charset="0"/>
              </a:rPr>
              <a:t>Actionnaires-locataires</a:t>
            </a:r>
            <a:endParaRPr lang="fr-FR" altLang="fr-FR"/>
          </a:p>
        </p:txBody>
      </p:sp>
      <p:grpSp>
        <p:nvGrpSpPr>
          <p:cNvPr id="42145" name="Group 161"/>
          <p:cNvGrpSpPr>
            <a:grpSpLocks/>
          </p:cNvGrpSpPr>
          <p:nvPr/>
        </p:nvGrpSpPr>
        <p:grpSpPr bwMode="auto">
          <a:xfrm>
            <a:off x="304800" y="4572000"/>
            <a:ext cx="3733800" cy="1981200"/>
            <a:chOff x="192" y="2880"/>
            <a:chExt cx="2352" cy="1248"/>
          </a:xfrm>
        </p:grpSpPr>
        <p:grpSp>
          <p:nvGrpSpPr>
            <p:cNvPr id="42115" name="Group 131"/>
            <p:cNvGrpSpPr>
              <a:grpSpLocks/>
            </p:cNvGrpSpPr>
            <p:nvPr/>
          </p:nvGrpSpPr>
          <p:grpSpPr bwMode="auto">
            <a:xfrm>
              <a:off x="1584" y="3216"/>
              <a:ext cx="960" cy="912"/>
              <a:chOff x="1392" y="1824"/>
              <a:chExt cx="960" cy="912"/>
            </a:xfrm>
          </p:grpSpPr>
          <p:sp>
            <p:nvSpPr>
              <p:cNvPr id="42116" name="Oval 132"/>
              <p:cNvSpPr>
                <a:spLocks noChangeArrowheads="1"/>
              </p:cNvSpPr>
              <p:nvPr/>
            </p:nvSpPr>
            <p:spPr bwMode="auto">
              <a:xfrm>
                <a:off x="1392" y="1824"/>
                <a:ext cx="960" cy="912"/>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nvGrpSpPr>
              <p:cNvPr id="42117" name="Group 133"/>
              <p:cNvGrpSpPr>
                <a:grpSpLocks/>
              </p:cNvGrpSpPr>
              <p:nvPr/>
            </p:nvGrpSpPr>
            <p:grpSpPr bwMode="auto">
              <a:xfrm>
                <a:off x="1440" y="1968"/>
                <a:ext cx="864" cy="480"/>
                <a:chOff x="3264" y="1392"/>
                <a:chExt cx="1680" cy="1104"/>
              </a:xfrm>
            </p:grpSpPr>
            <p:sp>
              <p:nvSpPr>
                <p:cNvPr id="42118" name="Freeform 134"/>
                <p:cNvSpPr>
                  <a:spLocks/>
                </p:cNvSpPr>
                <p:nvPr/>
              </p:nvSpPr>
              <p:spPr bwMode="auto">
                <a:xfrm>
                  <a:off x="3408" y="1392"/>
                  <a:ext cx="1392" cy="1104"/>
                </a:xfrm>
                <a:custGeom>
                  <a:avLst/>
                  <a:gdLst>
                    <a:gd name="T0" fmla="*/ 0 w 1392"/>
                    <a:gd name="T1" fmla="*/ 432 h 1104"/>
                    <a:gd name="T2" fmla="*/ 720 w 1392"/>
                    <a:gd name="T3" fmla="*/ 0 h 1104"/>
                    <a:gd name="T4" fmla="*/ 1392 w 1392"/>
                    <a:gd name="T5" fmla="*/ 432 h 1104"/>
                    <a:gd name="T6" fmla="*/ 1392 w 1392"/>
                    <a:gd name="T7" fmla="*/ 1104 h 1104"/>
                    <a:gd name="T8" fmla="*/ 0 w 1392"/>
                    <a:gd name="T9" fmla="*/ 1104 h 1104"/>
                    <a:gd name="T10" fmla="*/ 0 w 1392"/>
                    <a:gd name="T11" fmla="*/ 432 h 1104"/>
                  </a:gdLst>
                  <a:ahLst/>
                  <a:cxnLst>
                    <a:cxn ang="0">
                      <a:pos x="T0" y="T1"/>
                    </a:cxn>
                    <a:cxn ang="0">
                      <a:pos x="T2" y="T3"/>
                    </a:cxn>
                    <a:cxn ang="0">
                      <a:pos x="T4" y="T5"/>
                    </a:cxn>
                    <a:cxn ang="0">
                      <a:pos x="T6" y="T7"/>
                    </a:cxn>
                    <a:cxn ang="0">
                      <a:pos x="T8" y="T9"/>
                    </a:cxn>
                    <a:cxn ang="0">
                      <a:pos x="T10" y="T11"/>
                    </a:cxn>
                  </a:cxnLst>
                  <a:rect l="0" t="0" r="r" b="b"/>
                  <a:pathLst>
                    <a:path w="1392" h="1104">
                      <a:moveTo>
                        <a:pt x="0" y="432"/>
                      </a:moveTo>
                      <a:lnTo>
                        <a:pt x="720" y="0"/>
                      </a:lnTo>
                      <a:lnTo>
                        <a:pt x="1392" y="432"/>
                      </a:lnTo>
                      <a:lnTo>
                        <a:pt x="1392" y="1104"/>
                      </a:lnTo>
                      <a:lnTo>
                        <a:pt x="0" y="1104"/>
                      </a:lnTo>
                      <a:lnTo>
                        <a:pt x="0" y="432"/>
                      </a:lnTo>
                      <a:close/>
                    </a:path>
                  </a:pathLst>
                </a:custGeom>
                <a:gradFill rotWithShape="0">
                  <a:gsLst>
                    <a:gs pos="0">
                      <a:srgbClr val="FFCC66">
                        <a:gamma/>
                        <a:shade val="75686"/>
                        <a:invGamma/>
                      </a:srgbClr>
                    </a:gs>
                    <a:gs pos="100000">
                      <a:srgbClr val="FFCC66"/>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119" name="Line 135"/>
                <p:cNvSpPr>
                  <a:spLocks noChangeShapeType="1"/>
                </p:cNvSpPr>
                <p:nvPr/>
              </p:nvSpPr>
              <p:spPr bwMode="auto">
                <a:xfrm flipH="1">
                  <a:off x="3264" y="1824"/>
                  <a:ext cx="144" cy="96"/>
                </a:xfrm>
                <a:prstGeom prst="line">
                  <a:avLst/>
                </a:prstGeom>
                <a:no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120" name="Line 136"/>
                <p:cNvSpPr>
                  <a:spLocks noChangeShapeType="1"/>
                </p:cNvSpPr>
                <p:nvPr/>
              </p:nvSpPr>
              <p:spPr bwMode="auto">
                <a:xfrm>
                  <a:off x="4800" y="1824"/>
                  <a:ext cx="144" cy="96"/>
                </a:xfrm>
                <a:prstGeom prst="line">
                  <a:avLst/>
                </a:prstGeom>
                <a:no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grpSp>
        <p:grpSp>
          <p:nvGrpSpPr>
            <p:cNvPr id="42121" name="Group 137"/>
            <p:cNvGrpSpPr>
              <a:grpSpLocks/>
            </p:cNvGrpSpPr>
            <p:nvPr/>
          </p:nvGrpSpPr>
          <p:grpSpPr bwMode="auto">
            <a:xfrm>
              <a:off x="432" y="2880"/>
              <a:ext cx="528" cy="336"/>
              <a:chOff x="3341" y="1552"/>
              <a:chExt cx="859" cy="536"/>
            </a:xfrm>
          </p:grpSpPr>
          <p:graphicFrame>
            <p:nvGraphicFramePr>
              <p:cNvPr id="42122" name="Object 138"/>
              <p:cNvGraphicFramePr>
                <a:graphicFrameLocks noChangeAspect="1"/>
              </p:cNvGraphicFramePr>
              <p:nvPr/>
            </p:nvGraphicFramePr>
            <p:xfrm>
              <a:off x="3936" y="1552"/>
              <a:ext cx="264" cy="528"/>
            </p:xfrm>
            <a:graphic>
              <a:graphicData uri="http://schemas.openxmlformats.org/presentationml/2006/ole">
                <mc:AlternateContent xmlns:mc="http://schemas.openxmlformats.org/markup-compatibility/2006">
                  <mc:Choice xmlns:v="urn:schemas-microsoft-com:vml" Requires="v">
                    <p:oleObj spid="_x0000_s42156" name="Image Bitmap" r:id="rId15" imgW="419048" imgH="733333" progId="Paint.Picture">
                      <p:embed/>
                    </p:oleObj>
                  </mc:Choice>
                  <mc:Fallback>
                    <p:oleObj name="Image Bitmap" r:id="rId15" imgW="419048" imgH="733333" progId="Paint.Picture">
                      <p:embed/>
                      <p:pic>
                        <p:nvPicPr>
                          <p:cNvPr id="0" name="Object 13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6" y="1552"/>
                            <a:ext cx="264" cy="528"/>
                          </a:xfrm>
                          <a:prstGeom prst="rect">
                            <a:avLst/>
                          </a:prstGeom>
                          <a:solidFill>
                            <a:srgbClr val="FF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2123" name="Object 139"/>
              <p:cNvGraphicFramePr>
                <a:graphicFrameLocks noChangeAspect="1"/>
              </p:cNvGraphicFramePr>
              <p:nvPr/>
            </p:nvGraphicFramePr>
            <p:xfrm>
              <a:off x="3341" y="1584"/>
              <a:ext cx="283" cy="496"/>
            </p:xfrm>
            <a:graphic>
              <a:graphicData uri="http://schemas.openxmlformats.org/presentationml/2006/ole">
                <mc:AlternateContent xmlns:mc="http://schemas.openxmlformats.org/markup-compatibility/2006">
                  <mc:Choice xmlns:v="urn:schemas-microsoft-com:vml" Requires="v">
                    <p:oleObj spid="_x0000_s42157" name="Image Bitmap" r:id="rId16" imgW="419048" imgH="733333" progId="Paint.Picture">
                      <p:embed/>
                    </p:oleObj>
                  </mc:Choice>
                  <mc:Fallback>
                    <p:oleObj name="Image Bitmap" r:id="rId16" imgW="419048" imgH="733333" progId="Paint.Picture">
                      <p:embed/>
                      <p:pic>
                        <p:nvPicPr>
                          <p:cNvPr id="0" name="Object 13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1" y="1584"/>
                            <a:ext cx="283" cy="496"/>
                          </a:xfrm>
                          <a:prstGeom prst="rect">
                            <a:avLst/>
                          </a:prstGeom>
                          <a:solidFill>
                            <a:srgbClr val="FF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2124" name="Object 140"/>
              <p:cNvGraphicFramePr>
                <a:graphicFrameLocks noChangeAspect="1"/>
              </p:cNvGraphicFramePr>
              <p:nvPr/>
            </p:nvGraphicFramePr>
            <p:xfrm>
              <a:off x="3600" y="1632"/>
              <a:ext cx="354" cy="456"/>
            </p:xfrm>
            <a:graphic>
              <a:graphicData uri="http://schemas.openxmlformats.org/presentationml/2006/ole">
                <mc:AlternateContent xmlns:mc="http://schemas.openxmlformats.org/markup-compatibility/2006">
                  <mc:Choice xmlns:v="urn:schemas-microsoft-com:vml" Requires="v">
                    <p:oleObj spid="_x0000_s42158" name="Image Bitmap" r:id="rId17" imgW="561905" imgH="724001" progId="Paint.Picture">
                      <p:embed/>
                    </p:oleObj>
                  </mc:Choice>
                  <mc:Fallback>
                    <p:oleObj name="Image Bitmap" r:id="rId17" imgW="561905" imgH="724001" progId="Paint.Picture">
                      <p:embed/>
                      <p:pic>
                        <p:nvPicPr>
                          <p:cNvPr id="0" name="Object 14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00" y="1632"/>
                            <a:ext cx="354" cy="456"/>
                          </a:xfrm>
                          <a:prstGeom prst="rect">
                            <a:avLst/>
                          </a:prstGeom>
                          <a:solidFill>
                            <a:srgbClr val="FF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aphicFrame>
          <p:nvGraphicFramePr>
            <p:cNvPr id="42125" name="Object 141"/>
            <p:cNvGraphicFramePr>
              <a:graphicFrameLocks noChangeAspect="1"/>
            </p:cNvGraphicFramePr>
            <p:nvPr/>
          </p:nvGraphicFramePr>
          <p:xfrm>
            <a:off x="192" y="2880"/>
            <a:ext cx="198" cy="311"/>
          </p:xfrm>
          <a:graphic>
            <a:graphicData uri="http://schemas.openxmlformats.org/presentationml/2006/ole">
              <mc:AlternateContent xmlns:mc="http://schemas.openxmlformats.org/markup-compatibility/2006">
                <mc:Choice xmlns:v="urn:schemas-microsoft-com:vml" Requires="v">
                  <p:oleObj spid="_x0000_s42159" name="Image Bitmap" r:id="rId18" imgW="419048" imgH="733333" progId="Paint.Picture">
                    <p:embed/>
                  </p:oleObj>
                </mc:Choice>
                <mc:Fallback>
                  <p:oleObj name="Image Bitmap" r:id="rId18" imgW="419048" imgH="733333" progId="Paint.Picture">
                    <p:embed/>
                    <p:pic>
                      <p:nvPicPr>
                        <p:cNvPr id="0" name="Object 1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 y="2880"/>
                          <a:ext cx="198" cy="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42126" name="Group 142"/>
            <p:cNvGrpSpPr>
              <a:grpSpLocks/>
            </p:cNvGrpSpPr>
            <p:nvPr/>
          </p:nvGrpSpPr>
          <p:grpSpPr bwMode="auto">
            <a:xfrm>
              <a:off x="288" y="3600"/>
              <a:ext cx="576" cy="288"/>
              <a:chOff x="4320" y="1824"/>
              <a:chExt cx="576" cy="288"/>
            </a:xfrm>
          </p:grpSpPr>
          <p:sp>
            <p:nvSpPr>
              <p:cNvPr id="42127" name="Rectangle 143"/>
              <p:cNvSpPr>
                <a:spLocks noChangeArrowheads="1"/>
              </p:cNvSpPr>
              <p:nvPr/>
            </p:nvSpPr>
            <p:spPr bwMode="auto">
              <a:xfrm>
                <a:off x="4320" y="1824"/>
                <a:ext cx="144" cy="288"/>
              </a:xfrm>
              <a:prstGeom prst="rect">
                <a:avLst/>
              </a:prstGeom>
              <a:solidFill>
                <a:srgbClr val="0066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128" name="Rectangle 144"/>
              <p:cNvSpPr>
                <a:spLocks noChangeArrowheads="1"/>
              </p:cNvSpPr>
              <p:nvPr/>
            </p:nvSpPr>
            <p:spPr bwMode="auto">
              <a:xfrm>
                <a:off x="4464" y="1824"/>
                <a:ext cx="192" cy="28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129" name="Rectangle 145"/>
              <p:cNvSpPr>
                <a:spLocks noChangeArrowheads="1"/>
              </p:cNvSpPr>
              <p:nvPr/>
            </p:nvSpPr>
            <p:spPr bwMode="auto">
              <a:xfrm>
                <a:off x="4656" y="1824"/>
                <a:ext cx="48" cy="288"/>
              </a:xfrm>
              <a:prstGeom prst="rect">
                <a:avLst/>
              </a:prstGeom>
              <a:solidFill>
                <a:srgbClr val="FF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130" name="Rectangle 146"/>
              <p:cNvSpPr>
                <a:spLocks noChangeArrowheads="1"/>
              </p:cNvSpPr>
              <p:nvPr/>
            </p:nvSpPr>
            <p:spPr bwMode="auto">
              <a:xfrm>
                <a:off x="4704" y="1824"/>
                <a:ext cx="192" cy="288"/>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131" name="Rectangle 147"/>
              <p:cNvSpPr>
                <a:spLocks noChangeArrowheads="1"/>
              </p:cNvSpPr>
              <p:nvPr/>
            </p:nvSpPr>
            <p:spPr bwMode="auto">
              <a:xfrm>
                <a:off x="4448" y="1904"/>
                <a:ext cx="336" cy="14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1400" b="1">
                    <a:latin typeface="Arial" panose="020B0604020202020204" pitchFamily="34" charset="0"/>
                  </a:rPr>
                  <a:t>SIAL</a:t>
                </a:r>
                <a:endParaRPr lang="fr-FR" altLang="fr-FR"/>
              </a:p>
            </p:txBody>
          </p:sp>
        </p:grpSp>
        <p:sp>
          <p:nvSpPr>
            <p:cNvPr id="42133" name="Text Box 149"/>
            <p:cNvSpPr txBox="1">
              <a:spLocks noChangeArrowheads="1"/>
            </p:cNvSpPr>
            <p:nvPr/>
          </p:nvSpPr>
          <p:spPr bwMode="auto">
            <a:xfrm>
              <a:off x="192" y="3136"/>
              <a:ext cx="81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1400" b="1">
                  <a:latin typeface="Arial" panose="020B0604020202020204" pitchFamily="34" charset="0"/>
                </a:rPr>
                <a:t>Actionnaires</a:t>
              </a:r>
              <a:endParaRPr lang="fr-FR" altLang="fr-FR" sz="1400">
                <a:latin typeface="Arial" panose="020B0604020202020204" pitchFamily="34" charset="0"/>
              </a:endParaRPr>
            </a:p>
          </p:txBody>
        </p:sp>
        <p:sp>
          <p:nvSpPr>
            <p:cNvPr id="42135" name="Line 151"/>
            <p:cNvSpPr>
              <a:spLocks noChangeShapeType="1"/>
            </p:cNvSpPr>
            <p:nvPr/>
          </p:nvSpPr>
          <p:spPr bwMode="auto">
            <a:xfrm>
              <a:off x="576" y="3312"/>
              <a:ext cx="0" cy="24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136" name="Line 152"/>
            <p:cNvSpPr>
              <a:spLocks noChangeShapeType="1"/>
            </p:cNvSpPr>
            <p:nvPr/>
          </p:nvSpPr>
          <p:spPr bwMode="auto">
            <a:xfrm>
              <a:off x="912" y="3744"/>
              <a:ext cx="624"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137" name="Text Box 153"/>
            <p:cNvSpPr txBox="1">
              <a:spLocks noChangeArrowheads="1"/>
            </p:cNvSpPr>
            <p:nvPr/>
          </p:nvSpPr>
          <p:spPr bwMode="auto">
            <a:xfrm>
              <a:off x="856" y="3768"/>
              <a:ext cx="81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1400" b="1">
                  <a:latin typeface="Arial" panose="020B0604020202020204" pitchFamily="34" charset="0"/>
                </a:rPr>
                <a:t>Propriétaire</a:t>
              </a:r>
              <a:endParaRPr lang="fr-FR" altLang="fr-FR" sz="1400">
                <a:latin typeface="Arial" panose="020B0604020202020204" pitchFamily="34" charset="0"/>
              </a:endParaRPr>
            </a:p>
          </p:txBody>
        </p:sp>
      </p:grpSp>
      <p:sp>
        <p:nvSpPr>
          <p:cNvPr id="42138" name="Text Box 154"/>
          <p:cNvSpPr txBox="1">
            <a:spLocks noChangeArrowheads="1"/>
          </p:cNvSpPr>
          <p:nvPr/>
        </p:nvSpPr>
        <p:spPr bwMode="auto">
          <a:xfrm>
            <a:off x="4267200" y="4419600"/>
            <a:ext cx="419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FR" altLang="fr-FR" b="1" u="sng">
                <a:solidFill>
                  <a:srgbClr val="008000"/>
                </a:solidFill>
              </a:rPr>
              <a:t>Société immobilière</a:t>
            </a:r>
          </a:p>
        </p:txBody>
      </p:sp>
      <p:grpSp>
        <p:nvGrpSpPr>
          <p:cNvPr id="42139" name="Group 155"/>
          <p:cNvGrpSpPr>
            <a:grpSpLocks/>
          </p:cNvGrpSpPr>
          <p:nvPr/>
        </p:nvGrpSpPr>
        <p:grpSpPr bwMode="auto">
          <a:xfrm>
            <a:off x="3733800" y="4876800"/>
            <a:ext cx="4343400" cy="990600"/>
            <a:chOff x="2256" y="1440"/>
            <a:chExt cx="2736" cy="624"/>
          </a:xfrm>
        </p:grpSpPr>
        <p:sp>
          <p:nvSpPr>
            <p:cNvPr id="42140" name="Text Box 156"/>
            <p:cNvSpPr txBox="1">
              <a:spLocks noChangeArrowheads="1"/>
            </p:cNvSpPr>
            <p:nvPr/>
          </p:nvSpPr>
          <p:spPr bwMode="auto">
            <a:xfrm>
              <a:off x="2688" y="1440"/>
              <a:ext cx="2304" cy="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0000"/>
                </a:lnSpc>
                <a:spcBef>
                  <a:spcPct val="50000"/>
                </a:spcBef>
              </a:pPr>
              <a:r>
                <a:rPr lang="fr-FR" altLang="fr-FR" sz="1800">
                  <a:solidFill>
                    <a:srgbClr val="000099"/>
                  </a:solidFill>
                </a:rPr>
                <a:t>1 propriétaire : La SIAL</a:t>
              </a:r>
            </a:p>
            <a:p>
              <a:pPr>
                <a:lnSpc>
                  <a:spcPct val="50000"/>
                </a:lnSpc>
                <a:spcBef>
                  <a:spcPct val="50000"/>
                </a:spcBef>
              </a:pPr>
              <a:r>
                <a:rPr lang="fr-FR" altLang="fr-FR" sz="1800">
                  <a:solidFill>
                    <a:srgbClr val="000099"/>
                  </a:solidFill>
                </a:rPr>
                <a:t>1 droit de propriété (ou PPE)</a:t>
              </a:r>
              <a:endParaRPr lang="fr-FR" altLang="fr-FR"/>
            </a:p>
          </p:txBody>
        </p:sp>
        <p:sp>
          <p:nvSpPr>
            <p:cNvPr id="42141" name="Line 157"/>
            <p:cNvSpPr>
              <a:spLocks noChangeShapeType="1"/>
            </p:cNvSpPr>
            <p:nvPr/>
          </p:nvSpPr>
          <p:spPr bwMode="auto">
            <a:xfrm flipV="1">
              <a:off x="2256" y="1536"/>
              <a:ext cx="432" cy="144"/>
            </a:xfrm>
            <a:prstGeom prst="line">
              <a:avLst/>
            </a:prstGeom>
            <a:noFill/>
            <a:ln w="28575">
              <a:solidFill>
                <a:srgbClr val="00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42142" name="Line 158"/>
            <p:cNvSpPr>
              <a:spLocks noChangeShapeType="1"/>
            </p:cNvSpPr>
            <p:nvPr/>
          </p:nvSpPr>
          <p:spPr bwMode="auto">
            <a:xfrm flipV="1">
              <a:off x="2304" y="1728"/>
              <a:ext cx="384" cy="336"/>
            </a:xfrm>
            <a:prstGeom prst="line">
              <a:avLst/>
            </a:prstGeom>
            <a:noFill/>
            <a:ln w="28575">
              <a:solidFill>
                <a:srgbClr val="00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sp>
        <p:nvSpPr>
          <p:cNvPr id="42143" name="Text Box 159"/>
          <p:cNvSpPr txBox="1">
            <a:spLocks noChangeArrowheads="1"/>
          </p:cNvSpPr>
          <p:nvPr/>
        </p:nvSpPr>
        <p:spPr bwMode="auto">
          <a:xfrm>
            <a:off x="4572000" y="5394325"/>
            <a:ext cx="38100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2000"/>
              <a:t>Chaque actionnaire de la SIAL a un droit d’usage exclusif d’un appartement déterminé qu’il loue à la société.</a:t>
            </a:r>
            <a:endParaRPr lang="fr-FR" altLang="fr-FR"/>
          </a:p>
        </p:txBody>
      </p:sp>
      <p:sp>
        <p:nvSpPr>
          <p:cNvPr id="42144" name="Text Box 160"/>
          <p:cNvSpPr txBox="1">
            <a:spLocks noChangeArrowheads="1"/>
          </p:cNvSpPr>
          <p:nvPr/>
        </p:nvSpPr>
        <p:spPr bwMode="auto">
          <a:xfrm>
            <a:off x="304800" y="6324600"/>
            <a:ext cx="2514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1000"/>
              <a:t>Ne peut louer qu’à ses propres actionnaires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210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206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42106"/>
                                        </p:tgtEl>
                                        <p:attrNameLst>
                                          <p:attrName>style.visibility</p:attrName>
                                        </p:attrNameLst>
                                      </p:cBhvr>
                                      <p:to>
                                        <p:strVal val="visible"/>
                                      </p:to>
                                    </p:set>
                                    <p:animEffect transition="in" filter="wipe(left)">
                                      <p:cBhvr>
                                        <p:cTn id="15" dur="500"/>
                                        <p:tgtEl>
                                          <p:spTgt spid="4210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42030"/>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42112"/>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499"/>
                                          </p:stCondLst>
                                        </p:cTn>
                                        <p:tgtEl>
                                          <p:spTgt spid="42145"/>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42138"/>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42139"/>
                                        </p:tgtEl>
                                        <p:attrNameLst>
                                          <p:attrName>style.visibility</p:attrName>
                                        </p:attrNameLst>
                                      </p:cBhvr>
                                      <p:to>
                                        <p:strVal val="visible"/>
                                      </p:to>
                                    </p:set>
                                    <p:animEffect transition="in" filter="wipe(left)">
                                      <p:cBhvr>
                                        <p:cTn id="36" dur="500"/>
                                        <p:tgtEl>
                                          <p:spTgt spid="42139"/>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42143"/>
                                        </p:tgtEl>
                                        <p:attrNameLst>
                                          <p:attrName>style.visibility</p:attrName>
                                        </p:attrNameLst>
                                      </p:cBhvr>
                                      <p:to>
                                        <p:strVal val="visible"/>
                                      </p:to>
                                    </p:set>
                                  </p:childTnLst>
                                </p:cTn>
                              </p:par>
                            </p:childTnLst>
                          </p:cTn>
                        </p:par>
                        <p:par>
                          <p:cTn id="41" fill="hold" nodeType="afterGroup">
                            <p:stCondLst>
                              <p:cond delay="500"/>
                            </p:stCondLst>
                            <p:childTnLst>
                              <p:par>
                                <p:cTn id="42" presetID="1" presetClass="entr" presetSubtype="0" fill="hold" grpId="0" nodeType="afterEffect">
                                  <p:stCondLst>
                                    <p:cond delay="0"/>
                                  </p:stCondLst>
                                  <p:childTnLst>
                                    <p:set>
                                      <p:cBhvr>
                                        <p:cTn id="43" dur="1" fill="hold">
                                          <p:stCondLst>
                                            <p:cond delay="499"/>
                                          </p:stCondLst>
                                        </p:cTn>
                                        <p:tgtEl>
                                          <p:spTgt spid="421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30" grpId="0" autoUpdateAnimBg="0"/>
      <p:bldP spid="42065" grpId="0" autoUpdateAnimBg="0"/>
      <p:bldP spid="42112" grpId="0" animBg="1" autoUpdateAnimBg="0"/>
      <p:bldP spid="42138" grpId="0" autoUpdateAnimBg="0"/>
      <p:bldP spid="42143" grpId="0" autoUpdateAnimBg="0"/>
      <p:bldP spid="42144" grpId="0"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ctrTitle"/>
          </p:nvPr>
        </p:nvSpPr>
        <p:spPr>
          <a:xfrm>
            <a:off x="684213" y="404813"/>
            <a:ext cx="7772400" cy="1143000"/>
          </a:xfrm>
        </p:spPr>
        <p:txBody>
          <a:bodyPr anchor="ctr"/>
          <a:lstStyle/>
          <a:p>
            <a:r>
              <a:rPr lang="fr-FR" altLang="fr-FR" sz="4400">
                <a:solidFill>
                  <a:schemeClr val="accent2"/>
                </a:solidFill>
              </a:rPr>
              <a:t>Les problèmes de voisinage</a:t>
            </a:r>
            <a:endParaRPr lang="fr-FR" altLang="fr-FR" sz="4400"/>
          </a:p>
        </p:txBody>
      </p:sp>
      <p:sp>
        <p:nvSpPr>
          <p:cNvPr id="45059" name="Text Box 3"/>
          <p:cNvSpPr txBox="1">
            <a:spLocks noChangeArrowheads="1"/>
          </p:cNvSpPr>
          <p:nvPr/>
        </p:nvSpPr>
        <p:spPr bwMode="auto">
          <a:xfrm>
            <a:off x="755650" y="1916113"/>
            <a:ext cx="3200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2000"/>
              <a:t>Arrêt du Tribunal Fédéral 5C.19/2000 du 18 mai 2000</a:t>
            </a:r>
            <a:endParaRPr lang="fr-FR" altLang="fr-FR"/>
          </a:p>
        </p:txBody>
      </p:sp>
      <p:sp>
        <p:nvSpPr>
          <p:cNvPr id="45060" name="AutoShape 4" descr="Parchemin"/>
          <p:cNvSpPr>
            <a:spLocks noChangeArrowheads="1"/>
          </p:cNvSpPr>
          <p:nvPr/>
        </p:nvSpPr>
        <p:spPr bwMode="auto">
          <a:xfrm>
            <a:off x="3810000" y="1700213"/>
            <a:ext cx="5219700" cy="4537075"/>
          </a:xfrm>
          <a:prstGeom prst="verticalScroll">
            <a:avLst>
              <a:gd name="adj" fmla="val 12500"/>
            </a:avLst>
          </a:prstGeom>
          <a:blipFill dpi="0" rotWithShape="0">
            <a:blip r:embed="rId2"/>
            <a:srcRect/>
            <a:tile tx="0" ty="0" sx="100000" sy="100000" flip="none" algn="tl"/>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altLang="fr-FR" sz="3200">
                <a:solidFill>
                  <a:srgbClr val="FF3300"/>
                </a:solidFill>
                <a:latin typeface="Arial" panose="020B0604020202020204" pitchFamily="34" charset="0"/>
              </a:rPr>
              <a:t>Chaque propriétaire </a:t>
            </a:r>
          </a:p>
          <a:p>
            <a:pPr algn="ctr"/>
            <a:r>
              <a:rPr lang="fr-FR" altLang="fr-FR" sz="3200">
                <a:solidFill>
                  <a:srgbClr val="FF3300"/>
                </a:solidFill>
                <a:latin typeface="Arial" panose="020B0604020202020204" pitchFamily="34" charset="0"/>
              </a:rPr>
              <a:t>doit s’abstenir dans</a:t>
            </a:r>
          </a:p>
          <a:p>
            <a:pPr algn="ctr"/>
            <a:r>
              <a:rPr lang="fr-FR" altLang="fr-FR" sz="3200">
                <a:solidFill>
                  <a:srgbClr val="FF3300"/>
                </a:solidFill>
                <a:latin typeface="Arial" panose="020B0604020202020204" pitchFamily="34" charset="0"/>
              </a:rPr>
              <a:t>l’exercice de son</a:t>
            </a:r>
          </a:p>
          <a:p>
            <a:pPr algn="ctr"/>
            <a:r>
              <a:rPr lang="fr-FR" altLang="fr-FR" sz="3200">
                <a:solidFill>
                  <a:srgbClr val="FF3300"/>
                </a:solidFill>
                <a:latin typeface="Arial" panose="020B0604020202020204" pitchFamily="34" charset="0"/>
              </a:rPr>
              <a:t>droit, de tout excès</a:t>
            </a:r>
          </a:p>
          <a:p>
            <a:pPr algn="ctr"/>
            <a:r>
              <a:rPr lang="fr-FR" altLang="fr-FR" sz="3200">
                <a:solidFill>
                  <a:srgbClr val="FF3300"/>
                </a:solidFill>
                <a:latin typeface="Arial" panose="020B0604020202020204" pitchFamily="34" charset="0"/>
              </a:rPr>
              <a:t>au détriment de la</a:t>
            </a:r>
          </a:p>
          <a:p>
            <a:pPr algn="ctr"/>
            <a:r>
              <a:rPr lang="fr-FR" altLang="fr-FR" sz="3200">
                <a:solidFill>
                  <a:srgbClr val="FF3300"/>
                </a:solidFill>
                <a:latin typeface="Arial" panose="020B0604020202020204" pitchFamily="34" charset="0"/>
              </a:rPr>
              <a:t>propriété voisine.</a:t>
            </a:r>
            <a:endParaRPr lang="fr-FR" altLang="fr-FR" sz="3200">
              <a:latin typeface="Arial" panose="020B0604020202020204" pitchFamily="34" charset="0"/>
            </a:endParaRPr>
          </a:p>
        </p:txBody>
      </p:sp>
      <p:pic>
        <p:nvPicPr>
          <p:cNvPr id="45062" name="Picture 6" descr="D0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2997200"/>
            <a:ext cx="3333750" cy="31051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3" name="Text Box 5"/>
          <p:cNvSpPr txBox="1">
            <a:spLocks noChangeArrowheads="1"/>
          </p:cNvSpPr>
          <p:nvPr/>
        </p:nvSpPr>
        <p:spPr bwMode="auto">
          <a:xfrm>
            <a:off x="611188" y="0"/>
            <a:ext cx="79930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CH" altLang="fr-FR" sz="2800"/>
              <a:t>Restrictions imposées par le Code rural vaudois</a:t>
            </a:r>
            <a:endParaRPr lang="fr-FR" altLang="fr-FR" sz="2800"/>
          </a:p>
        </p:txBody>
      </p:sp>
      <p:pic>
        <p:nvPicPr>
          <p:cNvPr id="7373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350" y="500063"/>
            <a:ext cx="8370888" cy="58594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endParaRPr lang="fr-FR" altLang="fr-FR"/>
          </a:p>
        </p:txBody>
      </p:sp>
      <p:sp>
        <p:nvSpPr>
          <p:cNvPr id="74755" name="Rectangle 3"/>
          <p:cNvSpPr>
            <a:spLocks noGrp="1" noChangeArrowheads="1"/>
          </p:cNvSpPr>
          <p:nvPr>
            <p:ph type="body" idx="1"/>
          </p:nvPr>
        </p:nvSpPr>
        <p:spPr/>
        <p:txBody>
          <a:bodyPr/>
          <a:lstStyle/>
          <a:p>
            <a:pPr algn="ctr">
              <a:lnSpc>
                <a:spcPct val="90000"/>
              </a:lnSpc>
              <a:buFontTx/>
              <a:buNone/>
            </a:pPr>
            <a:endParaRPr lang="fr-FR" altLang="fr-FR" b="1"/>
          </a:p>
          <a:p>
            <a:pPr algn="ctr">
              <a:lnSpc>
                <a:spcPct val="90000"/>
              </a:lnSpc>
              <a:buFontTx/>
              <a:buNone/>
            </a:pPr>
            <a:r>
              <a:rPr lang="fr-FR" altLang="fr-FR"/>
              <a:t> </a:t>
            </a:r>
            <a:r>
              <a:rPr lang="fr-FR" altLang="fr-FR" b="1"/>
              <a:t>Quand les conflits de voisinage obstruent la justice vaudoise</a:t>
            </a:r>
          </a:p>
          <a:p>
            <a:pPr algn="ctr">
              <a:lnSpc>
                <a:spcPct val="90000"/>
              </a:lnSpc>
              <a:buFontTx/>
              <a:buNone/>
            </a:pPr>
            <a:r>
              <a:rPr lang="fr-FR" altLang="fr-FR" sz="2400"/>
              <a:t>La guerre des thuyas à Grandvaux</a:t>
            </a:r>
            <a:r>
              <a:rPr lang="fr-FR" altLang="fr-FR"/>
              <a:t> </a:t>
            </a:r>
          </a:p>
          <a:p>
            <a:pPr algn="ctr">
              <a:lnSpc>
                <a:spcPct val="90000"/>
              </a:lnSpc>
              <a:buFontTx/>
              <a:buNone/>
            </a:pPr>
            <a:endParaRPr lang="fr-CH" altLang="fr-FR"/>
          </a:p>
          <a:p>
            <a:pPr algn="ctr">
              <a:lnSpc>
                <a:spcPct val="90000"/>
              </a:lnSpc>
              <a:buFontTx/>
              <a:buNone/>
            </a:pPr>
            <a:r>
              <a:rPr lang="fr-FR" altLang="fr-FR" sz="2400"/>
              <a:t>TSR Emission « Mise au Point » du 24 avril 2005</a:t>
            </a:r>
          </a:p>
          <a:p>
            <a:pPr algn="ctr">
              <a:lnSpc>
                <a:spcPct val="90000"/>
              </a:lnSpc>
              <a:buFontTx/>
              <a:buNone/>
            </a:pPr>
            <a:endParaRPr lang="fr-FR" altLang="fr-FR" sz="2400"/>
          </a:p>
          <a:p>
            <a:pPr algn="ctr">
              <a:lnSpc>
                <a:spcPct val="90000"/>
              </a:lnSpc>
              <a:buFontTx/>
              <a:buNone/>
            </a:pPr>
            <a:r>
              <a:rPr lang="fr-FR" altLang="fr-FR" sz="1600">
                <a:hlinkClick r:id="rId2"/>
              </a:rPr>
              <a:t>http://www.tsr.ch/video/emissions/mise-au-point/431289-quand-les-conflits-de-voisinage-obstruent-la-justice-vaudoise.html</a:t>
            </a:r>
            <a:endParaRPr lang="fr-FR" altLang="fr-FR" sz="160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WordArt 2"/>
          <p:cNvSpPr>
            <a:spLocks noChangeArrowheads="1" noChangeShapeType="1" noTextEdit="1"/>
          </p:cNvSpPr>
          <p:nvPr/>
        </p:nvSpPr>
        <p:spPr bwMode="auto">
          <a:xfrm>
            <a:off x="1066800" y="609600"/>
            <a:ext cx="6705600" cy="9144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fr-CH" sz="6600" b="1" kern="10">
                <a:solidFill>
                  <a:srgbClr val="336699"/>
                </a:solidFill>
                <a:effectLst>
                  <a:outerShdw dist="45791" dir="2021404" algn="ctr" rotWithShape="0">
                    <a:srgbClr val="C0C0C0"/>
                  </a:outerShdw>
                </a:effectLst>
                <a:cs typeface="Times New Roman" panose="02020603050405020304" pitchFamily="18" charset="0"/>
              </a:rPr>
              <a:t>F  I  N</a:t>
            </a:r>
          </a:p>
        </p:txBody>
      </p:sp>
      <p:pic>
        <p:nvPicPr>
          <p:cNvPr id="2253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14600"/>
            <a:ext cx="4648200"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14600"/>
            <a:ext cx="4648200"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14600"/>
            <a:ext cx="4648200"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35" name="Text Box 7"/>
          <p:cNvSpPr txBox="1">
            <a:spLocks noChangeArrowheads="1"/>
          </p:cNvSpPr>
          <p:nvPr/>
        </p:nvSpPr>
        <p:spPr bwMode="auto">
          <a:xfrm>
            <a:off x="6324600" y="6400800"/>
            <a:ext cx="2514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altLang="fr-FR" sz="1800"/>
              <a:t>© </a:t>
            </a:r>
            <a:r>
              <a:rPr lang="fr-FR" altLang="fr-FR" sz="1400"/>
              <a:t>Y. Péguiron - SPES 14.01.01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2000"/>
                                  </p:stCondLst>
                                  <p:childTnLst>
                                    <p:set>
                                      <p:cBhvr>
                                        <p:cTn id="6" dur="1" fill="hold">
                                          <p:stCondLst>
                                            <p:cond delay="0"/>
                                          </p:stCondLst>
                                        </p:cTn>
                                        <p:tgtEl>
                                          <p:spTgt spid="22531"/>
                                        </p:tgtEl>
                                        <p:attrNameLst>
                                          <p:attrName>style.visibility</p:attrName>
                                        </p:attrNameLst>
                                      </p:cBhvr>
                                      <p:to>
                                        <p:strVal val="visible"/>
                                      </p:to>
                                    </p:set>
                                    <p:anim calcmode="lin" valueType="num">
                                      <p:cBhvr additive="base">
                                        <p:cTn id="7" dur="500" fill="hold"/>
                                        <p:tgtEl>
                                          <p:spTgt spid="22531"/>
                                        </p:tgtEl>
                                        <p:attrNameLst>
                                          <p:attrName>ppt_x</p:attrName>
                                        </p:attrNameLst>
                                      </p:cBhvr>
                                      <p:tavLst>
                                        <p:tav tm="0">
                                          <p:val>
                                            <p:strVal val="1+#ppt_w/2"/>
                                          </p:val>
                                        </p:tav>
                                        <p:tav tm="100000">
                                          <p:val>
                                            <p:strVal val="#ppt_x"/>
                                          </p:val>
                                        </p:tav>
                                      </p:tavLst>
                                    </p:anim>
                                    <p:anim calcmode="lin" valueType="num">
                                      <p:cBhvr additive="base">
                                        <p:cTn id="8" dur="500" fill="hold"/>
                                        <p:tgtEl>
                                          <p:spTgt spid="22531"/>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5"/>
                                            </p:cond>
                                          </p:stCondLst>
                                        </p:cTn>
                                        <p:tgtEl>
                                          <p:spTgt spid="22531"/>
                                        </p:tgtEl>
                                        <p:attrNameLst>
                                          <p:attrName>style.visibility</p:attrName>
                                        </p:attrNameLst>
                                      </p:cBhvr>
                                      <p:to>
                                        <p:strVal val="hidden"/>
                                      </p:to>
                                    </p:set>
                                  </p:subTnLst>
                                </p:cTn>
                              </p:par>
                            </p:childTnLst>
                          </p:cTn>
                        </p:par>
                        <p:par>
                          <p:cTn id="9" fill="hold" nodeType="afterGroup">
                            <p:stCondLst>
                              <p:cond delay="2500"/>
                            </p:stCondLst>
                            <p:childTnLst>
                              <p:par>
                                <p:cTn id="10" presetID="2" presetClass="entr" presetSubtype="2" fill="hold" nodeType="afterEffect">
                                  <p:stCondLst>
                                    <p:cond delay="2000"/>
                                  </p:stCondLst>
                                  <p:childTnLst>
                                    <p:set>
                                      <p:cBhvr>
                                        <p:cTn id="11" dur="1" fill="hold">
                                          <p:stCondLst>
                                            <p:cond delay="0"/>
                                          </p:stCondLst>
                                        </p:cTn>
                                        <p:tgtEl>
                                          <p:spTgt spid="22533"/>
                                        </p:tgtEl>
                                        <p:attrNameLst>
                                          <p:attrName>style.visibility</p:attrName>
                                        </p:attrNameLst>
                                      </p:cBhvr>
                                      <p:to>
                                        <p:strVal val="visible"/>
                                      </p:to>
                                    </p:set>
                                    <p:anim calcmode="lin" valueType="num">
                                      <p:cBhvr additive="base">
                                        <p:cTn id="12" dur="500" fill="hold"/>
                                        <p:tgtEl>
                                          <p:spTgt spid="22533"/>
                                        </p:tgtEl>
                                        <p:attrNameLst>
                                          <p:attrName>ppt_x</p:attrName>
                                        </p:attrNameLst>
                                      </p:cBhvr>
                                      <p:tavLst>
                                        <p:tav tm="0">
                                          <p:val>
                                            <p:strVal val="1+#ppt_w/2"/>
                                          </p:val>
                                        </p:tav>
                                        <p:tav tm="100000">
                                          <p:val>
                                            <p:strVal val="#ppt_x"/>
                                          </p:val>
                                        </p:tav>
                                      </p:tavLst>
                                    </p:anim>
                                    <p:anim calcmode="lin" valueType="num">
                                      <p:cBhvr additive="base">
                                        <p:cTn id="13" dur="500" fill="hold"/>
                                        <p:tgtEl>
                                          <p:spTgt spid="22533"/>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10"/>
                                            </p:cond>
                                          </p:stCondLst>
                                        </p:cTn>
                                        <p:tgtEl>
                                          <p:spTgt spid="22533"/>
                                        </p:tgtEl>
                                        <p:attrNameLst>
                                          <p:attrName>style.visibility</p:attrName>
                                        </p:attrNameLst>
                                      </p:cBhvr>
                                      <p:to>
                                        <p:strVal val="hidden"/>
                                      </p:to>
                                    </p:set>
                                  </p:subTnLst>
                                </p:cTn>
                              </p:par>
                            </p:childTnLst>
                          </p:cTn>
                        </p:par>
                        <p:par>
                          <p:cTn id="14" fill="hold" nodeType="afterGroup">
                            <p:stCondLst>
                              <p:cond delay="5000"/>
                            </p:stCondLst>
                            <p:childTnLst>
                              <p:par>
                                <p:cTn id="15" presetID="2" presetClass="entr" presetSubtype="2" fill="hold" nodeType="afterEffect">
                                  <p:stCondLst>
                                    <p:cond delay="2000"/>
                                  </p:stCondLst>
                                  <p:childTnLst>
                                    <p:set>
                                      <p:cBhvr>
                                        <p:cTn id="16" dur="1" fill="hold">
                                          <p:stCondLst>
                                            <p:cond delay="0"/>
                                          </p:stCondLst>
                                        </p:cTn>
                                        <p:tgtEl>
                                          <p:spTgt spid="22534"/>
                                        </p:tgtEl>
                                        <p:attrNameLst>
                                          <p:attrName>style.visibility</p:attrName>
                                        </p:attrNameLst>
                                      </p:cBhvr>
                                      <p:to>
                                        <p:strVal val="visible"/>
                                      </p:to>
                                    </p:set>
                                    <p:anim calcmode="lin" valueType="num">
                                      <p:cBhvr additive="base">
                                        <p:cTn id="17" dur="500" fill="hold"/>
                                        <p:tgtEl>
                                          <p:spTgt spid="22534"/>
                                        </p:tgtEl>
                                        <p:attrNameLst>
                                          <p:attrName>ppt_x</p:attrName>
                                        </p:attrNameLst>
                                      </p:cBhvr>
                                      <p:tavLst>
                                        <p:tav tm="0">
                                          <p:val>
                                            <p:strVal val="1+#ppt_w/2"/>
                                          </p:val>
                                        </p:tav>
                                        <p:tav tm="100000">
                                          <p:val>
                                            <p:strVal val="#ppt_x"/>
                                          </p:val>
                                        </p:tav>
                                      </p:tavLst>
                                    </p:anim>
                                    <p:anim calcmode="lin" valueType="num">
                                      <p:cBhvr additive="base">
                                        <p:cTn id="18" dur="500" fill="hold"/>
                                        <p:tgtEl>
                                          <p:spTgt spid="22534"/>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15"/>
                                            </p:cond>
                                          </p:stCondLst>
                                        </p:cTn>
                                        <p:tgtEl>
                                          <p:spTgt spid="2253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WordArt 2"/>
          <p:cNvSpPr>
            <a:spLocks noChangeArrowheads="1" noChangeShapeType="1" noTextEdit="1"/>
          </p:cNvSpPr>
          <p:nvPr/>
        </p:nvSpPr>
        <p:spPr bwMode="auto">
          <a:xfrm>
            <a:off x="2268538" y="188913"/>
            <a:ext cx="4648200" cy="5334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fr-CH" sz="6600" b="1" kern="10">
                <a:solidFill>
                  <a:srgbClr val="336699"/>
                </a:solidFill>
                <a:effectLst>
                  <a:outerShdw dist="45791" dir="2021404" algn="ctr" rotWithShape="0">
                    <a:srgbClr val="C0C0C0"/>
                  </a:outerShdw>
                </a:effectLst>
                <a:cs typeface="Times New Roman" panose="02020603050405020304" pitchFamily="18" charset="0"/>
              </a:rPr>
              <a:t>Les droits réels</a:t>
            </a:r>
          </a:p>
        </p:txBody>
      </p:sp>
      <p:pic>
        <p:nvPicPr>
          <p:cNvPr id="522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286000"/>
            <a:ext cx="2057400"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229" name="Text Box 5"/>
          <p:cNvSpPr txBox="1">
            <a:spLocks noChangeArrowheads="1"/>
          </p:cNvSpPr>
          <p:nvPr/>
        </p:nvSpPr>
        <p:spPr bwMode="auto">
          <a:xfrm>
            <a:off x="1476375" y="1127125"/>
            <a:ext cx="4191000" cy="542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 typeface="Wingdings" panose="05000000000000000000" pitchFamily="2" charset="2"/>
              <a:buChar char="Ø"/>
            </a:pPr>
            <a:r>
              <a:rPr lang="fr-CH" altLang="fr-FR" sz="2000"/>
              <a:t>  </a:t>
            </a:r>
            <a:r>
              <a:rPr lang="fr-CH" altLang="fr-FR" sz="2000">
                <a:hlinkClick r:id="rId4" action="ppaction://hlinksldjump"/>
              </a:rPr>
              <a:t>Début</a:t>
            </a:r>
            <a:endParaRPr lang="fr-CH" altLang="fr-FR" sz="2000"/>
          </a:p>
          <a:p>
            <a:pPr>
              <a:spcBef>
                <a:spcPct val="50000"/>
              </a:spcBef>
              <a:buFont typeface="Wingdings" panose="05000000000000000000" pitchFamily="2" charset="2"/>
              <a:buChar char="Ø"/>
            </a:pPr>
            <a:r>
              <a:rPr lang="fr-CH" altLang="fr-FR" sz="2000"/>
              <a:t>  </a:t>
            </a:r>
            <a:r>
              <a:rPr lang="fr-CH" altLang="fr-FR" sz="2000">
                <a:hlinkClick r:id="rId5" action="ppaction://hlinksldjump"/>
              </a:rPr>
              <a:t>Classification</a:t>
            </a:r>
            <a:endParaRPr lang="fr-CH" altLang="fr-FR" sz="2000"/>
          </a:p>
          <a:p>
            <a:pPr>
              <a:spcBef>
                <a:spcPct val="50000"/>
              </a:spcBef>
              <a:buFont typeface="Wingdings" panose="05000000000000000000" pitchFamily="2" charset="2"/>
              <a:buChar char="Ø"/>
            </a:pPr>
            <a:r>
              <a:rPr lang="fr-CH" altLang="fr-FR" sz="2000">
                <a:hlinkClick r:id="rId6" action="ppaction://hlinksldjump"/>
              </a:rPr>
              <a:t>  Les voies d’acquisition</a:t>
            </a:r>
            <a:endParaRPr lang="fr-CH" altLang="fr-FR" sz="2000"/>
          </a:p>
          <a:p>
            <a:pPr>
              <a:spcBef>
                <a:spcPct val="50000"/>
              </a:spcBef>
              <a:buFont typeface="Wingdings" panose="05000000000000000000" pitchFamily="2" charset="2"/>
              <a:buChar char="Ø"/>
            </a:pPr>
            <a:r>
              <a:rPr lang="fr-CH" altLang="fr-FR" sz="2000">
                <a:hlinkClick r:id="rId7" action="ppaction://hlinksldjump"/>
              </a:rPr>
              <a:t>  Butin convoité</a:t>
            </a:r>
            <a:endParaRPr lang="fr-CH" altLang="fr-FR" sz="2000"/>
          </a:p>
          <a:p>
            <a:pPr>
              <a:spcBef>
                <a:spcPct val="50000"/>
              </a:spcBef>
              <a:buFont typeface="Wingdings" panose="05000000000000000000" pitchFamily="2" charset="2"/>
              <a:buChar char="Ø"/>
            </a:pPr>
            <a:r>
              <a:rPr lang="fr-CH" altLang="fr-FR" sz="2000">
                <a:hlinkClick r:id="rId8" action="ppaction://hlinksldjump"/>
              </a:rPr>
              <a:t>  Les ventes particulières</a:t>
            </a:r>
            <a:endParaRPr lang="fr-CH" altLang="fr-FR" sz="2000"/>
          </a:p>
          <a:p>
            <a:pPr>
              <a:spcBef>
                <a:spcPct val="50000"/>
              </a:spcBef>
              <a:buFont typeface="Wingdings" panose="05000000000000000000" pitchFamily="2" charset="2"/>
              <a:buChar char="Ø"/>
            </a:pPr>
            <a:r>
              <a:rPr lang="fr-CH" altLang="fr-FR" sz="2000">
                <a:hlinkClick r:id="rId9" action="ppaction://hlinksldjump"/>
              </a:rPr>
              <a:t>  Les restrictions à  la propriété</a:t>
            </a:r>
            <a:endParaRPr lang="fr-CH" altLang="fr-FR" sz="2000"/>
          </a:p>
          <a:p>
            <a:pPr>
              <a:spcBef>
                <a:spcPct val="50000"/>
              </a:spcBef>
              <a:buFont typeface="Wingdings" panose="05000000000000000000" pitchFamily="2" charset="2"/>
              <a:buChar char="Ø"/>
            </a:pPr>
            <a:r>
              <a:rPr lang="fr-CH" altLang="fr-FR" sz="2000">
                <a:hlinkClick r:id="rId10" action="ppaction://hlinksldjump"/>
              </a:rPr>
              <a:t>  Cas de rétention</a:t>
            </a:r>
            <a:endParaRPr lang="fr-CH" altLang="fr-FR" sz="2000"/>
          </a:p>
          <a:p>
            <a:pPr>
              <a:spcBef>
                <a:spcPct val="50000"/>
              </a:spcBef>
              <a:buFont typeface="Wingdings" panose="05000000000000000000" pitchFamily="2" charset="2"/>
              <a:buChar char="Ø"/>
            </a:pPr>
            <a:r>
              <a:rPr lang="fr-CH" altLang="fr-FR" sz="2000">
                <a:hlinkClick r:id="rId11" action="ppaction://hlinksldjump"/>
              </a:rPr>
              <a:t>  Cas de servitude</a:t>
            </a:r>
            <a:endParaRPr lang="fr-CH" altLang="fr-FR" sz="2000"/>
          </a:p>
          <a:p>
            <a:pPr>
              <a:spcBef>
                <a:spcPct val="50000"/>
              </a:spcBef>
              <a:buFont typeface="Wingdings" panose="05000000000000000000" pitchFamily="2" charset="2"/>
              <a:buChar char="Ø"/>
            </a:pPr>
            <a:r>
              <a:rPr lang="fr-CH" altLang="fr-FR" sz="2000">
                <a:hlinkClick r:id="rId12" action="ppaction://hlinksldjump"/>
              </a:rPr>
              <a:t>  Résumé hypothèques</a:t>
            </a:r>
            <a:endParaRPr lang="fr-CH" altLang="fr-FR" sz="2000"/>
          </a:p>
          <a:p>
            <a:pPr>
              <a:spcBef>
                <a:spcPct val="50000"/>
              </a:spcBef>
              <a:buFont typeface="Wingdings" panose="05000000000000000000" pitchFamily="2" charset="2"/>
              <a:buChar char="Ø"/>
            </a:pPr>
            <a:r>
              <a:rPr lang="fr-CH" altLang="fr-FR" sz="2000">
                <a:hlinkClick r:id="rId13" action="ppaction://hlinksldjump"/>
              </a:rPr>
              <a:t>  Les formes de propriété</a:t>
            </a:r>
            <a:endParaRPr lang="fr-CH" altLang="fr-FR" sz="2000"/>
          </a:p>
          <a:p>
            <a:pPr>
              <a:spcBef>
                <a:spcPct val="50000"/>
              </a:spcBef>
              <a:buFont typeface="Wingdings" panose="05000000000000000000" pitchFamily="2" charset="2"/>
              <a:buChar char="Ø"/>
            </a:pPr>
            <a:r>
              <a:rPr lang="fr-CH" altLang="fr-FR" sz="2000"/>
              <a:t>  </a:t>
            </a:r>
            <a:r>
              <a:rPr lang="fr-CH" altLang="fr-FR" sz="2000">
                <a:hlinkClick r:id="rId14" action="ppaction://hlinksldjump"/>
              </a:rPr>
              <a:t>Voisinage</a:t>
            </a:r>
            <a:endParaRPr lang="fr-CH" altLang="fr-FR" sz="2000"/>
          </a:p>
          <a:p>
            <a:pPr>
              <a:spcBef>
                <a:spcPct val="50000"/>
              </a:spcBef>
              <a:buFont typeface="Wingdings" panose="05000000000000000000" pitchFamily="2" charset="2"/>
              <a:buChar char="Ø"/>
            </a:pPr>
            <a:r>
              <a:rPr lang="fr-CH" altLang="fr-FR" sz="2000"/>
              <a:t>  </a:t>
            </a:r>
            <a:r>
              <a:rPr lang="fr-CH" altLang="fr-FR" sz="2000">
                <a:hlinkClick r:id="rId15" action="ppaction://hlinksldjump"/>
              </a:rPr>
              <a:t>Fin</a:t>
            </a:r>
            <a:endParaRPr lang="fr-CH" altLang="fr-FR" sz="2000"/>
          </a:p>
        </p:txBody>
      </p:sp>
      <p:sp>
        <p:nvSpPr>
          <p:cNvPr id="52230" name="Rectangle 6"/>
          <p:cNvSpPr>
            <a:spLocks noChangeArrowheads="1"/>
          </p:cNvSpPr>
          <p:nvPr/>
        </p:nvSpPr>
        <p:spPr bwMode="auto">
          <a:xfrm>
            <a:off x="3810000" y="6477000"/>
            <a:ext cx="1676400" cy="3810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52231" name="Text Box 7"/>
          <p:cNvSpPr txBox="1">
            <a:spLocks noChangeArrowheads="1"/>
          </p:cNvSpPr>
          <p:nvPr/>
        </p:nvSpPr>
        <p:spPr bwMode="auto">
          <a:xfrm>
            <a:off x="5543550" y="6553200"/>
            <a:ext cx="36004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fr-FR" altLang="fr-FR" sz="1000">
                <a:latin typeface="Arial" panose="020B0604020202020204" pitchFamily="34" charset="0"/>
                <a:cs typeface="Arial" panose="020B0604020202020204" pitchFamily="34" charset="0"/>
              </a:rPr>
              <a:t>© Y. Péguiron 2011 – www.infodidac.ch</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22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dèle par défau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altLang="fr-FR"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altLang="fr-FR"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Modèle par défau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dèle par défau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dèle par défau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dèle par défau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990033"/>
    </a:hlink>
    <a:folHlink>
      <a:srgbClr val="CC0000"/>
    </a:folHlink>
  </a:clrScheme>
</a:themeOverride>
</file>

<file path=docProps/app.xml><?xml version="1.0" encoding="utf-8"?>
<Properties xmlns="http://schemas.openxmlformats.org/officeDocument/2006/extended-properties" xmlns:vt="http://schemas.openxmlformats.org/officeDocument/2006/docPropsVTypes">
  <TotalTime>1402</TotalTime>
  <Words>2065</Words>
  <Application>Microsoft Office PowerPoint</Application>
  <PresentationFormat>Affichage à l'écran (4:3)</PresentationFormat>
  <Paragraphs>430</Paragraphs>
  <Slides>55</Slides>
  <Notes>0</Notes>
  <HiddenSlides>1</HiddenSlides>
  <MMClips>0</MMClips>
  <ScaleCrop>false</ScaleCrop>
  <HeadingPairs>
    <vt:vector size="8" baseType="variant">
      <vt:variant>
        <vt:lpstr>Polices utilisées</vt:lpstr>
      </vt:variant>
      <vt:variant>
        <vt:i4>4</vt:i4>
      </vt:variant>
      <vt:variant>
        <vt:lpstr>Thème</vt:lpstr>
      </vt:variant>
      <vt:variant>
        <vt:i4>1</vt:i4>
      </vt:variant>
      <vt:variant>
        <vt:lpstr>Serveurs OLE incorporés</vt:lpstr>
      </vt:variant>
      <vt:variant>
        <vt:i4>3</vt:i4>
      </vt:variant>
      <vt:variant>
        <vt:lpstr>Titres des diapositives</vt:lpstr>
      </vt:variant>
      <vt:variant>
        <vt:i4>55</vt:i4>
      </vt:variant>
    </vt:vector>
  </HeadingPairs>
  <TitlesOfParts>
    <vt:vector size="63" baseType="lpstr">
      <vt:lpstr>Times New Roman</vt:lpstr>
      <vt:lpstr>Arial</vt:lpstr>
      <vt:lpstr>Verdana Ref</vt:lpstr>
      <vt:lpstr>Wingdings</vt:lpstr>
      <vt:lpstr>Modèle par défaut</vt:lpstr>
      <vt:lpstr>Microsoft Clip Gallery</vt:lpstr>
      <vt:lpstr>Image Bitmap</vt:lpstr>
      <vt:lpstr>Feuille Microsoft Excel</vt:lpstr>
      <vt:lpstr>Présentation PowerPoint</vt:lpstr>
      <vt:lpstr>Droit de propriété</vt:lpstr>
      <vt:lpstr>Présentation PowerPoint</vt:lpstr>
      <vt:lpstr>Constitution fédérale de la Confédération suisse</vt:lpstr>
      <vt:lpstr>Présentation PowerPoint</vt:lpstr>
      <vt:lpstr>Présentation PowerPoint</vt:lpstr>
      <vt:lpstr>Présentation PowerPoint</vt:lpstr>
      <vt:lpstr>Classification des choses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Les voies d’acquisition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Les ventes particulières</vt:lpstr>
      <vt:lpstr>Présentation PowerPoint</vt:lpstr>
      <vt:lpstr>La vente à réméré</vt:lpstr>
      <vt:lpstr>Restrictions au droit de propriété</vt:lpstr>
      <vt:lpstr>Les droits de propriété traditionnels comprennent :</vt:lpstr>
      <vt:lpstr>Présentation PowerPoint</vt:lpstr>
      <vt:lpstr>Nue-propriété</vt:lpstr>
      <vt:lpstr>La différence entre usufruit et droit d’habitation</vt:lpstr>
      <vt:lpstr>Présentation PowerPoint</vt:lpstr>
      <vt:lpstr>Cas de rétention</vt:lpstr>
      <vt:lpstr>Présentation PowerPoint</vt:lpstr>
      <vt:lpstr>Présentation PowerPoint</vt:lpstr>
      <vt:lpstr>Présentation PowerPoint</vt:lpstr>
      <vt:lpstr>Cas de servitudes</vt:lpstr>
      <vt:lpstr>Présentation PowerPoint</vt:lpstr>
      <vt:lpstr>Résumé sur les hypothèques</vt:lpstr>
      <vt:lpstr>Présentation PowerPoint</vt:lpstr>
      <vt:lpstr>Présentation PowerPoint</vt:lpstr>
      <vt:lpstr>Les formes de propriétés</vt:lpstr>
      <vt:lpstr>Présentation PowerPoint</vt:lpstr>
      <vt:lpstr>Présentation PowerPoint</vt:lpstr>
      <vt:lpstr>Présentation PowerPoint</vt:lpstr>
      <vt:lpstr>Les problèmes de voisinage</vt:lpstr>
      <vt:lpstr>Présentation PowerPoint</vt:lpstr>
      <vt:lpstr>Présentation PowerPoint</vt:lpstr>
      <vt:lpstr>Présentation PowerPoint</vt:lpstr>
      <vt:lpstr>Présentation PowerPoint</vt:lpstr>
    </vt:vector>
  </TitlesOfParts>
  <Company>Lausanne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Aucun titre de diapositive</dc:title>
  <dc:creator>SPES</dc:creator>
  <cp:lastModifiedBy>Yvan Péguiron</cp:lastModifiedBy>
  <cp:revision>77</cp:revision>
  <dcterms:created xsi:type="dcterms:W3CDTF">2000-12-03T17:49:15Z</dcterms:created>
  <dcterms:modified xsi:type="dcterms:W3CDTF">2015-01-03T21:48:57Z</dcterms:modified>
</cp:coreProperties>
</file>