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8" r:id="rId2"/>
    <p:sldId id="257" r:id="rId3"/>
    <p:sldId id="256" r:id="rId4"/>
    <p:sldId id="263" r:id="rId5"/>
    <p:sldId id="259" r:id="rId6"/>
    <p:sldId id="260" r:id="rId7"/>
    <p:sldId id="262" r:id="rId8"/>
    <p:sldId id="261" r:id="rId9"/>
  </p:sldIdLst>
  <p:sldSz cx="9144000" cy="6858000" type="screen4x3"/>
  <p:notesSz cx="6761163" cy="9882188"/>
  <p:defaultTextStyle>
    <a:defPPr>
      <a:defRPr lang="fr-CH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FF9999"/>
    <a:srgbClr val="FFFF00"/>
    <a:srgbClr val="00FFFF"/>
    <a:srgbClr val="3399FF"/>
    <a:srgbClr val="00FF00"/>
    <a:srgbClr val="00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53" autoAdjust="0"/>
    <p:restoredTop sz="90929"/>
  </p:normalViewPr>
  <p:slideViewPr>
    <p:cSldViewPr showGuides="1">
      <p:cViewPr varScale="1">
        <p:scale>
          <a:sx n="66" d="100"/>
          <a:sy n="66" d="100"/>
        </p:scale>
        <p:origin x="6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0" tIns="47550" rIns="95100" bIns="47550" numCol="1" anchor="t" anchorCtr="0" compatLnSpc="1">
            <a:prstTxWarp prst="textNoShape">
              <a:avLst/>
            </a:prstTxWarp>
          </a:bodyPr>
          <a:lstStyle>
            <a:lvl1pPr defTabSz="950913">
              <a:defRPr sz="1300"/>
            </a:lvl1pPr>
          </a:lstStyle>
          <a:p>
            <a:endParaRPr lang="fr-CH" alt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0638" y="0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0" tIns="47550" rIns="95100" bIns="47550" numCol="1" anchor="t" anchorCtr="0" compatLnSpc="1">
            <a:prstTxWarp prst="textNoShape">
              <a:avLst/>
            </a:prstTxWarp>
          </a:bodyPr>
          <a:lstStyle>
            <a:lvl1pPr algn="r" defTabSz="950913">
              <a:defRPr sz="1300"/>
            </a:lvl1pPr>
          </a:lstStyle>
          <a:p>
            <a:endParaRPr lang="fr-CH" altLang="fr-FR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8475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0" tIns="47550" rIns="95100" bIns="47550" numCol="1" anchor="b" anchorCtr="0" compatLnSpc="1">
            <a:prstTxWarp prst="textNoShape">
              <a:avLst/>
            </a:prstTxWarp>
          </a:bodyPr>
          <a:lstStyle>
            <a:lvl1pPr defTabSz="950913">
              <a:defRPr sz="1300"/>
            </a:lvl1pPr>
          </a:lstStyle>
          <a:p>
            <a:endParaRPr lang="fr-CH" altLang="fr-F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0638" y="9388475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0" tIns="47550" rIns="95100" bIns="47550" numCol="1" anchor="b" anchorCtr="0" compatLnSpc="1">
            <a:prstTxWarp prst="textNoShape">
              <a:avLst/>
            </a:prstTxWarp>
          </a:bodyPr>
          <a:lstStyle>
            <a:lvl1pPr algn="r" defTabSz="950913">
              <a:defRPr sz="1300"/>
            </a:lvl1pPr>
          </a:lstStyle>
          <a:p>
            <a:fld id="{FE7BBAE5-0B63-43B8-B083-5879B7F5C29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03497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6B9B6-3AF7-4734-A8E7-4A70E937DC5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56268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4127E-7187-4F2C-9F4F-18B53D8F986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72260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0046D-0A5A-4DD4-BB7E-1C031DFEB75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65464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7CA03-8794-4F0C-9A8E-1F99C040A8D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12013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A49E3-F3ED-4D6A-AD0D-D58D2252D7C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56266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18801F-35B8-4998-9F31-E65292D122D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48326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3CF25-CC65-43EA-B1DA-14FD6F6CA7F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90188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41BE7-C604-4AC2-B941-5AE7362C423E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41649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FAA8B-960F-4231-88B5-A1D04D0964FC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98895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917C2-BDB3-4B73-8B3C-CCE7DAD07F9F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89625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68551-2BB1-4B4B-8FD9-E1E6F5CF0B9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84871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les styles du texte du masque</a:t>
            </a:r>
          </a:p>
          <a:p>
            <a:pPr lvl="1"/>
            <a:r>
              <a:rPr lang="fr-CH" altLang="fr-FR" smtClean="0"/>
              <a:t>Deuxième niveau</a:t>
            </a:r>
          </a:p>
          <a:p>
            <a:pPr lvl="2"/>
            <a:r>
              <a:rPr lang="fr-CH" altLang="fr-FR" smtClean="0"/>
              <a:t>Troisième niveau</a:t>
            </a:r>
          </a:p>
          <a:p>
            <a:pPr lvl="3"/>
            <a:r>
              <a:rPr lang="fr-CH" altLang="fr-FR" smtClean="0"/>
              <a:t>Quatrième niveau</a:t>
            </a:r>
          </a:p>
          <a:p>
            <a:pPr lvl="4"/>
            <a:r>
              <a:rPr lang="fr-CH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CH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CH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3DD90C-6BB0-44E6-976E-2DC460B76247}" type="slidenum">
              <a:rPr lang="fr-CH" altLang="fr-FR"/>
              <a:pPr/>
              <a:t>‹N°›</a:t>
            </a:fld>
            <a:endParaRPr lang="fr-CH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11" Type="http://schemas.openxmlformats.org/officeDocument/2006/relationships/image" Target="../media/image9.jpe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8.jpe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mes documents\mes images\clipart\standard\stddir4\PE03843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218916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191000" y="12192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485775" y="3048000"/>
            <a:ext cx="8172450" cy="24066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fr-CH" sz="80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99">
                        <a:gamma/>
                        <a:shade val="18039"/>
                        <a:invGamma/>
                      </a:srgbClr>
                    </a:gs>
                    <a:gs pos="100000">
                      <a:srgbClr val="000099"/>
                    </a:gs>
                  </a:gsLst>
                  <a:lin ang="189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L'intérêt couru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28600" y="6477000"/>
            <a:ext cx="19812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800">
                <a:solidFill>
                  <a:schemeClr val="bg1"/>
                </a:solidFill>
              </a:rPr>
              <a:t>©  Y. Péguiron – HEP.VD – janvier 2003</a:t>
            </a:r>
          </a:p>
        </p:txBody>
      </p:sp>
      <p:sp>
        <p:nvSpPr>
          <p:cNvPr id="4103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228600"/>
          </a:xfrm>
          <a:prstGeom prst="actionButtonForwardNex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317875" y="4632325"/>
            <a:ext cx="4302125" cy="1082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64770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17488" y="227013"/>
            <a:ext cx="6438900" cy="44529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217488" y="4692650"/>
            <a:ext cx="2160587" cy="9366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6705600" y="4572000"/>
            <a:ext cx="1219200" cy="19050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2368550" y="4691063"/>
            <a:ext cx="5103813" cy="1038225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2667000" y="5029200"/>
            <a:ext cx="6324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600" b="1">
                <a:solidFill>
                  <a:srgbClr val="FF0000"/>
                </a:solidFill>
              </a:rPr>
              <a:t>Vente de cette obligation le 10 octobre 1984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743200" y="5562600"/>
            <a:ext cx="4876800" cy="8318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>
                <a:solidFill>
                  <a:srgbClr val="FFFF00"/>
                </a:solidFill>
              </a:rPr>
              <a:t>Echéance des coupons 18 avril</a:t>
            </a:r>
          </a:p>
          <a:p>
            <a:r>
              <a:rPr lang="fr-CH" altLang="fr-FR">
                <a:solidFill>
                  <a:srgbClr val="FFFF00"/>
                </a:solidFill>
              </a:rPr>
              <a:t>Taux 5 ½ %</a:t>
            </a: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6667500" y="152400"/>
            <a:ext cx="647700" cy="4581525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91" name="AutoShape 1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553200"/>
            <a:ext cx="304800" cy="228600"/>
          </a:xfrm>
          <a:prstGeom prst="actionButtonForwardNex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utoUpdateAnimBg="0"/>
      <p:bldP spid="3087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AutoShape 30"/>
          <p:cNvSpPr>
            <a:spLocks noChangeArrowheads="1"/>
          </p:cNvSpPr>
          <p:nvPr/>
        </p:nvSpPr>
        <p:spPr bwMode="auto">
          <a:xfrm>
            <a:off x="2667000" y="4038600"/>
            <a:ext cx="2895600" cy="609600"/>
          </a:xfrm>
          <a:prstGeom prst="wedgeEllipseCallout">
            <a:avLst>
              <a:gd name="adj1" fmla="val 40898"/>
              <a:gd name="adj2" fmla="val -178384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b="1">
                <a:solidFill>
                  <a:srgbClr val="CC0000"/>
                </a:solidFill>
                <a:latin typeface="Arial" panose="020B0604020202020204" pitchFamily="34" charset="0"/>
              </a:rPr>
              <a:t>Intérêt couru</a:t>
            </a:r>
          </a:p>
        </p:txBody>
      </p:sp>
      <p:grpSp>
        <p:nvGrpSpPr>
          <p:cNvPr id="2074" name="Group 26"/>
          <p:cNvGrpSpPr>
            <a:grpSpLocks/>
          </p:cNvGrpSpPr>
          <p:nvPr/>
        </p:nvGrpSpPr>
        <p:grpSpPr bwMode="auto">
          <a:xfrm>
            <a:off x="7137400" y="3681413"/>
            <a:ext cx="1831975" cy="1144587"/>
            <a:chOff x="4496" y="2319"/>
            <a:chExt cx="1154" cy="721"/>
          </a:xfrm>
        </p:grpSpPr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5074" y="2319"/>
              <a:ext cx="0" cy="288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pic>
          <p:nvPicPr>
            <p:cNvPr id="2056" name="Picture 8" descr="C:\WINDOWS\Bureau\Secteur prof\EPCL\Titres\coupon12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6" y="2551"/>
              <a:ext cx="1154" cy="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109538" y="3224213"/>
          <a:ext cx="89249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Feuille de calcul" r:id="rId4" imgW="8925440" imgH="409799" progId="Excel.Sheet.8">
                  <p:embed/>
                </p:oleObj>
              </mc:Choice>
              <mc:Fallback>
                <p:oleObj name="Feuille de calcul" r:id="rId4" imgW="8925440" imgH="409799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3224213"/>
                        <a:ext cx="89249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15875" y="3030538"/>
            <a:ext cx="1066800" cy="212725"/>
          </a:xfrm>
          <a:prstGeom prst="rightArrow">
            <a:avLst>
              <a:gd name="adj1" fmla="val 50000"/>
              <a:gd name="adj2" fmla="val 125373"/>
            </a:avLst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1152525" y="3051175"/>
            <a:ext cx="3429000" cy="184150"/>
          </a:xfrm>
          <a:prstGeom prst="leftRightArrow">
            <a:avLst>
              <a:gd name="adj1" fmla="val 60417"/>
              <a:gd name="adj2" fmla="val 141379"/>
            </a:avLst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4572000" y="3690938"/>
            <a:ext cx="3486150" cy="173037"/>
          </a:xfrm>
          <a:prstGeom prst="leftRightArrow">
            <a:avLst>
              <a:gd name="adj1" fmla="val 66954"/>
              <a:gd name="adj2" fmla="val 155952"/>
            </a:avLst>
          </a:prstGeom>
          <a:gradFill rotWithShape="0">
            <a:gsLst>
              <a:gs pos="0">
                <a:srgbClr val="0099FF"/>
              </a:gs>
              <a:gs pos="100000">
                <a:srgbClr val="0099FF">
                  <a:gamma/>
                  <a:shade val="3019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2075" name="Group 27"/>
          <p:cNvGrpSpPr>
            <a:grpSpLocks/>
          </p:cNvGrpSpPr>
          <p:nvPr/>
        </p:nvGrpSpPr>
        <p:grpSpPr bwMode="auto">
          <a:xfrm>
            <a:off x="5387975" y="919163"/>
            <a:ext cx="1524000" cy="2222500"/>
            <a:chOff x="3408" y="584"/>
            <a:chExt cx="960" cy="1400"/>
          </a:xfrm>
        </p:grpSpPr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 rot="16200000" flipH="1">
              <a:off x="3413" y="1325"/>
              <a:ext cx="981" cy="33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3408" y="584"/>
              <a:ext cx="9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CH" altLang="fr-FR" sz="1800" b="1">
                  <a:solidFill>
                    <a:srgbClr val="CC0000"/>
                  </a:solidFill>
                  <a:latin typeface="Arial" panose="020B0604020202020204" pitchFamily="34" charset="0"/>
                </a:rPr>
                <a:t>Vente le</a:t>
              </a:r>
            </a:p>
            <a:p>
              <a:pPr algn="ctr"/>
              <a:r>
                <a:rPr lang="fr-CH" altLang="fr-FR" sz="1800" b="1">
                  <a:solidFill>
                    <a:srgbClr val="CC0000"/>
                  </a:solidFill>
                  <a:latin typeface="Arial" panose="020B0604020202020204" pitchFamily="34" charset="0"/>
                </a:rPr>
                <a:t>10.10.84</a:t>
              </a:r>
              <a:r>
                <a:rPr lang="fr-CH" altLang="fr-FR" sz="1800" b="1">
                  <a:latin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2072" name="Group 24"/>
          <p:cNvGrpSpPr>
            <a:grpSpLocks/>
          </p:cNvGrpSpPr>
          <p:nvPr/>
        </p:nvGrpSpPr>
        <p:grpSpPr bwMode="auto">
          <a:xfrm>
            <a:off x="252413" y="2087563"/>
            <a:ext cx="1820862" cy="1060450"/>
            <a:chOff x="159" y="1315"/>
            <a:chExt cx="1147" cy="668"/>
          </a:xfrm>
        </p:grpSpPr>
        <p:pic>
          <p:nvPicPr>
            <p:cNvPr id="2055" name="Picture 7" descr="C:\WINDOWS\Bureau\Secteur prof\EPCL\Titres\coupon10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" y="1315"/>
              <a:ext cx="1147" cy="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>
              <a:off x="701" y="1791"/>
              <a:ext cx="0" cy="192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3668713" y="2087563"/>
            <a:ext cx="1806575" cy="1036637"/>
            <a:chOff x="2311" y="1315"/>
            <a:chExt cx="1138" cy="653"/>
          </a:xfrm>
        </p:grpSpPr>
        <p:pic>
          <p:nvPicPr>
            <p:cNvPr id="2054" name="Picture 6" descr="C:\WINDOWS\Bureau\Secteur prof\EPCL\Titres\coupon11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" y="1315"/>
              <a:ext cx="1138" cy="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>
              <a:off x="2880" y="1776"/>
              <a:ext cx="0" cy="192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4572000" y="3048000"/>
            <a:ext cx="1601788" cy="184150"/>
          </a:xfrm>
          <a:prstGeom prst="leftRightArrow">
            <a:avLst>
              <a:gd name="adj1" fmla="val 63806"/>
              <a:gd name="adj2" fmla="val 145696"/>
            </a:avLst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3921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2091" name="Group 43"/>
          <p:cNvGrpSpPr>
            <a:grpSpLocks/>
          </p:cNvGrpSpPr>
          <p:nvPr/>
        </p:nvGrpSpPr>
        <p:grpSpPr bwMode="auto">
          <a:xfrm>
            <a:off x="1524000" y="5257800"/>
            <a:ext cx="3581400" cy="1066800"/>
            <a:chOff x="960" y="3312"/>
            <a:chExt cx="2256" cy="672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>
              <a:off x="960" y="3312"/>
              <a:ext cx="2256" cy="672"/>
            </a:xfrm>
            <a:prstGeom prst="cloudCallout">
              <a:avLst>
                <a:gd name="adj1" fmla="val 755"/>
                <a:gd name="adj2" fmla="val -112648"/>
              </a:avLst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fr-CH" altLang="fr-FR"/>
                <a:t>5000 x 5 ½ x </a:t>
              </a:r>
              <a:r>
                <a:rPr lang="fr-CH" altLang="fr-FR">
                  <a:solidFill>
                    <a:srgbClr val="CC0000"/>
                  </a:solidFill>
                </a:rPr>
                <a:t>172</a:t>
              </a:r>
            </a:p>
            <a:p>
              <a:pPr algn="ctr"/>
              <a:r>
                <a:rPr lang="fr-CH" altLang="fr-FR"/>
                <a:t>360 x 100</a:t>
              </a:r>
            </a:p>
          </p:txBody>
        </p:sp>
        <p:sp>
          <p:nvSpPr>
            <p:cNvPr id="2080" name="Line 32"/>
            <p:cNvSpPr>
              <a:spLocks noChangeShapeType="1"/>
            </p:cNvSpPr>
            <p:nvPr/>
          </p:nvSpPr>
          <p:spPr bwMode="auto">
            <a:xfrm>
              <a:off x="1248" y="3648"/>
              <a:ext cx="14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081" name="AutoShape 33"/>
          <p:cNvSpPr>
            <a:spLocks noChangeArrowheads="1"/>
          </p:cNvSpPr>
          <p:nvPr/>
        </p:nvSpPr>
        <p:spPr bwMode="auto">
          <a:xfrm>
            <a:off x="5562600" y="5486400"/>
            <a:ext cx="1981200" cy="685800"/>
          </a:xfrm>
          <a:prstGeom prst="cloudCallout">
            <a:avLst>
              <a:gd name="adj1" fmla="val -67389"/>
              <a:gd name="adj2" fmla="val -6250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/>
              <a:t>= 131.40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4876800" y="4800600"/>
            <a:ext cx="297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200">
                <a:latin typeface="Arial" panose="020B0604020202020204" pitchFamily="34" charset="0"/>
              </a:rPr>
              <a:t>      </a:t>
            </a:r>
            <a:r>
              <a:rPr lang="fr-CH" altLang="fr-FR" sz="1200" b="1">
                <a:solidFill>
                  <a:srgbClr val="00FF00"/>
                </a:solidFill>
                <a:latin typeface="Arial" panose="020B0604020202020204" pitchFamily="34" charset="0"/>
              </a:rPr>
              <a:t>131.40</a:t>
            </a:r>
            <a:r>
              <a:rPr lang="fr-CH" altLang="fr-FR" sz="1200">
                <a:latin typeface="Arial" panose="020B0604020202020204" pitchFamily="34" charset="0"/>
              </a:rPr>
              <a:t>                       </a:t>
            </a:r>
            <a:r>
              <a:rPr lang="fr-CH" altLang="fr-FR" sz="1200" b="1">
                <a:solidFill>
                  <a:srgbClr val="00FFFF"/>
                </a:solidFill>
                <a:latin typeface="Arial" panose="020B0604020202020204" pitchFamily="34" charset="0"/>
              </a:rPr>
              <a:t>143.60</a:t>
            </a:r>
          </a:p>
        </p:txBody>
      </p:sp>
      <p:grpSp>
        <p:nvGrpSpPr>
          <p:cNvPr id="2095" name="Group 47"/>
          <p:cNvGrpSpPr>
            <a:grpSpLocks/>
          </p:cNvGrpSpPr>
          <p:nvPr/>
        </p:nvGrpSpPr>
        <p:grpSpPr bwMode="auto">
          <a:xfrm>
            <a:off x="4572000" y="3200400"/>
            <a:ext cx="3505200" cy="2079625"/>
            <a:chOff x="2880" y="2016"/>
            <a:chExt cx="2208" cy="1310"/>
          </a:xfrm>
        </p:grpSpPr>
        <p:sp>
          <p:nvSpPr>
            <p:cNvPr id="2082" name="Line 34"/>
            <p:cNvSpPr>
              <a:spLocks noChangeShapeType="1"/>
            </p:cNvSpPr>
            <p:nvPr/>
          </p:nvSpPr>
          <p:spPr bwMode="auto">
            <a:xfrm>
              <a:off x="2880" y="3168"/>
              <a:ext cx="1008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3888" y="3168"/>
              <a:ext cx="120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3888" y="2016"/>
              <a:ext cx="0" cy="12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092" name="Text Box 44"/>
            <p:cNvSpPr txBox="1">
              <a:spLocks noChangeArrowheads="1"/>
            </p:cNvSpPr>
            <p:nvPr/>
          </p:nvSpPr>
          <p:spPr bwMode="auto">
            <a:xfrm>
              <a:off x="3120" y="3153"/>
              <a:ext cx="18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 sz="1200">
                  <a:latin typeface="Arial" panose="020B0604020202020204" pitchFamily="34" charset="0"/>
                </a:rPr>
                <a:t>   </a:t>
              </a:r>
              <a:r>
                <a:rPr lang="fr-CH" altLang="fr-FR" sz="1200">
                  <a:solidFill>
                    <a:schemeClr val="bg1"/>
                  </a:solidFill>
                  <a:latin typeface="Arial" panose="020B0604020202020204" pitchFamily="34" charset="0"/>
                </a:rPr>
                <a:t>172 jours                   188 jours</a:t>
              </a:r>
            </a:p>
          </p:txBody>
        </p:sp>
      </p:grpSp>
      <p:sp>
        <p:nvSpPr>
          <p:cNvPr id="2094" name="Text Box 46"/>
          <p:cNvSpPr txBox="1">
            <a:spLocks noChangeArrowheads="1"/>
          </p:cNvSpPr>
          <p:nvPr/>
        </p:nvSpPr>
        <p:spPr bwMode="auto">
          <a:xfrm rot="16200000" flipH="1">
            <a:off x="-2239169" y="3001169"/>
            <a:ext cx="4875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1">
                <a:solidFill>
                  <a:srgbClr val="00FFFF"/>
                </a:solidFill>
              </a:rPr>
              <a:t>Acheteur  </a:t>
            </a:r>
            <a:r>
              <a:rPr lang="fr-CH" altLang="fr-FR" sz="2000" b="1"/>
              <a:t>                                       </a:t>
            </a:r>
            <a:r>
              <a:rPr lang="fr-CH" altLang="fr-FR" sz="2000" b="1">
                <a:solidFill>
                  <a:srgbClr val="00FF00"/>
                </a:solidFill>
              </a:rPr>
              <a:t>Vendeur</a:t>
            </a:r>
          </a:p>
        </p:txBody>
      </p:sp>
      <p:sp>
        <p:nvSpPr>
          <p:cNvPr id="2096" name="AutoShape 4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04800" cy="228600"/>
          </a:xfrm>
          <a:prstGeom prst="actionButtonBackPrevious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97" name="AutoShape 4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228600"/>
          </a:xfrm>
          <a:prstGeom prst="actionButtonForwardNex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" grpId="0" animBg="1" autoUpdateAnimBg="0"/>
      <p:bldP spid="2060" grpId="0" animBg="1"/>
      <p:bldP spid="2063" grpId="0" animBg="1"/>
      <p:bldP spid="2065" grpId="0" animBg="1"/>
      <p:bldP spid="2071" grpId="0" animBg="1"/>
      <p:bldP spid="2081" grpId="0" animBg="1" autoUpdateAnimBg="0"/>
      <p:bldP spid="2086" grpId="0" autoUpdateAnimBg="0"/>
      <p:bldP spid="209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Group 1027"/>
          <p:cNvGrpSpPr>
            <a:grpSpLocks/>
          </p:cNvGrpSpPr>
          <p:nvPr/>
        </p:nvGrpSpPr>
        <p:grpSpPr bwMode="auto">
          <a:xfrm>
            <a:off x="7137400" y="3681413"/>
            <a:ext cx="1831975" cy="1144587"/>
            <a:chOff x="4496" y="2319"/>
            <a:chExt cx="1154" cy="721"/>
          </a:xfrm>
        </p:grpSpPr>
        <p:sp>
          <p:nvSpPr>
            <p:cNvPr id="12292" name="Line 1028"/>
            <p:cNvSpPr>
              <a:spLocks noChangeShapeType="1"/>
            </p:cNvSpPr>
            <p:nvPr/>
          </p:nvSpPr>
          <p:spPr bwMode="auto">
            <a:xfrm>
              <a:off x="5074" y="2319"/>
              <a:ext cx="0" cy="288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pic>
          <p:nvPicPr>
            <p:cNvPr id="12293" name="Picture 1029" descr="C:\WINDOWS\Bureau\Secteur prof\EPCL\Titres\coupon12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6" y="2551"/>
              <a:ext cx="1154" cy="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295" name="AutoShape 1031"/>
          <p:cNvSpPr>
            <a:spLocks noChangeArrowheads="1"/>
          </p:cNvSpPr>
          <p:nvPr/>
        </p:nvSpPr>
        <p:spPr bwMode="auto">
          <a:xfrm>
            <a:off x="15875" y="3030538"/>
            <a:ext cx="1066800" cy="212725"/>
          </a:xfrm>
          <a:prstGeom prst="rightArrow">
            <a:avLst>
              <a:gd name="adj1" fmla="val 50000"/>
              <a:gd name="adj2" fmla="val 125373"/>
            </a:avLst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296" name="AutoShape 1032"/>
          <p:cNvSpPr>
            <a:spLocks noChangeArrowheads="1"/>
          </p:cNvSpPr>
          <p:nvPr/>
        </p:nvSpPr>
        <p:spPr bwMode="auto">
          <a:xfrm>
            <a:off x="1152525" y="3051175"/>
            <a:ext cx="3429000" cy="184150"/>
          </a:xfrm>
          <a:prstGeom prst="leftRightArrow">
            <a:avLst>
              <a:gd name="adj1" fmla="val 60417"/>
              <a:gd name="adj2" fmla="val 141379"/>
            </a:avLst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297" name="AutoShape 1033"/>
          <p:cNvSpPr>
            <a:spLocks noChangeArrowheads="1"/>
          </p:cNvSpPr>
          <p:nvPr/>
        </p:nvSpPr>
        <p:spPr bwMode="auto">
          <a:xfrm>
            <a:off x="4572000" y="3690938"/>
            <a:ext cx="3486150" cy="173037"/>
          </a:xfrm>
          <a:prstGeom prst="leftRightArrow">
            <a:avLst>
              <a:gd name="adj1" fmla="val 66954"/>
              <a:gd name="adj2" fmla="val 155952"/>
            </a:avLst>
          </a:prstGeom>
          <a:gradFill rotWithShape="0">
            <a:gsLst>
              <a:gs pos="0">
                <a:srgbClr val="0099FF"/>
              </a:gs>
              <a:gs pos="100000">
                <a:srgbClr val="0099FF">
                  <a:gamma/>
                  <a:shade val="3019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12298" name="Group 1034"/>
          <p:cNvGrpSpPr>
            <a:grpSpLocks/>
          </p:cNvGrpSpPr>
          <p:nvPr/>
        </p:nvGrpSpPr>
        <p:grpSpPr bwMode="auto">
          <a:xfrm>
            <a:off x="5387975" y="919163"/>
            <a:ext cx="1524000" cy="2222500"/>
            <a:chOff x="3408" y="584"/>
            <a:chExt cx="960" cy="1400"/>
          </a:xfrm>
        </p:grpSpPr>
        <p:sp>
          <p:nvSpPr>
            <p:cNvPr id="12299" name="AutoShape 1035"/>
            <p:cNvSpPr>
              <a:spLocks noChangeArrowheads="1"/>
            </p:cNvSpPr>
            <p:nvPr/>
          </p:nvSpPr>
          <p:spPr bwMode="auto">
            <a:xfrm rot="16200000" flipH="1">
              <a:off x="3413" y="1325"/>
              <a:ext cx="981" cy="33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2300" name="Text Box 1036"/>
            <p:cNvSpPr txBox="1">
              <a:spLocks noChangeArrowheads="1"/>
            </p:cNvSpPr>
            <p:nvPr/>
          </p:nvSpPr>
          <p:spPr bwMode="auto">
            <a:xfrm>
              <a:off x="3408" y="584"/>
              <a:ext cx="9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CH" altLang="fr-FR" sz="1800" b="1">
                  <a:solidFill>
                    <a:srgbClr val="CC0000"/>
                  </a:solidFill>
                  <a:latin typeface="Arial" panose="020B0604020202020204" pitchFamily="34" charset="0"/>
                </a:rPr>
                <a:t>Vente le</a:t>
              </a:r>
            </a:p>
            <a:p>
              <a:pPr algn="ctr"/>
              <a:r>
                <a:rPr lang="fr-CH" altLang="fr-FR" sz="1800" b="1">
                  <a:solidFill>
                    <a:srgbClr val="CC0000"/>
                  </a:solidFill>
                  <a:latin typeface="Arial" panose="020B0604020202020204" pitchFamily="34" charset="0"/>
                </a:rPr>
                <a:t>10.10.84</a:t>
              </a:r>
              <a:r>
                <a:rPr lang="fr-CH" altLang="fr-FR" sz="1800" b="1">
                  <a:latin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2301" name="Group 1037"/>
          <p:cNvGrpSpPr>
            <a:grpSpLocks/>
          </p:cNvGrpSpPr>
          <p:nvPr/>
        </p:nvGrpSpPr>
        <p:grpSpPr bwMode="auto">
          <a:xfrm>
            <a:off x="252413" y="2087563"/>
            <a:ext cx="1820862" cy="1060450"/>
            <a:chOff x="159" y="1315"/>
            <a:chExt cx="1147" cy="668"/>
          </a:xfrm>
        </p:grpSpPr>
        <p:pic>
          <p:nvPicPr>
            <p:cNvPr id="12302" name="Picture 1038" descr="C:\WINDOWS\Bureau\Secteur prof\EPCL\Titres\coupon10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" y="1315"/>
              <a:ext cx="1147" cy="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303" name="Line 1039"/>
            <p:cNvSpPr>
              <a:spLocks noChangeShapeType="1"/>
            </p:cNvSpPr>
            <p:nvPr/>
          </p:nvSpPr>
          <p:spPr bwMode="auto">
            <a:xfrm>
              <a:off x="701" y="1791"/>
              <a:ext cx="0" cy="192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12304" name="Group 1040"/>
          <p:cNvGrpSpPr>
            <a:grpSpLocks/>
          </p:cNvGrpSpPr>
          <p:nvPr/>
        </p:nvGrpSpPr>
        <p:grpSpPr bwMode="auto">
          <a:xfrm>
            <a:off x="3668713" y="2087563"/>
            <a:ext cx="1806575" cy="1036637"/>
            <a:chOff x="2311" y="1315"/>
            <a:chExt cx="1138" cy="653"/>
          </a:xfrm>
        </p:grpSpPr>
        <p:pic>
          <p:nvPicPr>
            <p:cNvPr id="12305" name="Picture 1041" descr="C:\WINDOWS\Bureau\Secteur prof\EPCL\Titres\coupon11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" y="1315"/>
              <a:ext cx="1138" cy="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306" name="Line 1042"/>
            <p:cNvSpPr>
              <a:spLocks noChangeShapeType="1"/>
            </p:cNvSpPr>
            <p:nvPr/>
          </p:nvSpPr>
          <p:spPr bwMode="auto">
            <a:xfrm>
              <a:off x="2880" y="1776"/>
              <a:ext cx="0" cy="192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2307" name="AutoShape 1043"/>
          <p:cNvSpPr>
            <a:spLocks noChangeArrowheads="1"/>
          </p:cNvSpPr>
          <p:nvPr/>
        </p:nvSpPr>
        <p:spPr bwMode="auto">
          <a:xfrm>
            <a:off x="4572000" y="3048000"/>
            <a:ext cx="1601788" cy="184150"/>
          </a:xfrm>
          <a:prstGeom prst="leftRightArrow">
            <a:avLst>
              <a:gd name="adj1" fmla="val 63806"/>
              <a:gd name="adj2" fmla="val 145696"/>
            </a:avLst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3921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314" name="Line 1050"/>
          <p:cNvSpPr>
            <a:spLocks noChangeShapeType="1"/>
          </p:cNvSpPr>
          <p:nvPr/>
        </p:nvSpPr>
        <p:spPr bwMode="auto">
          <a:xfrm>
            <a:off x="4572000" y="5029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315" name="Line 1051"/>
          <p:cNvSpPr>
            <a:spLocks noChangeShapeType="1"/>
          </p:cNvSpPr>
          <p:nvPr/>
        </p:nvSpPr>
        <p:spPr bwMode="auto">
          <a:xfrm>
            <a:off x="6172200" y="50292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316" name="Line 1052"/>
          <p:cNvSpPr>
            <a:spLocks noChangeShapeType="1"/>
          </p:cNvSpPr>
          <p:nvPr/>
        </p:nvSpPr>
        <p:spPr bwMode="auto">
          <a:xfrm>
            <a:off x="6172200" y="3200400"/>
            <a:ext cx="0" cy="1981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318" name="Text Box 1054"/>
          <p:cNvSpPr txBox="1">
            <a:spLocks noChangeArrowheads="1"/>
          </p:cNvSpPr>
          <p:nvPr/>
        </p:nvSpPr>
        <p:spPr bwMode="auto">
          <a:xfrm rot="16200000" flipH="1">
            <a:off x="-2239169" y="3001169"/>
            <a:ext cx="4875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b="1"/>
              <a:t>Acheteur                                         Vendeur</a:t>
            </a:r>
          </a:p>
        </p:txBody>
      </p:sp>
      <p:graphicFrame>
        <p:nvGraphicFramePr>
          <p:cNvPr id="12321" name="Object 1057"/>
          <p:cNvGraphicFramePr>
            <a:graphicFrameLocks noChangeAspect="1"/>
          </p:cNvGraphicFramePr>
          <p:nvPr/>
        </p:nvGraphicFramePr>
        <p:xfrm>
          <a:off x="109538" y="3224213"/>
          <a:ext cx="89249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Feuille de calcul" r:id="rId6" imgW="8298507" imgH="404233" progId="Excel.Sheet.8">
                  <p:embed/>
                </p:oleObj>
              </mc:Choice>
              <mc:Fallback>
                <p:oleObj name="Feuille de calcul" r:id="rId6" imgW="8298507" imgH="404233" progId="Excel.Sheet.8">
                  <p:embed/>
                  <p:pic>
                    <p:nvPicPr>
                      <p:cNvPr id="0" name="Object 10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3224213"/>
                        <a:ext cx="89249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/>
      <p:bldP spid="12296" grpId="0" animBg="1"/>
      <p:bldP spid="12297" grpId="0" animBg="1"/>
      <p:bldP spid="12307" grpId="0" animBg="1"/>
      <p:bldP spid="1231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WINDOWS\Bureau\Secteur prof\EPCL\Titres\bor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81400"/>
            <a:ext cx="6535738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WINDOWS\Bureau\Secteur prof\EPCL\Titres\bord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6553200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93700" y="3076575"/>
            <a:ext cx="6521450" cy="150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209800" y="6400800"/>
            <a:ext cx="6521450" cy="150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44463" y="3100388"/>
            <a:ext cx="7086600" cy="1524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2205038" y="6442075"/>
            <a:ext cx="6602412" cy="1508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4127500" y="2871788"/>
            <a:ext cx="106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b="1">
                <a:latin typeface="Arial" panose="020B0604020202020204" pitchFamily="34" charset="0"/>
              </a:rPr>
              <a:t>A votre crédit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6083300" y="6205538"/>
            <a:ext cx="106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b="1">
                <a:latin typeface="Arial" panose="020B0604020202020204" pitchFamily="34" charset="0"/>
              </a:rPr>
              <a:t>A votre débit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1752600" y="3429000"/>
            <a:ext cx="7162800" cy="31242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8001000" y="2286000"/>
            <a:ext cx="457200" cy="4572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7" name="AutoShape 1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228600"/>
          </a:xfrm>
          <a:prstGeom prst="actionButtonForwardNex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5" grpId="0" animBg="1"/>
      <p:bldP spid="51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381000" y="3276600"/>
            <a:ext cx="84582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Feuille de calcul" r:id="rId3" imgW="8163182" imgH="1448195" progId="Excel.Sheet.8">
                  <p:embed/>
                </p:oleObj>
              </mc:Choice>
              <mc:Fallback>
                <p:oleObj name="Feuille de calcul" r:id="rId3" imgW="8163182" imgH="1448195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Feuille de calcul" r:id="rId5" imgW="8163182" imgH="1448195" progId="Excel.Sheet.8">
                  <p:embed/>
                </p:oleObj>
              </mc:Choice>
              <mc:Fallback>
                <p:oleObj name="Feuille de calcul" r:id="rId5" imgW="8163182" imgH="1448195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Feuille de calcul" r:id="rId7" imgW="8163182" imgH="1448195" progId="Excel.Sheet.8">
                  <p:embed/>
                </p:oleObj>
              </mc:Choice>
              <mc:Fallback>
                <p:oleObj name="Feuille de calcul" r:id="rId7" imgW="8163182" imgH="1448195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Feuille de calcul" r:id="rId9" imgW="8163182" imgH="1448195" progId="Excel.Sheet.8">
                  <p:embed/>
                </p:oleObj>
              </mc:Choice>
              <mc:Fallback>
                <p:oleObj name="Feuille de calcul" r:id="rId9" imgW="8163182" imgH="1448195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3" name="Picture 9" descr="C:\WINDOWS\Bureau\Secteur prof\EPCL\Titres\bord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381000"/>
            <a:ext cx="58674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62" name="Group 18"/>
          <p:cNvGrpSpPr>
            <a:grpSpLocks/>
          </p:cNvGrpSpPr>
          <p:nvPr/>
        </p:nvGrpSpPr>
        <p:grpSpPr bwMode="auto">
          <a:xfrm>
            <a:off x="6934200" y="1371600"/>
            <a:ext cx="1066800" cy="1328738"/>
            <a:chOff x="4368" y="864"/>
            <a:chExt cx="672" cy="837"/>
          </a:xfrm>
        </p:grpSpPr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4368" y="864"/>
              <a:ext cx="366" cy="107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4395" y="1593"/>
              <a:ext cx="384" cy="108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157" name="AutoShape 13"/>
            <p:cNvCxnSpPr>
              <a:cxnSpLocks noChangeShapeType="1"/>
              <a:stCxn id="6154" idx="6"/>
              <a:endCxn id="6156" idx="6"/>
            </p:cNvCxnSpPr>
            <p:nvPr/>
          </p:nvCxnSpPr>
          <p:spPr bwMode="auto">
            <a:xfrm>
              <a:off x="4734" y="918"/>
              <a:ext cx="45" cy="729"/>
            </a:xfrm>
            <a:prstGeom prst="bentConnector3">
              <a:avLst>
                <a:gd name="adj1" fmla="val 42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4944" y="1248"/>
              <a:ext cx="96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169988" y="2954338"/>
            <a:ext cx="6521450" cy="15081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113338" y="2755900"/>
            <a:ext cx="10668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800" b="1">
                <a:latin typeface="Arial" panose="020B0604020202020204" pitchFamily="34" charset="0"/>
              </a:rPr>
              <a:t>A votre crédit</a:t>
            </a:r>
          </a:p>
        </p:txBody>
      </p:sp>
      <p:sp>
        <p:nvSpPr>
          <p:cNvPr id="6166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04800" cy="228600"/>
          </a:xfrm>
          <a:prstGeom prst="actionButtonBackPrevious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167" name="AutoShape 2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228600"/>
          </a:xfrm>
          <a:prstGeom prst="actionButtonForwardNex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C:\WINDOWS\Bureau\Secteur prof\EPCL\Titres\bor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381000"/>
            <a:ext cx="5849937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81000" y="3276600"/>
            <a:ext cx="84582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1039813" y="2933700"/>
            <a:ext cx="7821612" cy="13176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6934200" y="1371600"/>
            <a:ext cx="1143000" cy="1328738"/>
            <a:chOff x="4368" y="864"/>
            <a:chExt cx="720" cy="837"/>
          </a:xfrm>
        </p:grpSpPr>
        <p:sp>
          <p:nvSpPr>
            <p:cNvPr id="9225" name="Oval 9"/>
            <p:cNvSpPr>
              <a:spLocks noChangeArrowheads="1"/>
            </p:cNvSpPr>
            <p:nvPr/>
          </p:nvSpPr>
          <p:spPr bwMode="auto">
            <a:xfrm>
              <a:off x="4368" y="864"/>
              <a:ext cx="366" cy="107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4395" y="1593"/>
              <a:ext cx="384" cy="108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9227" name="AutoShape 11"/>
            <p:cNvCxnSpPr>
              <a:cxnSpLocks noChangeShapeType="1"/>
              <a:stCxn id="9225" idx="6"/>
              <a:endCxn id="9226" idx="6"/>
            </p:cNvCxnSpPr>
            <p:nvPr/>
          </p:nvCxnSpPr>
          <p:spPr bwMode="auto">
            <a:xfrm>
              <a:off x="4734" y="918"/>
              <a:ext cx="45" cy="729"/>
            </a:xfrm>
            <a:prstGeom prst="bentConnector3">
              <a:avLst>
                <a:gd name="adj1" fmla="val 42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>
              <a:off x="4944" y="1248"/>
              <a:ext cx="144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rot="-5400000">
              <a:off x="4943" y="1253"/>
              <a:ext cx="144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aphicFrame>
        <p:nvGraphicFramePr>
          <p:cNvPr id="9232" name="Object 16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Feuille de calcul" r:id="rId4" imgW="8163182" imgH="1448195" progId="Excel.Sheet.8">
                  <p:embed/>
                </p:oleObj>
              </mc:Choice>
              <mc:Fallback>
                <p:oleObj name="Feuille de calcul" r:id="rId4" imgW="8163182" imgH="1448195" progId="Excel.Shee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3" name="Object 17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Feuille de calcul" r:id="rId6" imgW="8163182" imgH="1448195" progId="Excel.Sheet.8">
                  <p:embed/>
                </p:oleObj>
              </mc:Choice>
              <mc:Fallback>
                <p:oleObj name="Feuille de calcul" r:id="rId6" imgW="8163182" imgH="1448195" progId="Excel.Shee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4" name="Object 18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Feuille de calcul" r:id="rId8" imgW="8163182" imgH="1448195" progId="Excel.Sheet.8">
                  <p:embed/>
                </p:oleObj>
              </mc:Choice>
              <mc:Fallback>
                <p:oleObj name="Feuille de calcul" r:id="rId8" imgW="8163182" imgH="1448195" progId="Excel.Shee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5" name="Object 19"/>
          <p:cNvGraphicFramePr>
            <a:graphicFrameLocks noChangeAspect="1"/>
          </p:cNvGraphicFramePr>
          <p:nvPr/>
        </p:nvGraphicFramePr>
        <p:xfrm>
          <a:off x="490538" y="3429000"/>
          <a:ext cx="8162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Feuille de calcul" r:id="rId10" imgW="8163182" imgH="1448195" progId="Excel.Sheet.8">
                  <p:embed/>
                </p:oleObj>
              </mc:Choice>
              <mc:Fallback>
                <p:oleObj name="Feuille de calcul" r:id="rId10" imgW="8163182" imgH="1448195" progId="Excel.Shee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429000"/>
                        <a:ext cx="81629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014913" y="2714625"/>
            <a:ext cx="106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b="1">
                <a:latin typeface="Arial" panose="020B0604020202020204" pitchFamily="34" charset="0"/>
              </a:rPr>
              <a:t>A votre débit</a:t>
            </a:r>
          </a:p>
        </p:txBody>
      </p:sp>
      <p:sp>
        <p:nvSpPr>
          <p:cNvPr id="9238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04800" cy="228600"/>
          </a:xfrm>
          <a:prstGeom prst="actionButtonBackPrevious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39" name="AutoShape 2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553200"/>
            <a:ext cx="304800" cy="228600"/>
          </a:xfrm>
          <a:prstGeom prst="actionButtonForwardNex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mes documents\mes images\clipart\standard\stddir4\PE03843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218916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191000" y="12192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485775" y="3048000"/>
            <a:ext cx="8172450" cy="24066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fr-CH" sz="80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99">
                        <a:gamma/>
                        <a:shade val="18039"/>
                        <a:invGamma/>
                      </a:srgbClr>
                    </a:gs>
                    <a:gs pos="100000">
                      <a:srgbClr val="000099"/>
                    </a:gs>
                  </a:gsLst>
                  <a:lin ang="189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  F  i  n 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28600" y="6477000"/>
            <a:ext cx="19812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800">
                <a:solidFill>
                  <a:schemeClr val="bg1"/>
                </a:solidFill>
              </a:rPr>
              <a:t>©  Y. Péguiron – HEP.VD – janvier 2003</a:t>
            </a:r>
          </a:p>
        </p:txBody>
      </p:sp>
      <p:sp>
        <p:nvSpPr>
          <p:cNvPr id="717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553200"/>
            <a:ext cx="304800" cy="228600"/>
          </a:xfrm>
          <a:prstGeom prst="actionButtonBackPrevious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84</Words>
  <Application>Microsoft Office PowerPoint</Application>
  <PresentationFormat>Affichage à l'écran (4:3)</PresentationFormat>
  <Paragraphs>23</Paragraphs>
  <Slides>8</Slides>
  <Notes>0</Notes>
  <HiddenSlides>1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Times New Roman</vt:lpstr>
      <vt:lpstr>Arial</vt:lpstr>
      <vt:lpstr>Modèle par défaut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SPES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Création Yvan Péguiorn</dc:creator>
  <cp:lastModifiedBy>Yvan Péguiron</cp:lastModifiedBy>
  <cp:revision>21</cp:revision>
  <dcterms:created xsi:type="dcterms:W3CDTF">2003-01-21T13:57:56Z</dcterms:created>
  <dcterms:modified xsi:type="dcterms:W3CDTF">2014-12-07T21:28:07Z</dcterms:modified>
</cp:coreProperties>
</file>