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8" r:id="rId2"/>
    <p:sldId id="256" r:id="rId3"/>
    <p:sldId id="276" r:id="rId4"/>
    <p:sldId id="257" r:id="rId5"/>
    <p:sldId id="260" r:id="rId6"/>
    <p:sldId id="261" r:id="rId7"/>
    <p:sldId id="262" r:id="rId8"/>
    <p:sldId id="277" r:id="rId9"/>
    <p:sldId id="278" r:id="rId10"/>
    <p:sldId id="265" r:id="rId11"/>
    <p:sldId id="269" r:id="rId12"/>
    <p:sldId id="263" r:id="rId13"/>
    <p:sldId id="268" r:id="rId14"/>
    <p:sldId id="267" r:id="rId15"/>
    <p:sldId id="266" r:id="rId16"/>
    <p:sldId id="275" r:id="rId17"/>
    <p:sldId id="271" r:id="rId18"/>
    <p:sldId id="274" r:id="rId19"/>
    <p:sldId id="273" r:id="rId20"/>
    <p:sldId id="270" r:id="rId21"/>
    <p:sldId id="259" r:id="rId22"/>
  </p:sldIdLst>
  <p:sldSz cx="9144000" cy="6858000" type="screen4x3"/>
  <p:notesSz cx="6761163" cy="9882188"/>
  <p:defaultTextStyle>
    <a:defPPr>
      <a:defRPr lang="fr-C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0000"/>
    <a:srgbClr val="006600"/>
    <a:srgbClr val="003300"/>
    <a:srgbClr val="0000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 showGuides="1">
      <p:cViewPr varScale="1">
        <p:scale>
          <a:sx n="66" d="100"/>
          <a:sy n="66" d="100"/>
        </p:scale>
        <p:origin x="4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638" y="0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8475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638" y="9388475"/>
            <a:ext cx="2930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4DCE58-5EB1-4B95-AA37-BB793D10FD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5192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2DFCF-D68A-4658-812F-724E06AF7A02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66192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C627E-BCB1-442C-8622-AE9A3F900D60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75999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AA704-31A5-48D0-946B-7DA86CB4E465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94493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67E97-D0CA-4F4F-91FA-36DBF8421C34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320405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97D67-7EC0-4584-B3AD-E4A7C0B28848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28010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861AF-ADEE-4A7D-9CE1-3B4CC391CA9A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416562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8D1BA-A350-448E-A891-84A49F9BC229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27045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7E63A-A708-4D1F-A2E9-47E63BDADA31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66565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FB577-2E3A-490B-99A0-8BBA4A3E182E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340119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DA346-B345-4B68-A1CA-6D9F7112317C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290504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H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65042-6CD1-4D00-BC2B-E0E29BC18E8E}" type="slidenum">
              <a:rPr lang="fr-CH" altLang="fr-FR"/>
              <a:pPr/>
              <a:t>‹N°›</a:t>
            </a:fld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93228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smtClean="0"/>
              <a:t>Cliquez pour modifier les styles du texte du masque</a:t>
            </a:r>
          </a:p>
          <a:p>
            <a:pPr lvl="1"/>
            <a:r>
              <a:rPr lang="fr-CH" altLang="fr-FR" smtClean="0"/>
              <a:t>Deuxième niveau</a:t>
            </a:r>
          </a:p>
          <a:p>
            <a:pPr lvl="2"/>
            <a:r>
              <a:rPr lang="fr-CH" altLang="fr-FR" smtClean="0"/>
              <a:t>Troisième niveau</a:t>
            </a:r>
          </a:p>
          <a:p>
            <a:pPr lvl="3"/>
            <a:r>
              <a:rPr lang="fr-CH" altLang="fr-FR" smtClean="0"/>
              <a:t>Quatrième niveau</a:t>
            </a:r>
          </a:p>
          <a:p>
            <a:pPr lvl="4"/>
            <a:r>
              <a:rPr lang="fr-CH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CH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CH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1B20A7A-A0FF-4C08-B71C-8527195A316E}" type="slidenum">
              <a:rPr lang="fr-CH" altLang="fr-FR"/>
              <a:pPr/>
              <a:t>‹N°›</a:t>
            </a:fld>
            <a:endParaRPr lang="fr-CH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CH" altLang="fr-FR" sz="4400"/>
              <a:t>Opérations sur les titres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fr-CH" altLang="fr-FR" sz="3200"/>
              <a:t>Comptabilisation</a:t>
            </a:r>
          </a:p>
        </p:txBody>
      </p:sp>
      <p:sp>
        <p:nvSpPr>
          <p:cNvPr id="4100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133600" y="16764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4343400" y="1676400"/>
            <a:ext cx="0" cy="396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057400" y="19050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Inventaire </a:t>
            </a:r>
            <a:r>
              <a:rPr lang="fr-CH" altLang="fr-FR" sz="1600">
                <a:solidFill>
                  <a:srgbClr val="000099"/>
                </a:solidFill>
                <a:latin typeface="Arial" panose="020B0604020202020204" pitchFamily="34" charset="0"/>
              </a:rPr>
              <a:t>(sàn)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304800" y="19812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4235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Bilan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7400" y="25908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Achats de titres</a:t>
            </a: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304800" y="26670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235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1020  -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057400" y="32766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>
                <a:hlinkClick r:id="rId3" action="ppaction://hlinksldjump"/>
              </a:rPr>
              <a:t>Libérations</a:t>
            </a:r>
            <a:endParaRPr lang="fr-CH" altLang="fr-FR" sz="2000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304800" y="33528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235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1020  -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419600" y="19050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Ventes de titres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419600" y="25908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Remboursements</a:t>
            </a: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4419600" y="32766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Annulations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4419600" y="39624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Perte de cours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4419600" y="46482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Inventaire final </a:t>
            </a:r>
            <a:r>
              <a:rPr lang="fr-CH" altLang="fr-FR" sz="1600">
                <a:solidFill>
                  <a:srgbClr val="000099"/>
                </a:solidFill>
                <a:latin typeface="Arial" panose="020B0604020202020204" pitchFamily="34" charset="0"/>
              </a:rPr>
              <a:t>(spb)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2057400" y="39624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2000"/>
              <a:t>Bénéfice de cours</a:t>
            </a:r>
          </a:p>
          <a:p>
            <a:pPr algn="ctr"/>
            <a:r>
              <a:rPr lang="fr-CH" altLang="fr-FR" sz="1600">
                <a:solidFill>
                  <a:srgbClr val="000099"/>
                </a:solidFill>
                <a:latin typeface="Arial" panose="020B0604020202020204" pitchFamily="34" charset="0"/>
              </a:rPr>
              <a:t>(facultatif)</a:t>
            </a:r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304800" y="40386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4549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7400  +</a:t>
            </a:r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>
            <a:off x="2133600" y="52578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>
            <a:off x="2133600" y="56388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905000" y="1143000"/>
            <a:ext cx="487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>
                <a:solidFill>
                  <a:srgbClr val="003300"/>
                </a:solidFill>
                <a:latin typeface="Arial" panose="020B0604020202020204" pitchFamily="34" charset="0"/>
              </a:rPr>
              <a:t>+    Compte 1060   </a:t>
            </a:r>
            <a:r>
              <a:rPr lang="fr-CH" altLang="fr-FR" sz="2800">
                <a:solidFill>
                  <a:srgbClr val="003300"/>
                </a:solidFill>
                <a:latin typeface="Arial" panose="020B0604020202020204" pitchFamily="34" charset="0"/>
              </a:rPr>
              <a:t>TITRES    -</a:t>
            </a:r>
          </a:p>
        </p:txBody>
      </p:sp>
      <p:grpSp>
        <p:nvGrpSpPr>
          <p:cNvPr id="2080" name="Group 32"/>
          <p:cNvGrpSpPr>
            <a:grpSpLocks/>
          </p:cNvGrpSpPr>
          <p:nvPr/>
        </p:nvGrpSpPr>
        <p:grpSpPr bwMode="auto">
          <a:xfrm>
            <a:off x="7162800" y="1981200"/>
            <a:ext cx="1608138" cy="314325"/>
            <a:chOff x="720" y="277"/>
            <a:chExt cx="1013" cy="198"/>
          </a:xfrm>
        </p:grpSpPr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1020</a:t>
              </a:r>
            </a:p>
          </p:txBody>
        </p:sp>
        <p:sp>
          <p:nvSpPr>
            <p:cNvPr id="2078" name="AutoShape 30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081" name="Group 33"/>
          <p:cNvGrpSpPr>
            <a:grpSpLocks/>
          </p:cNvGrpSpPr>
          <p:nvPr/>
        </p:nvGrpSpPr>
        <p:grpSpPr bwMode="auto">
          <a:xfrm>
            <a:off x="7162800" y="2590800"/>
            <a:ext cx="1608138" cy="314325"/>
            <a:chOff x="720" y="277"/>
            <a:chExt cx="1013" cy="198"/>
          </a:xfrm>
        </p:grpSpPr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1020</a:t>
              </a:r>
            </a:p>
          </p:txBody>
        </p:sp>
        <p:sp>
          <p:nvSpPr>
            <p:cNvPr id="2083" name="AutoShape 35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084" name="Group 36"/>
          <p:cNvGrpSpPr>
            <a:grpSpLocks/>
          </p:cNvGrpSpPr>
          <p:nvPr/>
        </p:nvGrpSpPr>
        <p:grpSpPr bwMode="auto">
          <a:xfrm>
            <a:off x="7162800" y="3276600"/>
            <a:ext cx="1608138" cy="314325"/>
            <a:chOff x="720" y="277"/>
            <a:chExt cx="1013" cy="198"/>
          </a:xfrm>
        </p:grpSpPr>
        <p:sp>
          <p:nvSpPr>
            <p:cNvPr id="2085" name="Rectangle 37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1020</a:t>
              </a:r>
            </a:p>
          </p:txBody>
        </p:sp>
        <p:sp>
          <p:nvSpPr>
            <p:cNvPr id="2086" name="AutoShape 38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087" name="Group 39"/>
          <p:cNvGrpSpPr>
            <a:grpSpLocks/>
          </p:cNvGrpSpPr>
          <p:nvPr/>
        </p:nvGrpSpPr>
        <p:grpSpPr bwMode="auto">
          <a:xfrm>
            <a:off x="7162800" y="3962400"/>
            <a:ext cx="1608138" cy="314325"/>
            <a:chOff x="720" y="277"/>
            <a:chExt cx="1013" cy="198"/>
          </a:xfrm>
        </p:grpSpPr>
        <p:sp>
          <p:nvSpPr>
            <p:cNvPr id="2088" name="Rectangle 40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-  7400</a:t>
              </a:r>
            </a:p>
          </p:txBody>
        </p:sp>
        <p:sp>
          <p:nvSpPr>
            <p:cNvPr id="2089" name="AutoShape 41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7162800" y="4648200"/>
            <a:ext cx="1608138" cy="314325"/>
            <a:chOff x="720" y="277"/>
            <a:chExt cx="1013" cy="198"/>
          </a:xfrm>
        </p:grpSpPr>
        <p:sp>
          <p:nvSpPr>
            <p:cNvPr id="2091" name="Rectangle 43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Bilan</a:t>
              </a:r>
            </a:p>
          </p:txBody>
        </p:sp>
        <p:sp>
          <p:nvSpPr>
            <p:cNvPr id="2092" name="AutoShape 44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2100" name="AutoShape 5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01" name="AutoShape 5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03" name="AutoShape 55"/>
          <p:cNvSpPr>
            <a:spLocks noChangeArrowheads="1"/>
          </p:cNvSpPr>
          <p:nvPr/>
        </p:nvSpPr>
        <p:spPr bwMode="auto">
          <a:xfrm>
            <a:off x="539750" y="1557338"/>
            <a:ext cx="1655763" cy="574675"/>
          </a:xfrm>
          <a:prstGeom prst="cloudCallout">
            <a:avLst>
              <a:gd name="adj1" fmla="val -17403"/>
              <a:gd name="adj2" fmla="val 157458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Banque</a:t>
            </a:r>
            <a:endParaRPr lang="fr-FR" altLang="fr-FR" sz="1800"/>
          </a:p>
        </p:txBody>
      </p:sp>
      <p:sp>
        <p:nvSpPr>
          <p:cNvPr id="2105" name="AutoShape 57"/>
          <p:cNvSpPr>
            <a:spLocks noChangeArrowheads="1"/>
          </p:cNvSpPr>
          <p:nvPr/>
        </p:nvSpPr>
        <p:spPr bwMode="auto">
          <a:xfrm>
            <a:off x="395288" y="4868863"/>
            <a:ext cx="1655762" cy="865187"/>
          </a:xfrm>
          <a:prstGeom prst="cloudCallout">
            <a:avLst>
              <a:gd name="adj1" fmla="val -21718"/>
              <a:gd name="adj2" fmla="val -95319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Produits des Titres</a:t>
            </a:r>
            <a:endParaRPr lang="fr-FR" altLang="fr-FR" sz="18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utoUpdateAnimBg="0"/>
      <p:bldP spid="2055" grpId="0" animBg="1" autoUpdateAnimBg="0"/>
      <p:bldP spid="2056" grpId="0" autoUpdateAnimBg="0"/>
      <p:bldP spid="2057" grpId="0" animBg="1" autoUpdateAnimBg="0"/>
      <p:bldP spid="2058" grpId="0" autoUpdateAnimBg="0"/>
      <p:bldP spid="2059" grpId="0" animBg="1" autoUpdateAnimBg="0"/>
      <p:bldP spid="2060" grpId="0" autoUpdateAnimBg="0"/>
      <p:bldP spid="2062" grpId="0" autoUpdateAnimBg="0"/>
      <p:bldP spid="2064" grpId="0" autoUpdateAnimBg="0"/>
      <p:bldP spid="2066" grpId="0" autoUpdateAnimBg="0"/>
      <p:bldP spid="2068" grpId="0" autoUpdateAnimBg="0"/>
      <p:bldP spid="2070" grpId="0" autoUpdateAnimBg="0"/>
      <p:bldP spid="2071" grpId="0" animBg="1" autoUpdateAnimBg="0"/>
      <p:bldP spid="2103" grpId="0" animBg="1"/>
      <p:bldP spid="210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33400" y="914400"/>
            <a:ext cx="8153400" cy="4965700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 altLang="fr-FR" sz="3200" b="1">
              <a:solidFill>
                <a:schemeClr val="bg1"/>
              </a:solidFill>
            </a:endParaRPr>
          </a:p>
          <a:p>
            <a:r>
              <a:rPr lang="fr-FR" altLang="fr-FR" sz="3200" b="1">
                <a:solidFill>
                  <a:schemeClr val="bg1"/>
                </a:solidFill>
              </a:rPr>
              <a:t>Actions non libérées :</a:t>
            </a:r>
            <a:r>
              <a:rPr lang="fr-FR" altLang="fr-FR" sz="3200">
                <a:solidFill>
                  <a:schemeClr val="bg1"/>
                </a:solidFill>
              </a:rPr>
              <a:t> </a:t>
            </a:r>
          </a:p>
          <a:p>
            <a:endParaRPr lang="fr-FR" altLang="fr-FR" sz="3200">
              <a:solidFill>
                <a:schemeClr val="bg1"/>
              </a:solidFill>
            </a:endParaRPr>
          </a:p>
          <a:p>
            <a:r>
              <a:rPr lang="fr-FR" altLang="fr-FR" sz="3200">
                <a:solidFill>
                  <a:schemeClr val="bg1"/>
                </a:solidFill>
              </a:rPr>
              <a:t>Actions dont la valeur nominale n'a pas été intégralement versée à la société émettrice. La loi permet de prévoir que les actionnaires souscripteurs ne verseront qu'une partie (minimum 20%) de la valeur des actions à la société.</a:t>
            </a:r>
          </a:p>
          <a:p>
            <a:endParaRPr lang="fr-FR" altLang="fr-FR" sz="3200">
              <a:solidFill>
                <a:schemeClr val="bg1"/>
              </a:solidFill>
            </a:endParaRPr>
          </a:p>
        </p:txBody>
      </p:sp>
      <p:sp>
        <p:nvSpPr>
          <p:cNvPr id="2457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2133600" y="16764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4343400" y="1676400"/>
            <a:ext cx="0" cy="396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057400" y="19050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Droits de garde</a:t>
            </a:r>
            <a:endParaRPr lang="fr-CH" altLang="fr-FR" sz="160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04800" y="19812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3137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1020  -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419600" y="1905000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Produits nets des titres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419600" y="2590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Impôt anticipé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4419600" y="32766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Int. couru à la vente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4419600" y="39624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Bénéfice de cours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419600" y="46482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Solde (perte)</a:t>
            </a:r>
            <a:endParaRPr lang="fr-CH" altLang="fr-FR" sz="160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057400" y="39624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2000"/>
              <a:t>Perte de cours</a:t>
            </a:r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304800" y="40386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3137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1060  -</a:t>
            </a:r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2133600" y="52578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>
            <a:off x="2133600" y="5638800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524000" y="1143000"/>
            <a:ext cx="563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b="1">
                <a:solidFill>
                  <a:srgbClr val="003300"/>
                </a:solidFill>
                <a:latin typeface="Arial" panose="020B0604020202020204" pitchFamily="34" charset="0"/>
              </a:rPr>
              <a:t>-</a:t>
            </a:r>
            <a:r>
              <a:rPr lang="fr-CH" altLang="fr-FR">
                <a:solidFill>
                  <a:srgbClr val="003300"/>
                </a:solidFill>
                <a:latin typeface="Arial" panose="020B0604020202020204" pitchFamily="34" charset="0"/>
              </a:rPr>
              <a:t>  7400   </a:t>
            </a:r>
            <a:r>
              <a:rPr lang="fr-CH" altLang="fr-FR" b="1">
                <a:solidFill>
                  <a:srgbClr val="003300"/>
                </a:solidFill>
                <a:latin typeface="Arial" panose="020B0604020202020204" pitchFamily="34" charset="0"/>
              </a:rPr>
              <a:t>PRODUITS DES TITRES</a:t>
            </a:r>
            <a:r>
              <a:rPr lang="fr-CH" altLang="fr-FR" sz="2800">
                <a:solidFill>
                  <a:srgbClr val="003300"/>
                </a:solidFill>
                <a:latin typeface="Arial" panose="020B0604020202020204" pitchFamily="34" charset="0"/>
              </a:rPr>
              <a:t>  </a:t>
            </a:r>
            <a:r>
              <a:rPr lang="fr-CH" altLang="fr-FR">
                <a:solidFill>
                  <a:srgbClr val="003300"/>
                </a:solidFill>
                <a:latin typeface="Arial" panose="020B0604020202020204" pitchFamily="34" charset="0"/>
              </a:rPr>
              <a:t>+</a:t>
            </a:r>
          </a:p>
        </p:txBody>
      </p: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7162800" y="1981200"/>
            <a:ext cx="1608138" cy="314325"/>
            <a:chOff x="720" y="277"/>
            <a:chExt cx="1013" cy="198"/>
          </a:xfrm>
        </p:grpSpPr>
        <p:sp>
          <p:nvSpPr>
            <p:cNvPr id="3093" name="Rectangle 21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1020</a:t>
              </a:r>
            </a:p>
          </p:txBody>
        </p:sp>
        <p:sp>
          <p:nvSpPr>
            <p:cNvPr id="3094" name="AutoShape 22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7162800" y="2590800"/>
            <a:ext cx="1608138" cy="314325"/>
            <a:chOff x="720" y="277"/>
            <a:chExt cx="1013" cy="198"/>
          </a:xfrm>
        </p:grpSpPr>
        <p:sp>
          <p:nvSpPr>
            <p:cNvPr id="3096" name="Rectangle 24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1176</a:t>
              </a:r>
            </a:p>
          </p:txBody>
        </p:sp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7162800" y="3276600"/>
            <a:ext cx="1608138" cy="314325"/>
            <a:chOff x="720" y="277"/>
            <a:chExt cx="1013" cy="198"/>
          </a:xfrm>
        </p:grpSpPr>
        <p:sp>
          <p:nvSpPr>
            <p:cNvPr id="3099" name="Rectangle 27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1020</a:t>
              </a:r>
            </a:p>
          </p:txBody>
        </p:sp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7162800" y="3962400"/>
            <a:ext cx="1608138" cy="314325"/>
            <a:chOff x="720" y="277"/>
            <a:chExt cx="1013" cy="198"/>
          </a:xfrm>
        </p:grpSpPr>
        <p:sp>
          <p:nvSpPr>
            <p:cNvPr id="3102" name="Rectangle 30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+  1060</a:t>
              </a:r>
            </a:p>
          </p:txBody>
        </p:sp>
        <p:sp>
          <p:nvSpPr>
            <p:cNvPr id="3103" name="AutoShape 31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66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grpSp>
        <p:nvGrpSpPr>
          <p:cNvPr id="3104" name="Group 32"/>
          <p:cNvGrpSpPr>
            <a:grpSpLocks/>
          </p:cNvGrpSpPr>
          <p:nvPr/>
        </p:nvGrpSpPr>
        <p:grpSpPr bwMode="auto">
          <a:xfrm>
            <a:off x="7162800" y="4648200"/>
            <a:ext cx="1608138" cy="314325"/>
            <a:chOff x="720" y="277"/>
            <a:chExt cx="1013" cy="198"/>
          </a:xfrm>
        </p:grpSpPr>
        <p:sp>
          <p:nvSpPr>
            <p:cNvPr id="3105" name="Rectangle 33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-  9000</a:t>
              </a:r>
            </a:p>
          </p:txBody>
        </p:sp>
        <p:sp>
          <p:nvSpPr>
            <p:cNvPr id="3106" name="AutoShape 34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3107" name="AutoShape 35"/>
          <p:cNvSpPr>
            <a:spLocks noChangeArrowheads="1"/>
          </p:cNvSpPr>
          <p:nvPr/>
        </p:nvSpPr>
        <p:spPr bwMode="auto">
          <a:xfrm>
            <a:off x="609600" y="0"/>
            <a:ext cx="3886200" cy="990600"/>
          </a:xfrm>
          <a:prstGeom prst="cloudCallout">
            <a:avLst>
              <a:gd name="adj1" fmla="val 62009"/>
              <a:gd name="adj2" fmla="val 70032"/>
            </a:avLst>
          </a:prstGeom>
          <a:solidFill>
            <a:srgbClr val="00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600">
                <a:solidFill>
                  <a:schemeClr val="bg1"/>
                </a:solidFill>
              </a:rPr>
              <a:t>Revenu des titres </a:t>
            </a:r>
          </a:p>
          <a:p>
            <a:pPr algn="ctr"/>
            <a:r>
              <a:rPr lang="fr-CH" altLang="fr-FR" sz="1600">
                <a:solidFill>
                  <a:schemeClr val="bg1"/>
                </a:solidFill>
              </a:rPr>
              <a:t>Charges et Produits des titres</a:t>
            </a:r>
          </a:p>
          <a:p>
            <a:pPr algn="ctr"/>
            <a:r>
              <a:rPr lang="fr-CH" altLang="fr-FR" sz="1600">
                <a:solidFill>
                  <a:schemeClr val="bg1"/>
                </a:solidFill>
              </a:rPr>
              <a:t>Résultat sur titres</a:t>
            </a: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2057400" y="46482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fr-FR" sz="2000"/>
              <a:t>Solde (bénéfice)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2057400" y="3276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/>
              <a:t>Int. couru à l’achat</a:t>
            </a:r>
          </a:p>
        </p:txBody>
      </p:sp>
      <p:sp>
        <p:nvSpPr>
          <p:cNvPr id="3111" name="AutoShape 39"/>
          <p:cNvSpPr>
            <a:spLocks noChangeArrowheads="1"/>
          </p:cNvSpPr>
          <p:nvPr/>
        </p:nvSpPr>
        <p:spPr bwMode="auto">
          <a:xfrm>
            <a:off x="304800" y="3352800"/>
            <a:ext cx="1600200" cy="304800"/>
          </a:xfrm>
          <a:prstGeom prst="rightArrowCallout">
            <a:avLst>
              <a:gd name="adj1" fmla="val 25000"/>
              <a:gd name="adj2" fmla="val 25000"/>
              <a:gd name="adj3" fmla="val 87500"/>
              <a:gd name="adj4" fmla="val 72806"/>
            </a:avLst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3137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CH" altLang="fr-FR" sz="1800" b="1">
                <a:solidFill>
                  <a:srgbClr val="FFFF00"/>
                </a:solidFill>
              </a:rPr>
              <a:t>1020  -</a:t>
            </a:r>
          </a:p>
        </p:txBody>
      </p:sp>
      <p:grpSp>
        <p:nvGrpSpPr>
          <p:cNvPr id="3112" name="Group 40"/>
          <p:cNvGrpSpPr>
            <a:grpSpLocks/>
          </p:cNvGrpSpPr>
          <p:nvPr/>
        </p:nvGrpSpPr>
        <p:grpSpPr bwMode="auto">
          <a:xfrm flipH="1">
            <a:off x="304800" y="4724400"/>
            <a:ext cx="1608138" cy="314325"/>
            <a:chOff x="720" y="277"/>
            <a:chExt cx="1013" cy="198"/>
          </a:xfrm>
        </p:grpSpPr>
        <p:sp>
          <p:nvSpPr>
            <p:cNvPr id="3113" name="Rectangle 41"/>
            <p:cNvSpPr>
              <a:spLocks noChangeArrowheads="1"/>
            </p:cNvSpPr>
            <p:nvPr/>
          </p:nvSpPr>
          <p:spPr bwMode="auto">
            <a:xfrm>
              <a:off x="1002" y="277"/>
              <a:ext cx="731" cy="198"/>
            </a:xfrm>
            <a:prstGeom prst="rect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800" b="1">
                  <a:solidFill>
                    <a:srgbClr val="FFFF00"/>
                  </a:solidFill>
                </a:rPr>
                <a:t>9000  +</a:t>
              </a:r>
            </a:p>
          </p:txBody>
        </p:sp>
        <p:sp>
          <p:nvSpPr>
            <p:cNvPr id="3114" name="AutoShape 42"/>
            <p:cNvSpPr>
              <a:spLocks noChangeArrowheads="1"/>
            </p:cNvSpPr>
            <p:nvPr/>
          </p:nvSpPr>
          <p:spPr bwMode="auto">
            <a:xfrm>
              <a:off x="720" y="336"/>
              <a:ext cx="271" cy="98"/>
            </a:xfrm>
            <a:prstGeom prst="rightArrow">
              <a:avLst>
                <a:gd name="adj1" fmla="val 50000"/>
                <a:gd name="adj2" fmla="val 168364"/>
              </a:avLst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CH"/>
            </a:p>
          </p:txBody>
        </p:sp>
      </p:grpSp>
      <p:sp>
        <p:nvSpPr>
          <p:cNvPr id="3115" name="AutoShape 4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3116" name="AutoShape 4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pSp>
        <p:nvGrpSpPr>
          <p:cNvPr id="3117" name="Group 45"/>
          <p:cNvGrpSpPr>
            <a:grpSpLocks/>
          </p:cNvGrpSpPr>
          <p:nvPr/>
        </p:nvGrpSpPr>
        <p:grpSpPr bwMode="auto">
          <a:xfrm>
            <a:off x="4419600" y="457200"/>
            <a:ext cx="4419600" cy="2590800"/>
            <a:chOff x="2784" y="192"/>
            <a:chExt cx="2832" cy="1776"/>
          </a:xfrm>
        </p:grpSpPr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2784" y="1104"/>
              <a:ext cx="2832" cy="864"/>
            </a:xfrm>
            <a:prstGeom prst="rect">
              <a:avLst/>
            </a:prstGeom>
            <a:noFill/>
            <a:ln w="3810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>
                <a:solidFill>
                  <a:srgbClr val="FF0000"/>
                </a:solidFill>
              </a:endParaRPr>
            </a:p>
          </p:txBody>
        </p:sp>
        <p:sp>
          <p:nvSpPr>
            <p:cNvPr id="3119" name="AutoShape 47"/>
            <p:cNvSpPr>
              <a:spLocks noChangeArrowheads="1"/>
            </p:cNvSpPr>
            <p:nvPr/>
          </p:nvSpPr>
          <p:spPr bwMode="auto">
            <a:xfrm>
              <a:off x="4272" y="192"/>
              <a:ext cx="1200" cy="720"/>
            </a:xfrm>
            <a:prstGeom prst="cloudCallout">
              <a:avLst>
                <a:gd name="adj1" fmla="val -47500"/>
                <a:gd name="adj2" fmla="val 69583"/>
              </a:avLst>
            </a:prstGeom>
            <a:solidFill>
              <a:srgbClr val="006600"/>
            </a:solidFill>
            <a:ln w="9525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fr-CH" altLang="fr-FR" sz="2000">
                  <a:solidFill>
                    <a:schemeClr val="bg1"/>
                  </a:solidFill>
                </a:rPr>
                <a:t>Produits bruts</a:t>
              </a:r>
            </a:p>
          </p:txBody>
        </p:sp>
      </p:grpSp>
      <p:sp>
        <p:nvSpPr>
          <p:cNvPr id="3120" name="AutoShape 48"/>
          <p:cNvSpPr>
            <a:spLocks noChangeArrowheads="1"/>
          </p:cNvSpPr>
          <p:nvPr/>
        </p:nvSpPr>
        <p:spPr bwMode="auto">
          <a:xfrm>
            <a:off x="6804025" y="1557338"/>
            <a:ext cx="2160588" cy="576262"/>
          </a:xfrm>
          <a:prstGeom prst="cloudCallout">
            <a:avLst>
              <a:gd name="adj1" fmla="val 6648"/>
              <a:gd name="adj2" fmla="val 119421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Créance AFC</a:t>
            </a: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utoUpdateAnimBg="0"/>
      <p:bldP spid="3077" grpId="0" animBg="1" autoUpdateAnimBg="0"/>
      <p:bldP spid="3082" grpId="0" autoUpdateAnimBg="0"/>
      <p:bldP spid="3083" grpId="0" autoUpdateAnimBg="0"/>
      <p:bldP spid="3084" grpId="0" autoUpdateAnimBg="0"/>
      <p:bldP spid="3085" grpId="0" autoUpdateAnimBg="0"/>
      <p:bldP spid="3086" grpId="0" autoUpdateAnimBg="0"/>
      <p:bldP spid="3087" grpId="0" autoUpdateAnimBg="0"/>
      <p:bldP spid="3088" grpId="0" animBg="1" autoUpdateAnimBg="0"/>
      <p:bldP spid="3107" grpId="0" animBg="1" autoUpdateAnimBg="0"/>
      <p:bldP spid="3108" grpId="0" autoUpdateAnimBg="0"/>
      <p:bldP spid="3110" grpId="0" autoUpdateAnimBg="0"/>
      <p:bldP spid="3111" grpId="0" animBg="1" autoUpdateAnimBg="0"/>
      <p:bldP spid="31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8600" y="457200"/>
          <a:ext cx="7086600" cy="315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Feuille de calcul" r:id="rId3" imgW="6667860" imgH="2972213" progId="Excel.Sheet.8">
                  <p:embed/>
                </p:oleObj>
              </mc:Choice>
              <mc:Fallback>
                <p:oleObj name="Feuille de calcul" r:id="rId3" imgW="6667860" imgH="2972213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57200"/>
                        <a:ext cx="7086600" cy="315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04800" y="4953000"/>
          <a:ext cx="853440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Feuille de calcul" r:id="rId5" imgW="10382559" imgH="905167" progId="Excel.Sheet.8">
                  <p:embed/>
                </p:oleObj>
              </mc:Choice>
              <mc:Fallback>
                <p:oleObj name="Feuille de calcul" r:id="rId5" imgW="10382559" imgH="90516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953000"/>
                        <a:ext cx="853440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6629400" y="3352800"/>
            <a:ext cx="762000" cy="304800"/>
          </a:xfrm>
          <a:prstGeom prst="wedgeRoundRectCallout">
            <a:avLst>
              <a:gd name="adj1" fmla="val 8125"/>
              <a:gd name="adj2" fmla="val 601565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7174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7175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304800" y="533400"/>
          <a:ext cx="7086600" cy="302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Feuille de calcul" r:id="rId3" imgW="6667860" imgH="2848370" progId="Excel.Sheet.8">
                  <p:embed/>
                </p:oleObj>
              </mc:Choice>
              <mc:Fallback>
                <p:oleObj name="Feuille de calcul" r:id="rId3" imgW="6667860" imgH="2848370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3400"/>
                        <a:ext cx="7086600" cy="302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04800" y="4800600"/>
          <a:ext cx="85344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Feuille de calcul" r:id="rId5" imgW="10382559" imgH="1419672" progId="Excel.Sheet.8">
                  <p:embed/>
                </p:oleObj>
              </mc:Choice>
              <mc:Fallback>
                <p:oleObj name="Feuille de calcul" r:id="rId5" imgW="10382559" imgH="1419672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800600"/>
                        <a:ext cx="853440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6686550" y="3286125"/>
            <a:ext cx="762000" cy="304800"/>
          </a:xfrm>
          <a:prstGeom prst="wedgeRoundRectCallout">
            <a:avLst>
              <a:gd name="adj1" fmla="val 8958"/>
              <a:gd name="adj2" fmla="val 583333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6713538" y="1863725"/>
            <a:ext cx="762000" cy="228600"/>
          </a:xfrm>
          <a:prstGeom prst="wedgeRoundRectCallout">
            <a:avLst>
              <a:gd name="adj1" fmla="val 135625"/>
              <a:gd name="adj2" fmla="val 1606944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grpSp>
        <p:nvGrpSpPr>
          <p:cNvPr id="8201" name="Group 9"/>
          <p:cNvGrpSpPr>
            <a:grpSpLocks/>
          </p:cNvGrpSpPr>
          <p:nvPr/>
        </p:nvGrpSpPr>
        <p:grpSpPr bwMode="auto">
          <a:xfrm>
            <a:off x="7772400" y="2286000"/>
            <a:ext cx="1143000" cy="1143000"/>
            <a:chOff x="4896" y="1440"/>
            <a:chExt cx="720" cy="720"/>
          </a:xfrm>
        </p:grpSpPr>
        <p:sp>
          <p:nvSpPr>
            <p:cNvPr id="8198" name="AutoShape 6"/>
            <p:cNvSpPr>
              <a:spLocks noChangeArrowheads="1"/>
            </p:cNvSpPr>
            <p:nvPr/>
          </p:nvSpPr>
          <p:spPr bwMode="auto">
            <a:xfrm>
              <a:off x="4896" y="1440"/>
              <a:ext cx="720" cy="720"/>
            </a:xfrm>
            <a:prstGeom prst="wedgeRoundRectCallout">
              <a:avLst>
                <a:gd name="adj1" fmla="val 25694"/>
                <a:gd name="adj2" fmla="val 21430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fr-CH" altLang="fr-FR" sz="1800">
                  <a:latin typeface="Arial" panose="020B0604020202020204" pitchFamily="34" charset="0"/>
                </a:rPr>
                <a:t>5100.00</a:t>
              </a:r>
            </a:p>
            <a:p>
              <a:pPr algn="r">
                <a:buFontTx/>
                <a:buChar char="-"/>
              </a:pPr>
              <a:r>
                <a:rPr lang="fr-CH" altLang="fr-FR" sz="1800">
                  <a:latin typeface="Arial" panose="020B0604020202020204" pitchFamily="34" charset="0"/>
                </a:rPr>
                <a:t>  84.55</a:t>
              </a:r>
            </a:p>
            <a:p>
              <a:pPr algn="r"/>
              <a:r>
                <a:rPr lang="fr-CH" altLang="fr-FR" sz="1800">
                  <a:latin typeface="Arial" panose="020B0604020202020204" pitchFamily="34" charset="0"/>
                </a:rPr>
                <a:t>5015.45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4992" y="1845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8202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8203" name="AutoShape 1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 autoUpdateAnimBg="0"/>
      <p:bldP spid="819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09600" y="533400"/>
          <a:ext cx="7848600" cy="264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Feuille de calcul" r:id="rId3" imgW="10106488" imgH="3410174" progId="Excel.Sheet.8">
                  <p:embed/>
                </p:oleObj>
              </mc:Choice>
              <mc:Fallback>
                <p:oleObj name="Feuille de calcul" r:id="rId3" imgW="10106488" imgH="341017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33400"/>
                        <a:ext cx="7848600" cy="264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609600" y="3657600"/>
          <a:ext cx="78486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Feuille de calcul" r:id="rId5" imgW="10382559" imgH="1419672" progId="Excel.Sheet.8">
                  <p:embed/>
                </p:oleObj>
              </mc:Choice>
              <mc:Fallback>
                <p:oleObj name="Feuille de calcul" r:id="rId5" imgW="10382559" imgH="1419672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57600"/>
                        <a:ext cx="78486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609600" y="3657600"/>
          <a:ext cx="78486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Feuille de calcul" r:id="rId7" imgW="10382559" imgH="1419672" progId="Excel.Sheet.8">
                  <p:embed/>
                </p:oleObj>
              </mc:Choice>
              <mc:Fallback>
                <p:oleObj name="Feuille de calcul" r:id="rId7" imgW="10382559" imgH="1419672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57600"/>
                        <a:ext cx="78486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609600" y="3657600"/>
          <a:ext cx="78486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Feuille de calcul" r:id="rId9" imgW="10382559" imgH="1419672" progId="Excel.Sheet.8">
                  <p:embed/>
                </p:oleObj>
              </mc:Choice>
              <mc:Fallback>
                <p:oleObj name="Feuille de calcul" r:id="rId9" imgW="10382559" imgH="1419672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57600"/>
                        <a:ext cx="78486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609600" y="5105400"/>
          <a:ext cx="78486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Feuille de calcul" r:id="rId11" imgW="10382559" imgH="1162239" progId="Excel.Sheet.8">
                  <p:embed/>
                </p:oleObj>
              </mc:Choice>
              <mc:Fallback>
                <p:oleObj name="Feuille de calcul" r:id="rId11" imgW="10382559" imgH="1162239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105400"/>
                        <a:ext cx="78486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5543550" y="2608263"/>
            <a:ext cx="636588" cy="254000"/>
          </a:xfrm>
          <a:prstGeom prst="wedgeRoundRectCallout">
            <a:avLst>
              <a:gd name="adj1" fmla="val -32296"/>
              <a:gd name="adj2" fmla="val 669375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6400800" y="2616200"/>
            <a:ext cx="533400" cy="228600"/>
          </a:xfrm>
          <a:prstGeom prst="wedgeRoundRectCallout">
            <a:avLst>
              <a:gd name="adj1" fmla="val 61606"/>
              <a:gd name="adj2" fmla="val 666667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7772400" y="2590800"/>
            <a:ext cx="533400" cy="228600"/>
          </a:xfrm>
          <a:prstGeom prst="wedgeRoundRectCallout">
            <a:avLst>
              <a:gd name="adj1" fmla="val -76787"/>
              <a:gd name="adj2" fmla="val 595833"/>
              <a:gd name="adj3" fmla="val 1666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 altLang="fr-FR"/>
          </a:p>
        </p:txBody>
      </p:sp>
      <p:sp>
        <p:nvSpPr>
          <p:cNvPr id="922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9229" name="AutoShape 1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 autoUpdateAnimBg="0"/>
      <p:bldP spid="9224" grpId="0" animBg="1" autoUpdateAnimBg="0"/>
      <p:bldP spid="922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52400" y="457200"/>
            <a:ext cx="3048000" cy="466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1400" b="1" u="sng"/>
              <a:t>Zürich, le 26 avril 2005</a:t>
            </a:r>
          </a:p>
          <a:p>
            <a:pPr>
              <a:spcBef>
                <a:spcPct val="50000"/>
              </a:spcBef>
            </a:pPr>
            <a:endParaRPr lang="fr-CH" altLang="fr-FR" sz="1400" b="1" u="sng"/>
          </a:p>
          <a:p>
            <a:r>
              <a:rPr lang="fr-CH" altLang="fr-FR" sz="1400"/>
              <a:t>1. Achat de 100 actions Bobst SA;</a:t>
            </a:r>
          </a:p>
          <a:p>
            <a:r>
              <a:rPr lang="fr-CH" altLang="fr-FR" sz="1400"/>
              <a:t>    nominal CHF 100.-; cours 73.50;    </a:t>
            </a:r>
          </a:p>
          <a:p>
            <a:r>
              <a:rPr lang="fr-CH" altLang="fr-FR" sz="1400"/>
              <a:t>    frais d’achat 87.20.</a:t>
            </a:r>
          </a:p>
          <a:p>
            <a:endParaRPr lang="fr-CH" altLang="fr-FR" sz="1400"/>
          </a:p>
          <a:p>
            <a:endParaRPr lang="fr-CH" altLang="fr-FR" sz="1400"/>
          </a:p>
          <a:p>
            <a:endParaRPr lang="fr-CH" altLang="fr-FR" sz="1400"/>
          </a:p>
          <a:p>
            <a:endParaRPr lang="fr-CH" altLang="fr-FR" sz="1400"/>
          </a:p>
          <a:p>
            <a:endParaRPr lang="fr-CH" altLang="fr-FR" sz="1400"/>
          </a:p>
          <a:p>
            <a:r>
              <a:rPr lang="fr-CH" altLang="fr-FR" sz="1400"/>
              <a:t>2. Vente d’une obligation</a:t>
            </a:r>
          </a:p>
          <a:p>
            <a:r>
              <a:rPr lang="fr-CH" altLang="fr-FR" sz="1400"/>
              <a:t>    UBS 1996-2008 5 1/2 %; nominal </a:t>
            </a:r>
          </a:p>
          <a:p>
            <a:r>
              <a:rPr lang="fr-CH" altLang="fr-FR" sz="1400"/>
              <a:t>    CHF 5’000.-; échéance 4 novembre; </a:t>
            </a:r>
          </a:p>
          <a:p>
            <a:r>
              <a:rPr lang="fr-CH" altLang="fr-FR" sz="1400"/>
              <a:t>    cours 102, frais de vente 84.55. </a:t>
            </a:r>
          </a:p>
          <a:p>
            <a:endParaRPr lang="fr-CH" altLang="fr-FR" sz="1400"/>
          </a:p>
          <a:p>
            <a:endParaRPr lang="fr-CH" altLang="fr-FR" sz="1400"/>
          </a:p>
          <a:p>
            <a:endParaRPr lang="fr-CH" altLang="fr-FR" sz="1400"/>
          </a:p>
          <a:p>
            <a:endParaRPr lang="fr-CH" altLang="fr-FR" sz="1400"/>
          </a:p>
          <a:p>
            <a:r>
              <a:rPr lang="fr-CH" altLang="fr-FR" sz="1400"/>
              <a:t>3. Encaissement de coupons :</a:t>
            </a:r>
          </a:p>
          <a:p>
            <a:r>
              <a:rPr lang="fr-CH" altLang="fr-FR" sz="1400"/>
              <a:t>    4 obligations UBS 5 1/2 %;</a:t>
            </a:r>
          </a:p>
          <a:p>
            <a:r>
              <a:rPr lang="fr-CH" altLang="fr-FR" sz="1400"/>
              <a:t>    nominal 5’000.-.</a:t>
            </a:r>
            <a:endParaRPr lang="fr-FR" altLang="fr-FR" sz="1400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0"/>
            <a:ext cx="5943600" cy="263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3200400" y="2667000"/>
          <a:ext cx="5895975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Image Bitmap" r:id="rId4" imgW="6232381" imgH="2659048" progId="Paint.Picture">
                  <p:embed/>
                </p:oleObj>
              </mc:Choice>
              <mc:Fallback>
                <p:oleObj name="Image Bitmap" r:id="rId4" imgW="6232381" imgH="2659048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667000"/>
                        <a:ext cx="5895975" cy="251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254625"/>
            <a:ext cx="67008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07975" y="1292225"/>
          <a:ext cx="8553450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Feuille de calcul" r:id="rId3" imgW="10157833" imgH="5052365" progId="Excel.Sheet.8">
                  <p:embed/>
                </p:oleObj>
              </mc:Choice>
              <mc:Fallback>
                <p:oleObj name="Feuille de calcul" r:id="rId3" imgW="10157833" imgH="5052365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1292225"/>
                        <a:ext cx="8553450" cy="425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371600" y="1905000"/>
          <a:ext cx="6362700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Feuille de calcul" r:id="rId3" imgW="3839038" imgH="1171988" progId="Excel.Sheet.8">
                  <p:embed/>
                </p:oleObj>
              </mc:Choice>
              <mc:Fallback>
                <p:oleObj name="Feuille de calcul" r:id="rId3" imgW="3839038" imgH="1171988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05000"/>
                        <a:ext cx="6362700" cy="194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4757738" y="4260850"/>
          <a:ext cx="2981325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Feuille de calcul" r:id="rId5" imgW="1800585" imgH="1171988" progId="Excel.Sheet.8">
                  <p:embed/>
                </p:oleObj>
              </mc:Choice>
              <mc:Fallback>
                <p:oleObj name="Feuille de calcul" r:id="rId5" imgW="1800585" imgH="1171988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4260850"/>
                        <a:ext cx="2981325" cy="193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152400" y="3886200"/>
            <a:ext cx="1600200" cy="990600"/>
          </a:xfrm>
          <a:prstGeom prst="cloudCallout">
            <a:avLst>
              <a:gd name="adj1" fmla="val 76884"/>
              <a:gd name="adj2" fmla="val -160736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Coupon net 65%</a:t>
            </a: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2819400" y="3962400"/>
            <a:ext cx="1600200" cy="762000"/>
          </a:xfrm>
          <a:prstGeom prst="cloudCallout">
            <a:avLst>
              <a:gd name="adj1" fmla="val 102875"/>
              <a:gd name="adj2" fmla="val -205000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I.A. 35%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2590800" y="5181600"/>
            <a:ext cx="1905000" cy="990600"/>
          </a:xfrm>
          <a:prstGeom prst="cloudCallout">
            <a:avLst>
              <a:gd name="adj1" fmla="val 163167"/>
              <a:gd name="adj2" fmla="val -66829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Coupon brut 100%</a:t>
            </a:r>
          </a:p>
        </p:txBody>
      </p:sp>
      <p:sp>
        <p:nvSpPr>
          <p:cNvPr id="12296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7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52400" y="2286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/>
              <a:t>Même écriture dans le Grand-livre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 autoUpdateAnimBg="0"/>
      <p:bldP spid="12294" grpId="0" animBg="1" autoUpdateAnimBg="0"/>
      <p:bldP spid="1229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4086225" cy="483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741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2" name="Picture 12" descr="Not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4248150" cy="58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51" name="Group 11"/>
          <p:cNvGrpSpPr>
            <a:grpSpLocks/>
          </p:cNvGrpSpPr>
          <p:nvPr/>
        </p:nvGrpSpPr>
        <p:grpSpPr bwMode="auto">
          <a:xfrm>
            <a:off x="4572000" y="3048000"/>
            <a:ext cx="4267200" cy="854075"/>
            <a:chOff x="2880" y="1920"/>
            <a:chExt cx="2688" cy="538"/>
          </a:xfrm>
        </p:grpSpPr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3552" y="1920"/>
              <a:ext cx="20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r-CH" altLang="fr-FR" sz="2000">
                  <a:latin typeface="Arial" panose="020B0604020202020204" pitchFamily="34" charset="0"/>
                </a:rPr>
                <a:t>Total impôt         12’378.40</a:t>
              </a:r>
            </a:p>
            <a:p>
              <a:pPr algn="r">
                <a:spcBef>
                  <a:spcPct val="50000"/>
                </a:spcBef>
              </a:pPr>
              <a:r>
                <a:rPr lang="fr-CH" altLang="fr-FR" sz="2000">
                  <a:latin typeface="Arial" panose="020B0604020202020204" pitchFamily="34" charset="0"/>
                </a:rPr>
                <a:t>Impôt anticipé      3’639.90</a:t>
              </a:r>
            </a:p>
          </p:txBody>
        </p:sp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 flipV="1">
              <a:off x="2880" y="2064"/>
              <a:ext cx="72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 flipV="1">
              <a:off x="2880" y="235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847975" y="1163638"/>
            <a:ext cx="1831975" cy="568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49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0250" name="AutoShape 1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57200" y="457200"/>
            <a:ext cx="2590800" cy="838200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CCFF66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fr-CH" altLang="fr-FR" sz="1600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Total impôt         12’378.40</a:t>
            </a: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Impôt anticipé      3’639.90</a:t>
            </a:r>
          </a:p>
          <a:p>
            <a:pPr algn="ctr"/>
            <a:endParaRPr lang="fr-CH" altLang="fr-FR" sz="1600"/>
          </a:p>
        </p:txBody>
      </p:sp>
      <p:sp>
        <p:nvSpPr>
          <p:cNvPr id="16389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6390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1414463" y="1905000"/>
          <a:ext cx="6362700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Feuille de calcul" r:id="rId3" imgW="3839038" imgH="1171988" progId="Excel.Sheet.8">
                  <p:embed/>
                </p:oleObj>
              </mc:Choice>
              <mc:Fallback>
                <p:oleObj name="Feuille de calcul" r:id="rId3" imgW="3839038" imgH="1171988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1905000"/>
                        <a:ext cx="6362700" cy="194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4800600" y="4260850"/>
          <a:ext cx="2981325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Feuille de calcul" r:id="rId5" imgW="1800585" imgH="1171988" progId="Excel.Sheet.8">
                  <p:embed/>
                </p:oleObj>
              </mc:Choice>
              <mc:Fallback>
                <p:oleObj name="Feuille de calcul" r:id="rId5" imgW="1800585" imgH="1171988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260850"/>
                        <a:ext cx="2981325" cy="193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447800" y="1905000"/>
          <a:ext cx="63246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Feuille de calcul" r:id="rId3" imgW="3839038" imgH="1171988" progId="Excel.Sheet.8">
                  <p:embed/>
                </p:oleObj>
              </mc:Choice>
              <mc:Fallback>
                <p:oleObj name="Feuille de calcul" r:id="rId3" imgW="3839038" imgH="1171988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05000"/>
                        <a:ext cx="63246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447800" y="4291013"/>
          <a:ext cx="6324600" cy="193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Feuille de calcul" r:id="rId5" imgW="3839038" imgH="1171988" progId="Excel.Sheet.8">
                  <p:embed/>
                </p:oleObj>
              </mc:Choice>
              <mc:Fallback>
                <p:oleObj name="Feuille de calcul" r:id="rId5" imgW="3839038" imgH="117198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91013"/>
                        <a:ext cx="6324600" cy="193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457200" y="457200"/>
            <a:ext cx="2590800" cy="838200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CCFF66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fr-CH" altLang="fr-FR" sz="1600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Total impôt         12’378.40</a:t>
            </a: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Impôt anticipé      3’639.90</a:t>
            </a:r>
          </a:p>
          <a:p>
            <a:pPr algn="ctr"/>
            <a:endParaRPr lang="fr-CH" altLang="fr-FR" sz="1600"/>
          </a:p>
        </p:txBody>
      </p:sp>
      <p:sp>
        <p:nvSpPr>
          <p:cNvPr id="1536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68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0" y="5181600"/>
            <a:ext cx="1600200" cy="990600"/>
          </a:xfrm>
          <a:prstGeom prst="cloudCallout">
            <a:avLst>
              <a:gd name="adj1" fmla="val 68847"/>
              <a:gd name="adj2" fmla="val -58653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Total de</a:t>
            </a:r>
          </a:p>
          <a:p>
            <a:pPr algn="ctr"/>
            <a:r>
              <a:rPr lang="fr-CH" altLang="fr-FR" sz="1800"/>
              <a:t>l’impôt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3962400" y="533400"/>
            <a:ext cx="2209800" cy="838200"/>
          </a:xfrm>
          <a:prstGeom prst="cloudCallout">
            <a:avLst>
              <a:gd name="adj1" fmla="val -43102"/>
              <a:gd name="adj2" fmla="val 177843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Solde d’impôt</a:t>
            </a:r>
          </a:p>
          <a:p>
            <a:pPr algn="ctr"/>
            <a:r>
              <a:rPr lang="fr-CH" altLang="fr-FR" sz="1800"/>
              <a:t>à payer</a:t>
            </a: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7162800" y="914400"/>
            <a:ext cx="1752600" cy="762000"/>
          </a:xfrm>
          <a:prstGeom prst="cloudCallout">
            <a:avLst>
              <a:gd name="adj1" fmla="val -31250"/>
              <a:gd name="adj2" fmla="val 154583"/>
            </a:avLst>
          </a:prstGeom>
          <a:gradFill rotWithShape="0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 sz="1800"/>
              <a:t>Imputation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 autoUpdateAnimBg="0"/>
      <p:bldP spid="15372" grpId="0" animBg="1" autoUpdateAnimBg="0"/>
      <p:bldP spid="15373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457200" y="2971800"/>
          <a:ext cx="83820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Feuille de calcul" r:id="rId3" imgW="10382559" imgH="1419672" progId="Excel.Sheet.8">
                  <p:embed/>
                </p:oleObj>
              </mc:Choice>
              <mc:Fallback>
                <p:oleObj name="Feuille de calcul" r:id="rId3" imgW="10382559" imgH="1419672" progId="Excel.Shee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71800"/>
                        <a:ext cx="8382000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457200" y="2971800"/>
          <a:ext cx="83820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Feuille de calcul" r:id="rId5" imgW="10382559" imgH="1419672" progId="Excel.Sheet.8">
                  <p:embed/>
                </p:oleObj>
              </mc:Choice>
              <mc:Fallback>
                <p:oleObj name="Feuille de calcul" r:id="rId5" imgW="10382559" imgH="141967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71800"/>
                        <a:ext cx="8382000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457200" y="457200"/>
            <a:ext cx="2590800" cy="838200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CCFF66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fr-CH" altLang="fr-FR" sz="1600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Total impôt         12’378.40</a:t>
            </a:r>
          </a:p>
          <a:p>
            <a:pPr algn="ctr">
              <a:spcBef>
                <a:spcPct val="50000"/>
              </a:spcBef>
            </a:pPr>
            <a:r>
              <a:rPr lang="fr-CH" altLang="fr-FR" sz="1600">
                <a:latin typeface="Arial" panose="020B0604020202020204" pitchFamily="34" charset="0"/>
              </a:rPr>
              <a:t>Impôt anticipé      3’639.90</a:t>
            </a:r>
          </a:p>
          <a:p>
            <a:pPr algn="ctr"/>
            <a:endParaRPr lang="fr-CH" altLang="fr-FR" sz="160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124200" y="762000"/>
            <a:ext cx="3962400" cy="2590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  <p:grpSp>
        <p:nvGrpSpPr>
          <p:cNvPr id="13320" name="Group 8"/>
          <p:cNvGrpSpPr>
            <a:grpSpLocks/>
          </p:cNvGrpSpPr>
          <p:nvPr/>
        </p:nvGrpSpPr>
        <p:grpSpPr bwMode="auto">
          <a:xfrm>
            <a:off x="3124200" y="1066800"/>
            <a:ext cx="5257800" cy="2362200"/>
            <a:chOff x="1968" y="672"/>
            <a:chExt cx="3312" cy="1488"/>
          </a:xfrm>
        </p:grpSpPr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5280" y="672"/>
              <a:ext cx="0" cy="148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 flipH="1">
              <a:off x="1968" y="672"/>
              <a:ext cx="3312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13323" name="Group 11"/>
          <p:cNvGrpSpPr>
            <a:grpSpLocks/>
          </p:cNvGrpSpPr>
          <p:nvPr/>
        </p:nvGrpSpPr>
        <p:grpSpPr bwMode="auto">
          <a:xfrm>
            <a:off x="4267200" y="3962400"/>
            <a:ext cx="4648200" cy="1479550"/>
            <a:chOff x="2688" y="2496"/>
            <a:chExt cx="2928" cy="932"/>
          </a:xfrm>
        </p:grpSpPr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2688" y="3216"/>
              <a:ext cx="29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r-CH" altLang="fr-FR" sz="1600">
                  <a:latin typeface="Arial" panose="020B0604020202020204" pitchFamily="34" charset="0"/>
                </a:rPr>
                <a:t>Solde à payer : 12’378.40 – 3’639.90 </a:t>
              </a:r>
            </a:p>
          </p:txBody>
        </p:sp>
        <p:sp>
          <p:nvSpPr>
            <p:cNvPr id="13322" name="Line 10"/>
            <p:cNvSpPr>
              <a:spLocks noChangeShapeType="1"/>
            </p:cNvSpPr>
            <p:nvPr/>
          </p:nvSpPr>
          <p:spPr bwMode="auto">
            <a:xfrm flipV="1">
              <a:off x="5280" y="2496"/>
              <a:ext cx="0" cy="72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13325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3326" name="AutoShape 1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4038600" y="1447800"/>
            <a:ext cx="914400" cy="1066800"/>
            <a:chOff x="4752" y="96"/>
            <a:chExt cx="576" cy="672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auto">
            <a:xfrm>
              <a:off x="4752" y="96"/>
              <a:ext cx="576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3556" name="AutoShape 4"/>
            <p:cNvSpPr>
              <a:spLocks noChangeArrowheads="1"/>
            </p:cNvSpPr>
            <p:nvPr/>
          </p:nvSpPr>
          <p:spPr bwMode="auto">
            <a:xfrm>
              <a:off x="4752" y="96"/>
              <a:ext cx="576" cy="672"/>
            </a:xfrm>
            <a:prstGeom prst="foldedCorner">
              <a:avLst>
                <a:gd name="adj" fmla="val 16319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décembre</a:t>
              </a:r>
            </a:p>
            <a:p>
              <a:pPr algn="ctr"/>
              <a:r>
                <a:rPr lang="fr-CH" altLang="fr-FR" sz="4400" b="1">
                  <a:solidFill>
                    <a:srgbClr val="FF0000"/>
                  </a:solidFill>
                </a:rPr>
                <a:t>31</a:t>
              </a:r>
              <a:endParaRPr lang="fr-FR" altLang="fr-FR" sz="4400" b="1">
                <a:solidFill>
                  <a:srgbClr val="FF0000"/>
                </a:solidFill>
              </a:endParaRPr>
            </a:p>
          </p:txBody>
        </p:sp>
      </p:grpSp>
      <p:sp>
        <p:nvSpPr>
          <p:cNvPr id="2355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58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133600" y="2819400"/>
            <a:ext cx="495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altLang="fr-FR" sz="4000"/>
              <a:t>Clôture des comptes</a:t>
            </a:r>
          </a:p>
        </p:txBody>
      </p:sp>
      <p:grpSp>
        <p:nvGrpSpPr>
          <p:cNvPr id="23566" name="Group 14"/>
          <p:cNvGrpSpPr>
            <a:grpSpLocks/>
          </p:cNvGrpSpPr>
          <p:nvPr/>
        </p:nvGrpSpPr>
        <p:grpSpPr bwMode="auto">
          <a:xfrm>
            <a:off x="1752600" y="3962400"/>
            <a:ext cx="5029200" cy="1552575"/>
            <a:chOff x="1104" y="2496"/>
            <a:chExt cx="3168" cy="978"/>
          </a:xfrm>
        </p:grpSpPr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104" y="2496"/>
              <a:ext cx="283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H" altLang="fr-FR"/>
                <a:t>Inventaire des titres</a:t>
              </a:r>
            </a:p>
            <a:p>
              <a:pPr>
                <a:spcBef>
                  <a:spcPct val="50000"/>
                </a:spcBef>
              </a:pPr>
              <a:r>
                <a:rPr lang="fr-CH" altLang="fr-FR"/>
                <a:t>Ajustement des produits à recevoir</a:t>
              </a:r>
            </a:p>
            <a:p>
              <a:pPr>
                <a:spcBef>
                  <a:spcPct val="50000"/>
                </a:spcBef>
              </a:pPr>
              <a:endParaRPr lang="fr-CH" altLang="fr-FR"/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4128" y="2592"/>
              <a:ext cx="144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/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4128" y="2923"/>
              <a:ext cx="144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/>
            </a:p>
          </p:txBody>
        </p:sp>
      </p:grpSp>
      <p:sp>
        <p:nvSpPr>
          <p:cNvPr id="23564" name="Freeform 12"/>
          <p:cNvSpPr>
            <a:spLocks/>
          </p:cNvSpPr>
          <p:nvPr/>
        </p:nvSpPr>
        <p:spPr bwMode="auto">
          <a:xfrm>
            <a:off x="6586538" y="3990975"/>
            <a:ext cx="228600" cy="330200"/>
          </a:xfrm>
          <a:custGeom>
            <a:avLst/>
            <a:gdLst>
              <a:gd name="T0" fmla="*/ 0 w 144"/>
              <a:gd name="T1" fmla="*/ 96 h 208"/>
              <a:gd name="T2" fmla="*/ 48 w 144"/>
              <a:gd name="T3" fmla="*/ 192 h 208"/>
              <a:gd name="T4" fmla="*/ 144 w 144"/>
              <a:gd name="T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" h="208">
                <a:moveTo>
                  <a:pt x="0" y="96"/>
                </a:moveTo>
                <a:cubicBezTo>
                  <a:pt x="12" y="152"/>
                  <a:pt x="24" y="208"/>
                  <a:pt x="48" y="192"/>
                </a:cubicBezTo>
                <a:cubicBezTo>
                  <a:pt x="72" y="176"/>
                  <a:pt x="128" y="32"/>
                  <a:pt x="144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utoUpdateAnimBg="0"/>
      <p:bldP spid="235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3" name="AutoShape 1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9474" name="AutoShape 1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pic>
        <p:nvPicPr>
          <p:cNvPr id="19476" name="Picture 20" descr="obligsbs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6324600" cy="531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2" name="Picture 14" descr="obligsbs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6324600" cy="531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1892300" y="3048000"/>
            <a:ext cx="5359400" cy="3141663"/>
            <a:chOff x="1192" y="1920"/>
            <a:chExt cx="3376" cy="1979"/>
          </a:xfrm>
        </p:grpSpPr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 rot="-1990016">
              <a:off x="1192" y="1920"/>
              <a:ext cx="3376" cy="1482"/>
              <a:chOff x="144" y="144"/>
              <a:chExt cx="4384" cy="2010"/>
            </a:xfrm>
          </p:grpSpPr>
          <p:sp>
            <p:nvSpPr>
              <p:cNvPr id="22533" name="Oval 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1920" cy="2010"/>
              </a:xfrm>
              <a:prstGeom prst="ellipse">
                <a:avLst/>
              </a:prstGeom>
              <a:noFill/>
              <a:ln w="762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fr-CH"/>
              </a:p>
            </p:txBody>
          </p:sp>
          <p:sp>
            <p:nvSpPr>
              <p:cNvPr id="22534" name="Rectangle 6"/>
              <p:cNvSpPr>
                <a:spLocks noChangeArrowheads="1"/>
              </p:cNvSpPr>
              <p:nvPr/>
            </p:nvSpPr>
            <p:spPr bwMode="auto">
              <a:xfrm rot="946865">
                <a:off x="2025" y="1332"/>
                <a:ext cx="453" cy="233"/>
              </a:xfrm>
              <a:prstGeom prst="rect">
                <a:avLst/>
              </a:prstGeom>
              <a:gradFill rotWithShape="0">
                <a:gsLst>
                  <a:gs pos="0">
                    <a:srgbClr val="C0C0C0">
                      <a:alpha val="50000"/>
                    </a:srgbClr>
                  </a:gs>
                  <a:gs pos="5000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>
                      <a:alpha val="50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fr-CH"/>
              </a:p>
            </p:txBody>
          </p:sp>
          <p:sp>
            <p:nvSpPr>
              <p:cNvPr id="22535" name="AutoShape 7"/>
              <p:cNvSpPr>
                <a:spLocks noChangeArrowheads="1"/>
              </p:cNvSpPr>
              <p:nvPr/>
            </p:nvSpPr>
            <p:spPr bwMode="auto">
              <a:xfrm rot="946865">
                <a:off x="2407" y="1605"/>
                <a:ext cx="2121" cy="385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663300">
                      <a:alpha val="50000"/>
                    </a:srgbClr>
                  </a:gs>
                  <a:gs pos="50000">
                    <a:srgbClr val="663300">
                      <a:gamma/>
                      <a:shade val="46275"/>
                      <a:invGamma/>
                    </a:srgbClr>
                  </a:gs>
                  <a:gs pos="100000">
                    <a:srgbClr val="663300">
                      <a:alpha val="50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fr-CH"/>
              </a:p>
            </p:txBody>
          </p:sp>
        </p:grpSp>
        <p:sp>
          <p:nvSpPr>
            <p:cNvPr id="22536" name="Oval 8" descr="70 %"/>
            <p:cNvSpPr>
              <a:spLocks noChangeArrowheads="1"/>
            </p:cNvSpPr>
            <p:nvPr/>
          </p:nvSpPr>
          <p:spPr bwMode="auto">
            <a:xfrm>
              <a:off x="1369" y="2459"/>
              <a:ext cx="1440" cy="1440"/>
            </a:xfrm>
            <a:prstGeom prst="ellipse">
              <a:avLst/>
            </a:prstGeom>
            <a:pattFill prst="pct70">
              <a:fgClr>
                <a:schemeClr val="folHlink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>
                  <a:latin typeface="Arial" panose="020B0604020202020204" pitchFamily="34" charset="0"/>
                </a:rPr>
                <a:t>Emprunt 5 1/2 %</a:t>
              </a:r>
            </a:p>
            <a:p>
              <a:pPr algn="ctr"/>
              <a:endParaRPr lang="fr-CH" altLang="fr-FR" sz="1600" b="1">
                <a:latin typeface="Arial" panose="020B0604020202020204" pitchFamily="34" charset="0"/>
              </a:endParaRPr>
            </a:p>
            <a:p>
              <a:pPr algn="ctr"/>
              <a:r>
                <a:rPr lang="fr-CH" altLang="fr-FR" sz="1600" b="1">
                  <a:latin typeface="Arial" panose="020B0604020202020204" pitchFamily="34" charset="0"/>
                </a:rPr>
                <a:t>OBLIGATION Fr. 5000</a:t>
              </a:r>
            </a:p>
            <a:p>
              <a:pPr algn="ctr"/>
              <a:r>
                <a:rPr lang="fr-CH" altLang="fr-FR" sz="1600" b="1">
                  <a:latin typeface="Arial" panose="020B0604020202020204" pitchFamily="34" charset="0"/>
                </a:rPr>
                <a:t>payable le 18 avril</a:t>
              </a:r>
              <a:endParaRPr lang="fr-FR" altLang="fr-FR" sz="1600" b="1">
                <a:latin typeface="Arial" panose="020B0604020202020204" pitchFamily="34" charset="0"/>
              </a:endParaRPr>
            </a:p>
          </p:txBody>
        </p:sp>
      </p:grpSp>
      <p:sp>
        <p:nvSpPr>
          <p:cNvPr id="22540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2541" name="AutoShape 1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33" name="Object 29"/>
          <p:cNvGraphicFramePr>
            <a:graphicFrameLocks noChangeAspect="1"/>
          </p:cNvGraphicFramePr>
          <p:nvPr/>
        </p:nvGraphicFramePr>
        <p:xfrm>
          <a:off x="193675" y="4344988"/>
          <a:ext cx="8764588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Feuille de calcul" r:id="rId3" imgW="9876062" imgH="914671" progId="Excel.Sheet.8">
                  <p:embed/>
                </p:oleObj>
              </mc:Choice>
              <mc:Fallback>
                <p:oleObj name="Feuille de calcul" r:id="rId3" imgW="9876062" imgH="914671" progId="Excel.Sheet.8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4344988"/>
                        <a:ext cx="8764588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228600" y="152400"/>
            <a:ext cx="3200400" cy="1600200"/>
          </a:xfrm>
          <a:prstGeom prst="flowChartDocument">
            <a:avLst/>
          </a:prstGeom>
          <a:gradFill rotWithShape="0">
            <a:gsLst>
              <a:gs pos="0">
                <a:srgbClr val="FFFF99"/>
              </a:gs>
              <a:gs pos="100000">
                <a:srgbClr val="FFFF99">
                  <a:gamma/>
                  <a:shade val="65882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 altLang="fr-FR" sz="1600" b="1">
              <a:latin typeface="Arial" panose="020B0604020202020204" pitchFamily="34" charset="0"/>
            </a:endParaRPr>
          </a:p>
          <a:p>
            <a:r>
              <a:rPr lang="fr-CH" altLang="fr-FR" sz="1600" b="1">
                <a:latin typeface="Arial" panose="020B0604020202020204" pitchFamily="34" charset="0"/>
              </a:rPr>
              <a:t>Emprunt SBS  5 1/2 %</a:t>
            </a:r>
          </a:p>
          <a:p>
            <a:endParaRPr lang="fr-CH" altLang="fr-FR" sz="1600" b="1">
              <a:latin typeface="Arial" panose="020B0604020202020204" pitchFamily="34" charset="0"/>
            </a:endParaRPr>
          </a:p>
          <a:p>
            <a:r>
              <a:rPr lang="fr-CH" altLang="fr-FR" sz="1600" b="1">
                <a:latin typeface="Arial" panose="020B0604020202020204" pitchFamily="34" charset="0"/>
              </a:rPr>
              <a:t>OBLIGATION Fr. 5’000.-</a:t>
            </a:r>
          </a:p>
          <a:p>
            <a:r>
              <a:rPr lang="fr-CH" altLang="fr-FR" sz="1600" b="1">
                <a:latin typeface="Arial" panose="020B0604020202020204" pitchFamily="34" charset="0"/>
              </a:rPr>
              <a:t>Coupon payable le 18 avril</a:t>
            </a:r>
            <a:endParaRPr lang="fr-FR" altLang="fr-FR" sz="1600" b="1">
              <a:latin typeface="Arial" panose="020B0604020202020204" pitchFamily="34" charset="0"/>
            </a:endParaRPr>
          </a:p>
          <a:p>
            <a:endParaRPr lang="fr-FR" altLang="fr-FR"/>
          </a:p>
        </p:txBody>
      </p:sp>
      <p:grpSp>
        <p:nvGrpSpPr>
          <p:cNvPr id="21519" name="Group 15"/>
          <p:cNvGrpSpPr>
            <a:grpSpLocks/>
          </p:cNvGrpSpPr>
          <p:nvPr/>
        </p:nvGrpSpPr>
        <p:grpSpPr bwMode="auto">
          <a:xfrm>
            <a:off x="7924800" y="152400"/>
            <a:ext cx="914400" cy="1066800"/>
            <a:chOff x="4752" y="96"/>
            <a:chExt cx="576" cy="672"/>
          </a:xfrm>
        </p:grpSpPr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4752" y="96"/>
              <a:ext cx="576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fr-CH"/>
            </a:p>
          </p:txBody>
        </p:sp>
        <p:sp>
          <p:nvSpPr>
            <p:cNvPr id="21521" name="AutoShape 17"/>
            <p:cNvSpPr>
              <a:spLocks noChangeArrowheads="1"/>
            </p:cNvSpPr>
            <p:nvPr/>
          </p:nvSpPr>
          <p:spPr bwMode="auto">
            <a:xfrm>
              <a:off x="4752" y="96"/>
              <a:ext cx="576" cy="672"/>
            </a:xfrm>
            <a:prstGeom prst="foldedCorner">
              <a:avLst>
                <a:gd name="adj" fmla="val 16319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r-CH" altLang="fr-FR" sz="1600" b="1"/>
                <a:t>décembre</a:t>
              </a:r>
            </a:p>
            <a:p>
              <a:pPr algn="ctr"/>
              <a:r>
                <a:rPr lang="fr-CH" altLang="fr-FR" sz="4400" b="1">
                  <a:solidFill>
                    <a:srgbClr val="FF0000"/>
                  </a:solidFill>
                </a:rPr>
                <a:t>31</a:t>
              </a:r>
              <a:endParaRPr lang="fr-FR" altLang="fr-FR" sz="4400" b="1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190500" y="4343400"/>
          <a:ext cx="876300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Feuille de calcul" r:id="rId5" imgW="9876062" imgH="914671" progId="Excel.Sheet.8">
                  <p:embed/>
                </p:oleObj>
              </mc:Choice>
              <mc:Fallback>
                <p:oleObj name="Feuille de calcul" r:id="rId5" imgW="9876062" imgH="914671" progId="Excel.Shee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" y="4343400"/>
                        <a:ext cx="8763000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914400" y="22860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latin typeface="Arial" panose="020B0604020202020204" pitchFamily="34" charset="0"/>
              </a:rPr>
              <a:t>Du 18 avril au 31 décembre =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914400" y="2286000"/>
            <a:ext cx="556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>
                <a:latin typeface="Arial" panose="020B0604020202020204" pitchFamily="34" charset="0"/>
              </a:rPr>
              <a:t>Du 18 avril au 31 décembre = 252 jours</a:t>
            </a:r>
            <a:endParaRPr lang="fr-FR" altLang="fr-FR">
              <a:latin typeface="Arial" panose="020B0604020202020204" pitchFamily="34" charset="0"/>
            </a:endParaRPr>
          </a:p>
        </p:txBody>
      </p:sp>
      <p:grpSp>
        <p:nvGrpSpPr>
          <p:cNvPr id="21530" name="Group 26"/>
          <p:cNvGrpSpPr>
            <a:grpSpLocks/>
          </p:cNvGrpSpPr>
          <p:nvPr/>
        </p:nvGrpSpPr>
        <p:grpSpPr bwMode="auto">
          <a:xfrm>
            <a:off x="2057400" y="2819400"/>
            <a:ext cx="3124200" cy="1006475"/>
            <a:chOff x="1296" y="1776"/>
            <a:chExt cx="1968" cy="634"/>
          </a:xfrm>
        </p:grpSpPr>
        <p:sp>
          <p:nvSpPr>
            <p:cNvPr id="21527" name="Text Box 23"/>
            <p:cNvSpPr txBox="1">
              <a:spLocks noChangeArrowheads="1"/>
            </p:cNvSpPr>
            <p:nvPr/>
          </p:nvSpPr>
          <p:spPr bwMode="auto">
            <a:xfrm>
              <a:off x="1296" y="1776"/>
              <a:ext cx="1968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CH" altLang="fr-FR" sz="2000">
                  <a:latin typeface="Arial" panose="020B0604020202020204" pitchFamily="34" charset="0"/>
                </a:rPr>
                <a:t>       5000 x 5.5 x 252</a:t>
              </a:r>
            </a:p>
            <a:p>
              <a:r>
                <a:rPr lang="fr-CH" altLang="fr-FR" sz="2000">
                  <a:latin typeface="Arial" panose="020B0604020202020204" pitchFamily="34" charset="0"/>
                </a:rPr>
                <a:t>i =                                  =</a:t>
              </a:r>
            </a:p>
            <a:p>
              <a:r>
                <a:rPr lang="fr-CH" altLang="fr-FR" sz="2000">
                  <a:latin typeface="Arial" panose="020B0604020202020204" pitchFamily="34" charset="0"/>
                </a:rPr>
                <a:t>          100 x 360</a:t>
              </a:r>
              <a:endParaRPr lang="fr-FR" altLang="fr-FR" sz="2000">
                <a:latin typeface="Arial" panose="020B0604020202020204" pitchFamily="34" charset="0"/>
              </a:endParaRPr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>
              <a:off x="1632" y="2091"/>
              <a:ext cx="12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5097463" y="3108325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altLang="fr-FR" sz="2000">
                <a:latin typeface="Arial" panose="020B0604020202020204" pitchFamily="34" charset="0"/>
              </a:rPr>
              <a:t>192.50</a:t>
            </a:r>
            <a:endParaRPr lang="fr-FR" altLang="fr-FR" sz="2000">
              <a:latin typeface="Arial" panose="020B0604020202020204" pitchFamily="34" charset="0"/>
            </a:endParaRPr>
          </a:p>
        </p:txBody>
      </p:sp>
      <p:sp>
        <p:nvSpPr>
          <p:cNvPr id="21531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21532" name="AutoShape 2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utoUpdateAnimBg="0"/>
      <p:bldP spid="21526" grpId="0" autoUpdateAnimBg="0"/>
      <p:bldP spid="2152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iou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245903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609600" y="609600"/>
            <a:ext cx="4114800" cy="1905000"/>
          </a:xfrm>
          <a:prstGeom prst="cloudCallout">
            <a:avLst>
              <a:gd name="adj1" fmla="val 61806"/>
              <a:gd name="adj2" fmla="val 56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fr-CH" altLang="fr-FR"/>
              <a:t>Yahou...</a:t>
            </a:r>
          </a:p>
          <a:p>
            <a:pPr algn="ctr"/>
            <a:r>
              <a:rPr lang="fr-CH" altLang="fr-FR"/>
              <a:t>Je vais faire l’exercice 79 p.95</a:t>
            </a:r>
          </a:p>
        </p:txBody>
      </p:sp>
      <p:sp>
        <p:nvSpPr>
          <p:cNvPr id="1843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839200" y="6553200"/>
            <a:ext cx="228600" cy="228600"/>
          </a:xfrm>
          <a:prstGeom prst="actionButtonForwardNex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  <p:sp>
        <p:nvSpPr>
          <p:cNvPr id="18438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fr-CH" altLang="fr-FR" sz="4400"/>
              <a:t>F i 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05400"/>
            <a:ext cx="6400800" cy="533400"/>
          </a:xfrm>
        </p:spPr>
        <p:txBody>
          <a:bodyPr/>
          <a:lstStyle/>
          <a:p>
            <a:r>
              <a:rPr lang="fr-CH" altLang="fr-FR" sz="800">
                <a:latin typeface="Arial" panose="020B0604020202020204" pitchFamily="34" charset="0"/>
              </a:rPr>
              <a:t>© Y. Péguiron – mars 2003</a:t>
            </a:r>
          </a:p>
        </p:txBody>
      </p:sp>
      <p:sp>
        <p:nvSpPr>
          <p:cNvPr id="6149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534400" y="6553200"/>
            <a:ext cx="228600" cy="2286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399</Words>
  <Application>Microsoft Office PowerPoint</Application>
  <PresentationFormat>Affichage à l'écran (4:3)</PresentationFormat>
  <Paragraphs>123</Paragraphs>
  <Slides>21</Slides>
  <Notes>0</Notes>
  <HiddenSlides>3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Times New Roman</vt:lpstr>
      <vt:lpstr>Arial</vt:lpstr>
      <vt:lpstr>Modèle par défaut</vt:lpstr>
      <vt:lpstr>Feuille de calcul Microsoft Excel</vt:lpstr>
      <vt:lpstr>Image Bitmap</vt:lpstr>
      <vt:lpstr>Opérations sur les titres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 i n</vt:lpstr>
    </vt:vector>
  </TitlesOfParts>
  <Company>SPES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Création Yvan Péguiorn</dc:creator>
  <cp:lastModifiedBy>Yvan Péguiron</cp:lastModifiedBy>
  <cp:revision>58</cp:revision>
  <dcterms:created xsi:type="dcterms:W3CDTF">2003-02-28T22:12:28Z</dcterms:created>
  <dcterms:modified xsi:type="dcterms:W3CDTF">2014-12-07T21:30:01Z</dcterms:modified>
</cp:coreProperties>
</file>