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62" r:id="rId3"/>
    <p:sldId id="279" r:id="rId4"/>
    <p:sldId id="259" r:id="rId5"/>
    <p:sldId id="261" r:id="rId6"/>
    <p:sldId id="265" r:id="rId7"/>
    <p:sldId id="266" r:id="rId8"/>
    <p:sldId id="269" r:id="rId9"/>
    <p:sldId id="267" r:id="rId10"/>
    <p:sldId id="268" r:id="rId11"/>
    <p:sldId id="271" r:id="rId12"/>
    <p:sldId id="272" r:id="rId13"/>
    <p:sldId id="270" r:id="rId14"/>
    <p:sldId id="260" r:id="rId15"/>
    <p:sldId id="263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fr-FR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9900"/>
    <a:srgbClr val="006600"/>
    <a:srgbClr val="FFFF66"/>
    <a:srgbClr val="FF0000"/>
    <a:srgbClr val="CCFF66"/>
    <a:srgbClr val="33CC33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2" autoAdjust="0"/>
    <p:restoredTop sz="94660"/>
  </p:normalViewPr>
  <p:slideViewPr>
    <p:cSldViewPr showGuides="1">
      <p:cViewPr varScale="1">
        <p:scale>
          <a:sx n="113" d="100"/>
          <a:sy n="113" d="100"/>
        </p:scale>
        <p:origin x="108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image" Target="../media/image3.png"/><Relationship Id="rId6" Type="http://schemas.openxmlformats.org/officeDocument/2006/relationships/image" Target="../media/image10.png"/><Relationship Id="rId11" Type="http://schemas.openxmlformats.org/officeDocument/2006/relationships/image" Target="../media/image2.png"/><Relationship Id="rId5" Type="http://schemas.openxmlformats.org/officeDocument/2006/relationships/image" Target="../media/image13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3.png"/><Relationship Id="rId6" Type="http://schemas.openxmlformats.org/officeDocument/2006/relationships/image" Target="../media/image13.png"/><Relationship Id="rId11" Type="http://schemas.openxmlformats.org/officeDocument/2006/relationships/image" Target="../media/image4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3.png"/><Relationship Id="rId6" Type="http://schemas.openxmlformats.org/officeDocument/2006/relationships/image" Target="../media/image13.png"/><Relationship Id="rId11" Type="http://schemas.openxmlformats.org/officeDocument/2006/relationships/image" Target="../media/image4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606F89-7DE3-470D-95A4-C43F1588A33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43446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732C2-50FE-4CAB-99CC-B1931A04DF0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49877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D0CA17-CFE9-4ABC-A438-F9E9318C9FF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67345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9F9D9-CFCD-48C7-A35F-2AD2F9C0149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21244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12F1E7-AD1C-4B3A-A776-9D4D9D1750A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71635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563B47-354F-46BB-BC6C-1EF60B78F0C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47368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481B12-835F-4382-970D-0BA48643772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5128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72A111-9513-498B-A619-5113224066C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55235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55404D-14E7-4825-A3B1-EABB6D044F1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41958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2FEC9A-94B2-448E-93CC-276B67AD61E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85725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1C60F8-4F90-4620-A1C1-AAE43D9A095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7745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2739811B-FFD2-4BD5-B293-7D685533FF63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png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5.png"/><Relationship Id="rId19" Type="http://schemas.openxmlformats.org/officeDocument/2006/relationships/oleObject" Target="../embeddings/oleObject9.bin"/><Relationship Id="rId4" Type="http://schemas.openxmlformats.org/officeDocument/2006/relationships/image" Target="../media/image2.pn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png"/><Relationship Id="rId22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5" Type="http://schemas.openxmlformats.org/officeDocument/2006/relationships/oleObject" Target="../embeddings/oleObject19.bin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oleObject" Target="../embeddings/oleObject2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.png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png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png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oleObject" Target="../embeddings/oleObject3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oleObject" Target="../embeddings/oleObject44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.png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png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5" Type="http://schemas.openxmlformats.org/officeDocument/2006/relationships/oleObject" Target="../embeddings/oleObject45.bin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0.png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oleObject" Target="../embeddings/oleObject49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oleObject" Target="../embeddings/oleObject56.bin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.png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.png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52.bin"/><Relationship Id="rId15" Type="http://schemas.openxmlformats.org/officeDocument/2006/relationships/oleObject" Target="../embeddings/oleObject57.bin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54.bin"/><Relationship Id="rId1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oleObject" Target="../embeddings/oleObject63.bin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openxmlformats.org/officeDocument/2006/relationships/oleObject" Target="../embeddings/oleObject58.bin"/><Relationship Id="rId21" Type="http://schemas.openxmlformats.org/officeDocument/2006/relationships/oleObject" Target="../embeddings/oleObject67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6.png"/><Relationship Id="rId17" Type="http://schemas.openxmlformats.org/officeDocument/2006/relationships/oleObject" Target="../embeddings/oleObject65.bin"/><Relationship Id="rId25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.png"/><Relationship Id="rId11" Type="http://schemas.openxmlformats.org/officeDocument/2006/relationships/oleObject" Target="../embeddings/oleObject62.bin"/><Relationship Id="rId24" Type="http://schemas.openxmlformats.org/officeDocument/2006/relationships/image" Target="../media/image12.png"/><Relationship Id="rId5" Type="http://schemas.openxmlformats.org/officeDocument/2006/relationships/oleObject" Target="../embeddings/oleObject59.bin"/><Relationship Id="rId15" Type="http://schemas.openxmlformats.org/officeDocument/2006/relationships/oleObject" Target="../embeddings/oleObject64.bin"/><Relationship Id="rId23" Type="http://schemas.openxmlformats.org/officeDocument/2006/relationships/oleObject" Target="../embeddings/oleObject68.bin"/><Relationship Id="rId10" Type="http://schemas.openxmlformats.org/officeDocument/2006/relationships/image" Target="../media/image5.png"/><Relationship Id="rId19" Type="http://schemas.openxmlformats.org/officeDocument/2006/relationships/oleObject" Target="../embeddings/oleObject66.bin"/><Relationship Id="rId4" Type="http://schemas.openxmlformats.org/officeDocument/2006/relationships/image" Target="../media/image2.png"/><Relationship Id="rId9" Type="http://schemas.openxmlformats.org/officeDocument/2006/relationships/oleObject" Target="../embeddings/oleObject61.bin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oleObject" Target="../embeddings/oleObject76.bin"/><Relationship Id="rId18" Type="http://schemas.openxmlformats.org/officeDocument/2006/relationships/image" Target="../media/image9.png"/><Relationship Id="rId3" Type="http://schemas.openxmlformats.org/officeDocument/2006/relationships/oleObject" Target="../embeddings/oleObject71.bin"/><Relationship Id="rId21" Type="http://schemas.openxmlformats.org/officeDocument/2006/relationships/oleObject" Target="../embeddings/oleObject80.bin"/><Relationship Id="rId7" Type="http://schemas.openxmlformats.org/officeDocument/2006/relationships/oleObject" Target="../embeddings/oleObject73.bin"/><Relationship Id="rId12" Type="http://schemas.openxmlformats.org/officeDocument/2006/relationships/image" Target="../media/image13.png"/><Relationship Id="rId17" Type="http://schemas.openxmlformats.org/officeDocument/2006/relationships/oleObject" Target="../embeddings/oleObject7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.png"/><Relationship Id="rId20" Type="http://schemas.openxmlformats.org/officeDocument/2006/relationships/image" Target="../media/image4.png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75.bin"/><Relationship Id="rId24" Type="http://schemas.openxmlformats.org/officeDocument/2006/relationships/image" Target="../media/image2.png"/><Relationship Id="rId5" Type="http://schemas.openxmlformats.org/officeDocument/2006/relationships/oleObject" Target="../embeddings/oleObject72.bin"/><Relationship Id="rId15" Type="http://schemas.openxmlformats.org/officeDocument/2006/relationships/oleObject" Target="../embeddings/oleObject77.bin"/><Relationship Id="rId23" Type="http://schemas.openxmlformats.org/officeDocument/2006/relationships/oleObject" Target="../embeddings/oleObject81.bin"/><Relationship Id="rId10" Type="http://schemas.openxmlformats.org/officeDocument/2006/relationships/image" Target="../media/image7.png"/><Relationship Id="rId19" Type="http://schemas.openxmlformats.org/officeDocument/2006/relationships/oleObject" Target="../embeddings/oleObject79.bin"/><Relationship Id="rId4" Type="http://schemas.openxmlformats.org/officeDocument/2006/relationships/image" Target="../media/image3.png"/><Relationship Id="rId9" Type="http://schemas.openxmlformats.org/officeDocument/2006/relationships/oleObject" Target="../embeddings/oleObject74.bin"/><Relationship Id="rId14" Type="http://schemas.openxmlformats.org/officeDocument/2006/relationships/image" Target="../media/image10.png"/><Relationship Id="rId2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oleObject" Target="../embeddings/oleObject87.bin"/><Relationship Id="rId18" Type="http://schemas.openxmlformats.org/officeDocument/2006/relationships/image" Target="../media/image11.png"/><Relationship Id="rId3" Type="http://schemas.openxmlformats.org/officeDocument/2006/relationships/oleObject" Target="../embeddings/oleObject82.bin"/><Relationship Id="rId21" Type="http://schemas.openxmlformats.org/officeDocument/2006/relationships/oleObject" Target="../embeddings/oleObject91.bin"/><Relationship Id="rId7" Type="http://schemas.openxmlformats.org/officeDocument/2006/relationships/oleObject" Target="../embeddings/oleObject84.bin"/><Relationship Id="rId12" Type="http://schemas.openxmlformats.org/officeDocument/2006/relationships/image" Target="../media/image2.png"/><Relationship Id="rId17" Type="http://schemas.openxmlformats.org/officeDocument/2006/relationships/oleObject" Target="../embeddings/oleObject8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.png"/><Relationship Id="rId20" Type="http://schemas.openxmlformats.org/officeDocument/2006/relationships/image" Target="../media/image12.png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86.bin"/><Relationship Id="rId24" Type="http://schemas.openxmlformats.org/officeDocument/2006/relationships/image" Target="../media/image4.png"/><Relationship Id="rId5" Type="http://schemas.openxmlformats.org/officeDocument/2006/relationships/oleObject" Target="../embeddings/oleObject83.bin"/><Relationship Id="rId15" Type="http://schemas.openxmlformats.org/officeDocument/2006/relationships/oleObject" Target="../embeddings/oleObject88.bin"/><Relationship Id="rId23" Type="http://schemas.openxmlformats.org/officeDocument/2006/relationships/oleObject" Target="../embeddings/oleObject92.bin"/><Relationship Id="rId10" Type="http://schemas.openxmlformats.org/officeDocument/2006/relationships/image" Target="../media/image7.png"/><Relationship Id="rId19" Type="http://schemas.openxmlformats.org/officeDocument/2006/relationships/oleObject" Target="../embeddings/oleObject90.bin"/><Relationship Id="rId4" Type="http://schemas.openxmlformats.org/officeDocument/2006/relationships/image" Target="../media/image3.png"/><Relationship Id="rId9" Type="http://schemas.openxmlformats.org/officeDocument/2006/relationships/oleObject" Target="../embeddings/oleObject85.bin"/><Relationship Id="rId14" Type="http://schemas.openxmlformats.org/officeDocument/2006/relationships/image" Target="../media/image13.png"/><Relationship Id="rId22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oleObject" Target="../embeddings/oleObject98.bin"/><Relationship Id="rId18" Type="http://schemas.openxmlformats.org/officeDocument/2006/relationships/image" Target="../media/image11.png"/><Relationship Id="rId3" Type="http://schemas.openxmlformats.org/officeDocument/2006/relationships/oleObject" Target="../embeddings/oleObject93.bin"/><Relationship Id="rId21" Type="http://schemas.openxmlformats.org/officeDocument/2006/relationships/oleObject" Target="../embeddings/oleObject102.bin"/><Relationship Id="rId7" Type="http://schemas.openxmlformats.org/officeDocument/2006/relationships/oleObject" Target="../embeddings/oleObject95.bin"/><Relationship Id="rId12" Type="http://schemas.openxmlformats.org/officeDocument/2006/relationships/image" Target="../media/image2.png"/><Relationship Id="rId17" Type="http://schemas.openxmlformats.org/officeDocument/2006/relationships/oleObject" Target="../embeddings/oleObject100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.png"/><Relationship Id="rId20" Type="http://schemas.openxmlformats.org/officeDocument/2006/relationships/image" Target="../media/image12.png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97.bin"/><Relationship Id="rId24" Type="http://schemas.openxmlformats.org/officeDocument/2006/relationships/image" Target="../media/image4.png"/><Relationship Id="rId5" Type="http://schemas.openxmlformats.org/officeDocument/2006/relationships/oleObject" Target="../embeddings/oleObject94.bin"/><Relationship Id="rId15" Type="http://schemas.openxmlformats.org/officeDocument/2006/relationships/oleObject" Target="../embeddings/oleObject99.bin"/><Relationship Id="rId23" Type="http://schemas.openxmlformats.org/officeDocument/2006/relationships/oleObject" Target="../embeddings/oleObject103.bin"/><Relationship Id="rId10" Type="http://schemas.openxmlformats.org/officeDocument/2006/relationships/image" Target="../media/image7.png"/><Relationship Id="rId19" Type="http://schemas.openxmlformats.org/officeDocument/2006/relationships/oleObject" Target="../embeddings/oleObject101.bin"/><Relationship Id="rId4" Type="http://schemas.openxmlformats.org/officeDocument/2006/relationships/image" Target="../media/image3.png"/><Relationship Id="rId9" Type="http://schemas.openxmlformats.org/officeDocument/2006/relationships/oleObject" Target="../embeddings/oleObject96.bin"/><Relationship Id="rId14" Type="http://schemas.openxmlformats.org/officeDocument/2006/relationships/image" Target="../media/image13.png"/><Relationship Id="rId2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75" name="Picture 23" descr="http://www.calhouncarpet.com/790991Dominique-Fleuris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400"/>
            <a:ext cx="8686800" cy="680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2178050" y="80963"/>
            <a:ext cx="4419600" cy="650398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2133600" y="125413"/>
            <a:ext cx="4419600" cy="65039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10249" name="Group 9"/>
          <p:cNvGrpSpPr>
            <a:grpSpLocks/>
          </p:cNvGrpSpPr>
          <p:nvPr/>
        </p:nvGrpSpPr>
        <p:grpSpPr bwMode="auto">
          <a:xfrm>
            <a:off x="2438400" y="152400"/>
            <a:ext cx="3479800" cy="2803525"/>
            <a:chOff x="1271" y="0"/>
            <a:chExt cx="3042" cy="2452"/>
          </a:xfrm>
        </p:grpSpPr>
        <p:graphicFrame>
          <p:nvGraphicFramePr>
            <p:cNvPr id="10242" name="Object 2"/>
            <p:cNvGraphicFramePr>
              <a:graphicFrameLocks noChangeAspect="1"/>
            </p:cNvGraphicFramePr>
            <p:nvPr/>
          </p:nvGraphicFramePr>
          <p:xfrm>
            <a:off x="2855" y="397"/>
            <a:ext cx="1458" cy="6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6" name="Image bitmap" r:id="rId3" imgW="2314286" imgH="1028844" progId="Paint.Picture">
                    <p:embed/>
                  </p:oleObj>
                </mc:Choice>
                <mc:Fallback>
                  <p:oleObj name="Image bitmap" r:id="rId3" imgW="2314286" imgH="1028844" progId="Paint.Picture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5" y="397"/>
                          <a:ext cx="1458" cy="6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3" name="Object 3"/>
            <p:cNvGraphicFramePr>
              <a:graphicFrameLocks noChangeAspect="1"/>
            </p:cNvGraphicFramePr>
            <p:nvPr/>
          </p:nvGraphicFramePr>
          <p:xfrm>
            <a:off x="1271" y="393"/>
            <a:ext cx="1458" cy="6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7" name="Image bitmap" r:id="rId5" imgW="2314286" imgH="1019048" progId="Paint.Picture">
                    <p:embed/>
                  </p:oleObj>
                </mc:Choice>
                <mc:Fallback>
                  <p:oleObj name="Image bitmap" r:id="rId5" imgW="2314286" imgH="1019048" progId="Paint.Picture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1" y="393"/>
                          <a:ext cx="1458" cy="6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4" name="Object 4"/>
            <p:cNvGraphicFramePr>
              <a:graphicFrameLocks noChangeAspect="1"/>
            </p:cNvGraphicFramePr>
            <p:nvPr/>
          </p:nvGraphicFramePr>
          <p:xfrm>
            <a:off x="1283" y="1107"/>
            <a:ext cx="1434" cy="6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8" name="Image bitmap" r:id="rId7" imgW="2276793" imgH="1000000" progId="Paint.Picture">
                    <p:embed/>
                  </p:oleObj>
                </mc:Choice>
                <mc:Fallback>
                  <p:oleObj name="Image bitmap" r:id="rId7" imgW="2276793" imgH="1000000" progId="Paint.Picture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3" y="1107"/>
                          <a:ext cx="1434" cy="6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5" name="Object 5"/>
            <p:cNvGraphicFramePr>
              <a:graphicFrameLocks noChangeAspect="1"/>
            </p:cNvGraphicFramePr>
            <p:nvPr/>
          </p:nvGraphicFramePr>
          <p:xfrm>
            <a:off x="2854" y="1115"/>
            <a:ext cx="1434" cy="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9" name="Image bitmap" r:id="rId9" imgW="2276793" imgH="980952" progId="Paint.Picture">
                    <p:embed/>
                  </p:oleObj>
                </mc:Choice>
                <mc:Fallback>
                  <p:oleObj name="Image bitmap" r:id="rId9" imgW="2276793" imgH="980952" progId="Paint.Picture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4" y="1115"/>
                          <a:ext cx="1434" cy="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6" name="Object 6"/>
            <p:cNvGraphicFramePr>
              <a:graphicFrameLocks noChangeAspect="1"/>
            </p:cNvGraphicFramePr>
            <p:nvPr/>
          </p:nvGraphicFramePr>
          <p:xfrm>
            <a:off x="1275" y="1825"/>
            <a:ext cx="1434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0" name="Image bitmap" r:id="rId11" imgW="2276793" imgH="990738" progId="Paint.Picture">
                    <p:embed/>
                  </p:oleObj>
                </mc:Choice>
                <mc:Fallback>
                  <p:oleObj name="Image bitmap" r:id="rId11" imgW="2276793" imgH="990738" progId="Paint.Picture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5" y="1825"/>
                          <a:ext cx="1434" cy="6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2846" y="1816"/>
            <a:ext cx="1440" cy="6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1" name="Image bitmap" r:id="rId13" imgW="2285714" imgH="1009791" progId="Paint.Picture">
                    <p:embed/>
                  </p:oleObj>
                </mc:Choice>
                <mc:Fallback>
                  <p:oleObj name="Image bitmap" r:id="rId13" imgW="2285714" imgH="1009791" progId="Paint.Picture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6" y="1816"/>
                          <a:ext cx="1440" cy="6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2160" y="0"/>
            <a:ext cx="1380" cy="3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2" name="Image bitmap" r:id="rId15" imgW="2190476" imgH="628571" progId="Paint.Picture">
                    <p:embed/>
                  </p:oleObj>
                </mc:Choice>
                <mc:Fallback>
                  <p:oleObj name="Image bitmap" r:id="rId15" imgW="2190476" imgH="628571" progId="Paint.Picture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0" y="0"/>
                          <a:ext cx="1380" cy="3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250" name="Group 10"/>
          <p:cNvGrpSpPr>
            <a:grpSpLocks/>
          </p:cNvGrpSpPr>
          <p:nvPr/>
        </p:nvGrpSpPr>
        <p:grpSpPr bwMode="auto">
          <a:xfrm>
            <a:off x="2401888" y="3048000"/>
            <a:ext cx="3803650" cy="3429000"/>
            <a:chOff x="1257" y="420"/>
            <a:chExt cx="3329" cy="3002"/>
          </a:xfrm>
        </p:grpSpPr>
        <p:graphicFrame>
          <p:nvGraphicFramePr>
            <p:cNvPr id="10251" name="Object 11"/>
            <p:cNvGraphicFramePr>
              <a:graphicFrameLocks noChangeAspect="1"/>
            </p:cNvGraphicFramePr>
            <p:nvPr/>
          </p:nvGraphicFramePr>
          <p:xfrm>
            <a:off x="1257" y="420"/>
            <a:ext cx="1488" cy="9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3" name="Image bitmap" r:id="rId17" imgW="2362530" imgH="1495634" progId="Paint.Picture">
                    <p:embed/>
                  </p:oleObj>
                </mc:Choice>
                <mc:Fallback>
                  <p:oleObj name="Image bitmap" r:id="rId17" imgW="2362530" imgH="1495634" progId="Paint.Picture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57" y="420"/>
                          <a:ext cx="1488" cy="9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2852" y="434"/>
            <a:ext cx="1734" cy="9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4" name="Image bitmap" r:id="rId19" imgW="2752381" imgH="1448002" progId="Paint.Picture">
                    <p:embed/>
                  </p:oleObj>
                </mc:Choice>
                <mc:Fallback>
                  <p:oleObj name="Image bitmap" r:id="rId19" imgW="2752381" imgH="1448002" progId="Paint.Picture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2" y="434"/>
                          <a:ext cx="1734" cy="9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3" name="Object 13"/>
            <p:cNvGraphicFramePr>
              <a:graphicFrameLocks noChangeAspect="1"/>
            </p:cNvGraphicFramePr>
            <p:nvPr/>
          </p:nvGraphicFramePr>
          <p:xfrm>
            <a:off x="1299" y="1403"/>
            <a:ext cx="2478" cy="9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5" name="Image bitmap" r:id="rId21" imgW="3933333" imgH="1486107" progId="Paint.Picture">
                    <p:embed/>
                  </p:oleObj>
                </mc:Choice>
                <mc:Fallback>
                  <p:oleObj name="Image bitmap" r:id="rId21" imgW="3933333" imgH="1486107" progId="Paint.Picture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9" y="1403"/>
                          <a:ext cx="2478" cy="9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4" name="Object 14"/>
            <p:cNvGraphicFramePr>
              <a:graphicFrameLocks noChangeAspect="1"/>
            </p:cNvGraphicFramePr>
            <p:nvPr/>
          </p:nvGraphicFramePr>
          <p:xfrm>
            <a:off x="1287" y="2378"/>
            <a:ext cx="1446" cy="10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6" name="Image bitmap" r:id="rId23" imgW="2295238" imgH="1657581" progId="Paint.Picture">
                    <p:embed/>
                  </p:oleObj>
                </mc:Choice>
                <mc:Fallback>
                  <p:oleObj name="Image bitmap" r:id="rId23" imgW="2295238" imgH="1657581" progId="Paint.Picture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7" y="2378"/>
                          <a:ext cx="1446" cy="10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5" name="Object 15"/>
            <p:cNvGraphicFramePr>
              <a:graphicFrameLocks noChangeAspect="1"/>
            </p:cNvGraphicFramePr>
            <p:nvPr/>
          </p:nvGraphicFramePr>
          <p:xfrm>
            <a:off x="2818" y="2374"/>
            <a:ext cx="1524" cy="10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7" name="Image bitmap" r:id="rId25" imgW="2419048" imgH="1657581" progId="Paint.Picture">
                    <p:embed/>
                  </p:oleObj>
                </mc:Choice>
                <mc:Fallback>
                  <p:oleObj name="Image bitmap" r:id="rId25" imgW="2419048" imgH="1657581" progId="Paint.Picture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8" y="2374"/>
                          <a:ext cx="1524" cy="10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53958" y="2185251"/>
            <a:ext cx="4503613" cy="2323869"/>
          </a:xfrm>
          <a:prstGeom prst="cloudCallout">
            <a:avLst>
              <a:gd name="adj1" fmla="val 26459"/>
              <a:gd name="adj2" fmla="val -9133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fr-CH" altLang="fr-FR" dirty="0" smtClean="0">
                <a:solidFill>
                  <a:srgbClr val="000066"/>
                </a:solidFill>
                <a:latin typeface="Script MT Bold" panose="03040602040607080904" pitchFamily="66" charset="0"/>
              </a:rPr>
              <a:t>Ecrivez dans les cases inférieures le nom comptable que l’image peut vous inspirer !</a:t>
            </a:r>
            <a:endParaRPr lang="fr-FR" altLang="fr-FR" dirty="0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489781"/>
              </p:ext>
            </p:extLst>
          </p:nvPr>
        </p:nvGraphicFramePr>
        <p:xfrm>
          <a:off x="7020272" y="476672"/>
          <a:ext cx="1800200" cy="55471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0200"/>
              </a:tblGrid>
              <a:tr h="551382"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600" u="none" strike="noStrike" dirty="0">
                          <a:effectLst/>
                        </a:rPr>
                        <a:t>Liste alphabétique pour choix</a:t>
                      </a:r>
                      <a:endParaRPr lang="fr-CH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ctr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Caisse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Bourse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Capital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Chauve-souris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Cochon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Créanciers (Emprunt privé)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Débiteurs (clients)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Dette bancaire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Fleurs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Fournisseurs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Hypothèque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Immeuble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Magasin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Monnaie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Poste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PTT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>
                          <a:effectLst/>
                        </a:rPr>
                        <a:t>Stock</a:t>
                      </a:r>
                      <a:endParaRPr lang="fr-CH" sz="1400" b="0" i="0" u="none" strike="noStrike" baseline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 err="1">
                          <a:effectLst/>
                        </a:rPr>
                        <a:t>Subprime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 err="1">
                          <a:effectLst/>
                        </a:rPr>
                        <a:t>TonTon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  <a:tr h="240119">
                <a:tc>
                  <a:txBody>
                    <a:bodyPr/>
                    <a:lstStyle/>
                    <a:p>
                      <a:pPr algn="l" fontAlgn="b"/>
                      <a:r>
                        <a:rPr lang="fr-CH" sz="1400" u="none" strike="noStrike" baseline="0" dirty="0">
                          <a:effectLst/>
                        </a:rPr>
                        <a:t>Véhicules</a:t>
                      </a:r>
                      <a:endParaRPr lang="fr-CH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35" marR="6835" marT="683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4702175" y="1352550"/>
          <a:ext cx="3009900" cy="133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4" name="Image bitmap" r:id="rId3" imgW="2314286" imgH="1028844" progId="Paint.Picture">
                  <p:embed/>
                </p:oleObj>
              </mc:Choice>
              <mc:Fallback>
                <p:oleObj name="Image bitmap" r:id="rId3" imgW="2314286" imgH="102884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2175" y="1352550"/>
                        <a:ext cx="3009900" cy="1339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1431925" y="1344613"/>
          <a:ext cx="3009900" cy="132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5" name="Image bitmap" r:id="rId5" imgW="2314286" imgH="1019048" progId="Paint.Picture">
                  <p:embed/>
                </p:oleObj>
              </mc:Choice>
              <mc:Fallback>
                <p:oleObj name="Image bitmap" r:id="rId5" imgW="2314286" imgH="101904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1925" y="1344613"/>
                        <a:ext cx="3009900" cy="132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1457325" y="2819400"/>
          <a:ext cx="2959100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6" name="Image bitmap" r:id="rId7" imgW="2276793" imgH="1000000" progId="Paint.Picture">
                  <p:embed/>
                </p:oleObj>
              </mc:Choice>
              <mc:Fallback>
                <p:oleObj name="Image bitmap" r:id="rId7" imgW="2276793" imgH="100000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2819400"/>
                        <a:ext cx="2959100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4700588" y="2836863"/>
          <a:ext cx="2959100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7" name="Image bitmap" r:id="rId9" imgW="2276793" imgH="980952" progId="Paint.Picture">
                  <p:embed/>
                </p:oleObj>
              </mc:Choice>
              <mc:Fallback>
                <p:oleObj name="Image bitmap" r:id="rId9" imgW="2276793" imgH="98095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0588" y="2836863"/>
                        <a:ext cx="2959100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1439863" y="4302125"/>
          <a:ext cx="2960687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8" name="Image bitmap" r:id="rId11" imgW="2276793" imgH="990738" progId="Paint.Picture">
                  <p:embed/>
                </p:oleObj>
              </mc:Choice>
              <mc:Fallback>
                <p:oleObj name="Image bitmap" r:id="rId11" imgW="2276793" imgH="99073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63" y="4302125"/>
                        <a:ext cx="2960687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4683125" y="4284663"/>
          <a:ext cx="2973388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9" name="Image bitmap" r:id="rId13" imgW="2285714" imgH="1009791" progId="Paint.Picture">
                  <p:embed/>
                </p:oleObj>
              </mc:Choice>
              <mc:Fallback>
                <p:oleObj name="Image bitmap" r:id="rId13" imgW="2285714" imgH="100979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25" y="4284663"/>
                        <a:ext cx="2973388" cy="1312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8"/>
          <p:cNvGraphicFramePr>
            <a:graphicFrameLocks noChangeAspect="1"/>
          </p:cNvGraphicFramePr>
          <p:nvPr/>
        </p:nvGraphicFramePr>
        <p:xfrm>
          <a:off x="3276600" y="304800"/>
          <a:ext cx="2849563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0" name="Image bitmap" r:id="rId15" imgW="2190476" imgH="628571" progId="Paint.Picture">
                  <p:embed/>
                </p:oleObj>
              </mc:Choice>
              <mc:Fallback>
                <p:oleObj name="Image bitmap" r:id="rId15" imgW="2190476" imgH="62857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04800"/>
                        <a:ext cx="2849563" cy="81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1716088" y="2293938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Créanciers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4933950" y="5216525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Dette bancaire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1706563" y="5233988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Hypothèque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4979988" y="3763963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Capital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1752600" y="3751263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Caisse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5029200" y="2286000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Véhicules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2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8" grpId="0" autoUpdateAnimBg="0"/>
      <p:bldP spid="12299" grpId="0" autoUpdateAnimBg="0"/>
      <p:bldP spid="12300" grpId="0" autoUpdateAnimBg="0"/>
      <p:bldP spid="12301" grpId="0" autoUpdateAnimBg="0"/>
      <p:bldP spid="12302" grpId="0" autoUpdateAnimBg="0"/>
      <p:bldP spid="1230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676400" y="419100"/>
          <a:ext cx="2759075" cy="188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6" name="Image bitmap" r:id="rId3" imgW="2362530" imgH="1495634" progId="Paint.Picture">
                  <p:embed/>
                </p:oleObj>
              </mc:Choice>
              <mc:Fallback>
                <p:oleObj name="Image bitmap" r:id="rId3" imgW="2362530" imgH="149563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19100"/>
                        <a:ext cx="2759075" cy="188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4633913" y="446088"/>
          <a:ext cx="3214687" cy="183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" name="Image bitmap" r:id="rId5" imgW="2752381" imgH="1448002" progId="Paint.Picture">
                  <p:embed/>
                </p:oleObj>
              </mc:Choice>
              <mc:Fallback>
                <p:oleObj name="Image bitmap" r:id="rId5" imgW="2752381" imgH="1448002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3913" y="446088"/>
                        <a:ext cx="3214687" cy="183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1754188" y="2389188"/>
          <a:ext cx="4594225" cy="187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" name="Image bitmap" r:id="rId7" imgW="3933333" imgH="1486107" progId="Paint.Picture">
                  <p:embed/>
                </p:oleObj>
              </mc:Choice>
              <mc:Fallback>
                <p:oleObj name="Image bitmap" r:id="rId7" imgW="3933333" imgH="1486107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4188" y="2389188"/>
                        <a:ext cx="4594225" cy="187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1731963" y="4344988"/>
          <a:ext cx="2681287" cy="209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9" name="Image bitmap" r:id="rId9" imgW="2295238" imgH="1657581" progId="Paint.Picture">
                  <p:embed/>
                </p:oleObj>
              </mc:Choice>
              <mc:Fallback>
                <p:oleObj name="Image bitmap" r:id="rId9" imgW="2295238" imgH="1657581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1963" y="4344988"/>
                        <a:ext cx="2681287" cy="2093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4570413" y="4337050"/>
          <a:ext cx="2827337" cy="209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0" name="Image bitmap" r:id="rId11" imgW="2419048" imgH="1657581" progId="Paint.Picture">
                  <p:embed/>
                </p:oleObj>
              </mc:Choice>
              <mc:Fallback>
                <p:oleObj name="Image bitmap" r:id="rId11" imgW="2419048" imgH="1657581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0413" y="4337050"/>
                        <a:ext cx="2827337" cy="209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1989138" y="1885950"/>
            <a:ext cx="23622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Stock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4953000" y="1885950"/>
            <a:ext cx="28194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Poste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3509963" y="3881438"/>
            <a:ext cx="28194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Immeuble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>
            <a:off x="1985963" y="6038850"/>
            <a:ext cx="23574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Débiteurs </a:t>
            </a:r>
            <a:r>
              <a:rPr lang="fr-CH" altLang="fr-FR" sz="1800">
                <a:solidFill>
                  <a:srgbClr val="000066"/>
                </a:solidFill>
                <a:latin typeface="Script MT Bold" panose="03040602040607080904" pitchFamily="66" charset="0"/>
              </a:rPr>
              <a:t>(Clients)</a:t>
            </a:r>
            <a:endParaRPr lang="fr-FR" altLang="fr-FR" sz="1800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5139" name="Rectangle 19"/>
          <p:cNvSpPr>
            <a:spLocks noChangeArrowheads="1"/>
          </p:cNvSpPr>
          <p:nvPr/>
        </p:nvSpPr>
        <p:spPr bwMode="auto">
          <a:xfrm>
            <a:off x="4876800" y="6038850"/>
            <a:ext cx="23574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Fournisseurs</a:t>
            </a:r>
            <a:endParaRPr lang="fr-FR" altLang="fr-FR" sz="1800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3581400" y="2984500"/>
            <a:ext cx="2590800" cy="1984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6362700" y="2325688"/>
            <a:ext cx="2636838" cy="1028328"/>
          </a:xfrm>
          <a:prstGeom prst="cloudCallout">
            <a:avLst>
              <a:gd name="adj1" fmla="val -57767"/>
              <a:gd name="adj2" fmla="val 22654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fr-CH" altLang="fr-FR" dirty="0" smtClean="0">
                <a:solidFill>
                  <a:srgbClr val="000066"/>
                </a:solidFill>
                <a:latin typeface="Script MT Bold" panose="03040602040607080904" pitchFamily="66" charset="0"/>
              </a:rPr>
              <a:t>Choisissez une valeur !</a:t>
            </a:r>
            <a:endParaRPr lang="fr-FR" altLang="fr-FR" dirty="0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utoUpdateAnimBg="0"/>
      <p:bldP spid="5136" grpId="0" autoUpdateAnimBg="0"/>
      <p:bldP spid="5137" grpId="0" autoUpdateAnimBg="0"/>
      <p:bldP spid="5138" grpId="0" autoUpdateAnimBg="0"/>
      <p:bldP spid="5139" grpId="0" autoUpdateAnimBg="0"/>
      <p:bldP spid="5140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4800600" y="2765425"/>
            <a:ext cx="3009900" cy="1327150"/>
            <a:chOff x="1536" y="816"/>
            <a:chExt cx="1896" cy="836"/>
          </a:xfrm>
        </p:grpSpPr>
        <p:graphicFrame>
          <p:nvGraphicFramePr>
            <p:cNvPr id="7171" name="Object 3"/>
            <p:cNvGraphicFramePr>
              <a:graphicFrameLocks noChangeAspect="1"/>
            </p:cNvGraphicFramePr>
            <p:nvPr/>
          </p:nvGraphicFramePr>
          <p:xfrm>
            <a:off x="1536" y="816"/>
            <a:ext cx="1896" cy="8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9" name="Image bitmap" r:id="rId3" imgW="2314286" imgH="1019048" progId="Paint.Picture">
                    <p:embed/>
                  </p:oleObj>
                </mc:Choice>
                <mc:Fallback>
                  <p:oleObj name="Image bitmap" r:id="rId3" imgW="2314286" imgH="1019048" progId="Paint.Picture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6" y="816"/>
                          <a:ext cx="1896" cy="8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0" name="Rectangle 2"/>
            <p:cNvSpPr>
              <a:spLocks noChangeArrowheads="1"/>
            </p:cNvSpPr>
            <p:nvPr/>
          </p:nvSpPr>
          <p:spPr bwMode="auto">
            <a:xfrm>
              <a:off x="1595" y="881"/>
              <a:ext cx="119" cy="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7172" name="Rectangle 4"/>
            <p:cNvSpPr>
              <a:spLocks noChangeArrowheads="1"/>
            </p:cNvSpPr>
            <p:nvPr/>
          </p:nvSpPr>
          <p:spPr bwMode="auto">
            <a:xfrm>
              <a:off x="1776" y="912"/>
              <a:ext cx="1584" cy="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143000" y="914400"/>
            <a:ext cx="6858000" cy="466725"/>
          </a:xfrm>
          <a:prstGeom prst="rect">
            <a:avLst/>
          </a:prstGeom>
          <a:noFill/>
          <a:ln w="9525">
            <a:solidFill>
              <a:srgbClr val="FF5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b="0"/>
              <a:t>Comment le fleuriste s'est-il procuré des capitaux ?</a:t>
            </a:r>
            <a:endParaRPr lang="fr-FR" altLang="fr-FR" b="0"/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304800" y="1752600"/>
            <a:ext cx="3810000" cy="2057400"/>
          </a:xfrm>
          <a:prstGeom prst="cloudCallout">
            <a:avLst>
              <a:gd name="adj1" fmla="val 70542"/>
              <a:gd name="adj2" fmla="val 25079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Marquez en rouge les sources de capitaux !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4702175" y="1352550"/>
          <a:ext cx="3009900" cy="133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6" name="Image bitmap" r:id="rId3" imgW="2314286" imgH="1028844" progId="Paint.Picture">
                  <p:embed/>
                </p:oleObj>
              </mc:Choice>
              <mc:Fallback>
                <p:oleObj name="Image bitmap" r:id="rId3" imgW="2314286" imgH="102884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2175" y="1352550"/>
                        <a:ext cx="3009900" cy="1339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1431925" y="1344613"/>
          <a:ext cx="3009900" cy="132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7" name="Image bitmap" r:id="rId5" imgW="2314286" imgH="1019048" progId="Paint.Picture">
                  <p:embed/>
                </p:oleObj>
              </mc:Choice>
              <mc:Fallback>
                <p:oleObj name="Image bitmap" r:id="rId5" imgW="2314286" imgH="1019048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1925" y="1344613"/>
                        <a:ext cx="3009900" cy="132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1457325" y="2819400"/>
          <a:ext cx="2959100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8" name="Image bitmap" r:id="rId7" imgW="2276793" imgH="1000000" progId="Paint.Picture">
                  <p:embed/>
                </p:oleObj>
              </mc:Choice>
              <mc:Fallback>
                <p:oleObj name="Image bitmap" r:id="rId7" imgW="2276793" imgH="100000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2819400"/>
                        <a:ext cx="2959100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4700588" y="2836863"/>
          <a:ext cx="2959100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9" name="Image bitmap" r:id="rId9" imgW="2276793" imgH="980952" progId="Paint.Picture">
                  <p:embed/>
                </p:oleObj>
              </mc:Choice>
              <mc:Fallback>
                <p:oleObj name="Image bitmap" r:id="rId9" imgW="2276793" imgH="980952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0588" y="2836863"/>
                        <a:ext cx="2959100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1439863" y="4302125"/>
          <a:ext cx="2960687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0" name="Image bitmap" r:id="rId11" imgW="2276793" imgH="990738" progId="Paint.Picture">
                  <p:embed/>
                </p:oleObj>
              </mc:Choice>
              <mc:Fallback>
                <p:oleObj name="Image bitmap" r:id="rId11" imgW="2276793" imgH="990738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63" y="4302125"/>
                        <a:ext cx="2960687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4683125" y="4284663"/>
          <a:ext cx="2973388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1" name="Image bitmap" r:id="rId13" imgW="2285714" imgH="1009791" progId="Paint.Picture">
                  <p:embed/>
                </p:oleObj>
              </mc:Choice>
              <mc:Fallback>
                <p:oleObj name="Image bitmap" r:id="rId13" imgW="2285714" imgH="1009791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25" y="4284663"/>
                        <a:ext cx="2973388" cy="1312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3276600" y="304800"/>
          <a:ext cx="2849563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2" name="Image bitmap" r:id="rId15" imgW="2190476" imgH="628571" progId="Paint.Picture">
                  <p:embed/>
                </p:oleObj>
              </mc:Choice>
              <mc:Fallback>
                <p:oleObj name="Image bitmap" r:id="rId15" imgW="2190476" imgH="628571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04800"/>
                        <a:ext cx="2849563" cy="81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1716088" y="2293938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Créanciers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4933950" y="5216525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Dette bancaire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1706563" y="5233988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Hypothèque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4979988" y="3763963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Capital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4349" name="Rectangle 13"/>
          <p:cNvSpPr>
            <a:spLocks noChangeArrowheads="1"/>
          </p:cNvSpPr>
          <p:nvPr/>
        </p:nvSpPr>
        <p:spPr bwMode="auto">
          <a:xfrm>
            <a:off x="1752600" y="3751263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Caisse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5029200" y="2286000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Véhicules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1524000" y="1447800"/>
            <a:ext cx="188913" cy="115252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4786313" y="2889250"/>
            <a:ext cx="200025" cy="115252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1497013" y="4362450"/>
            <a:ext cx="188912" cy="115252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4759325" y="4354513"/>
            <a:ext cx="188913" cy="115252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1" grpId="0" animBg="1"/>
      <p:bldP spid="14352" grpId="0" animBg="1"/>
      <p:bldP spid="14353" grpId="0" animBg="1"/>
      <p:bldP spid="1435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676400" y="419100"/>
          <a:ext cx="2759075" cy="188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9" name="Image bitmap" r:id="rId3" imgW="2362530" imgH="1495634" progId="Paint.Picture">
                  <p:embed/>
                </p:oleObj>
              </mc:Choice>
              <mc:Fallback>
                <p:oleObj name="Image bitmap" r:id="rId3" imgW="2362530" imgH="149563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19100"/>
                        <a:ext cx="2759075" cy="188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4633913" y="446088"/>
          <a:ext cx="3214687" cy="183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0" name="Image bitmap" r:id="rId5" imgW="2752381" imgH="1448002" progId="Paint.Picture">
                  <p:embed/>
                </p:oleObj>
              </mc:Choice>
              <mc:Fallback>
                <p:oleObj name="Image bitmap" r:id="rId5" imgW="2752381" imgH="1448002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3913" y="446088"/>
                        <a:ext cx="3214687" cy="183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1754188" y="2389188"/>
          <a:ext cx="4594225" cy="187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1" name="Image bitmap" r:id="rId7" imgW="3933333" imgH="1486107" progId="Paint.Picture">
                  <p:embed/>
                </p:oleObj>
              </mc:Choice>
              <mc:Fallback>
                <p:oleObj name="Image bitmap" r:id="rId7" imgW="3933333" imgH="1486107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4188" y="2389188"/>
                        <a:ext cx="4594225" cy="187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1731963" y="4344988"/>
          <a:ext cx="2681287" cy="209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2" name="Image bitmap" r:id="rId9" imgW="2295238" imgH="1657581" progId="Paint.Picture">
                  <p:embed/>
                </p:oleObj>
              </mc:Choice>
              <mc:Fallback>
                <p:oleObj name="Image bitmap" r:id="rId9" imgW="2295238" imgH="1657581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1963" y="4344988"/>
                        <a:ext cx="2681287" cy="2093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4570413" y="4337050"/>
          <a:ext cx="2827337" cy="209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3" name="Image bitmap" r:id="rId11" imgW="2419048" imgH="1657581" progId="Paint.Picture">
                  <p:embed/>
                </p:oleObj>
              </mc:Choice>
              <mc:Fallback>
                <p:oleObj name="Image bitmap" r:id="rId11" imgW="2419048" imgH="1657581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0413" y="4337050"/>
                        <a:ext cx="2827337" cy="209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989138" y="1885950"/>
            <a:ext cx="23622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Stock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4953000" y="1885950"/>
            <a:ext cx="28194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Poste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3509963" y="3881438"/>
            <a:ext cx="28194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Immeuble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1985963" y="6038850"/>
            <a:ext cx="23574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Débiteurs </a:t>
            </a:r>
            <a:r>
              <a:rPr lang="fr-CH" altLang="fr-FR" sz="1800">
                <a:solidFill>
                  <a:srgbClr val="000066"/>
                </a:solidFill>
                <a:latin typeface="Script MT Bold" panose="03040602040607080904" pitchFamily="66" charset="0"/>
              </a:rPr>
              <a:t>(Clients)</a:t>
            </a:r>
            <a:endParaRPr lang="fr-FR" altLang="fr-FR" sz="1800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4876800" y="6038850"/>
            <a:ext cx="23574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Fournisseurs</a:t>
            </a:r>
            <a:endParaRPr lang="fr-FR" altLang="fr-FR" sz="1800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3581400" y="2984500"/>
            <a:ext cx="2590800" cy="1984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4670425" y="4408488"/>
            <a:ext cx="188913" cy="1957387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4800600" y="2765425"/>
          <a:ext cx="3009900" cy="132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Image bitmap" r:id="rId3" imgW="2314286" imgH="1019048" progId="Paint.Picture">
                  <p:embed/>
                </p:oleObj>
              </mc:Choice>
              <mc:Fallback>
                <p:oleObj name="Image bitmap" r:id="rId3" imgW="2314286" imgH="1019048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765425"/>
                        <a:ext cx="3009900" cy="132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4894263" y="2868613"/>
            <a:ext cx="188912" cy="1152525"/>
          </a:xfrm>
          <a:prstGeom prst="rect">
            <a:avLst/>
          </a:prstGeom>
          <a:solidFill>
            <a:srgbClr val="33CC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5181600" y="2917825"/>
            <a:ext cx="25146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485900" y="914400"/>
            <a:ext cx="6172200" cy="466725"/>
          </a:xfrm>
          <a:prstGeom prst="rect">
            <a:avLst/>
          </a:prstGeom>
          <a:noFill/>
          <a:ln w="9525">
            <a:solidFill>
              <a:srgbClr val="FF5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b="0"/>
              <a:t>Comment le fleuriste a-t-il utilisé ses capitaux ?</a:t>
            </a:r>
            <a:endParaRPr lang="fr-FR" altLang="fr-FR" b="0"/>
          </a:p>
        </p:txBody>
      </p:sp>
      <p:sp>
        <p:nvSpPr>
          <p:cNvPr id="18439" name="AutoShape 7"/>
          <p:cNvSpPr>
            <a:spLocks noChangeArrowheads="1"/>
          </p:cNvSpPr>
          <p:nvPr/>
        </p:nvSpPr>
        <p:spPr bwMode="auto">
          <a:xfrm>
            <a:off x="304800" y="1752600"/>
            <a:ext cx="3810000" cy="2209800"/>
          </a:xfrm>
          <a:prstGeom prst="cloudCallout">
            <a:avLst>
              <a:gd name="adj1" fmla="val 70542"/>
              <a:gd name="adj2" fmla="val 19898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Marquez en vert les emplois de  capitaux !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4702175" y="1352550"/>
          <a:ext cx="3009900" cy="133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8" name="Image bitmap" r:id="rId3" imgW="2314286" imgH="1028844" progId="Paint.Picture">
                  <p:embed/>
                </p:oleObj>
              </mc:Choice>
              <mc:Fallback>
                <p:oleObj name="Image bitmap" r:id="rId3" imgW="2314286" imgH="102884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2175" y="1352550"/>
                        <a:ext cx="3009900" cy="1339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1457325" y="2819400"/>
          <a:ext cx="2959100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9" name="Image bitmap" r:id="rId5" imgW="2276793" imgH="1000000" progId="Paint.Picture">
                  <p:embed/>
                </p:oleObj>
              </mc:Choice>
              <mc:Fallback>
                <p:oleObj name="Image bitmap" r:id="rId5" imgW="2276793" imgH="100000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2819400"/>
                        <a:ext cx="2959100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406" name="Group 22"/>
          <p:cNvGrpSpPr>
            <a:grpSpLocks/>
          </p:cNvGrpSpPr>
          <p:nvPr/>
        </p:nvGrpSpPr>
        <p:grpSpPr bwMode="auto">
          <a:xfrm>
            <a:off x="1431925" y="1344613"/>
            <a:ext cx="6227763" cy="4252912"/>
            <a:chOff x="902" y="847"/>
            <a:chExt cx="3923" cy="2679"/>
          </a:xfrm>
        </p:grpSpPr>
        <p:graphicFrame>
          <p:nvGraphicFramePr>
            <p:cNvPr id="16387" name="Object 3"/>
            <p:cNvGraphicFramePr>
              <a:graphicFrameLocks noChangeAspect="1"/>
            </p:cNvGraphicFramePr>
            <p:nvPr/>
          </p:nvGraphicFramePr>
          <p:xfrm>
            <a:off x="902" y="847"/>
            <a:ext cx="1896" cy="8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0" name="Image bitmap" r:id="rId7" imgW="2314286" imgH="1019048" progId="Paint.Picture">
                    <p:embed/>
                  </p:oleObj>
                </mc:Choice>
                <mc:Fallback>
                  <p:oleObj name="Image bitmap" r:id="rId7" imgW="2314286" imgH="1019048" progId="Paint.Picture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2" y="847"/>
                          <a:ext cx="1896" cy="8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89" name="Object 5"/>
            <p:cNvGraphicFramePr>
              <a:graphicFrameLocks noChangeAspect="1"/>
            </p:cNvGraphicFramePr>
            <p:nvPr/>
          </p:nvGraphicFramePr>
          <p:xfrm>
            <a:off x="2961" y="1787"/>
            <a:ext cx="1864" cy="8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1" name="Image bitmap" r:id="rId9" imgW="2276793" imgH="980952" progId="Paint.Picture">
                    <p:embed/>
                  </p:oleObj>
                </mc:Choice>
                <mc:Fallback>
                  <p:oleObj name="Image bitmap" r:id="rId9" imgW="2276793" imgH="980952" progId="Paint.Picture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1" y="1787"/>
                          <a:ext cx="1864" cy="8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90" name="Object 6"/>
            <p:cNvGraphicFramePr>
              <a:graphicFrameLocks noChangeAspect="1"/>
            </p:cNvGraphicFramePr>
            <p:nvPr/>
          </p:nvGraphicFramePr>
          <p:xfrm>
            <a:off x="907" y="2710"/>
            <a:ext cx="1865" cy="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2" name="Image bitmap" r:id="rId11" imgW="2276793" imgH="990738" progId="Paint.Picture">
                    <p:embed/>
                  </p:oleObj>
                </mc:Choice>
                <mc:Fallback>
                  <p:oleObj name="Image bitmap" r:id="rId11" imgW="2276793" imgH="990738" progId="Paint.Picture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7" y="2710"/>
                          <a:ext cx="1865" cy="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91" name="Object 7"/>
            <p:cNvGraphicFramePr>
              <a:graphicFrameLocks noChangeAspect="1"/>
            </p:cNvGraphicFramePr>
            <p:nvPr/>
          </p:nvGraphicFramePr>
          <p:xfrm>
            <a:off x="2950" y="2699"/>
            <a:ext cx="1873" cy="8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3" name="Image bitmap" r:id="rId13" imgW="2285714" imgH="1009791" progId="Paint.Picture">
                    <p:embed/>
                  </p:oleObj>
                </mc:Choice>
                <mc:Fallback>
                  <p:oleObj name="Image bitmap" r:id="rId13" imgW="2285714" imgH="1009791" progId="Paint.Picture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0" y="2699"/>
                          <a:ext cx="1873" cy="8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392" name="Object 8"/>
          <p:cNvGraphicFramePr>
            <a:graphicFrameLocks noChangeAspect="1"/>
          </p:cNvGraphicFramePr>
          <p:nvPr/>
        </p:nvGraphicFramePr>
        <p:xfrm>
          <a:off x="3276600" y="304800"/>
          <a:ext cx="2849563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4" name="Image bitmap" r:id="rId15" imgW="2190476" imgH="628571" progId="Paint.Picture">
                  <p:embed/>
                </p:oleObj>
              </mc:Choice>
              <mc:Fallback>
                <p:oleObj name="Image bitmap" r:id="rId15" imgW="2190476" imgH="628571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04800"/>
                        <a:ext cx="2849563" cy="81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716088" y="2293938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Créanciers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4933950" y="5216525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Dette bancaire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1706563" y="5233988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Hypothèque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4979988" y="3763963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Capital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1752600" y="3751263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Caisse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5029200" y="2286000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Véhicules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grpSp>
        <p:nvGrpSpPr>
          <p:cNvPr id="16403" name="Group 19"/>
          <p:cNvGrpSpPr>
            <a:grpSpLocks/>
          </p:cNvGrpSpPr>
          <p:nvPr/>
        </p:nvGrpSpPr>
        <p:grpSpPr bwMode="auto">
          <a:xfrm>
            <a:off x="1497013" y="1447800"/>
            <a:ext cx="3489325" cy="4067175"/>
            <a:chOff x="943" y="912"/>
            <a:chExt cx="2198" cy="2562"/>
          </a:xfrm>
        </p:grpSpPr>
        <p:sp>
          <p:nvSpPr>
            <p:cNvPr id="16399" name="Rectangle 15"/>
            <p:cNvSpPr>
              <a:spLocks noChangeArrowheads="1"/>
            </p:cNvSpPr>
            <p:nvPr/>
          </p:nvSpPr>
          <p:spPr bwMode="auto">
            <a:xfrm>
              <a:off x="960" y="912"/>
              <a:ext cx="119" cy="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6400" name="Rectangle 16"/>
            <p:cNvSpPr>
              <a:spLocks noChangeArrowheads="1"/>
            </p:cNvSpPr>
            <p:nvPr/>
          </p:nvSpPr>
          <p:spPr bwMode="auto">
            <a:xfrm>
              <a:off x="3015" y="1820"/>
              <a:ext cx="126" cy="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6401" name="Rectangle 17"/>
            <p:cNvSpPr>
              <a:spLocks noChangeArrowheads="1"/>
            </p:cNvSpPr>
            <p:nvPr/>
          </p:nvSpPr>
          <p:spPr bwMode="auto">
            <a:xfrm>
              <a:off x="943" y="2748"/>
              <a:ext cx="119" cy="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6402" name="Rectangle 18"/>
            <p:cNvSpPr>
              <a:spLocks noChangeArrowheads="1"/>
            </p:cNvSpPr>
            <p:nvPr/>
          </p:nvSpPr>
          <p:spPr bwMode="auto">
            <a:xfrm>
              <a:off x="2998" y="2743"/>
              <a:ext cx="119" cy="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4787900" y="1433513"/>
            <a:ext cx="188913" cy="1152525"/>
          </a:xfrm>
          <a:prstGeom prst="rect">
            <a:avLst/>
          </a:prstGeom>
          <a:solidFill>
            <a:srgbClr val="33CC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1524000" y="2895600"/>
            <a:ext cx="188913" cy="1152525"/>
          </a:xfrm>
          <a:prstGeom prst="rect">
            <a:avLst/>
          </a:prstGeom>
          <a:solidFill>
            <a:srgbClr val="33CC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4" grpId="0" animBg="1"/>
      <p:bldP spid="1640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676400" y="419100"/>
          <a:ext cx="2759075" cy="188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1" name="Image bitmap" r:id="rId3" imgW="2362530" imgH="1495634" progId="Paint.Picture">
                  <p:embed/>
                </p:oleObj>
              </mc:Choice>
              <mc:Fallback>
                <p:oleObj name="Image bitmap" r:id="rId3" imgW="2362530" imgH="149563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19100"/>
                        <a:ext cx="2759075" cy="188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4633913" y="446088"/>
          <a:ext cx="3214687" cy="183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2" name="Image bitmap" r:id="rId5" imgW="2752381" imgH="1448002" progId="Paint.Picture">
                  <p:embed/>
                </p:oleObj>
              </mc:Choice>
              <mc:Fallback>
                <p:oleObj name="Image bitmap" r:id="rId5" imgW="2752381" imgH="1448002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3913" y="446088"/>
                        <a:ext cx="3214687" cy="183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1754188" y="2389188"/>
          <a:ext cx="4594225" cy="187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3" name="Image bitmap" r:id="rId7" imgW="3933333" imgH="1486107" progId="Paint.Picture">
                  <p:embed/>
                </p:oleObj>
              </mc:Choice>
              <mc:Fallback>
                <p:oleObj name="Image bitmap" r:id="rId7" imgW="3933333" imgH="1486107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4188" y="2389188"/>
                        <a:ext cx="4594225" cy="187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1731963" y="4344988"/>
          <a:ext cx="2681287" cy="209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4" name="Image bitmap" r:id="rId9" imgW="2295238" imgH="1657581" progId="Paint.Picture">
                  <p:embed/>
                </p:oleObj>
              </mc:Choice>
              <mc:Fallback>
                <p:oleObj name="Image bitmap" r:id="rId9" imgW="2295238" imgH="1657581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1963" y="4344988"/>
                        <a:ext cx="2681287" cy="2093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4570413" y="4337050"/>
          <a:ext cx="2827337" cy="209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5" name="Image bitmap" r:id="rId11" imgW="2419048" imgH="1657581" progId="Paint.Picture">
                  <p:embed/>
                </p:oleObj>
              </mc:Choice>
              <mc:Fallback>
                <p:oleObj name="Image bitmap" r:id="rId11" imgW="2419048" imgH="1657581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0413" y="4337050"/>
                        <a:ext cx="2827337" cy="209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1989138" y="1885950"/>
            <a:ext cx="23622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Stock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4953000" y="1885950"/>
            <a:ext cx="28194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Poste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3509963" y="3881438"/>
            <a:ext cx="28194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Immeuble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1985963" y="6038850"/>
            <a:ext cx="23574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Débiteurs </a:t>
            </a:r>
            <a:r>
              <a:rPr lang="fr-CH" altLang="fr-FR" sz="1800">
                <a:solidFill>
                  <a:srgbClr val="000066"/>
                </a:solidFill>
                <a:latin typeface="Script MT Bold" panose="03040602040607080904" pitchFamily="66" charset="0"/>
              </a:rPr>
              <a:t>(Clients)</a:t>
            </a:r>
            <a:endParaRPr lang="fr-FR" altLang="fr-FR" sz="1800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4876800" y="6038850"/>
            <a:ext cx="23574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Fournisseurs</a:t>
            </a:r>
            <a:endParaRPr lang="fr-FR" altLang="fr-FR" sz="1800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3581400" y="2984500"/>
            <a:ext cx="2590800" cy="1984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4670425" y="4408488"/>
            <a:ext cx="188913" cy="1957387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1784350" y="511175"/>
            <a:ext cx="180975" cy="1681163"/>
          </a:xfrm>
          <a:prstGeom prst="rect">
            <a:avLst/>
          </a:prstGeom>
          <a:solidFill>
            <a:srgbClr val="33CC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4714875" y="503238"/>
            <a:ext cx="180975" cy="1703387"/>
          </a:xfrm>
          <a:prstGeom prst="rect">
            <a:avLst/>
          </a:prstGeom>
          <a:solidFill>
            <a:srgbClr val="33CC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1801813" y="2447925"/>
            <a:ext cx="180975" cy="1766888"/>
          </a:xfrm>
          <a:prstGeom prst="rect">
            <a:avLst/>
          </a:prstGeom>
          <a:solidFill>
            <a:srgbClr val="33CC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1792288" y="4419600"/>
            <a:ext cx="180975" cy="1941513"/>
          </a:xfrm>
          <a:prstGeom prst="rect">
            <a:avLst/>
          </a:prstGeom>
          <a:solidFill>
            <a:srgbClr val="33CC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1" grpId="0" animBg="1"/>
      <p:bldP spid="17422" grpId="0" animBg="1"/>
      <p:bldP spid="17423" grpId="0" animBg="1"/>
      <p:bldP spid="17424" grpId="0" animBg="1"/>
      <p:bldP spid="174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866900" y="1219200"/>
            <a:ext cx="5410200" cy="831850"/>
          </a:xfrm>
          <a:prstGeom prst="rect">
            <a:avLst/>
          </a:prstGeom>
          <a:noFill/>
          <a:ln w="9525">
            <a:solidFill>
              <a:srgbClr val="FF5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b="0"/>
              <a:t>Est-ce que notre fleuriste a utilisé tous les capitaux à dispositions ?</a:t>
            </a:r>
            <a:endParaRPr lang="fr-FR" altLang="fr-FR" b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057400" y="3138488"/>
            <a:ext cx="4724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3200" b="0"/>
              <a:t>Sources :        Fr. 240'200.-</a:t>
            </a:r>
            <a:endParaRPr lang="fr-FR" altLang="fr-FR" sz="3200" b="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057400" y="4038600"/>
            <a:ext cx="4724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3200" b="0"/>
              <a:t>Emplois :        Fr. 239'930.-</a:t>
            </a:r>
            <a:endParaRPr lang="fr-FR" altLang="fr-FR" sz="3200" b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utoUpdateAnimBg="0"/>
      <p:bldP spid="2048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4702175" y="1352550"/>
          <a:ext cx="3009900" cy="133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9" name="Image bitmap" r:id="rId3" imgW="2314286" imgH="1028844" progId="Paint.Picture">
                  <p:embed/>
                </p:oleObj>
              </mc:Choice>
              <mc:Fallback>
                <p:oleObj name="Image bitmap" r:id="rId3" imgW="2314286" imgH="102884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2175" y="1352550"/>
                        <a:ext cx="3009900" cy="1339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1457325" y="2819400"/>
          <a:ext cx="2959100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0" name="Image bitmap" r:id="rId5" imgW="2276793" imgH="1000000" progId="Paint.Picture">
                  <p:embed/>
                </p:oleObj>
              </mc:Choice>
              <mc:Fallback>
                <p:oleObj name="Image bitmap" r:id="rId5" imgW="2276793" imgH="100000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2819400"/>
                        <a:ext cx="2959100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1431925" y="1344613"/>
            <a:ext cx="6227763" cy="4252912"/>
            <a:chOff x="902" y="847"/>
            <a:chExt cx="3923" cy="2679"/>
          </a:xfrm>
        </p:grpSpPr>
        <p:graphicFrame>
          <p:nvGraphicFramePr>
            <p:cNvPr id="21509" name="Object 5"/>
            <p:cNvGraphicFramePr>
              <a:graphicFrameLocks noChangeAspect="1"/>
            </p:cNvGraphicFramePr>
            <p:nvPr/>
          </p:nvGraphicFramePr>
          <p:xfrm>
            <a:off x="902" y="847"/>
            <a:ext cx="1896" cy="8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51" name="Image bitmap" r:id="rId7" imgW="2314286" imgH="1019048" progId="Paint.Picture">
                    <p:embed/>
                  </p:oleObj>
                </mc:Choice>
                <mc:Fallback>
                  <p:oleObj name="Image bitmap" r:id="rId7" imgW="2314286" imgH="1019048" progId="Paint.Picture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2" y="847"/>
                          <a:ext cx="1896" cy="8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0" name="Object 6"/>
            <p:cNvGraphicFramePr>
              <a:graphicFrameLocks noChangeAspect="1"/>
            </p:cNvGraphicFramePr>
            <p:nvPr/>
          </p:nvGraphicFramePr>
          <p:xfrm>
            <a:off x="2961" y="1787"/>
            <a:ext cx="1864" cy="8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52" name="Image bitmap" r:id="rId9" imgW="2276793" imgH="980952" progId="Paint.Picture">
                    <p:embed/>
                  </p:oleObj>
                </mc:Choice>
                <mc:Fallback>
                  <p:oleObj name="Image bitmap" r:id="rId9" imgW="2276793" imgH="980952" progId="Paint.Picture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1" y="1787"/>
                          <a:ext cx="1864" cy="8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1" name="Object 7"/>
            <p:cNvGraphicFramePr>
              <a:graphicFrameLocks noChangeAspect="1"/>
            </p:cNvGraphicFramePr>
            <p:nvPr/>
          </p:nvGraphicFramePr>
          <p:xfrm>
            <a:off x="907" y="2710"/>
            <a:ext cx="1865" cy="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53" name="Image bitmap" r:id="rId11" imgW="2276793" imgH="990738" progId="Paint.Picture">
                    <p:embed/>
                  </p:oleObj>
                </mc:Choice>
                <mc:Fallback>
                  <p:oleObj name="Image bitmap" r:id="rId11" imgW="2276793" imgH="990738" progId="Paint.Picture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7" y="2710"/>
                          <a:ext cx="1865" cy="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2" name="Object 8"/>
            <p:cNvGraphicFramePr>
              <a:graphicFrameLocks noChangeAspect="1"/>
            </p:cNvGraphicFramePr>
            <p:nvPr/>
          </p:nvGraphicFramePr>
          <p:xfrm>
            <a:off x="2950" y="2699"/>
            <a:ext cx="1873" cy="8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54" name="Image bitmap" r:id="rId13" imgW="2285714" imgH="1009791" progId="Paint.Picture">
                    <p:embed/>
                  </p:oleObj>
                </mc:Choice>
                <mc:Fallback>
                  <p:oleObj name="Image bitmap" r:id="rId13" imgW="2285714" imgH="1009791" progId="Paint.Picture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0" y="2699"/>
                          <a:ext cx="1873" cy="8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3276600" y="304800"/>
          <a:ext cx="2849563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5" name="Image bitmap" r:id="rId15" imgW="2190476" imgH="628571" progId="Paint.Picture">
                  <p:embed/>
                </p:oleObj>
              </mc:Choice>
              <mc:Fallback>
                <p:oleObj name="Image bitmap" r:id="rId15" imgW="2190476" imgH="628571" progId="Paint.Pictur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04800"/>
                        <a:ext cx="2849563" cy="81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1716088" y="2293938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Créanciers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4933950" y="5216525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Dette bancaire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1706563" y="5233988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Hypothèque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4979988" y="3763963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Capital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1752600" y="3751263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Caisse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5029200" y="2286000"/>
            <a:ext cx="259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>
                <a:solidFill>
                  <a:srgbClr val="000066"/>
                </a:solidFill>
                <a:latin typeface="Script MT Bold" panose="03040602040607080904" pitchFamily="66" charset="0"/>
              </a:rPr>
              <a:t>Véhicules</a:t>
            </a:r>
            <a:endParaRPr lang="fr-FR" altLang="fr-FR">
              <a:solidFill>
                <a:srgbClr val="000066"/>
              </a:solidFill>
              <a:latin typeface="Script MT Bold" panose="03040602040607080904" pitchFamily="66" charset="0"/>
            </a:endParaRPr>
          </a:p>
        </p:txBody>
      </p:sp>
      <p:grpSp>
        <p:nvGrpSpPr>
          <p:cNvPr id="21520" name="Group 16"/>
          <p:cNvGrpSpPr>
            <a:grpSpLocks/>
          </p:cNvGrpSpPr>
          <p:nvPr/>
        </p:nvGrpSpPr>
        <p:grpSpPr bwMode="auto">
          <a:xfrm>
            <a:off x="1497013" y="1447800"/>
            <a:ext cx="3489325" cy="4067175"/>
            <a:chOff x="943" y="912"/>
            <a:chExt cx="2198" cy="2562"/>
          </a:xfrm>
        </p:grpSpPr>
        <p:sp>
          <p:nvSpPr>
            <p:cNvPr id="21521" name="Rectangle 17"/>
            <p:cNvSpPr>
              <a:spLocks noChangeArrowheads="1"/>
            </p:cNvSpPr>
            <p:nvPr/>
          </p:nvSpPr>
          <p:spPr bwMode="auto">
            <a:xfrm>
              <a:off x="960" y="912"/>
              <a:ext cx="119" cy="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1522" name="Rectangle 18"/>
            <p:cNvSpPr>
              <a:spLocks noChangeArrowheads="1"/>
            </p:cNvSpPr>
            <p:nvPr/>
          </p:nvSpPr>
          <p:spPr bwMode="auto">
            <a:xfrm>
              <a:off x="3015" y="1820"/>
              <a:ext cx="126" cy="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1523" name="Rectangle 19"/>
            <p:cNvSpPr>
              <a:spLocks noChangeArrowheads="1"/>
            </p:cNvSpPr>
            <p:nvPr/>
          </p:nvSpPr>
          <p:spPr bwMode="auto">
            <a:xfrm>
              <a:off x="943" y="2748"/>
              <a:ext cx="119" cy="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1524" name="Rectangle 20"/>
            <p:cNvSpPr>
              <a:spLocks noChangeArrowheads="1"/>
            </p:cNvSpPr>
            <p:nvPr/>
          </p:nvSpPr>
          <p:spPr bwMode="auto">
            <a:xfrm>
              <a:off x="2998" y="2743"/>
              <a:ext cx="119" cy="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4787900" y="1433513"/>
            <a:ext cx="188913" cy="1152525"/>
          </a:xfrm>
          <a:prstGeom prst="rect">
            <a:avLst/>
          </a:prstGeom>
          <a:solidFill>
            <a:srgbClr val="33CC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1524000" y="2895600"/>
            <a:ext cx="188913" cy="1152525"/>
          </a:xfrm>
          <a:prstGeom prst="rect">
            <a:avLst/>
          </a:prstGeom>
          <a:solidFill>
            <a:srgbClr val="33CC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3124200" y="3429000"/>
            <a:ext cx="1066800" cy="304800"/>
          </a:xfrm>
          <a:prstGeom prst="rect">
            <a:avLst/>
          </a:prstGeom>
          <a:solidFill>
            <a:srgbClr val="CC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 sz="1800">
                <a:solidFill>
                  <a:srgbClr val="008000"/>
                </a:solidFill>
                <a:latin typeface="Arial" panose="020B0604020202020204" pitchFamily="34" charset="0"/>
              </a:rPr>
              <a:t>Fr. 270.-</a:t>
            </a:r>
            <a:endParaRPr lang="fr-FR" altLang="fr-FR" sz="180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7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569913" y="228600"/>
            <a:ext cx="3479800" cy="2803525"/>
            <a:chOff x="1271" y="0"/>
            <a:chExt cx="3042" cy="2452"/>
          </a:xfrm>
        </p:grpSpPr>
        <p:graphicFrame>
          <p:nvGraphicFramePr>
            <p:cNvPr id="19459" name="Object 3"/>
            <p:cNvGraphicFramePr>
              <a:graphicFrameLocks noChangeAspect="1"/>
            </p:cNvGraphicFramePr>
            <p:nvPr/>
          </p:nvGraphicFramePr>
          <p:xfrm>
            <a:off x="2855" y="397"/>
            <a:ext cx="1458" cy="6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17" name="Image bitmap" r:id="rId3" imgW="2314286" imgH="1028844" progId="Paint.Picture">
                    <p:embed/>
                  </p:oleObj>
                </mc:Choice>
                <mc:Fallback>
                  <p:oleObj name="Image bitmap" r:id="rId3" imgW="2314286" imgH="1028844" progId="Paint.Picture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5" y="397"/>
                          <a:ext cx="1458" cy="6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0" name="Object 4"/>
            <p:cNvGraphicFramePr>
              <a:graphicFrameLocks noChangeAspect="1"/>
            </p:cNvGraphicFramePr>
            <p:nvPr/>
          </p:nvGraphicFramePr>
          <p:xfrm>
            <a:off x="1271" y="393"/>
            <a:ext cx="1458" cy="6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18" name="Image bitmap" r:id="rId5" imgW="2314286" imgH="1019048" progId="Paint.Picture">
                    <p:embed/>
                  </p:oleObj>
                </mc:Choice>
                <mc:Fallback>
                  <p:oleObj name="Image bitmap" r:id="rId5" imgW="2314286" imgH="1019048" progId="Paint.Picture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1" y="393"/>
                          <a:ext cx="1458" cy="6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1" name="Object 5"/>
            <p:cNvGraphicFramePr>
              <a:graphicFrameLocks noChangeAspect="1"/>
            </p:cNvGraphicFramePr>
            <p:nvPr/>
          </p:nvGraphicFramePr>
          <p:xfrm>
            <a:off x="1283" y="1107"/>
            <a:ext cx="1434" cy="6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19" name="Image bitmap" r:id="rId7" imgW="2276793" imgH="1000000" progId="Paint.Picture">
                    <p:embed/>
                  </p:oleObj>
                </mc:Choice>
                <mc:Fallback>
                  <p:oleObj name="Image bitmap" r:id="rId7" imgW="2276793" imgH="1000000" progId="Paint.Picture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3" y="1107"/>
                          <a:ext cx="1434" cy="6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2" name="Object 6"/>
            <p:cNvGraphicFramePr>
              <a:graphicFrameLocks noChangeAspect="1"/>
            </p:cNvGraphicFramePr>
            <p:nvPr/>
          </p:nvGraphicFramePr>
          <p:xfrm>
            <a:off x="2854" y="1115"/>
            <a:ext cx="1434" cy="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20" name="Image bitmap" r:id="rId9" imgW="2276793" imgH="980952" progId="Paint.Picture">
                    <p:embed/>
                  </p:oleObj>
                </mc:Choice>
                <mc:Fallback>
                  <p:oleObj name="Image bitmap" r:id="rId9" imgW="2276793" imgH="980952" progId="Paint.Picture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4" y="1115"/>
                          <a:ext cx="1434" cy="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3" name="Object 7"/>
            <p:cNvGraphicFramePr>
              <a:graphicFrameLocks noChangeAspect="1"/>
            </p:cNvGraphicFramePr>
            <p:nvPr/>
          </p:nvGraphicFramePr>
          <p:xfrm>
            <a:off x="1275" y="1825"/>
            <a:ext cx="1434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21" name="Image bitmap" r:id="rId11" imgW="2276793" imgH="990738" progId="Paint.Picture">
                    <p:embed/>
                  </p:oleObj>
                </mc:Choice>
                <mc:Fallback>
                  <p:oleObj name="Image bitmap" r:id="rId11" imgW="2276793" imgH="990738" progId="Paint.Picture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5" y="1825"/>
                          <a:ext cx="1434" cy="6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4" name="Object 8"/>
            <p:cNvGraphicFramePr>
              <a:graphicFrameLocks noChangeAspect="1"/>
            </p:cNvGraphicFramePr>
            <p:nvPr/>
          </p:nvGraphicFramePr>
          <p:xfrm>
            <a:off x="2846" y="1816"/>
            <a:ext cx="1440" cy="6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22" name="Image bitmap" r:id="rId13" imgW="2285714" imgH="1009791" progId="Paint.Picture">
                    <p:embed/>
                  </p:oleObj>
                </mc:Choice>
                <mc:Fallback>
                  <p:oleObj name="Image bitmap" r:id="rId13" imgW="2285714" imgH="1009791" progId="Paint.Picture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6" y="1816"/>
                          <a:ext cx="1440" cy="6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5" name="Object 9"/>
            <p:cNvGraphicFramePr>
              <a:graphicFrameLocks noChangeAspect="1"/>
            </p:cNvGraphicFramePr>
            <p:nvPr/>
          </p:nvGraphicFramePr>
          <p:xfrm>
            <a:off x="2160" y="0"/>
            <a:ext cx="1380" cy="3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23" name="Image bitmap" r:id="rId15" imgW="2190476" imgH="628571" progId="Paint.Picture">
                    <p:embed/>
                  </p:oleObj>
                </mc:Choice>
                <mc:Fallback>
                  <p:oleObj name="Image bitmap" r:id="rId15" imgW="2190476" imgH="628571" progId="Paint.Picture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0" y="0"/>
                          <a:ext cx="1380" cy="3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466" name="Group 10"/>
          <p:cNvGrpSpPr>
            <a:grpSpLocks/>
          </p:cNvGrpSpPr>
          <p:nvPr/>
        </p:nvGrpSpPr>
        <p:grpSpPr bwMode="auto">
          <a:xfrm>
            <a:off x="533400" y="3124200"/>
            <a:ext cx="3803650" cy="3429000"/>
            <a:chOff x="1257" y="420"/>
            <a:chExt cx="3329" cy="3002"/>
          </a:xfrm>
        </p:grpSpPr>
        <p:graphicFrame>
          <p:nvGraphicFramePr>
            <p:cNvPr id="19467" name="Object 11"/>
            <p:cNvGraphicFramePr>
              <a:graphicFrameLocks noChangeAspect="1"/>
            </p:cNvGraphicFramePr>
            <p:nvPr/>
          </p:nvGraphicFramePr>
          <p:xfrm>
            <a:off x="1257" y="420"/>
            <a:ext cx="1488" cy="9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24" name="Image bitmap" r:id="rId17" imgW="2362530" imgH="1495634" progId="Paint.Picture">
                    <p:embed/>
                  </p:oleObj>
                </mc:Choice>
                <mc:Fallback>
                  <p:oleObj name="Image bitmap" r:id="rId17" imgW="2362530" imgH="1495634" progId="Paint.Picture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57" y="420"/>
                          <a:ext cx="1488" cy="9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8" name="Object 12"/>
            <p:cNvGraphicFramePr>
              <a:graphicFrameLocks noChangeAspect="1"/>
            </p:cNvGraphicFramePr>
            <p:nvPr/>
          </p:nvGraphicFramePr>
          <p:xfrm>
            <a:off x="2852" y="434"/>
            <a:ext cx="1734" cy="9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25" name="Image bitmap" r:id="rId19" imgW="2752381" imgH="1448002" progId="Paint.Picture">
                    <p:embed/>
                  </p:oleObj>
                </mc:Choice>
                <mc:Fallback>
                  <p:oleObj name="Image bitmap" r:id="rId19" imgW="2752381" imgH="1448002" progId="Paint.Picture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2" y="434"/>
                          <a:ext cx="1734" cy="9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9" name="Object 13"/>
            <p:cNvGraphicFramePr>
              <a:graphicFrameLocks noChangeAspect="1"/>
            </p:cNvGraphicFramePr>
            <p:nvPr/>
          </p:nvGraphicFramePr>
          <p:xfrm>
            <a:off x="1299" y="1403"/>
            <a:ext cx="2478" cy="9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26" name="Image bitmap" r:id="rId21" imgW="3933333" imgH="1486107" progId="Paint.Picture">
                    <p:embed/>
                  </p:oleObj>
                </mc:Choice>
                <mc:Fallback>
                  <p:oleObj name="Image bitmap" r:id="rId21" imgW="3933333" imgH="1486107" progId="Paint.Picture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9" y="1403"/>
                          <a:ext cx="2478" cy="9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0" name="Object 14"/>
            <p:cNvGraphicFramePr>
              <a:graphicFrameLocks noChangeAspect="1"/>
            </p:cNvGraphicFramePr>
            <p:nvPr/>
          </p:nvGraphicFramePr>
          <p:xfrm>
            <a:off x="1287" y="2378"/>
            <a:ext cx="1446" cy="10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27" name="Image bitmap" r:id="rId23" imgW="2295238" imgH="1657581" progId="Paint.Picture">
                    <p:embed/>
                  </p:oleObj>
                </mc:Choice>
                <mc:Fallback>
                  <p:oleObj name="Image bitmap" r:id="rId23" imgW="2295238" imgH="1657581" progId="Paint.Picture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7" y="2378"/>
                          <a:ext cx="1446" cy="10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1" name="Object 15"/>
            <p:cNvGraphicFramePr>
              <a:graphicFrameLocks noChangeAspect="1"/>
            </p:cNvGraphicFramePr>
            <p:nvPr/>
          </p:nvGraphicFramePr>
          <p:xfrm>
            <a:off x="2818" y="2374"/>
            <a:ext cx="1524" cy="10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28" name="Image bitmap" r:id="rId25" imgW="2419048" imgH="1657581" progId="Paint.Picture">
                    <p:embed/>
                  </p:oleObj>
                </mc:Choice>
                <mc:Fallback>
                  <p:oleObj name="Image bitmap" r:id="rId25" imgW="2419048" imgH="1657581" progId="Paint.Picture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8" y="2374"/>
                          <a:ext cx="1524" cy="10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9472" name="Picture 16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828800"/>
            <a:ext cx="1447800" cy="88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4572000" y="533400"/>
            <a:ext cx="3924300" cy="466725"/>
          </a:xfrm>
          <a:prstGeom prst="rect">
            <a:avLst/>
          </a:prstGeom>
          <a:noFill/>
          <a:ln w="9525">
            <a:solidFill>
              <a:srgbClr val="FF5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b="0"/>
              <a:t>Découpez les images !</a:t>
            </a:r>
            <a:endParaRPr lang="fr-FR" altLang="fr-FR" b="0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>
            <a:off x="381000" y="1447800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>
            <a:off x="388938" y="2251075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457200" y="3048000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>
            <a:off x="457200" y="4191000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457200" y="5334000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>
            <a:off x="2286000" y="6858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2286000" y="53340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04800" y="1066800"/>
            <a:ext cx="3924300" cy="835025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b="0"/>
              <a:t>Ouvrez votre cahier sur deux pages blanches !</a:t>
            </a:r>
            <a:endParaRPr lang="fr-FR" altLang="fr-FR" b="0"/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5105400" y="1905000"/>
          <a:ext cx="3249613" cy="260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Image bitmap" r:id="rId3" imgW="3247619" imgH="2600000" progId="Paint.Picture">
                  <p:embed/>
                </p:oleObj>
              </mc:Choice>
              <mc:Fallback>
                <p:oleObj name="Image bitmap" r:id="rId3" imgW="3247619" imgH="260000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905000"/>
                        <a:ext cx="3249613" cy="260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5943600" y="2514600"/>
            <a:ext cx="292100" cy="1152525"/>
          </a:xfrm>
          <a:prstGeom prst="rect">
            <a:avLst/>
          </a:prstGeom>
          <a:solidFill>
            <a:srgbClr val="33CC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7239000" y="2514600"/>
            <a:ext cx="304800" cy="115252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04800" y="3429000"/>
            <a:ext cx="3924300" cy="1200150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b="0"/>
              <a:t>Collez les images rouges sur la page de droite et les vertes sur la page de gauche !</a:t>
            </a:r>
            <a:endParaRPr lang="fr-FR" altLang="fr-FR" b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/>
      <p:bldP spid="6150" grpId="0" animBg="1"/>
      <p:bldP spid="6147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4572000" y="754063"/>
            <a:ext cx="4572000" cy="406400"/>
          </a:xfrm>
          <a:prstGeom prst="rect">
            <a:avLst/>
          </a:prstGeom>
          <a:noFill/>
          <a:ln w="9525">
            <a:solidFill>
              <a:srgbClr val="FF5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 b="0"/>
              <a:t>Sources de capitaux</a:t>
            </a:r>
            <a:endParaRPr lang="fr-FR" altLang="fr-FR" sz="2000" b="0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0" y="752475"/>
            <a:ext cx="4572000" cy="4064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 b="0"/>
              <a:t>Emplois des capitaux</a:t>
            </a:r>
            <a:endParaRPr lang="fr-FR" altLang="fr-FR" sz="2000" b="0"/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0" y="228600"/>
            <a:ext cx="9144000" cy="46672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Inventaire</a:t>
            </a:r>
            <a:endParaRPr lang="fr-FR" altLang="fr-FR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4572000" y="762000"/>
            <a:ext cx="0" cy="609600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pSp>
        <p:nvGrpSpPr>
          <p:cNvPr id="11323" name="Group 59"/>
          <p:cNvGrpSpPr>
            <a:grpSpLocks/>
          </p:cNvGrpSpPr>
          <p:nvPr/>
        </p:nvGrpSpPr>
        <p:grpSpPr bwMode="auto">
          <a:xfrm>
            <a:off x="4800600" y="1447800"/>
            <a:ext cx="2052638" cy="831850"/>
            <a:chOff x="192" y="720"/>
            <a:chExt cx="1293" cy="524"/>
          </a:xfrm>
        </p:grpSpPr>
        <p:grpSp>
          <p:nvGrpSpPr>
            <p:cNvPr id="11281" name="Group 17"/>
            <p:cNvGrpSpPr>
              <a:grpSpLocks/>
            </p:cNvGrpSpPr>
            <p:nvPr/>
          </p:nvGrpSpPr>
          <p:grpSpPr bwMode="auto">
            <a:xfrm>
              <a:off x="192" y="720"/>
              <a:ext cx="1293" cy="524"/>
              <a:chOff x="192" y="720"/>
              <a:chExt cx="1293" cy="524"/>
            </a:xfrm>
          </p:grpSpPr>
          <p:graphicFrame>
            <p:nvGraphicFramePr>
              <p:cNvPr id="11282" name="Object 18"/>
              <p:cNvGraphicFramePr>
                <a:graphicFrameLocks noChangeAspect="1"/>
              </p:cNvGraphicFramePr>
              <p:nvPr/>
            </p:nvGraphicFramePr>
            <p:xfrm>
              <a:off x="192" y="720"/>
              <a:ext cx="1293" cy="5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361" name="Image bitmap" r:id="rId3" imgW="2314286" imgH="1019048" progId="Paint.Picture">
                      <p:embed/>
                    </p:oleObj>
                  </mc:Choice>
                  <mc:Fallback>
                    <p:oleObj name="Image bitmap" r:id="rId3" imgW="2314286" imgH="1019048" progId="Paint.Picture">
                      <p:embed/>
                      <p:pic>
                        <p:nvPicPr>
                          <p:cNvPr id="0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2" y="720"/>
                            <a:ext cx="1293" cy="52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283" name="Rectangle 19"/>
              <p:cNvSpPr>
                <a:spLocks noChangeArrowheads="1"/>
              </p:cNvSpPr>
              <p:nvPr/>
            </p:nvSpPr>
            <p:spPr bwMode="auto">
              <a:xfrm>
                <a:off x="314" y="1095"/>
                <a:ext cx="1113" cy="1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fr-CH" altLang="fr-FR" sz="1400" b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Créanciers</a:t>
                </a:r>
                <a:endParaRPr lang="fr-FR" altLang="fr-FR" sz="1400" b="0">
                  <a:solidFill>
                    <a:srgbClr val="000066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290" name="Rectangle 26"/>
            <p:cNvSpPr>
              <a:spLocks noChangeArrowheads="1"/>
            </p:cNvSpPr>
            <p:nvPr/>
          </p:nvSpPr>
          <p:spPr bwMode="auto">
            <a:xfrm>
              <a:off x="232" y="761"/>
              <a:ext cx="81" cy="455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11321" name="Group 57"/>
          <p:cNvGrpSpPr>
            <a:grpSpLocks/>
          </p:cNvGrpSpPr>
          <p:nvPr/>
        </p:nvGrpSpPr>
        <p:grpSpPr bwMode="auto">
          <a:xfrm>
            <a:off x="6629400" y="3027363"/>
            <a:ext cx="2017713" cy="801687"/>
            <a:chOff x="1596" y="1309"/>
            <a:chExt cx="1271" cy="505"/>
          </a:xfrm>
        </p:grpSpPr>
        <p:graphicFrame>
          <p:nvGraphicFramePr>
            <p:cNvPr id="11278" name="Object 14"/>
            <p:cNvGraphicFramePr>
              <a:graphicFrameLocks noChangeAspect="1"/>
            </p:cNvGraphicFramePr>
            <p:nvPr/>
          </p:nvGraphicFramePr>
          <p:xfrm>
            <a:off x="1596" y="1309"/>
            <a:ext cx="1271" cy="5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62" name="Image bitmap" r:id="rId5" imgW="2276793" imgH="980952" progId="Paint.Picture">
                    <p:embed/>
                  </p:oleObj>
                </mc:Choice>
                <mc:Fallback>
                  <p:oleObj name="Image bitmap" r:id="rId5" imgW="2276793" imgH="980952" progId="Paint.Picture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6" y="1309"/>
                          <a:ext cx="1271" cy="5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6" name="Rectangle 22"/>
            <p:cNvSpPr>
              <a:spLocks noChangeArrowheads="1"/>
            </p:cNvSpPr>
            <p:nvPr/>
          </p:nvSpPr>
          <p:spPr bwMode="auto">
            <a:xfrm>
              <a:off x="1716" y="1676"/>
              <a:ext cx="1113" cy="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Capital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91" name="Rectangle 27"/>
            <p:cNvSpPr>
              <a:spLocks noChangeArrowheads="1"/>
            </p:cNvSpPr>
            <p:nvPr/>
          </p:nvSpPr>
          <p:spPr bwMode="auto">
            <a:xfrm>
              <a:off x="1633" y="1330"/>
              <a:ext cx="86" cy="455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11325" name="Group 61"/>
          <p:cNvGrpSpPr>
            <a:grpSpLocks/>
          </p:cNvGrpSpPr>
          <p:nvPr/>
        </p:nvGrpSpPr>
        <p:grpSpPr bwMode="auto">
          <a:xfrm>
            <a:off x="4800600" y="4114800"/>
            <a:ext cx="2019300" cy="808038"/>
            <a:chOff x="195" y="1888"/>
            <a:chExt cx="1272" cy="509"/>
          </a:xfrm>
        </p:grpSpPr>
        <p:graphicFrame>
          <p:nvGraphicFramePr>
            <p:cNvPr id="11279" name="Object 15"/>
            <p:cNvGraphicFramePr>
              <a:graphicFrameLocks noChangeAspect="1"/>
            </p:cNvGraphicFramePr>
            <p:nvPr/>
          </p:nvGraphicFramePr>
          <p:xfrm>
            <a:off x="195" y="1888"/>
            <a:ext cx="1272" cy="5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63" name="Image bitmap" r:id="rId7" imgW="2276793" imgH="990738" progId="Paint.Picture">
                    <p:embed/>
                  </p:oleObj>
                </mc:Choice>
                <mc:Fallback>
                  <p:oleObj name="Image bitmap" r:id="rId7" imgW="2276793" imgH="990738" progId="Paint.Picture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5" y="1888"/>
                          <a:ext cx="1272" cy="5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5" name="Rectangle 21"/>
            <p:cNvSpPr>
              <a:spLocks noChangeArrowheads="1"/>
            </p:cNvSpPr>
            <p:nvPr/>
          </p:nvSpPr>
          <p:spPr bwMode="auto">
            <a:xfrm>
              <a:off x="310" y="2256"/>
              <a:ext cx="1113" cy="1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Hypothèque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92" name="Rectangle 28"/>
            <p:cNvSpPr>
              <a:spLocks noChangeArrowheads="1"/>
            </p:cNvSpPr>
            <p:nvPr/>
          </p:nvSpPr>
          <p:spPr bwMode="auto">
            <a:xfrm>
              <a:off x="220" y="1912"/>
              <a:ext cx="81" cy="455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11320" name="Group 56"/>
          <p:cNvGrpSpPr>
            <a:grpSpLocks/>
          </p:cNvGrpSpPr>
          <p:nvPr/>
        </p:nvGrpSpPr>
        <p:grpSpPr bwMode="auto">
          <a:xfrm>
            <a:off x="6934200" y="1828800"/>
            <a:ext cx="2028825" cy="823913"/>
            <a:chOff x="1588" y="1881"/>
            <a:chExt cx="1278" cy="519"/>
          </a:xfrm>
        </p:grpSpPr>
        <p:grpSp>
          <p:nvGrpSpPr>
            <p:cNvPr id="11319" name="Group 55"/>
            <p:cNvGrpSpPr>
              <a:grpSpLocks/>
            </p:cNvGrpSpPr>
            <p:nvPr/>
          </p:nvGrpSpPr>
          <p:grpSpPr bwMode="auto">
            <a:xfrm>
              <a:off x="1588" y="1881"/>
              <a:ext cx="1278" cy="519"/>
              <a:chOff x="1588" y="1881"/>
              <a:chExt cx="1278" cy="519"/>
            </a:xfrm>
          </p:grpSpPr>
          <p:graphicFrame>
            <p:nvGraphicFramePr>
              <p:cNvPr id="11280" name="Object 16"/>
              <p:cNvGraphicFramePr>
                <a:graphicFrameLocks noChangeAspect="1"/>
              </p:cNvGraphicFramePr>
              <p:nvPr/>
            </p:nvGraphicFramePr>
            <p:xfrm>
              <a:off x="1588" y="1881"/>
              <a:ext cx="1278" cy="5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364" name="Image bitmap" r:id="rId9" imgW="2285714" imgH="1009791" progId="Paint.Picture">
                      <p:embed/>
                    </p:oleObj>
                  </mc:Choice>
                  <mc:Fallback>
                    <p:oleObj name="Image bitmap" r:id="rId9" imgW="2285714" imgH="1009791" progId="Paint.Picture">
                      <p:embed/>
                      <p:pic>
                        <p:nvPicPr>
                          <p:cNvPr id="0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88" y="1881"/>
                            <a:ext cx="1278" cy="51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284" name="Rectangle 20"/>
              <p:cNvSpPr>
                <a:spLocks noChangeArrowheads="1"/>
              </p:cNvSpPr>
              <p:nvPr/>
            </p:nvSpPr>
            <p:spPr bwMode="auto">
              <a:xfrm>
                <a:off x="1696" y="2249"/>
                <a:ext cx="1114" cy="1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fr-CH" altLang="fr-FR" sz="1400" b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Dette bancaire</a:t>
                </a:r>
                <a:endParaRPr lang="fr-FR" altLang="fr-FR" sz="1400" b="0">
                  <a:solidFill>
                    <a:srgbClr val="000066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293" name="Rectangle 29"/>
            <p:cNvSpPr>
              <a:spLocks noChangeArrowheads="1"/>
            </p:cNvSpPr>
            <p:nvPr/>
          </p:nvSpPr>
          <p:spPr bwMode="auto">
            <a:xfrm>
              <a:off x="1621" y="1909"/>
              <a:ext cx="82" cy="455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11318" name="Group 54"/>
          <p:cNvGrpSpPr>
            <a:grpSpLocks/>
          </p:cNvGrpSpPr>
          <p:nvPr/>
        </p:nvGrpSpPr>
        <p:grpSpPr bwMode="auto">
          <a:xfrm>
            <a:off x="6858000" y="5029200"/>
            <a:ext cx="1919288" cy="1325563"/>
            <a:chOff x="4214" y="2234"/>
            <a:chExt cx="1209" cy="835"/>
          </a:xfrm>
        </p:grpSpPr>
        <p:graphicFrame>
          <p:nvGraphicFramePr>
            <p:cNvPr id="11300" name="Object 36"/>
            <p:cNvGraphicFramePr>
              <a:graphicFrameLocks noChangeAspect="1"/>
            </p:cNvGraphicFramePr>
            <p:nvPr/>
          </p:nvGraphicFramePr>
          <p:xfrm>
            <a:off x="4214" y="2234"/>
            <a:ext cx="1209" cy="8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65" name="Image bitmap" r:id="rId11" imgW="2419048" imgH="1657581" progId="Paint.Picture">
                    <p:embed/>
                  </p:oleObj>
                </mc:Choice>
                <mc:Fallback>
                  <p:oleObj name="Image bitmap" r:id="rId11" imgW="2419048" imgH="1657581" progId="Paint.Picture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4" y="2234"/>
                          <a:ext cx="1209" cy="8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05" name="Rectangle 41"/>
            <p:cNvSpPr>
              <a:spLocks noChangeArrowheads="1"/>
            </p:cNvSpPr>
            <p:nvPr/>
          </p:nvSpPr>
          <p:spPr bwMode="auto">
            <a:xfrm>
              <a:off x="4345" y="2913"/>
              <a:ext cx="1008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Fournisseurs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07" name="Rectangle 43"/>
            <p:cNvSpPr>
              <a:spLocks noChangeArrowheads="1"/>
            </p:cNvSpPr>
            <p:nvPr/>
          </p:nvSpPr>
          <p:spPr bwMode="auto">
            <a:xfrm>
              <a:off x="4257" y="2263"/>
              <a:ext cx="80" cy="78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11315" name="Group 51"/>
          <p:cNvGrpSpPr>
            <a:grpSpLocks/>
          </p:cNvGrpSpPr>
          <p:nvPr/>
        </p:nvGrpSpPr>
        <p:grpSpPr bwMode="auto">
          <a:xfrm>
            <a:off x="304800" y="4267200"/>
            <a:ext cx="2182813" cy="1158875"/>
            <a:chOff x="4241" y="683"/>
            <a:chExt cx="1375" cy="730"/>
          </a:xfrm>
        </p:grpSpPr>
        <p:graphicFrame>
          <p:nvGraphicFramePr>
            <p:cNvPr id="11297" name="Object 33"/>
            <p:cNvGraphicFramePr>
              <a:graphicFrameLocks noChangeAspect="1"/>
            </p:cNvGraphicFramePr>
            <p:nvPr/>
          </p:nvGraphicFramePr>
          <p:xfrm>
            <a:off x="4241" y="683"/>
            <a:ext cx="1375" cy="7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66" name="Image bitmap" r:id="rId13" imgW="2752381" imgH="1448002" progId="Paint.Picture">
                    <p:embed/>
                  </p:oleObj>
                </mc:Choice>
                <mc:Fallback>
                  <p:oleObj name="Image bitmap" r:id="rId13" imgW="2752381" imgH="1448002" progId="Paint.Picture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1" y="683"/>
                          <a:ext cx="1375" cy="7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02" name="Rectangle 38"/>
            <p:cNvSpPr>
              <a:spLocks noChangeArrowheads="1"/>
            </p:cNvSpPr>
            <p:nvPr/>
          </p:nvSpPr>
          <p:spPr bwMode="auto">
            <a:xfrm>
              <a:off x="4377" y="1257"/>
              <a:ext cx="1206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Poste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09" name="Rectangle 45"/>
            <p:cNvSpPr>
              <a:spLocks noChangeArrowheads="1"/>
            </p:cNvSpPr>
            <p:nvPr/>
          </p:nvSpPr>
          <p:spPr bwMode="auto">
            <a:xfrm>
              <a:off x="4276" y="706"/>
              <a:ext cx="77" cy="679"/>
            </a:xfrm>
            <a:prstGeom prst="rect">
              <a:avLst/>
            </a:prstGeom>
            <a:solidFill>
              <a:srgbClr val="33CC3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11317" name="Group 53"/>
          <p:cNvGrpSpPr>
            <a:grpSpLocks/>
          </p:cNvGrpSpPr>
          <p:nvPr/>
        </p:nvGrpSpPr>
        <p:grpSpPr bwMode="auto">
          <a:xfrm>
            <a:off x="1143000" y="5562600"/>
            <a:ext cx="3119438" cy="1189038"/>
            <a:chOff x="3009" y="1457"/>
            <a:chExt cx="1965" cy="749"/>
          </a:xfrm>
        </p:grpSpPr>
        <p:graphicFrame>
          <p:nvGraphicFramePr>
            <p:cNvPr id="11298" name="Object 34"/>
            <p:cNvGraphicFramePr>
              <a:graphicFrameLocks noChangeAspect="1"/>
            </p:cNvGraphicFramePr>
            <p:nvPr/>
          </p:nvGraphicFramePr>
          <p:xfrm>
            <a:off x="3009" y="1457"/>
            <a:ext cx="1965" cy="7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67" name="Image bitmap" r:id="rId15" imgW="3933333" imgH="1486107" progId="Paint.Picture">
                    <p:embed/>
                  </p:oleObj>
                </mc:Choice>
                <mc:Fallback>
                  <p:oleObj name="Image bitmap" r:id="rId15" imgW="3933333" imgH="1486107" progId="Paint.Picture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9" y="1457"/>
                          <a:ext cx="1965" cy="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03" name="Rectangle 39"/>
            <p:cNvSpPr>
              <a:spLocks noChangeArrowheads="1"/>
            </p:cNvSpPr>
            <p:nvPr/>
          </p:nvSpPr>
          <p:spPr bwMode="auto">
            <a:xfrm>
              <a:off x="3760" y="2052"/>
              <a:ext cx="1206" cy="1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Immeuble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06" name="Rectangle 42"/>
            <p:cNvSpPr>
              <a:spLocks noChangeArrowheads="1"/>
            </p:cNvSpPr>
            <p:nvPr/>
          </p:nvSpPr>
          <p:spPr bwMode="auto">
            <a:xfrm>
              <a:off x="3791" y="1695"/>
              <a:ext cx="1108" cy="79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1310" name="Rectangle 46"/>
            <p:cNvSpPr>
              <a:spLocks noChangeArrowheads="1"/>
            </p:cNvSpPr>
            <p:nvPr/>
          </p:nvSpPr>
          <p:spPr bwMode="auto">
            <a:xfrm>
              <a:off x="3030" y="1481"/>
              <a:ext cx="77" cy="704"/>
            </a:xfrm>
            <a:prstGeom prst="rect">
              <a:avLst/>
            </a:prstGeom>
            <a:solidFill>
              <a:srgbClr val="33CC3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11314" name="Group 50"/>
          <p:cNvGrpSpPr>
            <a:grpSpLocks/>
          </p:cNvGrpSpPr>
          <p:nvPr/>
        </p:nvGrpSpPr>
        <p:grpSpPr bwMode="auto">
          <a:xfrm>
            <a:off x="228600" y="2362200"/>
            <a:ext cx="1873250" cy="1195388"/>
            <a:chOff x="192" y="2496"/>
            <a:chExt cx="1180" cy="753"/>
          </a:xfrm>
        </p:grpSpPr>
        <p:grpSp>
          <p:nvGrpSpPr>
            <p:cNvPr id="11312" name="Group 48"/>
            <p:cNvGrpSpPr>
              <a:grpSpLocks/>
            </p:cNvGrpSpPr>
            <p:nvPr/>
          </p:nvGrpSpPr>
          <p:grpSpPr bwMode="auto">
            <a:xfrm>
              <a:off x="192" y="2496"/>
              <a:ext cx="1180" cy="753"/>
              <a:chOff x="2976" y="672"/>
              <a:chExt cx="1180" cy="753"/>
            </a:xfrm>
          </p:grpSpPr>
          <p:graphicFrame>
            <p:nvGraphicFramePr>
              <p:cNvPr id="11296" name="Object 32"/>
              <p:cNvGraphicFramePr>
                <a:graphicFrameLocks noChangeAspect="1"/>
              </p:cNvGraphicFramePr>
              <p:nvPr/>
            </p:nvGraphicFramePr>
            <p:xfrm>
              <a:off x="2976" y="672"/>
              <a:ext cx="1180" cy="7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368" name="Image bitmap" r:id="rId17" imgW="2362530" imgH="1495634" progId="Paint.Picture">
                      <p:embed/>
                    </p:oleObj>
                  </mc:Choice>
                  <mc:Fallback>
                    <p:oleObj name="Image bitmap" r:id="rId17" imgW="2362530" imgH="1495634" progId="Paint.Picture">
                      <p:embed/>
                      <p:pic>
                        <p:nvPicPr>
                          <p:cNvPr id="0" name="Object 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76" y="672"/>
                            <a:ext cx="1180" cy="7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308" name="Rectangle 44"/>
              <p:cNvSpPr>
                <a:spLocks noChangeArrowheads="1"/>
              </p:cNvSpPr>
              <p:nvPr/>
            </p:nvSpPr>
            <p:spPr bwMode="auto">
              <a:xfrm>
                <a:off x="3022" y="709"/>
                <a:ext cx="78" cy="670"/>
              </a:xfrm>
              <a:prstGeom prst="rect">
                <a:avLst/>
              </a:prstGeom>
              <a:solidFill>
                <a:srgbClr val="33CC33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sp>
          <p:nvSpPr>
            <p:cNvPr id="11301" name="Rectangle 37"/>
            <p:cNvSpPr>
              <a:spLocks noChangeArrowheads="1"/>
            </p:cNvSpPr>
            <p:nvPr/>
          </p:nvSpPr>
          <p:spPr bwMode="auto">
            <a:xfrm>
              <a:off x="320" y="3084"/>
              <a:ext cx="1010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Stock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1327" name="Group 63"/>
          <p:cNvGrpSpPr>
            <a:grpSpLocks/>
          </p:cNvGrpSpPr>
          <p:nvPr/>
        </p:nvGrpSpPr>
        <p:grpSpPr bwMode="auto">
          <a:xfrm>
            <a:off x="152400" y="1295400"/>
            <a:ext cx="2017713" cy="815975"/>
            <a:chOff x="96" y="816"/>
            <a:chExt cx="1271" cy="514"/>
          </a:xfrm>
        </p:grpSpPr>
        <p:grpSp>
          <p:nvGrpSpPr>
            <p:cNvPr id="11324" name="Group 60"/>
            <p:cNvGrpSpPr>
              <a:grpSpLocks/>
            </p:cNvGrpSpPr>
            <p:nvPr/>
          </p:nvGrpSpPr>
          <p:grpSpPr bwMode="auto">
            <a:xfrm>
              <a:off x="96" y="816"/>
              <a:ext cx="1271" cy="514"/>
              <a:chOff x="203" y="1303"/>
              <a:chExt cx="1271" cy="514"/>
            </a:xfrm>
          </p:grpSpPr>
          <p:graphicFrame>
            <p:nvGraphicFramePr>
              <p:cNvPr id="11277" name="Object 13"/>
              <p:cNvGraphicFramePr>
                <a:graphicFrameLocks noChangeAspect="1"/>
              </p:cNvGraphicFramePr>
              <p:nvPr/>
            </p:nvGraphicFramePr>
            <p:xfrm>
              <a:off x="203" y="1303"/>
              <a:ext cx="1271" cy="5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369" name="Image bitmap" r:id="rId19" imgW="2276793" imgH="1000000" progId="Paint.Picture">
                      <p:embed/>
                    </p:oleObj>
                  </mc:Choice>
                  <mc:Fallback>
                    <p:oleObj name="Image bitmap" r:id="rId19" imgW="2276793" imgH="1000000" progId="Paint.Picture">
                      <p:embed/>
                      <p:pic>
                        <p:nvPicPr>
                          <p:cNvPr id="0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3" y="1303"/>
                            <a:ext cx="1271" cy="51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287" name="Rectangle 23"/>
              <p:cNvSpPr>
                <a:spLocks noChangeArrowheads="1"/>
              </p:cNvSpPr>
              <p:nvPr/>
            </p:nvSpPr>
            <p:spPr bwMode="auto">
              <a:xfrm>
                <a:off x="330" y="1671"/>
                <a:ext cx="1113" cy="1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fr-CH" altLang="fr-FR" sz="1400" b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Caisse</a:t>
                </a:r>
                <a:endParaRPr lang="fr-FR" altLang="fr-FR" sz="1400" b="0">
                  <a:solidFill>
                    <a:srgbClr val="000066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95" name="Rectangle 31"/>
              <p:cNvSpPr>
                <a:spLocks noChangeArrowheads="1"/>
              </p:cNvSpPr>
              <p:nvPr/>
            </p:nvSpPr>
            <p:spPr bwMode="auto">
              <a:xfrm>
                <a:off x="232" y="1333"/>
                <a:ext cx="81" cy="455"/>
              </a:xfrm>
              <a:prstGeom prst="rect">
                <a:avLst/>
              </a:prstGeom>
              <a:solidFill>
                <a:srgbClr val="33CC33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sp>
          <p:nvSpPr>
            <p:cNvPr id="11326" name="Text Box 62"/>
            <p:cNvSpPr txBox="1">
              <a:spLocks noChangeArrowheads="1"/>
            </p:cNvSpPr>
            <p:nvPr/>
          </p:nvSpPr>
          <p:spPr bwMode="auto">
            <a:xfrm>
              <a:off x="906" y="1042"/>
              <a:ext cx="384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800" b="0">
                  <a:latin typeface="Arial" panose="020B0604020202020204" pitchFamily="34" charset="0"/>
                </a:rPr>
                <a:t>270.-</a:t>
              </a:r>
              <a:endParaRPr lang="fr-FR" altLang="fr-FR" sz="800" b="0">
                <a:latin typeface="Arial" panose="020B0604020202020204" pitchFamily="34" charset="0"/>
              </a:endParaRPr>
            </a:p>
          </p:txBody>
        </p:sp>
      </p:grpSp>
      <p:grpSp>
        <p:nvGrpSpPr>
          <p:cNvPr id="11316" name="Group 52"/>
          <p:cNvGrpSpPr>
            <a:grpSpLocks/>
          </p:cNvGrpSpPr>
          <p:nvPr/>
        </p:nvGrpSpPr>
        <p:grpSpPr bwMode="auto">
          <a:xfrm>
            <a:off x="2286000" y="2765425"/>
            <a:ext cx="1820863" cy="1325563"/>
            <a:chOff x="3000" y="2237"/>
            <a:chExt cx="1147" cy="835"/>
          </a:xfrm>
        </p:grpSpPr>
        <p:graphicFrame>
          <p:nvGraphicFramePr>
            <p:cNvPr id="11299" name="Object 35"/>
            <p:cNvGraphicFramePr>
              <a:graphicFrameLocks noChangeAspect="1"/>
            </p:cNvGraphicFramePr>
            <p:nvPr/>
          </p:nvGraphicFramePr>
          <p:xfrm>
            <a:off x="3000" y="2237"/>
            <a:ext cx="1147" cy="8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0" name="Image bitmap" r:id="rId21" imgW="2295238" imgH="1657581" progId="Paint.Picture">
                    <p:embed/>
                  </p:oleObj>
                </mc:Choice>
                <mc:Fallback>
                  <p:oleObj name="Image bitmap" r:id="rId21" imgW="2295238" imgH="1657581" progId="Paint.Picture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0" y="2237"/>
                          <a:ext cx="1147" cy="8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04" name="Rectangle 40"/>
            <p:cNvSpPr>
              <a:spLocks noChangeArrowheads="1"/>
            </p:cNvSpPr>
            <p:nvPr/>
          </p:nvSpPr>
          <p:spPr bwMode="auto">
            <a:xfrm>
              <a:off x="3108" y="2913"/>
              <a:ext cx="1009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Débiteurs (Clients)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11" name="Rectangle 47"/>
            <p:cNvSpPr>
              <a:spLocks noChangeArrowheads="1"/>
            </p:cNvSpPr>
            <p:nvPr/>
          </p:nvSpPr>
          <p:spPr bwMode="auto">
            <a:xfrm>
              <a:off x="3026" y="2267"/>
              <a:ext cx="77" cy="774"/>
            </a:xfrm>
            <a:prstGeom prst="rect">
              <a:avLst/>
            </a:prstGeom>
            <a:solidFill>
              <a:srgbClr val="33CC3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11322" name="Group 58"/>
          <p:cNvGrpSpPr>
            <a:grpSpLocks/>
          </p:cNvGrpSpPr>
          <p:nvPr/>
        </p:nvGrpSpPr>
        <p:grpSpPr bwMode="auto">
          <a:xfrm>
            <a:off x="2286000" y="1676400"/>
            <a:ext cx="2052638" cy="839788"/>
            <a:chOff x="1597" y="723"/>
            <a:chExt cx="1293" cy="529"/>
          </a:xfrm>
        </p:grpSpPr>
        <p:graphicFrame>
          <p:nvGraphicFramePr>
            <p:cNvPr id="11276" name="Object 12"/>
            <p:cNvGraphicFramePr>
              <a:graphicFrameLocks noChangeAspect="1"/>
            </p:cNvGraphicFramePr>
            <p:nvPr/>
          </p:nvGraphicFramePr>
          <p:xfrm>
            <a:off x="1597" y="723"/>
            <a:ext cx="1293" cy="5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1" name="Image bitmap" r:id="rId23" imgW="2314286" imgH="1028844" progId="Paint.Picture">
                    <p:embed/>
                  </p:oleObj>
                </mc:Choice>
                <mc:Fallback>
                  <p:oleObj name="Image bitmap" r:id="rId23" imgW="2314286" imgH="1028844" progId="Paint.Picture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7" y="723"/>
                          <a:ext cx="1293" cy="5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8" name="Rectangle 24"/>
            <p:cNvSpPr>
              <a:spLocks noChangeArrowheads="1"/>
            </p:cNvSpPr>
            <p:nvPr/>
          </p:nvSpPr>
          <p:spPr bwMode="auto">
            <a:xfrm>
              <a:off x="1737" y="1092"/>
              <a:ext cx="1113" cy="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Véhicules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94" name="Rectangle 30"/>
            <p:cNvSpPr>
              <a:spLocks noChangeArrowheads="1"/>
            </p:cNvSpPr>
            <p:nvPr/>
          </p:nvSpPr>
          <p:spPr bwMode="auto">
            <a:xfrm>
              <a:off x="1634" y="755"/>
              <a:ext cx="81" cy="455"/>
            </a:xfrm>
            <a:prstGeom prst="rect">
              <a:avLst/>
            </a:prstGeom>
            <a:solidFill>
              <a:srgbClr val="33CC3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4572000" y="754063"/>
            <a:ext cx="4572000" cy="406400"/>
          </a:xfrm>
          <a:prstGeom prst="rect">
            <a:avLst/>
          </a:prstGeom>
          <a:noFill/>
          <a:ln w="9525">
            <a:solidFill>
              <a:srgbClr val="FF5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 b="0"/>
              <a:t>Sources de capitaux</a:t>
            </a:r>
            <a:endParaRPr lang="fr-FR" altLang="fr-FR" sz="2000" b="0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0" y="752475"/>
            <a:ext cx="4572000" cy="4064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 b="0"/>
              <a:t>Emplois des capitaux</a:t>
            </a:r>
            <a:endParaRPr lang="fr-FR" altLang="fr-FR" sz="2000" b="0"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46672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Inventaire</a:t>
            </a:r>
            <a:endParaRPr lang="fr-FR" altLang="fr-FR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4572000" y="762000"/>
            <a:ext cx="0" cy="609600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pSp>
        <p:nvGrpSpPr>
          <p:cNvPr id="24582" name="Group 6"/>
          <p:cNvGrpSpPr>
            <a:grpSpLocks/>
          </p:cNvGrpSpPr>
          <p:nvPr/>
        </p:nvGrpSpPr>
        <p:grpSpPr bwMode="auto">
          <a:xfrm>
            <a:off x="6781800" y="2133600"/>
            <a:ext cx="2052638" cy="831850"/>
            <a:chOff x="192" y="720"/>
            <a:chExt cx="1293" cy="524"/>
          </a:xfrm>
        </p:grpSpPr>
        <p:grpSp>
          <p:nvGrpSpPr>
            <p:cNvPr id="24583" name="Group 7"/>
            <p:cNvGrpSpPr>
              <a:grpSpLocks/>
            </p:cNvGrpSpPr>
            <p:nvPr/>
          </p:nvGrpSpPr>
          <p:grpSpPr bwMode="auto">
            <a:xfrm>
              <a:off x="192" y="720"/>
              <a:ext cx="1293" cy="524"/>
              <a:chOff x="192" y="720"/>
              <a:chExt cx="1293" cy="524"/>
            </a:xfrm>
          </p:grpSpPr>
          <p:graphicFrame>
            <p:nvGraphicFramePr>
              <p:cNvPr id="24584" name="Object 8"/>
              <p:cNvGraphicFramePr>
                <a:graphicFrameLocks noChangeAspect="1"/>
              </p:cNvGraphicFramePr>
              <p:nvPr/>
            </p:nvGraphicFramePr>
            <p:xfrm>
              <a:off x="192" y="720"/>
              <a:ext cx="1293" cy="5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665" name="Image bitmap" r:id="rId3" imgW="2314286" imgH="1019048" progId="Paint.Picture">
                      <p:embed/>
                    </p:oleObj>
                  </mc:Choice>
                  <mc:Fallback>
                    <p:oleObj name="Image bitmap" r:id="rId3" imgW="2314286" imgH="1019048" progId="Paint.Picture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2" y="720"/>
                            <a:ext cx="1293" cy="52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4585" name="Rectangle 9"/>
              <p:cNvSpPr>
                <a:spLocks noChangeArrowheads="1"/>
              </p:cNvSpPr>
              <p:nvPr/>
            </p:nvSpPr>
            <p:spPr bwMode="auto">
              <a:xfrm>
                <a:off x="314" y="1095"/>
                <a:ext cx="1113" cy="1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fr-CH" altLang="fr-FR" sz="1400" b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Créanciers</a:t>
                </a:r>
                <a:endParaRPr lang="fr-FR" altLang="fr-FR" sz="1400" b="0">
                  <a:solidFill>
                    <a:srgbClr val="000066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4586" name="Rectangle 10"/>
            <p:cNvSpPr>
              <a:spLocks noChangeArrowheads="1"/>
            </p:cNvSpPr>
            <p:nvPr/>
          </p:nvSpPr>
          <p:spPr bwMode="auto">
            <a:xfrm>
              <a:off x="232" y="761"/>
              <a:ext cx="81" cy="455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4587" name="Group 11"/>
          <p:cNvGrpSpPr>
            <a:grpSpLocks/>
          </p:cNvGrpSpPr>
          <p:nvPr/>
        </p:nvGrpSpPr>
        <p:grpSpPr bwMode="auto">
          <a:xfrm>
            <a:off x="5867400" y="5638800"/>
            <a:ext cx="2017713" cy="801688"/>
            <a:chOff x="1596" y="1309"/>
            <a:chExt cx="1271" cy="505"/>
          </a:xfrm>
        </p:grpSpPr>
        <p:graphicFrame>
          <p:nvGraphicFramePr>
            <p:cNvPr id="24588" name="Object 12"/>
            <p:cNvGraphicFramePr>
              <a:graphicFrameLocks noChangeAspect="1"/>
            </p:cNvGraphicFramePr>
            <p:nvPr/>
          </p:nvGraphicFramePr>
          <p:xfrm>
            <a:off x="1596" y="1309"/>
            <a:ext cx="1271" cy="5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66" name="Image bitmap" r:id="rId5" imgW="2276793" imgH="980952" progId="Paint.Picture">
                    <p:embed/>
                  </p:oleObj>
                </mc:Choice>
                <mc:Fallback>
                  <p:oleObj name="Image bitmap" r:id="rId5" imgW="2276793" imgH="980952" progId="Paint.Picture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6" y="1309"/>
                          <a:ext cx="1271" cy="5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89" name="Rectangle 13"/>
            <p:cNvSpPr>
              <a:spLocks noChangeArrowheads="1"/>
            </p:cNvSpPr>
            <p:nvPr/>
          </p:nvSpPr>
          <p:spPr bwMode="auto">
            <a:xfrm>
              <a:off x="1716" y="1676"/>
              <a:ext cx="1113" cy="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Capital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590" name="Rectangle 14"/>
            <p:cNvSpPr>
              <a:spLocks noChangeArrowheads="1"/>
            </p:cNvSpPr>
            <p:nvPr/>
          </p:nvSpPr>
          <p:spPr bwMode="auto">
            <a:xfrm>
              <a:off x="1633" y="1330"/>
              <a:ext cx="86" cy="455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4591" name="Group 15"/>
          <p:cNvGrpSpPr>
            <a:grpSpLocks/>
          </p:cNvGrpSpPr>
          <p:nvPr/>
        </p:nvGrpSpPr>
        <p:grpSpPr bwMode="auto">
          <a:xfrm>
            <a:off x="6638925" y="3900488"/>
            <a:ext cx="2019300" cy="808037"/>
            <a:chOff x="195" y="1888"/>
            <a:chExt cx="1272" cy="509"/>
          </a:xfrm>
        </p:grpSpPr>
        <p:graphicFrame>
          <p:nvGraphicFramePr>
            <p:cNvPr id="24592" name="Object 16"/>
            <p:cNvGraphicFramePr>
              <a:graphicFrameLocks noChangeAspect="1"/>
            </p:cNvGraphicFramePr>
            <p:nvPr/>
          </p:nvGraphicFramePr>
          <p:xfrm>
            <a:off x="195" y="1888"/>
            <a:ext cx="1272" cy="5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67" name="Image bitmap" r:id="rId7" imgW="2276793" imgH="990738" progId="Paint.Picture">
                    <p:embed/>
                  </p:oleObj>
                </mc:Choice>
                <mc:Fallback>
                  <p:oleObj name="Image bitmap" r:id="rId7" imgW="2276793" imgH="990738" progId="Paint.Picture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5" y="1888"/>
                          <a:ext cx="1272" cy="5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93" name="Rectangle 17"/>
            <p:cNvSpPr>
              <a:spLocks noChangeArrowheads="1"/>
            </p:cNvSpPr>
            <p:nvPr/>
          </p:nvSpPr>
          <p:spPr bwMode="auto">
            <a:xfrm>
              <a:off x="310" y="2256"/>
              <a:ext cx="1113" cy="1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Hypothèque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594" name="Rectangle 18"/>
            <p:cNvSpPr>
              <a:spLocks noChangeArrowheads="1"/>
            </p:cNvSpPr>
            <p:nvPr/>
          </p:nvSpPr>
          <p:spPr bwMode="auto">
            <a:xfrm>
              <a:off x="220" y="1912"/>
              <a:ext cx="81" cy="455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4595" name="Group 19"/>
          <p:cNvGrpSpPr>
            <a:grpSpLocks/>
          </p:cNvGrpSpPr>
          <p:nvPr/>
        </p:nvGrpSpPr>
        <p:grpSpPr bwMode="auto">
          <a:xfrm>
            <a:off x="4800600" y="3016250"/>
            <a:ext cx="2028825" cy="823913"/>
            <a:chOff x="1588" y="1881"/>
            <a:chExt cx="1278" cy="519"/>
          </a:xfrm>
        </p:grpSpPr>
        <p:grpSp>
          <p:nvGrpSpPr>
            <p:cNvPr id="24596" name="Group 20"/>
            <p:cNvGrpSpPr>
              <a:grpSpLocks/>
            </p:cNvGrpSpPr>
            <p:nvPr/>
          </p:nvGrpSpPr>
          <p:grpSpPr bwMode="auto">
            <a:xfrm>
              <a:off x="1588" y="1881"/>
              <a:ext cx="1278" cy="519"/>
              <a:chOff x="1588" y="1881"/>
              <a:chExt cx="1278" cy="519"/>
            </a:xfrm>
          </p:grpSpPr>
          <p:graphicFrame>
            <p:nvGraphicFramePr>
              <p:cNvPr id="24597" name="Object 21"/>
              <p:cNvGraphicFramePr>
                <a:graphicFrameLocks noChangeAspect="1"/>
              </p:cNvGraphicFramePr>
              <p:nvPr/>
            </p:nvGraphicFramePr>
            <p:xfrm>
              <a:off x="1588" y="1881"/>
              <a:ext cx="1278" cy="5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668" name="Image bitmap" r:id="rId9" imgW="2285714" imgH="1009791" progId="Paint.Picture">
                      <p:embed/>
                    </p:oleObj>
                  </mc:Choice>
                  <mc:Fallback>
                    <p:oleObj name="Image bitmap" r:id="rId9" imgW="2285714" imgH="1009791" progId="Paint.Picture">
                      <p:embed/>
                      <p:pic>
                        <p:nvPicPr>
                          <p:cNvPr id="0" name="Object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88" y="1881"/>
                            <a:ext cx="1278" cy="51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4598" name="Rectangle 22"/>
              <p:cNvSpPr>
                <a:spLocks noChangeArrowheads="1"/>
              </p:cNvSpPr>
              <p:nvPr/>
            </p:nvSpPr>
            <p:spPr bwMode="auto">
              <a:xfrm>
                <a:off x="1696" y="2249"/>
                <a:ext cx="1114" cy="1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fr-CH" altLang="fr-FR" sz="1400" b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Dette bancaire</a:t>
                </a:r>
                <a:endParaRPr lang="fr-FR" altLang="fr-FR" sz="1400" b="0">
                  <a:solidFill>
                    <a:srgbClr val="000066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4599" name="Rectangle 23"/>
            <p:cNvSpPr>
              <a:spLocks noChangeArrowheads="1"/>
            </p:cNvSpPr>
            <p:nvPr/>
          </p:nvSpPr>
          <p:spPr bwMode="auto">
            <a:xfrm>
              <a:off x="1621" y="1909"/>
              <a:ext cx="82" cy="455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4600" name="Group 24"/>
          <p:cNvGrpSpPr>
            <a:grpSpLocks/>
          </p:cNvGrpSpPr>
          <p:nvPr/>
        </p:nvGrpSpPr>
        <p:grpSpPr bwMode="auto">
          <a:xfrm>
            <a:off x="295275" y="4719638"/>
            <a:ext cx="2052638" cy="839787"/>
            <a:chOff x="1597" y="723"/>
            <a:chExt cx="1293" cy="529"/>
          </a:xfrm>
        </p:grpSpPr>
        <p:graphicFrame>
          <p:nvGraphicFramePr>
            <p:cNvPr id="24601" name="Object 25"/>
            <p:cNvGraphicFramePr>
              <a:graphicFrameLocks noChangeAspect="1"/>
            </p:cNvGraphicFramePr>
            <p:nvPr/>
          </p:nvGraphicFramePr>
          <p:xfrm>
            <a:off x="1597" y="723"/>
            <a:ext cx="1293" cy="5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69" name="Image bitmap" r:id="rId11" imgW="2314286" imgH="1028844" progId="Paint.Picture">
                    <p:embed/>
                  </p:oleObj>
                </mc:Choice>
                <mc:Fallback>
                  <p:oleObj name="Image bitmap" r:id="rId11" imgW="2314286" imgH="1028844" progId="Paint.Picture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7" y="723"/>
                          <a:ext cx="1293" cy="5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602" name="Rectangle 26"/>
            <p:cNvSpPr>
              <a:spLocks noChangeArrowheads="1"/>
            </p:cNvSpPr>
            <p:nvPr/>
          </p:nvSpPr>
          <p:spPr bwMode="auto">
            <a:xfrm>
              <a:off x="1737" y="1092"/>
              <a:ext cx="1113" cy="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Véhicules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603" name="Rectangle 27"/>
            <p:cNvSpPr>
              <a:spLocks noChangeArrowheads="1"/>
            </p:cNvSpPr>
            <p:nvPr/>
          </p:nvSpPr>
          <p:spPr bwMode="auto">
            <a:xfrm>
              <a:off x="1634" y="755"/>
              <a:ext cx="81" cy="455"/>
            </a:xfrm>
            <a:prstGeom prst="rect">
              <a:avLst/>
            </a:prstGeom>
            <a:solidFill>
              <a:srgbClr val="33CC3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4604" name="Group 28"/>
          <p:cNvGrpSpPr>
            <a:grpSpLocks/>
          </p:cNvGrpSpPr>
          <p:nvPr/>
        </p:nvGrpSpPr>
        <p:grpSpPr bwMode="auto">
          <a:xfrm>
            <a:off x="4800600" y="1295400"/>
            <a:ext cx="1919288" cy="1325563"/>
            <a:chOff x="4214" y="2234"/>
            <a:chExt cx="1209" cy="835"/>
          </a:xfrm>
        </p:grpSpPr>
        <p:graphicFrame>
          <p:nvGraphicFramePr>
            <p:cNvPr id="24605" name="Object 29"/>
            <p:cNvGraphicFramePr>
              <a:graphicFrameLocks noChangeAspect="1"/>
            </p:cNvGraphicFramePr>
            <p:nvPr/>
          </p:nvGraphicFramePr>
          <p:xfrm>
            <a:off x="4214" y="2234"/>
            <a:ext cx="1209" cy="8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70" name="Image bitmap" r:id="rId13" imgW="2419048" imgH="1657581" progId="Paint.Picture">
                    <p:embed/>
                  </p:oleObj>
                </mc:Choice>
                <mc:Fallback>
                  <p:oleObj name="Image bitmap" r:id="rId13" imgW="2419048" imgH="1657581" progId="Paint.Picture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4" y="2234"/>
                          <a:ext cx="1209" cy="8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606" name="Rectangle 30"/>
            <p:cNvSpPr>
              <a:spLocks noChangeArrowheads="1"/>
            </p:cNvSpPr>
            <p:nvPr/>
          </p:nvSpPr>
          <p:spPr bwMode="auto">
            <a:xfrm>
              <a:off x="4345" y="2913"/>
              <a:ext cx="1008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Fournisseurs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607" name="Rectangle 31"/>
            <p:cNvSpPr>
              <a:spLocks noChangeArrowheads="1"/>
            </p:cNvSpPr>
            <p:nvPr/>
          </p:nvSpPr>
          <p:spPr bwMode="auto">
            <a:xfrm>
              <a:off x="4257" y="2263"/>
              <a:ext cx="80" cy="78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4608" name="Group 32"/>
          <p:cNvGrpSpPr>
            <a:grpSpLocks/>
          </p:cNvGrpSpPr>
          <p:nvPr/>
        </p:nvGrpSpPr>
        <p:grpSpPr bwMode="auto">
          <a:xfrm>
            <a:off x="2209800" y="1843088"/>
            <a:ext cx="2182813" cy="1158875"/>
            <a:chOff x="4241" y="683"/>
            <a:chExt cx="1375" cy="730"/>
          </a:xfrm>
        </p:grpSpPr>
        <p:graphicFrame>
          <p:nvGraphicFramePr>
            <p:cNvPr id="24609" name="Object 33"/>
            <p:cNvGraphicFramePr>
              <a:graphicFrameLocks noChangeAspect="1"/>
            </p:cNvGraphicFramePr>
            <p:nvPr/>
          </p:nvGraphicFramePr>
          <p:xfrm>
            <a:off x="4241" y="683"/>
            <a:ext cx="1375" cy="7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71" name="Image bitmap" r:id="rId15" imgW="2752381" imgH="1448002" progId="Paint.Picture">
                    <p:embed/>
                  </p:oleObj>
                </mc:Choice>
                <mc:Fallback>
                  <p:oleObj name="Image bitmap" r:id="rId15" imgW="2752381" imgH="1448002" progId="Paint.Picture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1" y="683"/>
                          <a:ext cx="1375" cy="7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610" name="Rectangle 34"/>
            <p:cNvSpPr>
              <a:spLocks noChangeArrowheads="1"/>
            </p:cNvSpPr>
            <p:nvPr/>
          </p:nvSpPr>
          <p:spPr bwMode="auto">
            <a:xfrm>
              <a:off x="4377" y="1257"/>
              <a:ext cx="1206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Poste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611" name="Rectangle 35"/>
            <p:cNvSpPr>
              <a:spLocks noChangeArrowheads="1"/>
            </p:cNvSpPr>
            <p:nvPr/>
          </p:nvSpPr>
          <p:spPr bwMode="auto">
            <a:xfrm>
              <a:off x="4276" y="706"/>
              <a:ext cx="77" cy="679"/>
            </a:xfrm>
            <a:prstGeom prst="rect">
              <a:avLst/>
            </a:prstGeom>
            <a:solidFill>
              <a:srgbClr val="33CC3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4612" name="Group 36"/>
          <p:cNvGrpSpPr>
            <a:grpSpLocks/>
          </p:cNvGrpSpPr>
          <p:nvPr/>
        </p:nvGrpSpPr>
        <p:grpSpPr bwMode="auto">
          <a:xfrm>
            <a:off x="1219200" y="5562600"/>
            <a:ext cx="3119438" cy="1189038"/>
            <a:chOff x="3009" y="1457"/>
            <a:chExt cx="1965" cy="749"/>
          </a:xfrm>
        </p:grpSpPr>
        <p:graphicFrame>
          <p:nvGraphicFramePr>
            <p:cNvPr id="24613" name="Object 37"/>
            <p:cNvGraphicFramePr>
              <a:graphicFrameLocks noChangeAspect="1"/>
            </p:cNvGraphicFramePr>
            <p:nvPr/>
          </p:nvGraphicFramePr>
          <p:xfrm>
            <a:off x="3009" y="1457"/>
            <a:ext cx="1965" cy="7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72" name="Image bitmap" r:id="rId17" imgW="3933333" imgH="1486107" progId="Paint.Picture">
                    <p:embed/>
                  </p:oleObj>
                </mc:Choice>
                <mc:Fallback>
                  <p:oleObj name="Image bitmap" r:id="rId17" imgW="3933333" imgH="1486107" progId="Paint.Picture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9" y="1457"/>
                          <a:ext cx="1965" cy="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614" name="Rectangle 38"/>
            <p:cNvSpPr>
              <a:spLocks noChangeArrowheads="1"/>
            </p:cNvSpPr>
            <p:nvPr/>
          </p:nvSpPr>
          <p:spPr bwMode="auto">
            <a:xfrm>
              <a:off x="3760" y="2052"/>
              <a:ext cx="1206" cy="1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Immeuble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615" name="Rectangle 39"/>
            <p:cNvSpPr>
              <a:spLocks noChangeArrowheads="1"/>
            </p:cNvSpPr>
            <p:nvPr/>
          </p:nvSpPr>
          <p:spPr bwMode="auto">
            <a:xfrm>
              <a:off x="3791" y="1695"/>
              <a:ext cx="1108" cy="79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4616" name="Rectangle 40"/>
            <p:cNvSpPr>
              <a:spLocks noChangeArrowheads="1"/>
            </p:cNvSpPr>
            <p:nvPr/>
          </p:nvSpPr>
          <p:spPr bwMode="auto">
            <a:xfrm>
              <a:off x="3030" y="1481"/>
              <a:ext cx="77" cy="704"/>
            </a:xfrm>
            <a:prstGeom prst="rect">
              <a:avLst/>
            </a:prstGeom>
            <a:solidFill>
              <a:srgbClr val="33CC3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4617" name="Group 41"/>
          <p:cNvGrpSpPr>
            <a:grpSpLocks/>
          </p:cNvGrpSpPr>
          <p:nvPr/>
        </p:nvGrpSpPr>
        <p:grpSpPr bwMode="auto">
          <a:xfrm>
            <a:off x="255588" y="2478088"/>
            <a:ext cx="1820862" cy="1325562"/>
            <a:chOff x="3000" y="2237"/>
            <a:chExt cx="1147" cy="835"/>
          </a:xfrm>
        </p:grpSpPr>
        <p:graphicFrame>
          <p:nvGraphicFramePr>
            <p:cNvPr id="24618" name="Object 42"/>
            <p:cNvGraphicFramePr>
              <a:graphicFrameLocks noChangeAspect="1"/>
            </p:cNvGraphicFramePr>
            <p:nvPr/>
          </p:nvGraphicFramePr>
          <p:xfrm>
            <a:off x="3000" y="2237"/>
            <a:ext cx="1147" cy="8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73" name="Image bitmap" r:id="rId19" imgW="2295238" imgH="1657581" progId="Paint.Picture">
                    <p:embed/>
                  </p:oleObj>
                </mc:Choice>
                <mc:Fallback>
                  <p:oleObj name="Image bitmap" r:id="rId19" imgW="2295238" imgH="1657581" progId="Paint.Picture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0" y="2237"/>
                          <a:ext cx="1147" cy="8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619" name="Rectangle 43"/>
            <p:cNvSpPr>
              <a:spLocks noChangeArrowheads="1"/>
            </p:cNvSpPr>
            <p:nvPr/>
          </p:nvSpPr>
          <p:spPr bwMode="auto">
            <a:xfrm>
              <a:off x="3108" y="2913"/>
              <a:ext cx="1009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Débiteurs (Clients)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620" name="Rectangle 44"/>
            <p:cNvSpPr>
              <a:spLocks noChangeArrowheads="1"/>
            </p:cNvSpPr>
            <p:nvPr/>
          </p:nvSpPr>
          <p:spPr bwMode="auto">
            <a:xfrm>
              <a:off x="3026" y="2267"/>
              <a:ext cx="77" cy="774"/>
            </a:xfrm>
            <a:prstGeom prst="rect">
              <a:avLst/>
            </a:prstGeom>
            <a:solidFill>
              <a:srgbClr val="33CC3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4621" name="Group 45"/>
          <p:cNvGrpSpPr>
            <a:grpSpLocks/>
          </p:cNvGrpSpPr>
          <p:nvPr/>
        </p:nvGrpSpPr>
        <p:grpSpPr bwMode="auto">
          <a:xfrm>
            <a:off x="2411413" y="3076575"/>
            <a:ext cx="1873250" cy="1195388"/>
            <a:chOff x="192" y="2496"/>
            <a:chExt cx="1180" cy="753"/>
          </a:xfrm>
        </p:grpSpPr>
        <p:grpSp>
          <p:nvGrpSpPr>
            <p:cNvPr id="24622" name="Group 46"/>
            <p:cNvGrpSpPr>
              <a:grpSpLocks/>
            </p:cNvGrpSpPr>
            <p:nvPr/>
          </p:nvGrpSpPr>
          <p:grpSpPr bwMode="auto">
            <a:xfrm>
              <a:off x="192" y="2496"/>
              <a:ext cx="1180" cy="753"/>
              <a:chOff x="2976" y="672"/>
              <a:chExt cx="1180" cy="753"/>
            </a:xfrm>
          </p:grpSpPr>
          <p:graphicFrame>
            <p:nvGraphicFramePr>
              <p:cNvPr id="24623" name="Object 47"/>
              <p:cNvGraphicFramePr>
                <a:graphicFrameLocks noChangeAspect="1"/>
              </p:cNvGraphicFramePr>
              <p:nvPr/>
            </p:nvGraphicFramePr>
            <p:xfrm>
              <a:off x="2976" y="672"/>
              <a:ext cx="1180" cy="7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674" name="Image bitmap" r:id="rId21" imgW="2362530" imgH="1495634" progId="Paint.Picture">
                      <p:embed/>
                    </p:oleObj>
                  </mc:Choice>
                  <mc:Fallback>
                    <p:oleObj name="Image bitmap" r:id="rId21" imgW="2362530" imgH="1495634" progId="Paint.Picture">
                      <p:embed/>
                      <p:pic>
                        <p:nvPicPr>
                          <p:cNvPr id="0" name="Object 4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76" y="672"/>
                            <a:ext cx="1180" cy="7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4624" name="Rectangle 48"/>
              <p:cNvSpPr>
                <a:spLocks noChangeArrowheads="1"/>
              </p:cNvSpPr>
              <p:nvPr/>
            </p:nvSpPr>
            <p:spPr bwMode="auto">
              <a:xfrm>
                <a:off x="3022" y="709"/>
                <a:ext cx="78" cy="670"/>
              </a:xfrm>
              <a:prstGeom prst="rect">
                <a:avLst/>
              </a:prstGeom>
              <a:solidFill>
                <a:srgbClr val="33CC33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sp>
          <p:nvSpPr>
            <p:cNvPr id="24625" name="Rectangle 49"/>
            <p:cNvSpPr>
              <a:spLocks noChangeArrowheads="1"/>
            </p:cNvSpPr>
            <p:nvPr/>
          </p:nvSpPr>
          <p:spPr bwMode="auto">
            <a:xfrm>
              <a:off x="320" y="3084"/>
              <a:ext cx="1010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Stock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4626" name="Group 50"/>
          <p:cNvGrpSpPr>
            <a:grpSpLocks/>
          </p:cNvGrpSpPr>
          <p:nvPr/>
        </p:nvGrpSpPr>
        <p:grpSpPr bwMode="auto">
          <a:xfrm>
            <a:off x="152400" y="1295400"/>
            <a:ext cx="2017713" cy="815975"/>
            <a:chOff x="96" y="816"/>
            <a:chExt cx="1271" cy="514"/>
          </a:xfrm>
        </p:grpSpPr>
        <p:grpSp>
          <p:nvGrpSpPr>
            <p:cNvPr id="24627" name="Group 51"/>
            <p:cNvGrpSpPr>
              <a:grpSpLocks/>
            </p:cNvGrpSpPr>
            <p:nvPr/>
          </p:nvGrpSpPr>
          <p:grpSpPr bwMode="auto">
            <a:xfrm>
              <a:off x="96" y="816"/>
              <a:ext cx="1271" cy="514"/>
              <a:chOff x="203" y="1303"/>
              <a:chExt cx="1271" cy="514"/>
            </a:xfrm>
          </p:grpSpPr>
          <p:graphicFrame>
            <p:nvGraphicFramePr>
              <p:cNvPr id="24628" name="Object 52"/>
              <p:cNvGraphicFramePr>
                <a:graphicFrameLocks noChangeAspect="1"/>
              </p:cNvGraphicFramePr>
              <p:nvPr/>
            </p:nvGraphicFramePr>
            <p:xfrm>
              <a:off x="203" y="1303"/>
              <a:ext cx="1271" cy="5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675" name="Image bitmap" r:id="rId23" imgW="2276793" imgH="1000000" progId="Paint.Picture">
                      <p:embed/>
                    </p:oleObj>
                  </mc:Choice>
                  <mc:Fallback>
                    <p:oleObj name="Image bitmap" r:id="rId23" imgW="2276793" imgH="1000000" progId="Paint.Picture">
                      <p:embed/>
                      <p:pic>
                        <p:nvPicPr>
                          <p:cNvPr id="0" name="Object 5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3" y="1303"/>
                            <a:ext cx="1271" cy="51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4629" name="Rectangle 53"/>
              <p:cNvSpPr>
                <a:spLocks noChangeArrowheads="1"/>
              </p:cNvSpPr>
              <p:nvPr/>
            </p:nvSpPr>
            <p:spPr bwMode="auto">
              <a:xfrm>
                <a:off x="330" y="1671"/>
                <a:ext cx="1113" cy="1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fr-CH" altLang="fr-FR" sz="1400" b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Caisse</a:t>
                </a:r>
                <a:endParaRPr lang="fr-FR" altLang="fr-FR" sz="1400" b="0">
                  <a:solidFill>
                    <a:srgbClr val="000066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630" name="Rectangle 54"/>
              <p:cNvSpPr>
                <a:spLocks noChangeArrowheads="1"/>
              </p:cNvSpPr>
              <p:nvPr/>
            </p:nvSpPr>
            <p:spPr bwMode="auto">
              <a:xfrm>
                <a:off x="232" y="1333"/>
                <a:ext cx="81" cy="455"/>
              </a:xfrm>
              <a:prstGeom prst="rect">
                <a:avLst/>
              </a:prstGeom>
              <a:solidFill>
                <a:srgbClr val="33CC33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sp>
          <p:nvSpPr>
            <p:cNvPr id="24631" name="Text Box 55"/>
            <p:cNvSpPr txBox="1">
              <a:spLocks noChangeArrowheads="1"/>
            </p:cNvSpPr>
            <p:nvPr/>
          </p:nvSpPr>
          <p:spPr bwMode="auto">
            <a:xfrm>
              <a:off x="906" y="1042"/>
              <a:ext cx="384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800" b="0">
                  <a:latin typeface="Arial" panose="020B0604020202020204" pitchFamily="34" charset="0"/>
                </a:rPr>
                <a:t>270.-</a:t>
              </a:r>
              <a:endParaRPr lang="fr-FR" altLang="fr-FR" sz="800" b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572000" y="754063"/>
            <a:ext cx="4572000" cy="466725"/>
          </a:xfrm>
          <a:prstGeom prst="rect">
            <a:avLst/>
          </a:prstGeom>
          <a:noFill/>
          <a:ln w="9525">
            <a:solidFill>
              <a:srgbClr val="FF5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Passif</a:t>
            </a:r>
            <a:endParaRPr lang="fr-FR" altLang="fr-FR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0" y="752475"/>
            <a:ext cx="4572000" cy="46672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Actif</a:t>
            </a:r>
            <a:endParaRPr lang="fr-FR" altLang="fr-FR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0" y="192088"/>
            <a:ext cx="9144000" cy="528637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800"/>
              <a:t>B i l a n</a:t>
            </a:r>
            <a:endParaRPr lang="fr-FR" altLang="fr-FR" sz="2800"/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4572000" y="762000"/>
            <a:ext cx="0" cy="609600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pSp>
        <p:nvGrpSpPr>
          <p:cNvPr id="25606" name="Group 6"/>
          <p:cNvGrpSpPr>
            <a:grpSpLocks/>
          </p:cNvGrpSpPr>
          <p:nvPr/>
        </p:nvGrpSpPr>
        <p:grpSpPr bwMode="auto">
          <a:xfrm>
            <a:off x="6781800" y="2133600"/>
            <a:ext cx="2052638" cy="831850"/>
            <a:chOff x="192" y="720"/>
            <a:chExt cx="1293" cy="524"/>
          </a:xfrm>
        </p:grpSpPr>
        <p:grpSp>
          <p:nvGrpSpPr>
            <p:cNvPr id="25607" name="Group 7"/>
            <p:cNvGrpSpPr>
              <a:grpSpLocks/>
            </p:cNvGrpSpPr>
            <p:nvPr/>
          </p:nvGrpSpPr>
          <p:grpSpPr bwMode="auto">
            <a:xfrm>
              <a:off x="192" y="720"/>
              <a:ext cx="1293" cy="524"/>
              <a:chOff x="192" y="720"/>
              <a:chExt cx="1293" cy="524"/>
            </a:xfrm>
          </p:grpSpPr>
          <p:graphicFrame>
            <p:nvGraphicFramePr>
              <p:cNvPr id="25608" name="Object 8"/>
              <p:cNvGraphicFramePr>
                <a:graphicFrameLocks noChangeAspect="1"/>
              </p:cNvGraphicFramePr>
              <p:nvPr/>
            </p:nvGraphicFramePr>
            <p:xfrm>
              <a:off x="192" y="720"/>
              <a:ext cx="1293" cy="5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697" name="Image bitmap" r:id="rId3" imgW="2314286" imgH="1019048" progId="Paint.Picture">
                      <p:embed/>
                    </p:oleObj>
                  </mc:Choice>
                  <mc:Fallback>
                    <p:oleObj name="Image bitmap" r:id="rId3" imgW="2314286" imgH="1019048" progId="Paint.Picture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2" y="720"/>
                            <a:ext cx="1293" cy="52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5609" name="Rectangle 9"/>
              <p:cNvSpPr>
                <a:spLocks noChangeArrowheads="1"/>
              </p:cNvSpPr>
              <p:nvPr/>
            </p:nvSpPr>
            <p:spPr bwMode="auto">
              <a:xfrm>
                <a:off x="314" y="1095"/>
                <a:ext cx="1113" cy="1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fr-CH" altLang="fr-FR" sz="1400" b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Créanciers</a:t>
                </a:r>
                <a:endParaRPr lang="fr-FR" altLang="fr-FR" sz="1400" b="0">
                  <a:solidFill>
                    <a:srgbClr val="000066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5610" name="Rectangle 10"/>
            <p:cNvSpPr>
              <a:spLocks noChangeArrowheads="1"/>
            </p:cNvSpPr>
            <p:nvPr/>
          </p:nvSpPr>
          <p:spPr bwMode="auto">
            <a:xfrm>
              <a:off x="232" y="761"/>
              <a:ext cx="81" cy="455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5611" name="Group 11"/>
          <p:cNvGrpSpPr>
            <a:grpSpLocks/>
          </p:cNvGrpSpPr>
          <p:nvPr/>
        </p:nvGrpSpPr>
        <p:grpSpPr bwMode="auto">
          <a:xfrm>
            <a:off x="5867400" y="5638800"/>
            <a:ext cx="2017713" cy="801688"/>
            <a:chOff x="1596" y="1309"/>
            <a:chExt cx="1271" cy="505"/>
          </a:xfrm>
        </p:grpSpPr>
        <p:graphicFrame>
          <p:nvGraphicFramePr>
            <p:cNvPr id="25612" name="Object 12"/>
            <p:cNvGraphicFramePr>
              <a:graphicFrameLocks noChangeAspect="1"/>
            </p:cNvGraphicFramePr>
            <p:nvPr/>
          </p:nvGraphicFramePr>
          <p:xfrm>
            <a:off x="1596" y="1309"/>
            <a:ext cx="1271" cy="5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98" name="Image bitmap" r:id="rId5" imgW="2276793" imgH="980952" progId="Paint.Picture">
                    <p:embed/>
                  </p:oleObj>
                </mc:Choice>
                <mc:Fallback>
                  <p:oleObj name="Image bitmap" r:id="rId5" imgW="2276793" imgH="980952" progId="Paint.Picture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6" y="1309"/>
                          <a:ext cx="1271" cy="5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3" name="Rectangle 13"/>
            <p:cNvSpPr>
              <a:spLocks noChangeArrowheads="1"/>
            </p:cNvSpPr>
            <p:nvPr/>
          </p:nvSpPr>
          <p:spPr bwMode="auto">
            <a:xfrm>
              <a:off x="1716" y="1676"/>
              <a:ext cx="1113" cy="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Capital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614" name="Rectangle 14"/>
            <p:cNvSpPr>
              <a:spLocks noChangeArrowheads="1"/>
            </p:cNvSpPr>
            <p:nvPr/>
          </p:nvSpPr>
          <p:spPr bwMode="auto">
            <a:xfrm>
              <a:off x="1633" y="1330"/>
              <a:ext cx="86" cy="455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5615" name="Group 15"/>
          <p:cNvGrpSpPr>
            <a:grpSpLocks/>
          </p:cNvGrpSpPr>
          <p:nvPr/>
        </p:nvGrpSpPr>
        <p:grpSpPr bwMode="auto">
          <a:xfrm>
            <a:off x="6638925" y="3900488"/>
            <a:ext cx="2019300" cy="808037"/>
            <a:chOff x="195" y="1888"/>
            <a:chExt cx="1272" cy="509"/>
          </a:xfrm>
        </p:grpSpPr>
        <p:graphicFrame>
          <p:nvGraphicFramePr>
            <p:cNvPr id="25616" name="Object 16"/>
            <p:cNvGraphicFramePr>
              <a:graphicFrameLocks noChangeAspect="1"/>
            </p:cNvGraphicFramePr>
            <p:nvPr/>
          </p:nvGraphicFramePr>
          <p:xfrm>
            <a:off x="195" y="1888"/>
            <a:ext cx="1272" cy="5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99" name="Image bitmap" r:id="rId7" imgW="2276793" imgH="990738" progId="Paint.Picture">
                    <p:embed/>
                  </p:oleObj>
                </mc:Choice>
                <mc:Fallback>
                  <p:oleObj name="Image bitmap" r:id="rId7" imgW="2276793" imgH="990738" progId="Paint.Picture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5" y="1888"/>
                          <a:ext cx="1272" cy="5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7" name="Rectangle 17"/>
            <p:cNvSpPr>
              <a:spLocks noChangeArrowheads="1"/>
            </p:cNvSpPr>
            <p:nvPr/>
          </p:nvSpPr>
          <p:spPr bwMode="auto">
            <a:xfrm>
              <a:off x="310" y="2256"/>
              <a:ext cx="1113" cy="1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Hypothèque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618" name="Rectangle 18"/>
            <p:cNvSpPr>
              <a:spLocks noChangeArrowheads="1"/>
            </p:cNvSpPr>
            <p:nvPr/>
          </p:nvSpPr>
          <p:spPr bwMode="auto">
            <a:xfrm>
              <a:off x="220" y="1912"/>
              <a:ext cx="81" cy="455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5619" name="Group 19"/>
          <p:cNvGrpSpPr>
            <a:grpSpLocks/>
          </p:cNvGrpSpPr>
          <p:nvPr/>
        </p:nvGrpSpPr>
        <p:grpSpPr bwMode="auto">
          <a:xfrm>
            <a:off x="4800600" y="3016250"/>
            <a:ext cx="2028825" cy="823913"/>
            <a:chOff x="1588" y="1881"/>
            <a:chExt cx="1278" cy="519"/>
          </a:xfrm>
        </p:grpSpPr>
        <p:grpSp>
          <p:nvGrpSpPr>
            <p:cNvPr id="25620" name="Group 20"/>
            <p:cNvGrpSpPr>
              <a:grpSpLocks/>
            </p:cNvGrpSpPr>
            <p:nvPr/>
          </p:nvGrpSpPr>
          <p:grpSpPr bwMode="auto">
            <a:xfrm>
              <a:off x="1588" y="1881"/>
              <a:ext cx="1278" cy="519"/>
              <a:chOff x="1588" y="1881"/>
              <a:chExt cx="1278" cy="519"/>
            </a:xfrm>
          </p:grpSpPr>
          <p:graphicFrame>
            <p:nvGraphicFramePr>
              <p:cNvPr id="25621" name="Object 21"/>
              <p:cNvGraphicFramePr>
                <a:graphicFrameLocks noChangeAspect="1"/>
              </p:cNvGraphicFramePr>
              <p:nvPr/>
            </p:nvGraphicFramePr>
            <p:xfrm>
              <a:off x="1588" y="1881"/>
              <a:ext cx="1278" cy="5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700" name="Image bitmap" r:id="rId9" imgW="2285714" imgH="1009791" progId="Paint.Picture">
                      <p:embed/>
                    </p:oleObj>
                  </mc:Choice>
                  <mc:Fallback>
                    <p:oleObj name="Image bitmap" r:id="rId9" imgW="2285714" imgH="1009791" progId="Paint.Picture">
                      <p:embed/>
                      <p:pic>
                        <p:nvPicPr>
                          <p:cNvPr id="0" name="Object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88" y="1881"/>
                            <a:ext cx="1278" cy="51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5622" name="Rectangle 22"/>
              <p:cNvSpPr>
                <a:spLocks noChangeArrowheads="1"/>
              </p:cNvSpPr>
              <p:nvPr/>
            </p:nvSpPr>
            <p:spPr bwMode="auto">
              <a:xfrm>
                <a:off x="1696" y="2249"/>
                <a:ext cx="1114" cy="1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fr-CH" altLang="fr-FR" sz="1400" b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Dette bancaire</a:t>
                </a:r>
                <a:endParaRPr lang="fr-FR" altLang="fr-FR" sz="1400" b="0">
                  <a:solidFill>
                    <a:srgbClr val="000066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5623" name="Rectangle 23"/>
            <p:cNvSpPr>
              <a:spLocks noChangeArrowheads="1"/>
            </p:cNvSpPr>
            <p:nvPr/>
          </p:nvSpPr>
          <p:spPr bwMode="auto">
            <a:xfrm>
              <a:off x="1621" y="1909"/>
              <a:ext cx="82" cy="455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5624" name="Group 24"/>
          <p:cNvGrpSpPr>
            <a:grpSpLocks/>
          </p:cNvGrpSpPr>
          <p:nvPr/>
        </p:nvGrpSpPr>
        <p:grpSpPr bwMode="auto">
          <a:xfrm>
            <a:off x="295275" y="4719638"/>
            <a:ext cx="2052638" cy="839787"/>
            <a:chOff x="1597" y="723"/>
            <a:chExt cx="1293" cy="529"/>
          </a:xfrm>
        </p:grpSpPr>
        <p:graphicFrame>
          <p:nvGraphicFramePr>
            <p:cNvPr id="25625" name="Object 25"/>
            <p:cNvGraphicFramePr>
              <a:graphicFrameLocks noChangeAspect="1"/>
            </p:cNvGraphicFramePr>
            <p:nvPr/>
          </p:nvGraphicFramePr>
          <p:xfrm>
            <a:off x="1597" y="723"/>
            <a:ext cx="1293" cy="5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701" name="Image bitmap" r:id="rId11" imgW="2314286" imgH="1028844" progId="Paint.Picture">
                    <p:embed/>
                  </p:oleObj>
                </mc:Choice>
                <mc:Fallback>
                  <p:oleObj name="Image bitmap" r:id="rId11" imgW="2314286" imgH="1028844" progId="Paint.Picture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7" y="723"/>
                          <a:ext cx="1293" cy="5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26" name="Rectangle 26"/>
            <p:cNvSpPr>
              <a:spLocks noChangeArrowheads="1"/>
            </p:cNvSpPr>
            <p:nvPr/>
          </p:nvSpPr>
          <p:spPr bwMode="auto">
            <a:xfrm>
              <a:off x="1737" y="1092"/>
              <a:ext cx="1113" cy="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Véhicules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627" name="Rectangle 27"/>
            <p:cNvSpPr>
              <a:spLocks noChangeArrowheads="1"/>
            </p:cNvSpPr>
            <p:nvPr/>
          </p:nvSpPr>
          <p:spPr bwMode="auto">
            <a:xfrm>
              <a:off x="1634" y="755"/>
              <a:ext cx="81" cy="455"/>
            </a:xfrm>
            <a:prstGeom prst="rect">
              <a:avLst/>
            </a:prstGeom>
            <a:solidFill>
              <a:srgbClr val="33CC3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5628" name="Group 28"/>
          <p:cNvGrpSpPr>
            <a:grpSpLocks/>
          </p:cNvGrpSpPr>
          <p:nvPr/>
        </p:nvGrpSpPr>
        <p:grpSpPr bwMode="auto">
          <a:xfrm>
            <a:off x="4800600" y="1295400"/>
            <a:ext cx="1919288" cy="1325563"/>
            <a:chOff x="4214" y="2234"/>
            <a:chExt cx="1209" cy="835"/>
          </a:xfrm>
        </p:grpSpPr>
        <p:graphicFrame>
          <p:nvGraphicFramePr>
            <p:cNvPr id="25629" name="Object 29"/>
            <p:cNvGraphicFramePr>
              <a:graphicFrameLocks noChangeAspect="1"/>
            </p:cNvGraphicFramePr>
            <p:nvPr/>
          </p:nvGraphicFramePr>
          <p:xfrm>
            <a:off x="4214" y="2234"/>
            <a:ext cx="1209" cy="8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702" name="Image bitmap" r:id="rId13" imgW="2419048" imgH="1657581" progId="Paint.Picture">
                    <p:embed/>
                  </p:oleObj>
                </mc:Choice>
                <mc:Fallback>
                  <p:oleObj name="Image bitmap" r:id="rId13" imgW="2419048" imgH="1657581" progId="Paint.Picture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4" y="2234"/>
                          <a:ext cx="1209" cy="8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30" name="Rectangle 30"/>
            <p:cNvSpPr>
              <a:spLocks noChangeArrowheads="1"/>
            </p:cNvSpPr>
            <p:nvPr/>
          </p:nvSpPr>
          <p:spPr bwMode="auto">
            <a:xfrm>
              <a:off x="4345" y="2913"/>
              <a:ext cx="1008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Fournisseurs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631" name="Rectangle 31"/>
            <p:cNvSpPr>
              <a:spLocks noChangeArrowheads="1"/>
            </p:cNvSpPr>
            <p:nvPr/>
          </p:nvSpPr>
          <p:spPr bwMode="auto">
            <a:xfrm>
              <a:off x="4257" y="2263"/>
              <a:ext cx="80" cy="78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5632" name="Group 32"/>
          <p:cNvGrpSpPr>
            <a:grpSpLocks/>
          </p:cNvGrpSpPr>
          <p:nvPr/>
        </p:nvGrpSpPr>
        <p:grpSpPr bwMode="auto">
          <a:xfrm>
            <a:off x="2209800" y="1843088"/>
            <a:ext cx="2182813" cy="1158875"/>
            <a:chOff x="4241" y="683"/>
            <a:chExt cx="1375" cy="730"/>
          </a:xfrm>
        </p:grpSpPr>
        <p:graphicFrame>
          <p:nvGraphicFramePr>
            <p:cNvPr id="25633" name="Object 33"/>
            <p:cNvGraphicFramePr>
              <a:graphicFrameLocks noChangeAspect="1"/>
            </p:cNvGraphicFramePr>
            <p:nvPr/>
          </p:nvGraphicFramePr>
          <p:xfrm>
            <a:off x="4241" y="683"/>
            <a:ext cx="1375" cy="7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703" name="Image bitmap" r:id="rId15" imgW="2752381" imgH="1448002" progId="Paint.Picture">
                    <p:embed/>
                  </p:oleObj>
                </mc:Choice>
                <mc:Fallback>
                  <p:oleObj name="Image bitmap" r:id="rId15" imgW="2752381" imgH="1448002" progId="Paint.Picture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1" y="683"/>
                          <a:ext cx="1375" cy="7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34" name="Rectangle 34"/>
            <p:cNvSpPr>
              <a:spLocks noChangeArrowheads="1"/>
            </p:cNvSpPr>
            <p:nvPr/>
          </p:nvSpPr>
          <p:spPr bwMode="auto">
            <a:xfrm>
              <a:off x="4377" y="1257"/>
              <a:ext cx="1206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Poste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635" name="Rectangle 35"/>
            <p:cNvSpPr>
              <a:spLocks noChangeArrowheads="1"/>
            </p:cNvSpPr>
            <p:nvPr/>
          </p:nvSpPr>
          <p:spPr bwMode="auto">
            <a:xfrm>
              <a:off x="4276" y="706"/>
              <a:ext cx="77" cy="679"/>
            </a:xfrm>
            <a:prstGeom prst="rect">
              <a:avLst/>
            </a:prstGeom>
            <a:solidFill>
              <a:srgbClr val="33CC3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5636" name="Group 36"/>
          <p:cNvGrpSpPr>
            <a:grpSpLocks/>
          </p:cNvGrpSpPr>
          <p:nvPr/>
        </p:nvGrpSpPr>
        <p:grpSpPr bwMode="auto">
          <a:xfrm>
            <a:off x="1219200" y="5562600"/>
            <a:ext cx="3119438" cy="1189038"/>
            <a:chOff x="3009" y="1457"/>
            <a:chExt cx="1965" cy="749"/>
          </a:xfrm>
        </p:grpSpPr>
        <p:graphicFrame>
          <p:nvGraphicFramePr>
            <p:cNvPr id="25637" name="Object 37"/>
            <p:cNvGraphicFramePr>
              <a:graphicFrameLocks noChangeAspect="1"/>
            </p:cNvGraphicFramePr>
            <p:nvPr/>
          </p:nvGraphicFramePr>
          <p:xfrm>
            <a:off x="3009" y="1457"/>
            <a:ext cx="1965" cy="7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704" name="Image bitmap" r:id="rId17" imgW="3933333" imgH="1486107" progId="Paint.Picture">
                    <p:embed/>
                  </p:oleObj>
                </mc:Choice>
                <mc:Fallback>
                  <p:oleObj name="Image bitmap" r:id="rId17" imgW="3933333" imgH="1486107" progId="Paint.Picture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9" y="1457"/>
                          <a:ext cx="1965" cy="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38" name="Rectangle 38"/>
            <p:cNvSpPr>
              <a:spLocks noChangeArrowheads="1"/>
            </p:cNvSpPr>
            <p:nvPr/>
          </p:nvSpPr>
          <p:spPr bwMode="auto">
            <a:xfrm>
              <a:off x="3760" y="2052"/>
              <a:ext cx="1206" cy="1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Immeuble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639" name="Rectangle 39"/>
            <p:cNvSpPr>
              <a:spLocks noChangeArrowheads="1"/>
            </p:cNvSpPr>
            <p:nvPr/>
          </p:nvSpPr>
          <p:spPr bwMode="auto">
            <a:xfrm>
              <a:off x="3791" y="1695"/>
              <a:ext cx="1108" cy="79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5640" name="Rectangle 40"/>
            <p:cNvSpPr>
              <a:spLocks noChangeArrowheads="1"/>
            </p:cNvSpPr>
            <p:nvPr/>
          </p:nvSpPr>
          <p:spPr bwMode="auto">
            <a:xfrm>
              <a:off x="3030" y="1481"/>
              <a:ext cx="77" cy="704"/>
            </a:xfrm>
            <a:prstGeom prst="rect">
              <a:avLst/>
            </a:prstGeom>
            <a:solidFill>
              <a:srgbClr val="33CC3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5641" name="Group 41"/>
          <p:cNvGrpSpPr>
            <a:grpSpLocks/>
          </p:cNvGrpSpPr>
          <p:nvPr/>
        </p:nvGrpSpPr>
        <p:grpSpPr bwMode="auto">
          <a:xfrm>
            <a:off x="255588" y="2478088"/>
            <a:ext cx="1820862" cy="1325562"/>
            <a:chOff x="3000" y="2237"/>
            <a:chExt cx="1147" cy="835"/>
          </a:xfrm>
        </p:grpSpPr>
        <p:graphicFrame>
          <p:nvGraphicFramePr>
            <p:cNvPr id="25642" name="Object 42"/>
            <p:cNvGraphicFramePr>
              <a:graphicFrameLocks noChangeAspect="1"/>
            </p:cNvGraphicFramePr>
            <p:nvPr/>
          </p:nvGraphicFramePr>
          <p:xfrm>
            <a:off x="3000" y="2237"/>
            <a:ext cx="1147" cy="8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705" name="Image bitmap" r:id="rId19" imgW="2295238" imgH="1657581" progId="Paint.Picture">
                    <p:embed/>
                  </p:oleObj>
                </mc:Choice>
                <mc:Fallback>
                  <p:oleObj name="Image bitmap" r:id="rId19" imgW="2295238" imgH="1657581" progId="Paint.Picture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0" y="2237"/>
                          <a:ext cx="1147" cy="8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43" name="Rectangle 43"/>
            <p:cNvSpPr>
              <a:spLocks noChangeArrowheads="1"/>
            </p:cNvSpPr>
            <p:nvPr/>
          </p:nvSpPr>
          <p:spPr bwMode="auto">
            <a:xfrm>
              <a:off x="3108" y="2913"/>
              <a:ext cx="1009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Débiteurs (Clients)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644" name="Rectangle 44"/>
            <p:cNvSpPr>
              <a:spLocks noChangeArrowheads="1"/>
            </p:cNvSpPr>
            <p:nvPr/>
          </p:nvSpPr>
          <p:spPr bwMode="auto">
            <a:xfrm>
              <a:off x="3026" y="2267"/>
              <a:ext cx="77" cy="774"/>
            </a:xfrm>
            <a:prstGeom prst="rect">
              <a:avLst/>
            </a:prstGeom>
            <a:solidFill>
              <a:srgbClr val="33CC3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5645" name="Group 45"/>
          <p:cNvGrpSpPr>
            <a:grpSpLocks/>
          </p:cNvGrpSpPr>
          <p:nvPr/>
        </p:nvGrpSpPr>
        <p:grpSpPr bwMode="auto">
          <a:xfrm>
            <a:off x="2411413" y="3076575"/>
            <a:ext cx="1873250" cy="1195388"/>
            <a:chOff x="192" y="2496"/>
            <a:chExt cx="1180" cy="753"/>
          </a:xfrm>
        </p:grpSpPr>
        <p:grpSp>
          <p:nvGrpSpPr>
            <p:cNvPr id="25646" name="Group 46"/>
            <p:cNvGrpSpPr>
              <a:grpSpLocks/>
            </p:cNvGrpSpPr>
            <p:nvPr/>
          </p:nvGrpSpPr>
          <p:grpSpPr bwMode="auto">
            <a:xfrm>
              <a:off x="192" y="2496"/>
              <a:ext cx="1180" cy="753"/>
              <a:chOff x="2976" y="672"/>
              <a:chExt cx="1180" cy="753"/>
            </a:xfrm>
          </p:grpSpPr>
          <p:graphicFrame>
            <p:nvGraphicFramePr>
              <p:cNvPr id="25647" name="Object 47"/>
              <p:cNvGraphicFramePr>
                <a:graphicFrameLocks noChangeAspect="1"/>
              </p:cNvGraphicFramePr>
              <p:nvPr/>
            </p:nvGraphicFramePr>
            <p:xfrm>
              <a:off x="2976" y="672"/>
              <a:ext cx="1180" cy="7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706" name="Image bitmap" r:id="rId21" imgW="2362530" imgH="1495634" progId="Paint.Picture">
                      <p:embed/>
                    </p:oleObj>
                  </mc:Choice>
                  <mc:Fallback>
                    <p:oleObj name="Image bitmap" r:id="rId21" imgW="2362530" imgH="1495634" progId="Paint.Picture">
                      <p:embed/>
                      <p:pic>
                        <p:nvPicPr>
                          <p:cNvPr id="0" name="Object 4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76" y="672"/>
                            <a:ext cx="1180" cy="7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5648" name="Rectangle 48"/>
              <p:cNvSpPr>
                <a:spLocks noChangeArrowheads="1"/>
              </p:cNvSpPr>
              <p:nvPr/>
            </p:nvSpPr>
            <p:spPr bwMode="auto">
              <a:xfrm>
                <a:off x="3022" y="709"/>
                <a:ext cx="78" cy="670"/>
              </a:xfrm>
              <a:prstGeom prst="rect">
                <a:avLst/>
              </a:prstGeom>
              <a:solidFill>
                <a:srgbClr val="33CC33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sp>
          <p:nvSpPr>
            <p:cNvPr id="25649" name="Rectangle 49"/>
            <p:cNvSpPr>
              <a:spLocks noChangeArrowheads="1"/>
            </p:cNvSpPr>
            <p:nvPr/>
          </p:nvSpPr>
          <p:spPr bwMode="auto">
            <a:xfrm>
              <a:off x="320" y="3084"/>
              <a:ext cx="1010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0">
                  <a:solidFill>
                    <a:srgbClr val="000066"/>
                  </a:solidFill>
                  <a:latin typeface="Arial" panose="020B0604020202020204" pitchFamily="34" charset="0"/>
                </a:rPr>
                <a:t>Stock</a:t>
              </a:r>
              <a:endParaRPr lang="fr-FR" altLang="fr-FR" sz="1400" b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5650" name="Group 50"/>
          <p:cNvGrpSpPr>
            <a:grpSpLocks/>
          </p:cNvGrpSpPr>
          <p:nvPr/>
        </p:nvGrpSpPr>
        <p:grpSpPr bwMode="auto">
          <a:xfrm>
            <a:off x="152400" y="1295400"/>
            <a:ext cx="2017713" cy="815975"/>
            <a:chOff x="96" y="816"/>
            <a:chExt cx="1271" cy="514"/>
          </a:xfrm>
        </p:grpSpPr>
        <p:grpSp>
          <p:nvGrpSpPr>
            <p:cNvPr id="25651" name="Group 51"/>
            <p:cNvGrpSpPr>
              <a:grpSpLocks/>
            </p:cNvGrpSpPr>
            <p:nvPr/>
          </p:nvGrpSpPr>
          <p:grpSpPr bwMode="auto">
            <a:xfrm>
              <a:off x="96" y="816"/>
              <a:ext cx="1271" cy="514"/>
              <a:chOff x="203" y="1303"/>
              <a:chExt cx="1271" cy="514"/>
            </a:xfrm>
          </p:grpSpPr>
          <p:graphicFrame>
            <p:nvGraphicFramePr>
              <p:cNvPr id="25652" name="Object 52"/>
              <p:cNvGraphicFramePr>
                <a:graphicFrameLocks noChangeAspect="1"/>
              </p:cNvGraphicFramePr>
              <p:nvPr/>
            </p:nvGraphicFramePr>
            <p:xfrm>
              <a:off x="203" y="1303"/>
              <a:ext cx="1271" cy="5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707" name="Image bitmap" r:id="rId23" imgW="2276793" imgH="1000000" progId="Paint.Picture">
                      <p:embed/>
                    </p:oleObj>
                  </mc:Choice>
                  <mc:Fallback>
                    <p:oleObj name="Image bitmap" r:id="rId23" imgW="2276793" imgH="1000000" progId="Paint.Picture">
                      <p:embed/>
                      <p:pic>
                        <p:nvPicPr>
                          <p:cNvPr id="0" name="Object 5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3" y="1303"/>
                            <a:ext cx="1271" cy="51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5653" name="Rectangle 53"/>
              <p:cNvSpPr>
                <a:spLocks noChangeArrowheads="1"/>
              </p:cNvSpPr>
              <p:nvPr/>
            </p:nvSpPr>
            <p:spPr bwMode="auto">
              <a:xfrm>
                <a:off x="330" y="1671"/>
                <a:ext cx="1113" cy="1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fr-CH" altLang="fr-FR" sz="1400" b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Caisse</a:t>
                </a:r>
                <a:endParaRPr lang="fr-FR" altLang="fr-FR" sz="1400" b="0">
                  <a:solidFill>
                    <a:srgbClr val="000066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5654" name="Rectangle 54"/>
              <p:cNvSpPr>
                <a:spLocks noChangeArrowheads="1"/>
              </p:cNvSpPr>
              <p:nvPr/>
            </p:nvSpPr>
            <p:spPr bwMode="auto">
              <a:xfrm>
                <a:off x="232" y="1333"/>
                <a:ext cx="81" cy="455"/>
              </a:xfrm>
              <a:prstGeom prst="rect">
                <a:avLst/>
              </a:prstGeom>
              <a:solidFill>
                <a:srgbClr val="33CC33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sp>
          <p:nvSpPr>
            <p:cNvPr id="25655" name="Text Box 55"/>
            <p:cNvSpPr txBox="1">
              <a:spLocks noChangeArrowheads="1"/>
            </p:cNvSpPr>
            <p:nvPr/>
          </p:nvSpPr>
          <p:spPr bwMode="auto">
            <a:xfrm>
              <a:off x="906" y="1042"/>
              <a:ext cx="384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800" b="0">
                  <a:latin typeface="Arial" panose="020B0604020202020204" pitchFamily="34" charset="0"/>
                </a:rPr>
                <a:t>270.-</a:t>
              </a:r>
              <a:endParaRPr lang="fr-FR" altLang="fr-FR" sz="800" b="0">
                <a:latin typeface="Arial" panose="020B0604020202020204" pitchFamily="34" charset="0"/>
              </a:endParaRPr>
            </a:p>
          </p:txBody>
        </p:sp>
      </p:grpSp>
      <p:grpSp>
        <p:nvGrpSpPr>
          <p:cNvPr id="25662" name="Group 62"/>
          <p:cNvGrpSpPr>
            <a:grpSpLocks/>
          </p:cNvGrpSpPr>
          <p:nvPr/>
        </p:nvGrpSpPr>
        <p:grpSpPr bwMode="auto">
          <a:xfrm>
            <a:off x="4572000" y="1371600"/>
            <a:ext cx="4572000" cy="4206875"/>
            <a:chOff x="2880" y="864"/>
            <a:chExt cx="2880" cy="2650"/>
          </a:xfrm>
        </p:grpSpPr>
        <p:sp>
          <p:nvSpPr>
            <p:cNvPr id="25657" name="Line 57"/>
            <p:cNvSpPr>
              <a:spLocks noChangeShapeType="1"/>
            </p:cNvSpPr>
            <p:nvPr/>
          </p:nvSpPr>
          <p:spPr bwMode="auto">
            <a:xfrm>
              <a:off x="2880" y="3216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658" name="Text Box 58"/>
            <p:cNvSpPr txBox="1">
              <a:spLocks noChangeArrowheads="1"/>
            </p:cNvSpPr>
            <p:nvPr/>
          </p:nvSpPr>
          <p:spPr bwMode="auto">
            <a:xfrm>
              <a:off x="4224" y="864"/>
              <a:ext cx="13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2000" u="sng">
                  <a:solidFill>
                    <a:srgbClr val="FF0000"/>
                  </a:solidFill>
                </a:rPr>
                <a:t>Fonds étrangers</a:t>
              </a:r>
              <a:endParaRPr lang="fr-FR" altLang="fr-FR" sz="2000" u="sng">
                <a:solidFill>
                  <a:srgbClr val="FF0000"/>
                </a:solidFill>
              </a:endParaRPr>
            </a:p>
          </p:txBody>
        </p:sp>
        <p:sp>
          <p:nvSpPr>
            <p:cNvPr id="25659" name="Text Box 59"/>
            <p:cNvSpPr txBox="1">
              <a:spLocks noChangeArrowheads="1"/>
            </p:cNvSpPr>
            <p:nvPr/>
          </p:nvSpPr>
          <p:spPr bwMode="auto">
            <a:xfrm>
              <a:off x="4224" y="3264"/>
              <a:ext cx="13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2000" u="sng">
                  <a:solidFill>
                    <a:srgbClr val="FF0000"/>
                  </a:solidFill>
                </a:rPr>
                <a:t>Fonds propres</a:t>
              </a:r>
              <a:endParaRPr lang="fr-FR" altLang="fr-FR" sz="2000" u="sng">
                <a:solidFill>
                  <a:srgbClr val="FF0000"/>
                </a:solidFill>
              </a:endParaRPr>
            </a:p>
          </p:txBody>
        </p:sp>
      </p:grpSp>
      <p:grpSp>
        <p:nvGrpSpPr>
          <p:cNvPr id="25663" name="Group 63"/>
          <p:cNvGrpSpPr>
            <a:grpSpLocks/>
          </p:cNvGrpSpPr>
          <p:nvPr/>
        </p:nvGrpSpPr>
        <p:grpSpPr bwMode="auto">
          <a:xfrm>
            <a:off x="0" y="1371600"/>
            <a:ext cx="4572000" cy="3825875"/>
            <a:chOff x="0" y="864"/>
            <a:chExt cx="2880" cy="2410"/>
          </a:xfrm>
        </p:grpSpPr>
        <p:sp>
          <p:nvSpPr>
            <p:cNvPr id="25656" name="Line 56"/>
            <p:cNvSpPr>
              <a:spLocks noChangeShapeType="1"/>
            </p:cNvSpPr>
            <p:nvPr/>
          </p:nvSpPr>
          <p:spPr bwMode="auto">
            <a:xfrm>
              <a:off x="0" y="2832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660" name="Text Box 60"/>
            <p:cNvSpPr txBox="1">
              <a:spLocks noChangeArrowheads="1"/>
            </p:cNvSpPr>
            <p:nvPr/>
          </p:nvSpPr>
          <p:spPr bwMode="auto">
            <a:xfrm>
              <a:off x="1392" y="864"/>
              <a:ext cx="13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2000" u="sng">
                  <a:solidFill>
                    <a:srgbClr val="008000"/>
                  </a:solidFill>
                </a:rPr>
                <a:t>Actifs circulants</a:t>
              </a:r>
              <a:endParaRPr lang="fr-FR" altLang="fr-FR" sz="2000" u="sng">
                <a:solidFill>
                  <a:srgbClr val="008000"/>
                </a:solidFill>
              </a:endParaRPr>
            </a:p>
          </p:txBody>
        </p:sp>
        <p:sp>
          <p:nvSpPr>
            <p:cNvPr id="25661" name="Text Box 61"/>
            <p:cNvSpPr txBox="1">
              <a:spLocks noChangeArrowheads="1"/>
            </p:cNvSpPr>
            <p:nvPr/>
          </p:nvSpPr>
          <p:spPr bwMode="auto">
            <a:xfrm>
              <a:off x="1392" y="3024"/>
              <a:ext cx="13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2000" u="sng">
                  <a:solidFill>
                    <a:srgbClr val="008000"/>
                  </a:solidFill>
                </a:rPr>
                <a:t>Actifs immobilisés</a:t>
              </a:r>
              <a:endParaRPr lang="fr-FR" altLang="fr-FR" sz="2000" u="sng">
                <a:solidFill>
                  <a:srgbClr val="008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 autoUpdateAnimBg="0"/>
      <p:bldP spid="25603" grpId="0" animBg="1" autoUpdateAnimBg="0"/>
      <p:bldP spid="25604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1052513" y="1443038"/>
          <a:ext cx="7038975" cy="397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" name="Feuille de calcul" r:id="rId3" imgW="7096443" imgH="3972497" progId="Excel.Sheet.8">
                  <p:embed/>
                </p:oleObj>
              </mc:Choice>
              <mc:Fallback>
                <p:oleObj name="Feuille de calcul" r:id="rId3" imgW="7096443" imgH="3972497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513" y="1443038"/>
                        <a:ext cx="7038975" cy="397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calhouncarpet.com/790991Dominique-Fleuris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400"/>
            <a:ext cx="8686800" cy="680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4572000" y="3429000"/>
            <a:ext cx="1524000" cy="685800"/>
          </a:xfrm>
          <a:prstGeom prst="bevel">
            <a:avLst>
              <a:gd name="adj" fmla="val 604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 sz="3200"/>
              <a:t>F I N</a:t>
            </a:r>
            <a:endParaRPr lang="fr-FR" altLang="fr-FR" sz="3200"/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 flipV="1">
            <a:off x="4876800" y="3124200"/>
            <a:ext cx="457200" cy="304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5334000" y="3124200"/>
            <a:ext cx="457200" cy="304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029200" y="6621463"/>
            <a:ext cx="3810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000" b="0">
                <a:latin typeface="Arial" panose="020B0604020202020204" pitchFamily="34" charset="0"/>
              </a:rPr>
              <a:t>©</a:t>
            </a:r>
            <a:r>
              <a:rPr lang="fr-CH" altLang="fr-FR" sz="1000" b="0">
                <a:latin typeface="Arial" panose="020B0604020202020204" pitchFamily="34" charset="0"/>
              </a:rPr>
              <a:t> Yvan Péguiron – HEP Lausanne – novembre 2005</a:t>
            </a:r>
            <a:endParaRPr lang="fr-FR" altLang="fr-FR" sz="10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284</Words>
  <Application>Microsoft Office PowerPoint</Application>
  <PresentationFormat>Affichage à l'écran (4:3)</PresentationFormat>
  <Paragraphs>124</Paragraphs>
  <Slides>19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25" baseType="lpstr">
      <vt:lpstr>Arial</vt:lpstr>
      <vt:lpstr>Script MT Bold</vt:lpstr>
      <vt:lpstr>Times New Roman</vt:lpstr>
      <vt:lpstr>Modèle par défaut</vt:lpstr>
      <vt:lpstr>Image bitmap</vt:lpstr>
      <vt:lpstr>Feuille de calcul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Infodidac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Péguiron</dc:creator>
  <cp:lastModifiedBy>Yvan Péguiron</cp:lastModifiedBy>
  <cp:revision>18</cp:revision>
  <dcterms:created xsi:type="dcterms:W3CDTF">2005-11-21T20:47:46Z</dcterms:created>
  <dcterms:modified xsi:type="dcterms:W3CDTF">2014-10-08T20:22:23Z</dcterms:modified>
</cp:coreProperties>
</file>