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65" r:id="rId2"/>
    <p:sldId id="258" r:id="rId3"/>
    <p:sldId id="266" r:id="rId4"/>
    <p:sldId id="257" r:id="rId5"/>
    <p:sldId id="267" r:id="rId6"/>
    <p:sldId id="260" r:id="rId7"/>
    <p:sldId id="261" r:id="rId8"/>
    <p:sldId id="262" r:id="rId9"/>
    <p:sldId id="282" r:id="rId10"/>
    <p:sldId id="281" r:id="rId11"/>
    <p:sldId id="268" r:id="rId12"/>
    <p:sldId id="273" r:id="rId13"/>
    <p:sldId id="277" r:id="rId14"/>
    <p:sldId id="270" r:id="rId15"/>
    <p:sldId id="271" r:id="rId16"/>
    <p:sldId id="274" r:id="rId17"/>
    <p:sldId id="275" r:id="rId18"/>
    <p:sldId id="272" r:id="rId19"/>
    <p:sldId id="279" r:id="rId20"/>
    <p:sldId id="276" r:id="rId21"/>
    <p:sldId id="278" r:id="rId22"/>
    <p:sldId id="280" r:id="rId23"/>
    <p:sldId id="269" r:id="rId24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99FFCC"/>
    <a:srgbClr val="3399FF"/>
    <a:srgbClr val="009900"/>
    <a:srgbClr val="FF0000"/>
    <a:srgbClr val="CC0000"/>
    <a:srgbClr val="FF0066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66" d="100"/>
          <a:sy n="66" d="100"/>
        </p:scale>
        <p:origin x="468" y="72"/>
      </p:cViewPr>
      <p:guideLst>
        <p:guide orient="horz" pos="17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image" Target="../media/image6.wmf"/><Relationship Id="rId6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8670D2-1784-4F7B-98EC-511170D3966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77718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CF3664-E1C5-4BC6-98D9-9AFC3944FAD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9118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BD42CF-7B6E-4BB4-AD13-7C0B4A14EAD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48548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36D4F4-5F89-40F8-8203-7BFA5BC6ECD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6485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6FB98B-DE9A-49F3-87A4-DF50CC5D9C0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96140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0A9136-A7D7-4F35-AD4D-64B497266F3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9902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4F0340-AAC4-4D83-B3CA-930881A959D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00113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12FF16-579C-4233-9A43-65528E44CE5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77343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65B130-6FB8-4225-A364-23EDB514419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4269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712879-3166-42FF-82E5-815919C647E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98830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EE587-388E-46F9-A1A5-4F49BC27B85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06277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93F5D77-9234-48DC-8297-1EF957F5CC9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68253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modifier les styles du texte du masque</a:t>
            </a:r>
          </a:p>
          <a:p>
            <a:pPr lvl="1"/>
            <a:r>
              <a:rPr lang="en-GB" altLang="fr-FR" smtClean="0"/>
              <a:t>Deuxième niveau</a:t>
            </a:r>
          </a:p>
          <a:p>
            <a:pPr lvl="2"/>
            <a:r>
              <a:rPr lang="en-GB" altLang="fr-FR" smtClean="0"/>
              <a:t>Troisième niveau</a:t>
            </a:r>
          </a:p>
          <a:p>
            <a:pPr lvl="3"/>
            <a:r>
              <a:rPr lang="en-GB" altLang="fr-FR" smtClean="0"/>
              <a:t>Quatrième niveau</a:t>
            </a:r>
          </a:p>
          <a:p>
            <a:pPr lvl="4"/>
            <a:r>
              <a:rPr lang="en-GB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9A3E4C9-95CA-43CD-91B7-B1074CA66964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6.wmf"/><Relationship Id="rId18" Type="http://schemas.openxmlformats.org/officeDocument/2006/relationships/oleObject" Target="../embeddings/oleObject17.bin"/><Relationship Id="rId26" Type="http://schemas.openxmlformats.org/officeDocument/2006/relationships/oleObject" Target="../embeddings/oleObject25.bin"/><Relationship Id="rId3" Type="http://schemas.openxmlformats.org/officeDocument/2006/relationships/audio" Target="../media/audio2.wav"/><Relationship Id="rId21" Type="http://schemas.openxmlformats.org/officeDocument/2006/relationships/oleObject" Target="../embeddings/oleObject20.bin"/><Relationship Id="rId7" Type="http://schemas.openxmlformats.org/officeDocument/2006/relationships/image" Target="../media/image3.wmf"/><Relationship Id="rId12" Type="http://schemas.openxmlformats.org/officeDocument/2006/relationships/oleObject" Target="../embeddings/oleObject13.bin"/><Relationship Id="rId17" Type="http://schemas.openxmlformats.org/officeDocument/2006/relationships/oleObject" Target="../embeddings/oleObject16.bin"/><Relationship Id="rId25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5.bin"/><Relationship Id="rId20" Type="http://schemas.openxmlformats.org/officeDocument/2006/relationships/oleObject" Target="../embeddings/oleObject19.bin"/><Relationship Id="rId29" Type="http://schemas.openxmlformats.org/officeDocument/2006/relationships/oleObject" Target="../embeddings/oleObject28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5.wmf"/><Relationship Id="rId24" Type="http://schemas.openxmlformats.org/officeDocument/2006/relationships/oleObject" Target="../embeddings/oleObject23.bin"/><Relationship Id="rId5" Type="http://schemas.openxmlformats.org/officeDocument/2006/relationships/image" Target="../media/image2.wmf"/><Relationship Id="rId15" Type="http://schemas.openxmlformats.org/officeDocument/2006/relationships/image" Target="../media/image7.wmf"/><Relationship Id="rId23" Type="http://schemas.openxmlformats.org/officeDocument/2006/relationships/oleObject" Target="../embeddings/oleObject22.bin"/><Relationship Id="rId28" Type="http://schemas.openxmlformats.org/officeDocument/2006/relationships/oleObject" Target="../embeddings/oleObject27.bin"/><Relationship Id="rId10" Type="http://schemas.openxmlformats.org/officeDocument/2006/relationships/oleObject" Target="../embeddings/oleObject12.bin"/><Relationship Id="rId19" Type="http://schemas.openxmlformats.org/officeDocument/2006/relationships/oleObject" Target="../embeddings/oleObject18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4.wmf"/><Relationship Id="rId14" Type="http://schemas.openxmlformats.org/officeDocument/2006/relationships/oleObject" Target="../embeddings/oleObject14.bin"/><Relationship Id="rId22" Type="http://schemas.openxmlformats.org/officeDocument/2006/relationships/oleObject" Target="../embeddings/oleObject21.bin"/><Relationship Id="rId27" Type="http://schemas.openxmlformats.org/officeDocument/2006/relationships/oleObject" Target="../embeddings/oleObject26.bin"/><Relationship Id="rId30" Type="http://schemas.openxmlformats.org/officeDocument/2006/relationships/oleObject" Target="../embeddings/oleObject29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35.bin"/><Relationship Id="rId18" Type="http://schemas.openxmlformats.org/officeDocument/2006/relationships/oleObject" Target="../embeddings/oleObject39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6.wmf"/><Relationship Id="rId17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7.bin"/><Relationship Id="rId20" Type="http://schemas.openxmlformats.org/officeDocument/2006/relationships/oleObject" Target="../embeddings/oleObject41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31.bin"/><Relationship Id="rId15" Type="http://schemas.openxmlformats.org/officeDocument/2006/relationships/oleObject" Target="../embeddings/oleObject36.bin"/><Relationship Id="rId10" Type="http://schemas.openxmlformats.org/officeDocument/2006/relationships/image" Target="../media/image5.wmf"/><Relationship Id="rId19" Type="http://schemas.openxmlformats.org/officeDocument/2006/relationships/oleObject" Target="../embeddings/oleObject40.bin"/><Relationship Id="rId4" Type="http://schemas.openxmlformats.org/officeDocument/2006/relationships/image" Target="../media/image2.wmf"/><Relationship Id="rId9" Type="http://schemas.openxmlformats.org/officeDocument/2006/relationships/oleObject" Target="../embeddings/oleObject33.bin"/><Relationship Id="rId14" Type="http://schemas.openxmlformats.org/officeDocument/2006/relationships/image" Target="../media/image7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image" Target="../media/image7.wmf"/><Relationship Id="rId3" Type="http://schemas.openxmlformats.org/officeDocument/2006/relationships/audio" Target="../media/audio3.wav"/><Relationship Id="rId7" Type="http://schemas.openxmlformats.org/officeDocument/2006/relationships/image" Target="../media/image2.wmf"/><Relationship Id="rId12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5.wmf"/><Relationship Id="rId5" Type="http://schemas.openxmlformats.org/officeDocument/2006/relationships/image" Target="../media/image6.wmf"/><Relationship Id="rId15" Type="http://schemas.openxmlformats.org/officeDocument/2006/relationships/image" Target="../media/image3.wmf"/><Relationship Id="rId10" Type="http://schemas.openxmlformats.org/officeDocument/2006/relationships/oleObject" Target="../embeddings/oleObject45.bin"/><Relationship Id="rId4" Type="http://schemas.openxmlformats.org/officeDocument/2006/relationships/oleObject" Target="../embeddings/oleObject42.bin"/><Relationship Id="rId9" Type="http://schemas.openxmlformats.org/officeDocument/2006/relationships/image" Target="../media/image4.wmf"/><Relationship Id="rId14" Type="http://schemas.openxmlformats.org/officeDocument/2006/relationships/oleObject" Target="../embeddings/oleObject4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2"/>
          <p:cNvSpPr>
            <a:spLocks noChangeArrowheads="1" noChangeShapeType="1" noTextEdit="1"/>
          </p:cNvSpPr>
          <p:nvPr/>
        </p:nvSpPr>
        <p:spPr bwMode="auto">
          <a:xfrm>
            <a:off x="1143000" y="1371600"/>
            <a:ext cx="6705600" cy="35052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fr-CH" sz="8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Impact" panose="020B0806030902050204" pitchFamily="34" charset="0"/>
              </a:rPr>
              <a:t>Le Bilan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2438400" y="1219200"/>
          <a:ext cx="4054475" cy="346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Clip" r:id="rId4" imgW="4054320" imgH="3468960" progId="MS_ClipArt_Gallery.2">
                  <p:embed/>
                </p:oleObj>
              </mc:Choice>
              <mc:Fallback>
                <p:oleObj name="Clip" r:id="rId4" imgW="4054320" imgH="346896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219200"/>
                        <a:ext cx="4054475" cy="346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371600" y="5181600"/>
            <a:ext cx="632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/>
              <a:t>Une photographie de la situation financière de l’entreprise à un moment donné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685800" y="1066800"/>
            <a:ext cx="784860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b="1"/>
              <a:t>Le Bilan est un tableau dans lequel on enregistre à droite </a:t>
            </a:r>
            <a:r>
              <a:rPr lang="fr-FR" altLang="fr-FR" sz="3200" b="1"/>
              <a:t>:</a:t>
            </a:r>
          </a:p>
          <a:p>
            <a:pPr>
              <a:spcBef>
                <a:spcPct val="50000"/>
              </a:spcBef>
            </a:pPr>
            <a:endParaRPr lang="fr-FR" altLang="fr-FR" sz="3200" b="1"/>
          </a:p>
          <a:p>
            <a:pPr>
              <a:spcBef>
                <a:spcPct val="50000"/>
              </a:spcBef>
            </a:pPr>
            <a:endParaRPr lang="fr-FR" altLang="fr-FR" sz="3200" b="1"/>
          </a:p>
          <a:p>
            <a:pPr>
              <a:spcBef>
                <a:spcPct val="50000"/>
              </a:spcBef>
            </a:pP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  <a:p>
            <a:pPr>
              <a:spcBef>
                <a:spcPct val="50000"/>
              </a:spcBef>
            </a:pPr>
            <a:r>
              <a:rPr lang="fr-FR" altLang="fr-FR" sz="4000" b="1">
                <a:solidFill>
                  <a:srgbClr val="FF0000"/>
                </a:solidFill>
              </a:rPr>
              <a:t>1.  Les sources de capitaux</a:t>
            </a:r>
            <a:endParaRPr lang="fr-FR" altLang="fr-FR"/>
          </a:p>
          <a:p>
            <a:pPr>
              <a:spcBef>
                <a:spcPct val="50000"/>
              </a:spcBef>
            </a:pPr>
            <a:r>
              <a:rPr lang="fr-FR" altLang="fr-FR"/>
              <a:t>         (la manière de se procurer les fonds)</a:t>
            </a:r>
          </a:p>
        </p:txBody>
      </p:sp>
      <p:grpSp>
        <p:nvGrpSpPr>
          <p:cNvPr id="14349" name="Group 13"/>
          <p:cNvGrpSpPr>
            <a:grpSpLocks/>
          </p:cNvGrpSpPr>
          <p:nvPr/>
        </p:nvGrpSpPr>
        <p:grpSpPr bwMode="auto">
          <a:xfrm>
            <a:off x="3124200" y="2057400"/>
            <a:ext cx="3536950" cy="2209800"/>
            <a:chOff x="1968" y="1296"/>
            <a:chExt cx="2228" cy="1392"/>
          </a:xfrm>
        </p:grpSpPr>
        <p:sp>
          <p:nvSpPr>
            <p:cNvPr id="14341" name="Rectangle 5" descr="30%"/>
            <p:cNvSpPr>
              <a:spLocks noChangeArrowheads="1"/>
            </p:cNvSpPr>
            <p:nvPr/>
          </p:nvSpPr>
          <p:spPr bwMode="auto">
            <a:xfrm>
              <a:off x="1968" y="1488"/>
              <a:ext cx="864" cy="576"/>
            </a:xfrm>
            <a:prstGeom prst="rect">
              <a:avLst/>
            </a:prstGeom>
            <a:pattFill prst="pct30">
              <a:fgClr>
                <a:srgbClr val="66FF66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4342" name="Rectangle 6"/>
            <p:cNvSpPr>
              <a:spLocks noChangeArrowheads="1"/>
            </p:cNvSpPr>
            <p:nvPr/>
          </p:nvSpPr>
          <p:spPr bwMode="auto">
            <a:xfrm>
              <a:off x="2832" y="1488"/>
              <a:ext cx="864" cy="57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 b="1">
                  <a:solidFill>
                    <a:schemeClr val="bg1"/>
                  </a:solidFill>
                </a:rPr>
                <a:t>Source</a:t>
              </a:r>
              <a:endParaRPr lang="fr-FR" altLang="fr-FR"/>
            </a:p>
          </p:txBody>
        </p:sp>
        <p:sp>
          <p:nvSpPr>
            <p:cNvPr id="14343" name="Rectangle 7"/>
            <p:cNvSpPr>
              <a:spLocks noChangeArrowheads="1"/>
            </p:cNvSpPr>
            <p:nvPr/>
          </p:nvSpPr>
          <p:spPr bwMode="auto">
            <a:xfrm>
              <a:off x="1968" y="1344"/>
              <a:ext cx="172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4344" name="Text Box 8"/>
            <p:cNvSpPr txBox="1">
              <a:spLocks noChangeArrowheads="1"/>
            </p:cNvSpPr>
            <p:nvPr/>
          </p:nvSpPr>
          <p:spPr bwMode="auto">
            <a:xfrm>
              <a:off x="2544" y="1296"/>
              <a:ext cx="58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altLang="fr-FR" sz="1800"/>
                <a:t>B i l a n</a:t>
              </a:r>
              <a:r>
                <a:rPr lang="fr-FR" altLang="fr-FR"/>
                <a:t> </a:t>
              </a:r>
            </a:p>
          </p:txBody>
        </p:sp>
        <p:sp>
          <p:nvSpPr>
            <p:cNvPr id="14345" name="AutoShape 9"/>
            <p:cNvSpPr>
              <a:spLocks noChangeArrowheads="1"/>
            </p:cNvSpPr>
            <p:nvPr/>
          </p:nvSpPr>
          <p:spPr bwMode="auto">
            <a:xfrm rot="-8398017">
              <a:off x="3168" y="2352"/>
              <a:ext cx="1028" cy="336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6248400" y="4419600"/>
          <a:ext cx="217805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Clip" r:id="rId3" imgW="3307320" imgH="3468960" progId="MS_ClipArt_Gallery.2">
                  <p:embed/>
                </p:oleObj>
              </mc:Choice>
              <mc:Fallback>
                <p:oleObj name="Clip" r:id="rId3" imgW="3307320" imgH="346896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4419600"/>
                        <a:ext cx="2178050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838200" y="381000"/>
          <a:ext cx="184785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Clip" r:id="rId5" imgW="937800" imgH="1390680" progId="MS_ClipArt_Gallery.2">
                  <p:embed/>
                </p:oleObj>
              </mc:Choice>
              <mc:Fallback>
                <p:oleObj name="Clip" r:id="rId5" imgW="937800" imgH="139068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81000"/>
                        <a:ext cx="184785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0" name="Object 10"/>
          <p:cNvGraphicFramePr>
            <a:graphicFrameLocks noChangeAspect="1"/>
          </p:cNvGraphicFramePr>
          <p:nvPr/>
        </p:nvGraphicFramePr>
        <p:xfrm>
          <a:off x="3657600" y="2438400"/>
          <a:ext cx="201930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Clip" r:id="rId7" imgW="14299560" imgH="16728840" progId="MS_ClipArt_Gallery.2">
                  <p:embed/>
                </p:oleObj>
              </mc:Choice>
              <mc:Fallback>
                <p:oleObj name="Clip" r:id="rId7" imgW="14299560" imgH="16728840" progId="MS_ClipArt_Gallery.2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438400"/>
                        <a:ext cx="2019300" cy="236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533400" y="32766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/>
              <a:t>Les fonds propres</a:t>
            </a:r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6172200" y="33528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/>
              <a:t>Les fonds étrangers</a:t>
            </a:r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3352800" cy="4191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3505200" y="1676400"/>
            <a:ext cx="5410200" cy="5029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6248400" y="457200"/>
            <a:ext cx="2209800" cy="57943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200" b="1"/>
              <a:t>SOURCES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1" grpId="0" autoUpdateAnimBg="0"/>
      <p:bldP spid="5133" grpId="0" autoUpdateAnimBg="0"/>
      <p:bldP spid="5134" grpId="0" animBg="1"/>
      <p:bldP spid="5135" grpId="0" animBg="1"/>
      <p:bldP spid="5136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533400" y="1066800"/>
            <a:ext cx="8001000" cy="514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b="1"/>
              <a:t>Le Bilan est un tableau dans lequel on enregistre à gauche </a:t>
            </a:r>
            <a:r>
              <a:rPr lang="fr-FR" altLang="fr-FR" sz="3200" b="1"/>
              <a:t>:</a:t>
            </a:r>
          </a:p>
          <a:p>
            <a:pPr>
              <a:spcBef>
                <a:spcPct val="50000"/>
              </a:spcBef>
            </a:pPr>
            <a:endParaRPr lang="fr-FR" altLang="fr-FR" sz="3200" b="1"/>
          </a:p>
          <a:p>
            <a:pPr>
              <a:spcBef>
                <a:spcPct val="50000"/>
              </a:spcBef>
            </a:pPr>
            <a:endParaRPr lang="fr-FR" altLang="fr-FR" sz="3200" b="1"/>
          </a:p>
          <a:p>
            <a:pPr>
              <a:spcBef>
                <a:spcPct val="50000"/>
              </a:spcBef>
            </a:pP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  <a:p>
            <a:pPr>
              <a:spcBef>
                <a:spcPct val="50000"/>
              </a:spcBef>
            </a:pPr>
            <a:r>
              <a:rPr lang="fr-FR" altLang="fr-FR" sz="4000" b="1">
                <a:solidFill>
                  <a:srgbClr val="008000"/>
                </a:solidFill>
              </a:rPr>
              <a:t>2.  L’emploi  de ces capitaux</a:t>
            </a:r>
          </a:p>
          <a:p>
            <a:pPr>
              <a:spcBef>
                <a:spcPct val="50000"/>
              </a:spcBef>
            </a:pPr>
            <a:r>
              <a:rPr lang="fr-FR" altLang="fr-FR"/>
              <a:t>         (la manière d’utiliser  l’argent des sources)</a:t>
            </a:r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grpSp>
        <p:nvGrpSpPr>
          <p:cNvPr id="15375" name="Group 15"/>
          <p:cNvGrpSpPr>
            <a:grpSpLocks/>
          </p:cNvGrpSpPr>
          <p:nvPr/>
        </p:nvGrpSpPr>
        <p:grpSpPr bwMode="auto">
          <a:xfrm>
            <a:off x="2286000" y="2057400"/>
            <a:ext cx="3581400" cy="2090738"/>
            <a:chOff x="1440" y="1296"/>
            <a:chExt cx="2256" cy="1317"/>
          </a:xfrm>
        </p:grpSpPr>
        <p:sp>
          <p:nvSpPr>
            <p:cNvPr id="15368" name="Text Box 8"/>
            <p:cNvSpPr txBox="1">
              <a:spLocks noChangeArrowheads="1"/>
            </p:cNvSpPr>
            <p:nvPr/>
          </p:nvSpPr>
          <p:spPr bwMode="auto">
            <a:xfrm>
              <a:off x="2544" y="1296"/>
              <a:ext cx="58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altLang="fr-FR" sz="1800"/>
                <a:t>B i l a n</a:t>
              </a:r>
              <a:r>
                <a:rPr lang="fr-FR" altLang="fr-FR"/>
                <a:t> </a:t>
              </a:r>
            </a:p>
          </p:txBody>
        </p:sp>
        <p:sp>
          <p:nvSpPr>
            <p:cNvPr id="15363" name="Rectangle 3"/>
            <p:cNvSpPr>
              <a:spLocks noChangeArrowheads="1"/>
            </p:cNvSpPr>
            <p:nvPr/>
          </p:nvSpPr>
          <p:spPr bwMode="auto">
            <a:xfrm>
              <a:off x="1968" y="1488"/>
              <a:ext cx="864" cy="576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 b="1">
                  <a:solidFill>
                    <a:schemeClr val="bg1"/>
                  </a:solidFill>
                </a:rPr>
                <a:t>Emploi</a:t>
              </a:r>
              <a:endParaRPr lang="fr-FR" altLang="fr-FR"/>
            </a:p>
          </p:txBody>
        </p:sp>
        <p:sp>
          <p:nvSpPr>
            <p:cNvPr id="15364" name="Rectangle 4" descr="30%"/>
            <p:cNvSpPr>
              <a:spLocks noChangeArrowheads="1"/>
            </p:cNvSpPr>
            <p:nvPr/>
          </p:nvSpPr>
          <p:spPr bwMode="auto">
            <a:xfrm>
              <a:off x="2832" y="1488"/>
              <a:ext cx="864" cy="576"/>
            </a:xfrm>
            <a:prstGeom prst="rect">
              <a:avLst/>
            </a:prstGeom>
            <a:pattFill prst="pct30">
              <a:fgClr>
                <a:srgbClr val="FF9999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altLang="fr-FR">
                <a:solidFill>
                  <a:srgbClr val="FF00FF"/>
                </a:solidFill>
              </a:endParaRPr>
            </a:p>
          </p:txBody>
        </p:sp>
        <p:sp>
          <p:nvSpPr>
            <p:cNvPr id="15367" name="Rectangle 7"/>
            <p:cNvSpPr>
              <a:spLocks noChangeArrowheads="1"/>
            </p:cNvSpPr>
            <p:nvPr/>
          </p:nvSpPr>
          <p:spPr bwMode="auto">
            <a:xfrm>
              <a:off x="1968" y="1344"/>
              <a:ext cx="172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5371" name="AutoShape 11"/>
            <p:cNvSpPr>
              <a:spLocks noChangeArrowheads="1"/>
            </p:cNvSpPr>
            <p:nvPr/>
          </p:nvSpPr>
          <p:spPr bwMode="auto">
            <a:xfrm rot="-1970382">
              <a:off x="1440" y="2277"/>
              <a:ext cx="1026" cy="336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6705600" y="4343400"/>
          <a:ext cx="2065338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Clip" r:id="rId3" imgW="16934400" imgH="17525880" progId="MS_ClipArt_Gallery.2">
                  <p:embed/>
                </p:oleObj>
              </mc:Choice>
              <mc:Fallback>
                <p:oleObj name="Clip" r:id="rId3" imgW="16934400" imgH="1752588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4343400"/>
                        <a:ext cx="2065338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304800" y="304800"/>
          <a:ext cx="2819400" cy="204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Clip" r:id="rId5" imgW="4582440" imgH="3319920" progId="MS_ClipArt_Gallery.2">
                  <p:embed/>
                </p:oleObj>
              </mc:Choice>
              <mc:Fallback>
                <p:oleObj name="Clip" r:id="rId5" imgW="4582440" imgH="331992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04800"/>
                        <a:ext cx="2819400" cy="204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3200400" y="2514600"/>
          <a:ext cx="2514600" cy="208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Clip" r:id="rId7" imgW="17803080" imgH="14767560" progId="MS_ClipArt_Gallery.2">
                  <p:embed/>
                </p:oleObj>
              </mc:Choice>
              <mc:Fallback>
                <p:oleObj name="Clip" r:id="rId7" imgW="17803080" imgH="1476756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514600"/>
                        <a:ext cx="2514600" cy="208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733800" y="1066800"/>
            <a:ext cx="5116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Des biens utilisables de nombreuses fois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527050" y="3429000"/>
            <a:ext cx="18510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fr-FR"/>
              <a:t>Des débiteurs</a:t>
            </a:r>
          </a:p>
          <a:p>
            <a:pPr algn="ctr"/>
            <a:r>
              <a:rPr lang="fr-FR" altLang="fr-FR" sz="2000"/>
              <a:t>(ventes à crédit)</a:t>
            </a:r>
            <a:endParaRPr lang="fr-FR" altLang="fr-FR"/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3390900" y="5410200"/>
            <a:ext cx="31003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fr-FR"/>
              <a:t>De l’argent en caisse</a:t>
            </a:r>
          </a:p>
          <a:p>
            <a:pPr algn="ctr"/>
            <a:r>
              <a:rPr lang="fr-FR" altLang="fr-FR"/>
              <a:t>à la poste, à la banque...</a:t>
            </a: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152400" y="152400"/>
            <a:ext cx="8763000" cy="6477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517525" y="5657850"/>
            <a:ext cx="2058988" cy="579438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3200" b="1"/>
              <a:t>EMPLOIS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autoUpdateAnimBg="0"/>
      <p:bldP spid="8199" grpId="0" autoUpdateAnimBg="0"/>
      <p:bldP spid="8200" grpId="0" autoUpdateAnimBg="0"/>
      <p:bldP spid="8202" grpId="0" animBg="1"/>
      <p:bldP spid="8203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2971800" y="2819400"/>
          <a:ext cx="3225800" cy="346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0" name="Clip" r:id="rId3" imgW="3225960" imgH="3468960" progId="MS_ClipArt_Gallery.2">
                  <p:embed/>
                </p:oleObj>
              </mc:Choice>
              <mc:Fallback>
                <p:oleObj name="Clip" r:id="rId3" imgW="3225960" imgH="346896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819400"/>
                        <a:ext cx="3225800" cy="346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990600" y="2133600"/>
            <a:ext cx="71628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fr-FR" altLang="fr-FR" sz="3600">
                <a:solidFill>
                  <a:srgbClr val="008000"/>
                </a:solidFill>
              </a:rPr>
              <a:t>Emplois</a:t>
            </a:r>
            <a:r>
              <a:rPr lang="fr-FR" altLang="fr-FR" sz="3600">
                <a:solidFill>
                  <a:srgbClr val="000000"/>
                </a:solidFill>
              </a:rPr>
              <a:t>      </a:t>
            </a:r>
            <a:r>
              <a:rPr lang="fr-FR" altLang="fr-FR" sz="3600" b="1">
                <a:solidFill>
                  <a:srgbClr val="000000"/>
                </a:solidFill>
              </a:rPr>
              <a:t>=</a:t>
            </a:r>
            <a:r>
              <a:rPr lang="fr-FR" altLang="fr-FR" sz="3600">
                <a:solidFill>
                  <a:srgbClr val="000000"/>
                </a:solidFill>
              </a:rPr>
              <a:t>       </a:t>
            </a:r>
            <a:r>
              <a:rPr lang="fr-FR" altLang="fr-FR" sz="3600">
                <a:solidFill>
                  <a:srgbClr val="FF0000"/>
                </a:solidFill>
              </a:rPr>
              <a:t>Sources</a:t>
            </a:r>
            <a:endParaRPr lang="fr-FR" altLang="fr-FR" sz="3600"/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898525" y="304800"/>
            <a:ext cx="74072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/>
              <a:t>Tous les capitaux disponibles (sources) sont utilisés d’une manière ou d’une autre (emplois)</a:t>
            </a:r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914400" y="1219200"/>
            <a:ext cx="74072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endParaRPr lang="fr-FR" altLang="fr-FR"/>
          </a:p>
          <a:p>
            <a:r>
              <a:rPr lang="fr-FR" altLang="fr-FR" sz="2000"/>
              <a:t>On obtient donc l’équilibre :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4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autoUpdateAnimBg="0"/>
      <p:bldP spid="9225" grpId="0" autoUpdateAnimBg="0"/>
      <p:bldP spid="923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0" name="Group 20"/>
          <p:cNvGrpSpPr>
            <a:grpSpLocks/>
          </p:cNvGrpSpPr>
          <p:nvPr/>
        </p:nvGrpSpPr>
        <p:grpSpPr bwMode="auto">
          <a:xfrm>
            <a:off x="5562600" y="1600200"/>
            <a:ext cx="1270000" cy="4419600"/>
            <a:chOff x="3504" y="1008"/>
            <a:chExt cx="800" cy="2784"/>
          </a:xfrm>
        </p:grpSpPr>
        <p:graphicFrame>
          <p:nvGraphicFramePr>
            <p:cNvPr id="10242" name="Object 2"/>
            <p:cNvGraphicFramePr>
              <a:graphicFrameLocks noChangeAspect="1"/>
            </p:cNvGraphicFramePr>
            <p:nvPr/>
          </p:nvGraphicFramePr>
          <p:xfrm>
            <a:off x="3504" y="2064"/>
            <a:ext cx="732" cy="7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6" name="Clip" r:id="rId4" imgW="3307320" imgH="3468960" progId="MS_ClipArt_Gallery.2">
                    <p:embed/>
                  </p:oleObj>
                </mc:Choice>
                <mc:Fallback>
                  <p:oleObj name="Clip" r:id="rId4" imgW="3307320" imgH="3468960" progId="MS_ClipArt_Gallery.2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4" y="2064"/>
                          <a:ext cx="732" cy="7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3" name="Object 3"/>
            <p:cNvGraphicFramePr>
              <a:graphicFrameLocks noChangeAspect="1"/>
            </p:cNvGraphicFramePr>
            <p:nvPr/>
          </p:nvGraphicFramePr>
          <p:xfrm>
            <a:off x="3600" y="1008"/>
            <a:ext cx="586" cy="8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7" name="Clip" r:id="rId6" imgW="937800" imgH="1390680" progId="MS_ClipArt_Gallery.2">
                    <p:embed/>
                  </p:oleObj>
                </mc:Choice>
                <mc:Fallback>
                  <p:oleObj name="Clip" r:id="rId6" imgW="937800" imgH="1390680" progId="MS_ClipArt_Gallery.2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0" y="1008"/>
                          <a:ext cx="586" cy="8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4" name="Object 4"/>
            <p:cNvGraphicFramePr>
              <a:graphicFrameLocks noChangeAspect="1"/>
            </p:cNvGraphicFramePr>
            <p:nvPr/>
          </p:nvGraphicFramePr>
          <p:xfrm>
            <a:off x="3648" y="3024"/>
            <a:ext cx="656" cy="7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8" name="Clip" r:id="rId8" imgW="14299560" imgH="16728840" progId="MS_ClipArt_Gallery.2">
                    <p:embed/>
                  </p:oleObj>
                </mc:Choice>
                <mc:Fallback>
                  <p:oleObj name="Clip" r:id="rId8" imgW="14299560" imgH="16728840" progId="MS_ClipArt_Gallery.2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8" y="3024"/>
                          <a:ext cx="656" cy="7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261" name="Group 21"/>
          <p:cNvGrpSpPr>
            <a:grpSpLocks/>
          </p:cNvGrpSpPr>
          <p:nvPr/>
        </p:nvGrpSpPr>
        <p:grpSpPr bwMode="auto">
          <a:xfrm>
            <a:off x="2286000" y="1752600"/>
            <a:ext cx="1447800" cy="4406900"/>
            <a:chOff x="1440" y="1104"/>
            <a:chExt cx="912" cy="2776"/>
          </a:xfrm>
        </p:grpSpPr>
        <p:graphicFrame>
          <p:nvGraphicFramePr>
            <p:cNvPr id="10245" name="Object 5"/>
            <p:cNvGraphicFramePr>
              <a:graphicFrameLocks noChangeAspect="1"/>
            </p:cNvGraphicFramePr>
            <p:nvPr/>
          </p:nvGraphicFramePr>
          <p:xfrm>
            <a:off x="1584" y="3168"/>
            <a:ext cx="689" cy="7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9" name="Clip" r:id="rId10" imgW="16934400" imgH="17525880" progId="MS_ClipArt_Gallery.2">
                    <p:embed/>
                  </p:oleObj>
                </mc:Choice>
                <mc:Fallback>
                  <p:oleObj name="Clip" r:id="rId10" imgW="16934400" imgH="17525880" progId="MS_ClipArt_Gallery.2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4" y="3168"/>
                          <a:ext cx="689" cy="7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6" name="Object 6"/>
            <p:cNvGraphicFramePr>
              <a:graphicFrameLocks noChangeAspect="1"/>
            </p:cNvGraphicFramePr>
            <p:nvPr/>
          </p:nvGraphicFramePr>
          <p:xfrm flipH="1">
            <a:off x="1440" y="1104"/>
            <a:ext cx="912" cy="6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0" name="Clip" r:id="rId12" imgW="4582440" imgH="3319920" progId="MS_ClipArt_Gallery.2">
                    <p:embed/>
                  </p:oleObj>
                </mc:Choice>
                <mc:Fallback>
                  <p:oleObj name="Clip" r:id="rId12" imgW="4582440" imgH="3319920" progId="MS_ClipArt_Gallery.2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H="1">
                          <a:off x="1440" y="1104"/>
                          <a:ext cx="912" cy="6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1536" y="2208"/>
            <a:ext cx="720" cy="5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1" name="Clip" r:id="rId14" imgW="17803080" imgH="14767560" progId="MS_ClipArt_Gallery.2">
                    <p:embed/>
                  </p:oleObj>
                </mc:Choice>
                <mc:Fallback>
                  <p:oleObj name="Clip" r:id="rId14" imgW="17803080" imgH="14767560" progId="MS_ClipArt_Gallery.2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6" y="2208"/>
                          <a:ext cx="720" cy="5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259" name="Group 19"/>
          <p:cNvGrpSpPr>
            <a:grpSpLocks/>
          </p:cNvGrpSpPr>
          <p:nvPr/>
        </p:nvGrpSpPr>
        <p:grpSpPr bwMode="auto">
          <a:xfrm>
            <a:off x="1600200" y="685800"/>
            <a:ext cx="5943600" cy="5791200"/>
            <a:chOff x="1008" y="432"/>
            <a:chExt cx="3744" cy="3648"/>
          </a:xfrm>
        </p:grpSpPr>
        <p:sp>
          <p:nvSpPr>
            <p:cNvPr id="10248" name="Rectangle 8"/>
            <p:cNvSpPr>
              <a:spLocks noChangeArrowheads="1"/>
            </p:cNvSpPr>
            <p:nvPr/>
          </p:nvSpPr>
          <p:spPr bwMode="auto">
            <a:xfrm>
              <a:off x="1008" y="864"/>
              <a:ext cx="1872" cy="321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0249" name="Rectangle 9"/>
            <p:cNvSpPr>
              <a:spLocks noChangeArrowheads="1"/>
            </p:cNvSpPr>
            <p:nvPr/>
          </p:nvSpPr>
          <p:spPr bwMode="auto">
            <a:xfrm>
              <a:off x="2880" y="864"/>
              <a:ext cx="1872" cy="321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0250" name="Rectangle 10"/>
            <p:cNvSpPr>
              <a:spLocks noChangeArrowheads="1"/>
            </p:cNvSpPr>
            <p:nvPr/>
          </p:nvSpPr>
          <p:spPr bwMode="auto">
            <a:xfrm>
              <a:off x="1008" y="432"/>
              <a:ext cx="1872" cy="43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0251" name="Rectangle 11"/>
            <p:cNvSpPr>
              <a:spLocks noChangeArrowheads="1"/>
            </p:cNvSpPr>
            <p:nvPr/>
          </p:nvSpPr>
          <p:spPr bwMode="auto">
            <a:xfrm>
              <a:off x="2880" y="432"/>
              <a:ext cx="1872" cy="43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4572000" y="685800"/>
            <a:ext cx="297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3200" b="1"/>
              <a:t>Sources</a:t>
            </a:r>
            <a:endParaRPr lang="fr-FR" altLang="fr-FR"/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4572000" y="685800"/>
            <a:ext cx="297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3200" b="1"/>
              <a:t>Passif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1600200" y="685800"/>
            <a:ext cx="297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3200" b="1"/>
              <a:t>Emplois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1600200" y="685800"/>
            <a:ext cx="297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3200" b="1"/>
              <a:t>Actif</a:t>
            </a:r>
          </a:p>
        </p:txBody>
      </p:sp>
      <p:grpSp>
        <p:nvGrpSpPr>
          <p:cNvPr id="10262" name="Group 22"/>
          <p:cNvGrpSpPr>
            <a:grpSpLocks/>
          </p:cNvGrpSpPr>
          <p:nvPr/>
        </p:nvGrpSpPr>
        <p:grpSpPr bwMode="auto">
          <a:xfrm>
            <a:off x="2362200" y="1676400"/>
            <a:ext cx="1270000" cy="4419600"/>
            <a:chOff x="3504" y="1008"/>
            <a:chExt cx="800" cy="2784"/>
          </a:xfrm>
        </p:grpSpPr>
        <p:graphicFrame>
          <p:nvGraphicFramePr>
            <p:cNvPr id="10263" name="Object 23"/>
            <p:cNvGraphicFramePr>
              <a:graphicFrameLocks noChangeAspect="1"/>
            </p:cNvGraphicFramePr>
            <p:nvPr/>
          </p:nvGraphicFramePr>
          <p:xfrm>
            <a:off x="3504" y="2064"/>
            <a:ext cx="732" cy="7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2" name="Clip" r:id="rId16" imgW="3307320" imgH="3468960" progId="MS_ClipArt_Gallery.2">
                    <p:embed/>
                  </p:oleObj>
                </mc:Choice>
                <mc:Fallback>
                  <p:oleObj name="Clip" r:id="rId16" imgW="3307320" imgH="3468960" progId="MS_ClipArt_Gallery.2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4" y="2064"/>
                          <a:ext cx="732" cy="7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64" name="Object 24"/>
            <p:cNvGraphicFramePr>
              <a:graphicFrameLocks noChangeAspect="1"/>
            </p:cNvGraphicFramePr>
            <p:nvPr/>
          </p:nvGraphicFramePr>
          <p:xfrm>
            <a:off x="3600" y="1008"/>
            <a:ext cx="586" cy="8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3" name="Clip" r:id="rId17" imgW="937800" imgH="1390680" progId="MS_ClipArt_Gallery.2">
                    <p:embed/>
                  </p:oleObj>
                </mc:Choice>
                <mc:Fallback>
                  <p:oleObj name="Clip" r:id="rId17" imgW="937800" imgH="1390680" progId="MS_ClipArt_Gallery.2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0" y="1008"/>
                          <a:ext cx="586" cy="8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65" name="Object 25"/>
            <p:cNvGraphicFramePr>
              <a:graphicFrameLocks noChangeAspect="1"/>
            </p:cNvGraphicFramePr>
            <p:nvPr/>
          </p:nvGraphicFramePr>
          <p:xfrm>
            <a:off x="3648" y="3024"/>
            <a:ext cx="656" cy="7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4" name="Clip" r:id="rId18" imgW="14299560" imgH="16728840" progId="MS_ClipArt_Gallery.2">
                    <p:embed/>
                  </p:oleObj>
                </mc:Choice>
                <mc:Fallback>
                  <p:oleObj name="Clip" r:id="rId18" imgW="14299560" imgH="16728840" progId="MS_ClipArt_Gallery.2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8" y="3024"/>
                          <a:ext cx="656" cy="7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272" name="Rectangle 32"/>
          <p:cNvSpPr>
            <a:spLocks noChangeArrowheads="1"/>
          </p:cNvSpPr>
          <p:nvPr/>
        </p:nvSpPr>
        <p:spPr bwMode="auto">
          <a:xfrm>
            <a:off x="4267200" y="838200"/>
            <a:ext cx="6096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270" name="Text Box 30"/>
          <p:cNvSpPr txBox="1">
            <a:spLocks noChangeArrowheads="1"/>
          </p:cNvSpPr>
          <p:nvPr/>
        </p:nvSpPr>
        <p:spPr bwMode="auto">
          <a:xfrm>
            <a:off x="4343400" y="685800"/>
            <a:ext cx="533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600" b="1"/>
              <a:t>=</a:t>
            </a:r>
            <a:endParaRPr lang="fr-FR" altLang="fr-FR"/>
          </a:p>
        </p:txBody>
      </p:sp>
      <p:grpSp>
        <p:nvGrpSpPr>
          <p:cNvPr id="10273" name="Group 33"/>
          <p:cNvGrpSpPr>
            <a:grpSpLocks/>
          </p:cNvGrpSpPr>
          <p:nvPr/>
        </p:nvGrpSpPr>
        <p:grpSpPr bwMode="auto">
          <a:xfrm>
            <a:off x="5562600" y="1600200"/>
            <a:ext cx="1270000" cy="4419600"/>
            <a:chOff x="3504" y="1008"/>
            <a:chExt cx="800" cy="2784"/>
          </a:xfrm>
        </p:grpSpPr>
        <p:graphicFrame>
          <p:nvGraphicFramePr>
            <p:cNvPr id="10274" name="Object 34"/>
            <p:cNvGraphicFramePr>
              <a:graphicFrameLocks noChangeAspect="1"/>
            </p:cNvGraphicFramePr>
            <p:nvPr/>
          </p:nvGraphicFramePr>
          <p:xfrm>
            <a:off x="3504" y="2064"/>
            <a:ext cx="732" cy="7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5" name="Clip" r:id="rId19" imgW="3307320" imgH="3468960" progId="MS_ClipArt_Gallery.2">
                    <p:embed/>
                  </p:oleObj>
                </mc:Choice>
                <mc:Fallback>
                  <p:oleObj name="Clip" r:id="rId19" imgW="3307320" imgH="3468960" progId="MS_ClipArt_Gallery.2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4" y="2064"/>
                          <a:ext cx="732" cy="7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5" name="Object 35"/>
            <p:cNvGraphicFramePr>
              <a:graphicFrameLocks noChangeAspect="1"/>
            </p:cNvGraphicFramePr>
            <p:nvPr/>
          </p:nvGraphicFramePr>
          <p:xfrm>
            <a:off x="3600" y="1008"/>
            <a:ext cx="586" cy="8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6" name="Clip" r:id="rId20" imgW="937800" imgH="1390680" progId="MS_ClipArt_Gallery.2">
                    <p:embed/>
                  </p:oleObj>
                </mc:Choice>
                <mc:Fallback>
                  <p:oleObj name="Clip" r:id="rId20" imgW="937800" imgH="1390680" progId="MS_ClipArt_Gallery.2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0" y="1008"/>
                          <a:ext cx="586" cy="8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6" name="Object 36"/>
            <p:cNvGraphicFramePr>
              <a:graphicFrameLocks noChangeAspect="1"/>
            </p:cNvGraphicFramePr>
            <p:nvPr/>
          </p:nvGraphicFramePr>
          <p:xfrm>
            <a:off x="3648" y="3024"/>
            <a:ext cx="656" cy="7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7" name="Clip" r:id="rId21" imgW="14299560" imgH="16728840" progId="MS_ClipArt_Gallery.2">
                    <p:embed/>
                  </p:oleObj>
                </mc:Choice>
                <mc:Fallback>
                  <p:oleObj name="Clip" r:id="rId21" imgW="14299560" imgH="16728840" progId="MS_ClipArt_Gallery.2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8" y="3024"/>
                          <a:ext cx="656" cy="7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279" name="Group 39"/>
          <p:cNvGrpSpPr>
            <a:grpSpLocks/>
          </p:cNvGrpSpPr>
          <p:nvPr/>
        </p:nvGrpSpPr>
        <p:grpSpPr bwMode="auto">
          <a:xfrm>
            <a:off x="6781800" y="1447800"/>
            <a:ext cx="2362200" cy="5105400"/>
            <a:chOff x="4272" y="912"/>
            <a:chExt cx="1488" cy="3216"/>
          </a:xfrm>
        </p:grpSpPr>
        <p:sp>
          <p:nvSpPr>
            <p:cNvPr id="10277" name="Rectangle 37"/>
            <p:cNvSpPr>
              <a:spLocks noChangeArrowheads="1"/>
            </p:cNvSpPr>
            <p:nvPr/>
          </p:nvSpPr>
          <p:spPr bwMode="auto">
            <a:xfrm>
              <a:off x="4767" y="912"/>
              <a:ext cx="993" cy="32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0278" name="Rectangle 38"/>
            <p:cNvSpPr>
              <a:spLocks noChangeArrowheads="1"/>
            </p:cNvSpPr>
            <p:nvPr/>
          </p:nvSpPr>
          <p:spPr bwMode="auto">
            <a:xfrm>
              <a:off x="4272" y="912"/>
              <a:ext cx="432" cy="3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10280" name="Group 40"/>
          <p:cNvGrpSpPr>
            <a:grpSpLocks/>
          </p:cNvGrpSpPr>
          <p:nvPr/>
        </p:nvGrpSpPr>
        <p:grpSpPr bwMode="auto">
          <a:xfrm>
            <a:off x="1600200" y="692150"/>
            <a:ext cx="5943600" cy="5791200"/>
            <a:chOff x="1008" y="432"/>
            <a:chExt cx="3744" cy="3648"/>
          </a:xfrm>
        </p:grpSpPr>
        <p:grpSp>
          <p:nvGrpSpPr>
            <p:cNvPr id="10281" name="Group 41"/>
            <p:cNvGrpSpPr>
              <a:grpSpLocks/>
            </p:cNvGrpSpPr>
            <p:nvPr/>
          </p:nvGrpSpPr>
          <p:grpSpPr bwMode="auto">
            <a:xfrm>
              <a:off x="3504" y="1008"/>
              <a:ext cx="800" cy="2784"/>
              <a:chOff x="3504" y="1008"/>
              <a:chExt cx="800" cy="2784"/>
            </a:xfrm>
          </p:grpSpPr>
          <p:graphicFrame>
            <p:nvGraphicFramePr>
              <p:cNvPr id="10282" name="Object 42"/>
              <p:cNvGraphicFramePr>
                <a:graphicFrameLocks noChangeAspect="1"/>
              </p:cNvGraphicFramePr>
              <p:nvPr/>
            </p:nvGraphicFramePr>
            <p:xfrm>
              <a:off x="3504" y="2064"/>
              <a:ext cx="732" cy="7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58" name="Clip" r:id="rId22" imgW="3307320" imgH="3468960" progId="MS_ClipArt_Gallery.2">
                      <p:embed/>
                    </p:oleObj>
                  </mc:Choice>
                  <mc:Fallback>
                    <p:oleObj name="Clip" r:id="rId22" imgW="3307320" imgH="3468960" progId="MS_ClipArt_Gallery.2">
                      <p:embed/>
                      <p:pic>
                        <p:nvPicPr>
                          <p:cNvPr id="0" name="Object 4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04" y="2064"/>
                            <a:ext cx="732" cy="7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83" name="Object 43"/>
              <p:cNvGraphicFramePr>
                <a:graphicFrameLocks noChangeAspect="1"/>
              </p:cNvGraphicFramePr>
              <p:nvPr/>
            </p:nvGraphicFramePr>
            <p:xfrm>
              <a:off x="3600" y="1008"/>
              <a:ext cx="586" cy="8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59" name="Clip" r:id="rId23" imgW="937800" imgH="1390680" progId="MS_ClipArt_Gallery.2">
                      <p:embed/>
                    </p:oleObj>
                  </mc:Choice>
                  <mc:Fallback>
                    <p:oleObj name="Clip" r:id="rId23" imgW="937800" imgH="1390680" progId="MS_ClipArt_Gallery.2">
                      <p:embed/>
                      <p:pic>
                        <p:nvPicPr>
                          <p:cNvPr id="0" name="Object 4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00" y="1008"/>
                            <a:ext cx="586" cy="87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84" name="Object 44"/>
              <p:cNvGraphicFramePr>
                <a:graphicFrameLocks noChangeAspect="1"/>
              </p:cNvGraphicFramePr>
              <p:nvPr/>
            </p:nvGraphicFramePr>
            <p:xfrm>
              <a:off x="3648" y="3024"/>
              <a:ext cx="656" cy="7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60" name="Clip" r:id="rId24" imgW="14299560" imgH="16728840" progId="MS_ClipArt_Gallery.2">
                      <p:embed/>
                    </p:oleObj>
                  </mc:Choice>
                  <mc:Fallback>
                    <p:oleObj name="Clip" r:id="rId24" imgW="14299560" imgH="16728840" progId="MS_ClipArt_Gallery.2">
                      <p:embed/>
                      <p:pic>
                        <p:nvPicPr>
                          <p:cNvPr id="0" name="Object 4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48" y="3024"/>
                            <a:ext cx="656" cy="7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0285" name="Group 45"/>
            <p:cNvGrpSpPr>
              <a:grpSpLocks/>
            </p:cNvGrpSpPr>
            <p:nvPr/>
          </p:nvGrpSpPr>
          <p:grpSpPr bwMode="auto">
            <a:xfrm>
              <a:off x="1440" y="1104"/>
              <a:ext cx="912" cy="2776"/>
              <a:chOff x="1440" y="1104"/>
              <a:chExt cx="912" cy="2776"/>
            </a:xfrm>
          </p:grpSpPr>
          <p:graphicFrame>
            <p:nvGraphicFramePr>
              <p:cNvPr id="10286" name="Object 46"/>
              <p:cNvGraphicFramePr>
                <a:graphicFrameLocks noChangeAspect="1"/>
              </p:cNvGraphicFramePr>
              <p:nvPr/>
            </p:nvGraphicFramePr>
            <p:xfrm>
              <a:off x="1584" y="3168"/>
              <a:ext cx="689" cy="7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61" name="Clip" r:id="rId25" imgW="16934400" imgH="17525880" progId="MS_ClipArt_Gallery.2">
                      <p:embed/>
                    </p:oleObj>
                  </mc:Choice>
                  <mc:Fallback>
                    <p:oleObj name="Clip" r:id="rId25" imgW="16934400" imgH="17525880" progId="MS_ClipArt_Gallery.2">
                      <p:embed/>
                      <p:pic>
                        <p:nvPicPr>
                          <p:cNvPr id="0" name="Object 4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84" y="3168"/>
                            <a:ext cx="689" cy="71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87" name="Object 47"/>
              <p:cNvGraphicFramePr>
                <a:graphicFrameLocks noChangeAspect="1"/>
              </p:cNvGraphicFramePr>
              <p:nvPr/>
            </p:nvGraphicFramePr>
            <p:xfrm flipH="1">
              <a:off x="1440" y="1104"/>
              <a:ext cx="912" cy="66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62" name="Clip" r:id="rId26" imgW="4582440" imgH="3319920" progId="MS_ClipArt_Gallery.2">
                      <p:embed/>
                    </p:oleObj>
                  </mc:Choice>
                  <mc:Fallback>
                    <p:oleObj name="Clip" r:id="rId26" imgW="4582440" imgH="3319920" progId="MS_ClipArt_Gallery.2">
                      <p:embed/>
                      <p:pic>
                        <p:nvPicPr>
                          <p:cNvPr id="0" name="Object 4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 flipH="1">
                            <a:off x="1440" y="1104"/>
                            <a:ext cx="912" cy="66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88" name="Object 48"/>
              <p:cNvGraphicFramePr>
                <a:graphicFrameLocks noChangeAspect="1"/>
              </p:cNvGraphicFramePr>
              <p:nvPr/>
            </p:nvGraphicFramePr>
            <p:xfrm>
              <a:off x="1536" y="2208"/>
              <a:ext cx="720" cy="5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63" name="Clip" r:id="rId27" imgW="17803080" imgH="14767560" progId="MS_ClipArt_Gallery.2">
                      <p:embed/>
                    </p:oleObj>
                  </mc:Choice>
                  <mc:Fallback>
                    <p:oleObj name="Clip" r:id="rId27" imgW="17803080" imgH="14767560" progId="MS_ClipArt_Gallery.2">
                      <p:embed/>
                      <p:pic>
                        <p:nvPicPr>
                          <p:cNvPr id="0" name="Object 4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36" y="2208"/>
                            <a:ext cx="720" cy="59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0289" name="Group 49"/>
            <p:cNvGrpSpPr>
              <a:grpSpLocks/>
            </p:cNvGrpSpPr>
            <p:nvPr/>
          </p:nvGrpSpPr>
          <p:grpSpPr bwMode="auto">
            <a:xfrm>
              <a:off x="1008" y="432"/>
              <a:ext cx="3744" cy="3648"/>
              <a:chOff x="1008" y="432"/>
              <a:chExt cx="3744" cy="3648"/>
            </a:xfrm>
          </p:grpSpPr>
          <p:sp>
            <p:nvSpPr>
              <p:cNvPr id="10290" name="Rectangle 50"/>
              <p:cNvSpPr>
                <a:spLocks noChangeArrowheads="1"/>
              </p:cNvSpPr>
              <p:nvPr/>
            </p:nvSpPr>
            <p:spPr bwMode="auto">
              <a:xfrm>
                <a:off x="1008" y="864"/>
                <a:ext cx="1872" cy="321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10291" name="Rectangle 51"/>
              <p:cNvSpPr>
                <a:spLocks noChangeArrowheads="1"/>
              </p:cNvSpPr>
              <p:nvPr/>
            </p:nvSpPr>
            <p:spPr bwMode="auto">
              <a:xfrm>
                <a:off x="2880" y="864"/>
                <a:ext cx="1872" cy="321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10292" name="Rectangle 52"/>
              <p:cNvSpPr>
                <a:spLocks noChangeArrowheads="1"/>
              </p:cNvSpPr>
              <p:nvPr/>
            </p:nvSpPr>
            <p:spPr bwMode="auto">
              <a:xfrm>
                <a:off x="1008" y="432"/>
                <a:ext cx="1872" cy="43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10293" name="Rectangle 53"/>
              <p:cNvSpPr>
                <a:spLocks noChangeArrowheads="1"/>
              </p:cNvSpPr>
              <p:nvPr/>
            </p:nvSpPr>
            <p:spPr bwMode="auto">
              <a:xfrm>
                <a:off x="2880" y="432"/>
                <a:ext cx="1872" cy="43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  <p:sp>
          <p:nvSpPr>
            <p:cNvPr id="10294" name="Text Box 54"/>
            <p:cNvSpPr txBox="1">
              <a:spLocks noChangeArrowheads="1"/>
            </p:cNvSpPr>
            <p:nvPr/>
          </p:nvSpPr>
          <p:spPr bwMode="auto">
            <a:xfrm>
              <a:off x="2880" y="432"/>
              <a:ext cx="18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3200" b="1"/>
                <a:t>Passif</a:t>
              </a:r>
            </a:p>
          </p:txBody>
        </p:sp>
        <p:sp>
          <p:nvSpPr>
            <p:cNvPr id="10295" name="Text Box 55"/>
            <p:cNvSpPr txBox="1">
              <a:spLocks noChangeArrowheads="1"/>
            </p:cNvSpPr>
            <p:nvPr/>
          </p:nvSpPr>
          <p:spPr bwMode="auto">
            <a:xfrm>
              <a:off x="1008" y="432"/>
              <a:ext cx="18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3200" b="1"/>
                <a:t>Actif</a:t>
              </a:r>
            </a:p>
          </p:txBody>
        </p:sp>
        <p:sp>
          <p:nvSpPr>
            <p:cNvPr id="10296" name="Rectangle 56"/>
            <p:cNvSpPr>
              <a:spLocks noChangeArrowheads="1"/>
            </p:cNvSpPr>
            <p:nvPr/>
          </p:nvSpPr>
          <p:spPr bwMode="auto">
            <a:xfrm>
              <a:off x="2688" y="528"/>
              <a:ext cx="384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0297" name="Text Box 57"/>
            <p:cNvSpPr txBox="1">
              <a:spLocks noChangeArrowheads="1"/>
            </p:cNvSpPr>
            <p:nvPr/>
          </p:nvSpPr>
          <p:spPr bwMode="auto">
            <a:xfrm>
              <a:off x="2736" y="432"/>
              <a:ext cx="33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3600" b="1"/>
                <a:t>=</a:t>
              </a:r>
              <a:endParaRPr lang="fr-FR" altLang="fr-FR"/>
            </a:p>
          </p:txBody>
        </p:sp>
        <p:grpSp>
          <p:nvGrpSpPr>
            <p:cNvPr id="10298" name="Group 58"/>
            <p:cNvGrpSpPr>
              <a:grpSpLocks/>
            </p:cNvGrpSpPr>
            <p:nvPr/>
          </p:nvGrpSpPr>
          <p:grpSpPr bwMode="auto">
            <a:xfrm>
              <a:off x="3504" y="1008"/>
              <a:ext cx="800" cy="2784"/>
              <a:chOff x="3504" y="1008"/>
              <a:chExt cx="800" cy="2784"/>
            </a:xfrm>
          </p:grpSpPr>
          <p:graphicFrame>
            <p:nvGraphicFramePr>
              <p:cNvPr id="10299" name="Object 59"/>
              <p:cNvGraphicFramePr>
                <a:graphicFrameLocks noChangeAspect="1"/>
              </p:cNvGraphicFramePr>
              <p:nvPr/>
            </p:nvGraphicFramePr>
            <p:xfrm>
              <a:off x="3504" y="2064"/>
              <a:ext cx="732" cy="7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64" name="Clip" r:id="rId28" imgW="3307320" imgH="3468960" progId="MS_ClipArt_Gallery.2">
                      <p:embed/>
                    </p:oleObj>
                  </mc:Choice>
                  <mc:Fallback>
                    <p:oleObj name="Clip" r:id="rId28" imgW="3307320" imgH="3468960" progId="MS_ClipArt_Gallery.2">
                      <p:embed/>
                      <p:pic>
                        <p:nvPicPr>
                          <p:cNvPr id="0" name="Object 5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04" y="2064"/>
                            <a:ext cx="732" cy="7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300" name="Object 60"/>
              <p:cNvGraphicFramePr>
                <a:graphicFrameLocks noChangeAspect="1"/>
              </p:cNvGraphicFramePr>
              <p:nvPr/>
            </p:nvGraphicFramePr>
            <p:xfrm>
              <a:off x="3600" y="1008"/>
              <a:ext cx="586" cy="8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65" name="Clip" r:id="rId29" imgW="937800" imgH="1390680" progId="MS_ClipArt_Gallery.2">
                      <p:embed/>
                    </p:oleObj>
                  </mc:Choice>
                  <mc:Fallback>
                    <p:oleObj name="Clip" r:id="rId29" imgW="937800" imgH="1390680" progId="MS_ClipArt_Gallery.2">
                      <p:embed/>
                      <p:pic>
                        <p:nvPicPr>
                          <p:cNvPr id="0" name="Object 6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00" y="1008"/>
                            <a:ext cx="586" cy="87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301" name="Object 61"/>
              <p:cNvGraphicFramePr>
                <a:graphicFrameLocks noChangeAspect="1"/>
              </p:cNvGraphicFramePr>
              <p:nvPr/>
            </p:nvGraphicFramePr>
            <p:xfrm>
              <a:off x="3648" y="3024"/>
              <a:ext cx="656" cy="7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66" name="Clip" r:id="rId30" imgW="14299560" imgH="16728840" progId="MS_ClipArt_Gallery.2">
                      <p:embed/>
                    </p:oleObj>
                  </mc:Choice>
                  <mc:Fallback>
                    <p:oleObj name="Clip" r:id="rId30" imgW="14299560" imgH="16728840" progId="MS_ClipArt_Gallery.2">
                      <p:embed/>
                      <p:pic>
                        <p:nvPicPr>
                          <p:cNvPr id="0" name="Object 6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48" y="3024"/>
                            <a:ext cx="656" cy="7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30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OU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9" dur="20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4" dur="20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20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OU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OU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9" dur="5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3" grpId="0" autoUpdateAnimBg="0"/>
      <p:bldP spid="10256" grpId="0" autoUpdateAnimBg="0"/>
      <p:bldP spid="10257" grpId="0" autoUpdateAnimBg="0"/>
      <p:bldP spid="10258" grpId="0" autoUpdateAnimBg="0"/>
      <p:bldP spid="10272" grpId="0" animBg="1"/>
      <p:bldP spid="10270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WordArt 2"/>
          <p:cNvSpPr>
            <a:spLocks noChangeArrowheads="1" noChangeShapeType="1" noTextEdit="1"/>
          </p:cNvSpPr>
          <p:nvPr/>
        </p:nvSpPr>
        <p:spPr bwMode="auto">
          <a:xfrm>
            <a:off x="1524000" y="1143000"/>
            <a:ext cx="5791200" cy="4114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662"/>
              </a:avLst>
            </a:prstTxWarp>
          </a:bodyPr>
          <a:lstStyle/>
          <a:p>
            <a:pPr algn="ctr"/>
            <a:r>
              <a:rPr lang="fr-CH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 panose="020B0806030902050204" pitchFamily="34" charset="0"/>
              </a:rPr>
              <a:t>Les actifs représentent l'emploi</a:t>
            </a:r>
          </a:p>
          <a:p>
            <a:pPr algn="ctr"/>
            <a:r>
              <a:rPr lang="fr-CH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 panose="020B0806030902050204" pitchFamily="34" charset="0"/>
              </a:rPr>
              <a:t>des capitaux  mis à disposition</a:t>
            </a:r>
          </a:p>
          <a:p>
            <a:pPr algn="ctr"/>
            <a:r>
              <a:rPr lang="fr-CH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 panose="020B0806030902050204" pitchFamily="34" charset="0"/>
              </a:rPr>
              <a:t>(sources)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/>
          <p:cNvGrpSpPr>
            <a:grpSpLocks/>
          </p:cNvGrpSpPr>
          <p:nvPr/>
        </p:nvGrpSpPr>
        <p:grpSpPr bwMode="auto">
          <a:xfrm>
            <a:off x="5562600" y="1600200"/>
            <a:ext cx="1270000" cy="4419600"/>
            <a:chOff x="3504" y="1008"/>
            <a:chExt cx="800" cy="2784"/>
          </a:xfrm>
        </p:grpSpPr>
        <p:graphicFrame>
          <p:nvGraphicFramePr>
            <p:cNvPr id="31747" name="Object 3"/>
            <p:cNvGraphicFramePr>
              <a:graphicFrameLocks noChangeAspect="1"/>
            </p:cNvGraphicFramePr>
            <p:nvPr/>
          </p:nvGraphicFramePr>
          <p:xfrm>
            <a:off x="3504" y="2064"/>
            <a:ext cx="732" cy="7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77" name="Clip" r:id="rId3" imgW="3307320" imgH="3468960" progId="MS_ClipArt_Gallery.2">
                    <p:embed/>
                  </p:oleObj>
                </mc:Choice>
                <mc:Fallback>
                  <p:oleObj name="Clip" r:id="rId3" imgW="3307320" imgH="3468960" progId="MS_ClipArt_Gallery.2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4" y="2064"/>
                          <a:ext cx="732" cy="7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48" name="Object 4"/>
            <p:cNvGraphicFramePr>
              <a:graphicFrameLocks noChangeAspect="1"/>
            </p:cNvGraphicFramePr>
            <p:nvPr/>
          </p:nvGraphicFramePr>
          <p:xfrm>
            <a:off x="3600" y="1008"/>
            <a:ext cx="586" cy="8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78" name="Clip" r:id="rId5" imgW="937800" imgH="1390680" progId="MS_ClipArt_Gallery.2">
                    <p:embed/>
                  </p:oleObj>
                </mc:Choice>
                <mc:Fallback>
                  <p:oleObj name="Clip" r:id="rId5" imgW="937800" imgH="1390680" progId="MS_ClipArt_Gallery.2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0" y="1008"/>
                          <a:ext cx="586" cy="8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49" name="Object 5"/>
            <p:cNvGraphicFramePr>
              <a:graphicFrameLocks noChangeAspect="1"/>
            </p:cNvGraphicFramePr>
            <p:nvPr/>
          </p:nvGraphicFramePr>
          <p:xfrm>
            <a:off x="3648" y="3024"/>
            <a:ext cx="656" cy="7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79" name="Clip" r:id="rId7" imgW="14299560" imgH="16728840" progId="MS_ClipArt_Gallery.2">
                    <p:embed/>
                  </p:oleObj>
                </mc:Choice>
                <mc:Fallback>
                  <p:oleObj name="Clip" r:id="rId7" imgW="14299560" imgH="16728840" progId="MS_ClipArt_Gallery.2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8" y="3024"/>
                          <a:ext cx="656" cy="7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1750" name="Group 6"/>
          <p:cNvGrpSpPr>
            <a:grpSpLocks/>
          </p:cNvGrpSpPr>
          <p:nvPr/>
        </p:nvGrpSpPr>
        <p:grpSpPr bwMode="auto">
          <a:xfrm>
            <a:off x="2286000" y="1752600"/>
            <a:ext cx="1447800" cy="4406900"/>
            <a:chOff x="1440" y="1104"/>
            <a:chExt cx="912" cy="2776"/>
          </a:xfrm>
        </p:grpSpPr>
        <p:graphicFrame>
          <p:nvGraphicFramePr>
            <p:cNvPr id="31751" name="Object 7"/>
            <p:cNvGraphicFramePr>
              <a:graphicFrameLocks noChangeAspect="1"/>
            </p:cNvGraphicFramePr>
            <p:nvPr/>
          </p:nvGraphicFramePr>
          <p:xfrm>
            <a:off x="1584" y="3168"/>
            <a:ext cx="689" cy="7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0" name="Clip" r:id="rId9" imgW="16934400" imgH="17525880" progId="MS_ClipArt_Gallery.2">
                    <p:embed/>
                  </p:oleObj>
                </mc:Choice>
                <mc:Fallback>
                  <p:oleObj name="Clip" r:id="rId9" imgW="16934400" imgH="17525880" progId="MS_ClipArt_Gallery.2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4" y="3168"/>
                          <a:ext cx="689" cy="7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52" name="Object 8"/>
            <p:cNvGraphicFramePr>
              <a:graphicFrameLocks noChangeAspect="1"/>
            </p:cNvGraphicFramePr>
            <p:nvPr/>
          </p:nvGraphicFramePr>
          <p:xfrm flipH="1">
            <a:off x="1440" y="1104"/>
            <a:ext cx="912" cy="6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1" name="Clip" r:id="rId11" imgW="4582440" imgH="3319920" progId="MS_ClipArt_Gallery.2">
                    <p:embed/>
                  </p:oleObj>
                </mc:Choice>
                <mc:Fallback>
                  <p:oleObj name="Clip" r:id="rId11" imgW="4582440" imgH="3319920" progId="MS_ClipArt_Gallery.2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H="1">
                          <a:off x="1440" y="1104"/>
                          <a:ext cx="912" cy="6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53" name="Object 9"/>
            <p:cNvGraphicFramePr>
              <a:graphicFrameLocks noChangeAspect="1"/>
            </p:cNvGraphicFramePr>
            <p:nvPr/>
          </p:nvGraphicFramePr>
          <p:xfrm>
            <a:off x="1536" y="2208"/>
            <a:ext cx="720" cy="5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2" name="Clip" r:id="rId13" imgW="17803080" imgH="14767560" progId="MS_ClipArt_Gallery.2">
                    <p:embed/>
                  </p:oleObj>
                </mc:Choice>
                <mc:Fallback>
                  <p:oleObj name="Clip" r:id="rId13" imgW="17803080" imgH="14767560" progId="MS_ClipArt_Gallery.2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6" y="2208"/>
                          <a:ext cx="720" cy="5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1754" name="Group 10"/>
          <p:cNvGrpSpPr>
            <a:grpSpLocks/>
          </p:cNvGrpSpPr>
          <p:nvPr/>
        </p:nvGrpSpPr>
        <p:grpSpPr bwMode="auto">
          <a:xfrm>
            <a:off x="1600200" y="685800"/>
            <a:ext cx="5943600" cy="5791200"/>
            <a:chOff x="1008" y="432"/>
            <a:chExt cx="3744" cy="3648"/>
          </a:xfrm>
        </p:grpSpPr>
        <p:sp>
          <p:nvSpPr>
            <p:cNvPr id="31755" name="Rectangle 11"/>
            <p:cNvSpPr>
              <a:spLocks noChangeArrowheads="1"/>
            </p:cNvSpPr>
            <p:nvPr/>
          </p:nvSpPr>
          <p:spPr bwMode="auto">
            <a:xfrm>
              <a:off x="1008" y="864"/>
              <a:ext cx="1872" cy="321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1756" name="Rectangle 12"/>
            <p:cNvSpPr>
              <a:spLocks noChangeArrowheads="1"/>
            </p:cNvSpPr>
            <p:nvPr/>
          </p:nvSpPr>
          <p:spPr bwMode="auto">
            <a:xfrm>
              <a:off x="2880" y="864"/>
              <a:ext cx="1872" cy="321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1757" name="Rectangle 13"/>
            <p:cNvSpPr>
              <a:spLocks noChangeArrowheads="1"/>
            </p:cNvSpPr>
            <p:nvPr/>
          </p:nvSpPr>
          <p:spPr bwMode="auto">
            <a:xfrm>
              <a:off x="1008" y="432"/>
              <a:ext cx="1872" cy="43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1758" name="Rectangle 14"/>
            <p:cNvSpPr>
              <a:spLocks noChangeArrowheads="1"/>
            </p:cNvSpPr>
            <p:nvPr/>
          </p:nvSpPr>
          <p:spPr bwMode="auto">
            <a:xfrm>
              <a:off x="2880" y="432"/>
              <a:ext cx="1872" cy="43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31760" name="Text Box 16"/>
          <p:cNvSpPr txBox="1">
            <a:spLocks noChangeArrowheads="1"/>
          </p:cNvSpPr>
          <p:nvPr/>
        </p:nvSpPr>
        <p:spPr bwMode="auto">
          <a:xfrm>
            <a:off x="4572000" y="685800"/>
            <a:ext cx="297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3200" b="1"/>
              <a:t>Passif</a:t>
            </a:r>
          </a:p>
        </p:txBody>
      </p:sp>
      <p:sp>
        <p:nvSpPr>
          <p:cNvPr id="31762" name="Text Box 18"/>
          <p:cNvSpPr txBox="1">
            <a:spLocks noChangeArrowheads="1"/>
          </p:cNvSpPr>
          <p:nvPr/>
        </p:nvSpPr>
        <p:spPr bwMode="auto">
          <a:xfrm>
            <a:off x="1600200" y="685800"/>
            <a:ext cx="297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3200" b="1"/>
              <a:t>Actif</a:t>
            </a:r>
          </a:p>
        </p:txBody>
      </p:sp>
      <p:grpSp>
        <p:nvGrpSpPr>
          <p:cNvPr id="31763" name="Group 19"/>
          <p:cNvGrpSpPr>
            <a:grpSpLocks/>
          </p:cNvGrpSpPr>
          <p:nvPr/>
        </p:nvGrpSpPr>
        <p:grpSpPr bwMode="auto">
          <a:xfrm>
            <a:off x="2362200" y="1676400"/>
            <a:ext cx="1270000" cy="4419600"/>
            <a:chOff x="3504" y="1008"/>
            <a:chExt cx="800" cy="2784"/>
          </a:xfrm>
        </p:grpSpPr>
        <p:graphicFrame>
          <p:nvGraphicFramePr>
            <p:cNvPr id="31764" name="Object 20"/>
            <p:cNvGraphicFramePr>
              <a:graphicFrameLocks noChangeAspect="1"/>
            </p:cNvGraphicFramePr>
            <p:nvPr/>
          </p:nvGraphicFramePr>
          <p:xfrm>
            <a:off x="3504" y="2064"/>
            <a:ext cx="732" cy="7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3" name="Clip" r:id="rId15" imgW="3307320" imgH="3468960" progId="MS_ClipArt_Gallery.2">
                    <p:embed/>
                  </p:oleObj>
                </mc:Choice>
                <mc:Fallback>
                  <p:oleObj name="Clip" r:id="rId15" imgW="3307320" imgH="3468960" progId="MS_ClipArt_Gallery.2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4" y="2064"/>
                          <a:ext cx="732" cy="7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65" name="Object 21"/>
            <p:cNvGraphicFramePr>
              <a:graphicFrameLocks noChangeAspect="1"/>
            </p:cNvGraphicFramePr>
            <p:nvPr/>
          </p:nvGraphicFramePr>
          <p:xfrm>
            <a:off x="3600" y="1008"/>
            <a:ext cx="586" cy="8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4" name="Clip" r:id="rId16" imgW="937800" imgH="1390680" progId="MS_ClipArt_Gallery.2">
                    <p:embed/>
                  </p:oleObj>
                </mc:Choice>
                <mc:Fallback>
                  <p:oleObj name="Clip" r:id="rId16" imgW="937800" imgH="1390680" progId="MS_ClipArt_Gallery.2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0" y="1008"/>
                          <a:ext cx="586" cy="8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66" name="Object 22"/>
            <p:cNvGraphicFramePr>
              <a:graphicFrameLocks noChangeAspect="1"/>
            </p:cNvGraphicFramePr>
            <p:nvPr/>
          </p:nvGraphicFramePr>
          <p:xfrm>
            <a:off x="3648" y="3024"/>
            <a:ext cx="656" cy="7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5" name="Clip" r:id="rId17" imgW="14299560" imgH="16728840" progId="MS_ClipArt_Gallery.2">
                    <p:embed/>
                  </p:oleObj>
                </mc:Choice>
                <mc:Fallback>
                  <p:oleObj name="Clip" r:id="rId17" imgW="14299560" imgH="16728840" progId="MS_ClipArt_Gallery.2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8" y="3024"/>
                          <a:ext cx="656" cy="7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767" name="Rectangle 23"/>
          <p:cNvSpPr>
            <a:spLocks noChangeArrowheads="1"/>
          </p:cNvSpPr>
          <p:nvPr/>
        </p:nvSpPr>
        <p:spPr bwMode="auto">
          <a:xfrm>
            <a:off x="4267200" y="838200"/>
            <a:ext cx="6096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1768" name="Text Box 24"/>
          <p:cNvSpPr txBox="1">
            <a:spLocks noChangeArrowheads="1"/>
          </p:cNvSpPr>
          <p:nvPr/>
        </p:nvSpPr>
        <p:spPr bwMode="auto">
          <a:xfrm>
            <a:off x="4343400" y="685800"/>
            <a:ext cx="533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600" b="1"/>
              <a:t>=</a:t>
            </a:r>
            <a:endParaRPr lang="fr-FR" altLang="fr-FR"/>
          </a:p>
        </p:txBody>
      </p:sp>
      <p:grpSp>
        <p:nvGrpSpPr>
          <p:cNvPr id="31769" name="Group 25"/>
          <p:cNvGrpSpPr>
            <a:grpSpLocks/>
          </p:cNvGrpSpPr>
          <p:nvPr/>
        </p:nvGrpSpPr>
        <p:grpSpPr bwMode="auto">
          <a:xfrm>
            <a:off x="5562600" y="1600200"/>
            <a:ext cx="1270000" cy="4419600"/>
            <a:chOff x="3504" y="1008"/>
            <a:chExt cx="800" cy="2784"/>
          </a:xfrm>
        </p:grpSpPr>
        <p:graphicFrame>
          <p:nvGraphicFramePr>
            <p:cNvPr id="31770" name="Object 26"/>
            <p:cNvGraphicFramePr>
              <a:graphicFrameLocks noChangeAspect="1"/>
            </p:cNvGraphicFramePr>
            <p:nvPr/>
          </p:nvGraphicFramePr>
          <p:xfrm>
            <a:off x="3504" y="2064"/>
            <a:ext cx="732" cy="7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6" name="Clip" r:id="rId18" imgW="3307320" imgH="3468960" progId="MS_ClipArt_Gallery.2">
                    <p:embed/>
                  </p:oleObj>
                </mc:Choice>
                <mc:Fallback>
                  <p:oleObj name="Clip" r:id="rId18" imgW="3307320" imgH="3468960" progId="MS_ClipArt_Gallery.2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4" y="2064"/>
                          <a:ext cx="732" cy="7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71" name="Object 27"/>
            <p:cNvGraphicFramePr>
              <a:graphicFrameLocks noChangeAspect="1"/>
            </p:cNvGraphicFramePr>
            <p:nvPr/>
          </p:nvGraphicFramePr>
          <p:xfrm>
            <a:off x="3600" y="1008"/>
            <a:ext cx="586" cy="8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7" name="Clip" r:id="rId19" imgW="937800" imgH="1390680" progId="MS_ClipArt_Gallery.2">
                    <p:embed/>
                  </p:oleObj>
                </mc:Choice>
                <mc:Fallback>
                  <p:oleObj name="Clip" r:id="rId19" imgW="937800" imgH="1390680" progId="MS_ClipArt_Gallery.2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0" y="1008"/>
                          <a:ext cx="586" cy="8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72" name="Object 28"/>
            <p:cNvGraphicFramePr>
              <a:graphicFrameLocks noChangeAspect="1"/>
            </p:cNvGraphicFramePr>
            <p:nvPr/>
          </p:nvGraphicFramePr>
          <p:xfrm>
            <a:off x="3648" y="3024"/>
            <a:ext cx="656" cy="7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8" name="Clip" r:id="rId20" imgW="14299560" imgH="16728840" progId="MS_ClipArt_Gallery.2">
                    <p:embed/>
                  </p:oleObj>
                </mc:Choice>
                <mc:Fallback>
                  <p:oleObj name="Clip" r:id="rId20" imgW="14299560" imgH="16728840" progId="MS_ClipArt_Gallery.2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8" y="3024"/>
                          <a:ext cx="656" cy="7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1774" name="Group 30"/>
          <p:cNvGrpSpPr>
            <a:grpSpLocks/>
          </p:cNvGrpSpPr>
          <p:nvPr/>
        </p:nvGrpSpPr>
        <p:grpSpPr bwMode="auto">
          <a:xfrm>
            <a:off x="6781800" y="1447800"/>
            <a:ext cx="2362200" cy="5105400"/>
            <a:chOff x="4272" y="912"/>
            <a:chExt cx="1488" cy="3216"/>
          </a:xfrm>
        </p:grpSpPr>
        <p:sp>
          <p:nvSpPr>
            <p:cNvPr id="31775" name="Rectangle 31"/>
            <p:cNvSpPr>
              <a:spLocks noChangeArrowheads="1"/>
            </p:cNvSpPr>
            <p:nvPr/>
          </p:nvSpPr>
          <p:spPr bwMode="auto">
            <a:xfrm>
              <a:off x="4767" y="912"/>
              <a:ext cx="993" cy="32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1776" name="Rectangle 32"/>
            <p:cNvSpPr>
              <a:spLocks noChangeArrowheads="1"/>
            </p:cNvSpPr>
            <p:nvPr/>
          </p:nvSpPr>
          <p:spPr bwMode="auto">
            <a:xfrm>
              <a:off x="4272" y="912"/>
              <a:ext cx="432" cy="3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3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9" dur="2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94" name="Group 10"/>
          <p:cNvGrpSpPr>
            <a:grpSpLocks/>
          </p:cNvGrpSpPr>
          <p:nvPr/>
        </p:nvGrpSpPr>
        <p:grpSpPr bwMode="auto">
          <a:xfrm>
            <a:off x="1600200" y="685800"/>
            <a:ext cx="5943600" cy="5791200"/>
            <a:chOff x="1008" y="432"/>
            <a:chExt cx="3744" cy="3648"/>
          </a:xfrm>
        </p:grpSpPr>
        <p:sp>
          <p:nvSpPr>
            <p:cNvPr id="16395" name="Rectangle 11"/>
            <p:cNvSpPr>
              <a:spLocks noChangeArrowheads="1"/>
            </p:cNvSpPr>
            <p:nvPr/>
          </p:nvSpPr>
          <p:spPr bwMode="auto">
            <a:xfrm>
              <a:off x="1008" y="864"/>
              <a:ext cx="1872" cy="321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6396" name="Rectangle 12"/>
            <p:cNvSpPr>
              <a:spLocks noChangeArrowheads="1"/>
            </p:cNvSpPr>
            <p:nvPr/>
          </p:nvSpPr>
          <p:spPr bwMode="auto">
            <a:xfrm>
              <a:off x="2880" y="864"/>
              <a:ext cx="1872" cy="321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6397" name="Rectangle 13"/>
            <p:cNvSpPr>
              <a:spLocks noChangeArrowheads="1"/>
            </p:cNvSpPr>
            <p:nvPr/>
          </p:nvSpPr>
          <p:spPr bwMode="auto">
            <a:xfrm>
              <a:off x="1008" y="432"/>
              <a:ext cx="1872" cy="43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6398" name="Rectangle 14"/>
            <p:cNvSpPr>
              <a:spLocks noChangeArrowheads="1"/>
            </p:cNvSpPr>
            <p:nvPr/>
          </p:nvSpPr>
          <p:spPr bwMode="auto">
            <a:xfrm>
              <a:off x="2880" y="432"/>
              <a:ext cx="1872" cy="43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4572000" y="685800"/>
            <a:ext cx="297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3200" b="1"/>
              <a:t>Passif</a:t>
            </a:r>
          </a:p>
        </p:txBody>
      </p:sp>
      <p:sp>
        <p:nvSpPr>
          <p:cNvPr id="16401" name="Text Box 17"/>
          <p:cNvSpPr txBox="1">
            <a:spLocks noChangeArrowheads="1"/>
          </p:cNvSpPr>
          <p:nvPr/>
        </p:nvSpPr>
        <p:spPr bwMode="auto">
          <a:xfrm>
            <a:off x="1600200" y="685800"/>
            <a:ext cx="297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3200" b="1"/>
              <a:t>Actif</a:t>
            </a:r>
          </a:p>
        </p:txBody>
      </p:sp>
      <p:sp>
        <p:nvSpPr>
          <p:cNvPr id="16407" name="Line 23"/>
          <p:cNvSpPr>
            <a:spLocks noChangeShapeType="1"/>
          </p:cNvSpPr>
          <p:nvPr/>
        </p:nvSpPr>
        <p:spPr bwMode="auto">
          <a:xfrm>
            <a:off x="0" y="4495800"/>
            <a:ext cx="75438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16420" name="Group 36"/>
          <p:cNvGrpSpPr>
            <a:grpSpLocks/>
          </p:cNvGrpSpPr>
          <p:nvPr/>
        </p:nvGrpSpPr>
        <p:grpSpPr bwMode="auto">
          <a:xfrm>
            <a:off x="1751013" y="4646613"/>
            <a:ext cx="2135187" cy="1524000"/>
            <a:chOff x="1103" y="2927"/>
            <a:chExt cx="1345" cy="960"/>
          </a:xfrm>
        </p:grpSpPr>
        <p:graphicFrame>
          <p:nvGraphicFramePr>
            <p:cNvPr id="16392" name="Object 8"/>
            <p:cNvGraphicFramePr>
              <a:graphicFrameLocks noChangeAspect="1"/>
            </p:cNvGraphicFramePr>
            <p:nvPr/>
          </p:nvGraphicFramePr>
          <p:xfrm flipH="1">
            <a:off x="1536" y="3072"/>
            <a:ext cx="912" cy="6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28" name="Clip" r:id="rId4" imgW="4582440" imgH="3319920" progId="MS_ClipArt_Gallery.2">
                    <p:embed/>
                  </p:oleObj>
                </mc:Choice>
                <mc:Fallback>
                  <p:oleObj name="Clip" r:id="rId4" imgW="4582440" imgH="3319920" progId="MS_ClipArt_Gallery.2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H="1">
                          <a:off x="1536" y="3072"/>
                          <a:ext cx="912" cy="6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08" name="Text Box 24"/>
            <p:cNvSpPr txBox="1">
              <a:spLocks noChangeArrowheads="1"/>
            </p:cNvSpPr>
            <p:nvPr/>
          </p:nvSpPr>
          <p:spPr bwMode="auto">
            <a:xfrm rot="-5400000">
              <a:off x="748" y="3282"/>
              <a:ext cx="96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000"/>
                <a:t>Immobilisés</a:t>
              </a:r>
              <a:endParaRPr lang="fr-FR" altLang="fr-FR"/>
            </a:p>
          </p:txBody>
        </p:sp>
      </p:grpSp>
      <p:grpSp>
        <p:nvGrpSpPr>
          <p:cNvPr id="16419" name="Group 35"/>
          <p:cNvGrpSpPr>
            <a:grpSpLocks/>
          </p:cNvGrpSpPr>
          <p:nvPr/>
        </p:nvGrpSpPr>
        <p:grpSpPr bwMode="auto">
          <a:xfrm>
            <a:off x="5410200" y="1600200"/>
            <a:ext cx="2055813" cy="2743200"/>
            <a:chOff x="3408" y="1008"/>
            <a:chExt cx="1295" cy="1728"/>
          </a:xfrm>
        </p:grpSpPr>
        <p:graphicFrame>
          <p:nvGraphicFramePr>
            <p:cNvPr id="16387" name="Object 3"/>
            <p:cNvGraphicFramePr>
              <a:graphicFrameLocks noChangeAspect="1"/>
            </p:cNvGraphicFramePr>
            <p:nvPr/>
          </p:nvGraphicFramePr>
          <p:xfrm>
            <a:off x="3408" y="1968"/>
            <a:ext cx="732" cy="7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29" name="Clip" r:id="rId6" imgW="3307320" imgH="3468960" progId="MS_ClipArt_Gallery.2">
                    <p:embed/>
                  </p:oleObj>
                </mc:Choice>
                <mc:Fallback>
                  <p:oleObj name="Clip" r:id="rId6" imgW="3307320" imgH="3468960" progId="MS_ClipArt_Gallery.2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8" y="1968"/>
                          <a:ext cx="732" cy="7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389" name="Object 5"/>
            <p:cNvGraphicFramePr>
              <a:graphicFrameLocks noChangeAspect="1"/>
            </p:cNvGraphicFramePr>
            <p:nvPr/>
          </p:nvGraphicFramePr>
          <p:xfrm>
            <a:off x="3456" y="1008"/>
            <a:ext cx="656" cy="7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30" name="Clip" r:id="rId8" imgW="14299560" imgH="16728840" progId="MS_ClipArt_Gallery.2">
                    <p:embed/>
                  </p:oleObj>
                </mc:Choice>
                <mc:Fallback>
                  <p:oleObj name="Clip" r:id="rId8" imgW="14299560" imgH="16728840" progId="MS_ClipArt_Gallery.2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6" y="1008"/>
                          <a:ext cx="656" cy="7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09" name="Text Box 25"/>
            <p:cNvSpPr txBox="1">
              <a:spLocks noChangeArrowheads="1"/>
            </p:cNvSpPr>
            <p:nvPr/>
          </p:nvSpPr>
          <p:spPr bwMode="auto">
            <a:xfrm rot="5400000">
              <a:off x="3977" y="1771"/>
              <a:ext cx="120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altLang="fr-FR" sz="2000"/>
                <a:t>Fonds étrangers</a:t>
              </a:r>
              <a:endParaRPr lang="fr-FR" altLang="fr-FR"/>
            </a:p>
          </p:txBody>
        </p:sp>
      </p:grpSp>
      <p:grpSp>
        <p:nvGrpSpPr>
          <p:cNvPr id="16418" name="Group 34"/>
          <p:cNvGrpSpPr>
            <a:grpSpLocks/>
          </p:cNvGrpSpPr>
          <p:nvPr/>
        </p:nvGrpSpPr>
        <p:grpSpPr bwMode="auto">
          <a:xfrm>
            <a:off x="1752600" y="1600200"/>
            <a:ext cx="1905000" cy="2549525"/>
            <a:chOff x="1104" y="1008"/>
            <a:chExt cx="1200" cy="1606"/>
          </a:xfrm>
        </p:grpSpPr>
        <p:graphicFrame>
          <p:nvGraphicFramePr>
            <p:cNvPr id="16391" name="Object 7"/>
            <p:cNvGraphicFramePr>
              <a:graphicFrameLocks noChangeAspect="1"/>
            </p:cNvGraphicFramePr>
            <p:nvPr/>
          </p:nvGraphicFramePr>
          <p:xfrm>
            <a:off x="1536" y="1008"/>
            <a:ext cx="689" cy="7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31" name="Clip" r:id="rId10" imgW="16934400" imgH="17525880" progId="MS_ClipArt_Gallery.2">
                    <p:embed/>
                  </p:oleObj>
                </mc:Choice>
                <mc:Fallback>
                  <p:oleObj name="Clip" r:id="rId10" imgW="16934400" imgH="17525880" progId="MS_ClipArt_Gallery.2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6" y="1008"/>
                          <a:ext cx="689" cy="7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393" name="Object 9"/>
            <p:cNvGraphicFramePr>
              <a:graphicFrameLocks noChangeAspect="1"/>
            </p:cNvGraphicFramePr>
            <p:nvPr/>
          </p:nvGraphicFramePr>
          <p:xfrm>
            <a:off x="1584" y="2016"/>
            <a:ext cx="720" cy="5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32" name="Clip" r:id="rId12" imgW="17803080" imgH="14767560" progId="MS_ClipArt_Gallery.2">
                    <p:embed/>
                  </p:oleObj>
                </mc:Choice>
                <mc:Fallback>
                  <p:oleObj name="Clip" r:id="rId12" imgW="17803080" imgH="14767560" progId="MS_ClipArt_Gallery.2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4" y="2016"/>
                          <a:ext cx="720" cy="5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13" name="Text Box 29"/>
            <p:cNvSpPr txBox="1">
              <a:spLocks noChangeArrowheads="1"/>
            </p:cNvSpPr>
            <p:nvPr/>
          </p:nvSpPr>
          <p:spPr bwMode="auto">
            <a:xfrm rot="-5400000">
              <a:off x="556" y="1652"/>
              <a:ext cx="134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000"/>
                <a:t>Actifs circulants</a:t>
              </a:r>
              <a:endParaRPr lang="fr-FR" altLang="fr-FR"/>
            </a:p>
          </p:txBody>
        </p:sp>
      </p:grpSp>
      <p:grpSp>
        <p:nvGrpSpPr>
          <p:cNvPr id="16421" name="Group 37"/>
          <p:cNvGrpSpPr>
            <a:grpSpLocks/>
          </p:cNvGrpSpPr>
          <p:nvPr/>
        </p:nvGrpSpPr>
        <p:grpSpPr bwMode="auto">
          <a:xfrm>
            <a:off x="5638800" y="4572000"/>
            <a:ext cx="1844675" cy="1751013"/>
            <a:chOff x="3552" y="2880"/>
            <a:chExt cx="1162" cy="1103"/>
          </a:xfrm>
        </p:grpSpPr>
        <p:graphicFrame>
          <p:nvGraphicFramePr>
            <p:cNvPr id="16388" name="Object 4"/>
            <p:cNvGraphicFramePr>
              <a:graphicFrameLocks noChangeAspect="1"/>
            </p:cNvGraphicFramePr>
            <p:nvPr/>
          </p:nvGraphicFramePr>
          <p:xfrm>
            <a:off x="3552" y="2976"/>
            <a:ext cx="586" cy="8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33" name="Clip" r:id="rId14" imgW="937800" imgH="1390680" progId="MS_ClipArt_Gallery.2">
                    <p:embed/>
                  </p:oleObj>
                </mc:Choice>
                <mc:Fallback>
                  <p:oleObj name="Clip" r:id="rId14" imgW="937800" imgH="1390680" progId="MS_ClipArt_Gallery.2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2" y="2976"/>
                          <a:ext cx="586" cy="8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14" name="Text Box 30"/>
            <p:cNvSpPr txBox="1">
              <a:spLocks noChangeArrowheads="1"/>
            </p:cNvSpPr>
            <p:nvPr/>
          </p:nvSpPr>
          <p:spPr bwMode="auto">
            <a:xfrm rot="5400000">
              <a:off x="4037" y="3307"/>
              <a:ext cx="110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altLang="fr-FR" sz="2000"/>
                <a:t>Fonds propres</a:t>
              </a:r>
              <a:endParaRPr lang="fr-FR" altLang="fr-FR"/>
            </a:p>
          </p:txBody>
        </p:sp>
      </p:grpSp>
      <p:sp>
        <p:nvSpPr>
          <p:cNvPr id="16415" name="Text Box 31"/>
          <p:cNvSpPr txBox="1">
            <a:spLocks noChangeArrowheads="1"/>
          </p:cNvSpPr>
          <p:nvPr/>
        </p:nvSpPr>
        <p:spPr bwMode="auto">
          <a:xfrm>
            <a:off x="3200400" y="228600"/>
            <a:ext cx="525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/>
              <a:t>        Bilan </a:t>
            </a:r>
            <a:r>
              <a:rPr lang="fr-FR" altLang="fr-FR" sz="1800"/>
              <a:t>au ...</a:t>
            </a:r>
            <a:endParaRPr lang="fr-FR" altLang="fr-FR"/>
          </a:p>
        </p:txBody>
      </p:sp>
      <p:grpSp>
        <p:nvGrpSpPr>
          <p:cNvPr id="16425" name="Group 41"/>
          <p:cNvGrpSpPr>
            <a:grpSpLocks/>
          </p:cNvGrpSpPr>
          <p:nvPr/>
        </p:nvGrpSpPr>
        <p:grpSpPr bwMode="auto">
          <a:xfrm>
            <a:off x="4724400" y="1752600"/>
            <a:ext cx="4419600" cy="4343400"/>
            <a:chOff x="2976" y="1104"/>
            <a:chExt cx="2784" cy="2736"/>
          </a:xfrm>
        </p:grpSpPr>
        <p:sp>
          <p:nvSpPr>
            <p:cNvPr id="16412" name="Text Box 28"/>
            <p:cNvSpPr txBox="1">
              <a:spLocks noChangeArrowheads="1"/>
            </p:cNvSpPr>
            <p:nvPr/>
          </p:nvSpPr>
          <p:spPr bwMode="auto">
            <a:xfrm>
              <a:off x="4790" y="2208"/>
              <a:ext cx="970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1800" b="1">
                  <a:solidFill>
                    <a:srgbClr val="FF0000"/>
                  </a:solidFill>
                </a:rPr>
                <a:t>Ordre d’exigibilité décroissante</a:t>
              </a:r>
              <a:endParaRPr lang="fr-FR" altLang="fr-FR" sz="1200"/>
            </a:p>
          </p:txBody>
        </p:sp>
        <p:sp>
          <p:nvSpPr>
            <p:cNvPr id="16422" name="AutoShape 38"/>
            <p:cNvSpPr>
              <a:spLocks noChangeArrowheads="1"/>
            </p:cNvSpPr>
            <p:nvPr/>
          </p:nvSpPr>
          <p:spPr bwMode="auto">
            <a:xfrm>
              <a:off x="2976" y="1104"/>
              <a:ext cx="336" cy="2736"/>
            </a:xfrm>
            <a:custGeom>
              <a:avLst/>
              <a:gdLst>
                <a:gd name="G0" fmla="+- 10286 0 0"/>
                <a:gd name="G1" fmla="+- 21600 0 10286"/>
                <a:gd name="G2" fmla="*/ 10286 1 2"/>
                <a:gd name="G3" fmla="+- 21600 0 G2"/>
                <a:gd name="G4" fmla="+/ 10286 21600 2"/>
                <a:gd name="G5" fmla="+/ G1 0 2"/>
                <a:gd name="G6" fmla="*/ 21600 21600 10286"/>
                <a:gd name="G7" fmla="*/ G6 1 2"/>
                <a:gd name="G8" fmla="+- 21600 0 G7"/>
                <a:gd name="G9" fmla="*/ 21600 1 2"/>
                <a:gd name="G10" fmla="+- 10286 0 G9"/>
                <a:gd name="G11" fmla="?: G10 G8 0"/>
                <a:gd name="G12" fmla="?: G10 G7 21600"/>
                <a:gd name="T0" fmla="*/ 16457 w 21600"/>
                <a:gd name="T1" fmla="*/ 10800 h 21600"/>
                <a:gd name="T2" fmla="*/ 10800 w 21600"/>
                <a:gd name="T3" fmla="*/ 21600 h 21600"/>
                <a:gd name="T4" fmla="*/ 5143 w 21600"/>
                <a:gd name="T5" fmla="*/ 10800 h 21600"/>
                <a:gd name="T6" fmla="*/ 10800 w 21600"/>
                <a:gd name="T7" fmla="*/ 0 h 21600"/>
                <a:gd name="T8" fmla="*/ 6943 w 21600"/>
                <a:gd name="T9" fmla="*/ 6943 h 21600"/>
                <a:gd name="T10" fmla="*/ 14657 w 21600"/>
                <a:gd name="T11" fmla="*/ 1465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286" y="21600"/>
                  </a:lnTo>
                  <a:lnTo>
                    <a:pt x="1131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16426" name="Group 42"/>
          <p:cNvGrpSpPr>
            <a:grpSpLocks/>
          </p:cNvGrpSpPr>
          <p:nvPr/>
        </p:nvGrpSpPr>
        <p:grpSpPr bwMode="auto">
          <a:xfrm>
            <a:off x="0" y="1752600"/>
            <a:ext cx="4343400" cy="2590800"/>
            <a:chOff x="0" y="1104"/>
            <a:chExt cx="2736" cy="1632"/>
          </a:xfrm>
        </p:grpSpPr>
        <p:sp>
          <p:nvSpPr>
            <p:cNvPr id="16410" name="Text Box 26"/>
            <p:cNvSpPr txBox="1">
              <a:spLocks noChangeArrowheads="1"/>
            </p:cNvSpPr>
            <p:nvPr/>
          </p:nvSpPr>
          <p:spPr bwMode="auto">
            <a:xfrm>
              <a:off x="0" y="1680"/>
              <a:ext cx="970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1800" b="1">
                  <a:solidFill>
                    <a:srgbClr val="009900"/>
                  </a:solidFill>
                </a:rPr>
                <a:t>Ordre de liquidité</a:t>
              </a:r>
            </a:p>
            <a:p>
              <a:pPr algn="ctr"/>
              <a:r>
                <a:rPr lang="fr-FR" altLang="fr-FR" sz="1800" b="1">
                  <a:solidFill>
                    <a:srgbClr val="009900"/>
                  </a:solidFill>
                </a:rPr>
                <a:t>décroissante</a:t>
              </a:r>
              <a:endParaRPr lang="fr-FR" alt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6423" name="AutoShape 39"/>
            <p:cNvSpPr>
              <a:spLocks noChangeArrowheads="1"/>
            </p:cNvSpPr>
            <p:nvPr/>
          </p:nvSpPr>
          <p:spPr bwMode="auto">
            <a:xfrm>
              <a:off x="2448" y="1104"/>
              <a:ext cx="288" cy="1632"/>
            </a:xfrm>
            <a:custGeom>
              <a:avLst/>
              <a:gdLst>
                <a:gd name="G0" fmla="+- 9750 0 0"/>
                <a:gd name="G1" fmla="+- 21600 0 9750"/>
                <a:gd name="G2" fmla="*/ 9750 1 2"/>
                <a:gd name="G3" fmla="+- 21600 0 G2"/>
                <a:gd name="G4" fmla="+/ 9750 21600 2"/>
                <a:gd name="G5" fmla="+/ G1 0 2"/>
                <a:gd name="G6" fmla="*/ 21600 21600 9750"/>
                <a:gd name="G7" fmla="*/ G6 1 2"/>
                <a:gd name="G8" fmla="+- 21600 0 G7"/>
                <a:gd name="G9" fmla="*/ 21600 1 2"/>
                <a:gd name="G10" fmla="+- 9750 0 G9"/>
                <a:gd name="G11" fmla="?: G10 G8 0"/>
                <a:gd name="G12" fmla="?: G10 G7 21600"/>
                <a:gd name="T0" fmla="*/ 16725 w 21600"/>
                <a:gd name="T1" fmla="*/ 10800 h 21600"/>
                <a:gd name="T2" fmla="*/ 10800 w 21600"/>
                <a:gd name="T3" fmla="*/ 21600 h 21600"/>
                <a:gd name="T4" fmla="*/ 4875 w 21600"/>
                <a:gd name="T5" fmla="*/ 10800 h 21600"/>
                <a:gd name="T6" fmla="*/ 10800 w 21600"/>
                <a:gd name="T7" fmla="*/ 0 h 21600"/>
                <a:gd name="T8" fmla="*/ 6675 w 21600"/>
                <a:gd name="T9" fmla="*/ 6675 h 21600"/>
                <a:gd name="T10" fmla="*/ 14925 w 21600"/>
                <a:gd name="T11" fmla="*/ 1492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9750" y="21600"/>
                  </a:lnTo>
                  <a:lnTo>
                    <a:pt x="1185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16427" name="Group 43"/>
          <p:cNvGrpSpPr>
            <a:grpSpLocks/>
          </p:cNvGrpSpPr>
          <p:nvPr/>
        </p:nvGrpSpPr>
        <p:grpSpPr bwMode="auto">
          <a:xfrm>
            <a:off x="0" y="4672013"/>
            <a:ext cx="4306888" cy="1577975"/>
            <a:chOff x="0" y="2943"/>
            <a:chExt cx="2713" cy="994"/>
          </a:xfrm>
        </p:grpSpPr>
        <p:sp>
          <p:nvSpPr>
            <p:cNvPr id="16411" name="Text Box 27"/>
            <p:cNvSpPr txBox="1">
              <a:spLocks noChangeArrowheads="1"/>
            </p:cNvSpPr>
            <p:nvPr/>
          </p:nvSpPr>
          <p:spPr bwMode="auto">
            <a:xfrm>
              <a:off x="0" y="3072"/>
              <a:ext cx="970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altLang="fr-FR" sz="1800" b="1">
                  <a:solidFill>
                    <a:schemeClr val="accent2"/>
                  </a:solidFill>
                </a:rPr>
                <a:t>Ordre de durée croissante d’utilisation</a:t>
              </a:r>
            </a:p>
            <a:p>
              <a:pPr algn="ctr"/>
              <a:endParaRPr lang="fr-FR" altLang="fr-FR" sz="1200">
                <a:solidFill>
                  <a:schemeClr val="accent2"/>
                </a:solidFill>
              </a:endParaRPr>
            </a:p>
          </p:txBody>
        </p:sp>
        <p:sp>
          <p:nvSpPr>
            <p:cNvPr id="16424" name="AutoShape 40"/>
            <p:cNvSpPr>
              <a:spLocks noChangeArrowheads="1"/>
            </p:cNvSpPr>
            <p:nvPr/>
          </p:nvSpPr>
          <p:spPr bwMode="auto">
            <a:xfrm flipV="1">
              <a:off x="2473" y="2943"/>
              <a:ext cx="240" cy="912"/>
            </a:xfrm>
            <a:custGeom>
              <a:avLst/>
              <a:gdLst>
                <a:gd name="G0" fmla="+- 8909 0 0"/>
                <a:gd name="G1" fmla="+- 21600 0 8909"/>
                <a:gd name="G2" fmla="*/ 8909 1 2"/>
                <a:gd name="G3" fmla="+- 21600 0 G2"/>
                <a:gd name="G4" fmla="+/ 8909 21600 2"/>
                <a:gd name="G5" fmla="+/ G1 0 2"/>
                <a:gd name="G6" fmla="*/ 21600 21600 8909"/>
                <a:gd name="G7" fmla="*/ G6 1 2"/>
                <a:gd name="G8" fmla="+- 21600 0 G7"/>
                <a:gd name="G9" fmla="*/ 21600 1 2"/>
                <a:gd name="G10" fmla="+- 8909 0 G9"/>
                <a:gd name="G11" fmla="?: G10 G8 0"/>
                <a:gd name="G12" fmla="?: G10 G7 21600"/>
                <a:gd name="T0" fmla="*/ 17145 w 21600"/>
                <a:gd name="T1" fmla="*/ 10800 h 21600"/>
                <a:gd name="T2" fmla="*/ 10800 w 21600"/>
                <a:gd name="T3" fmla="*/ 21600 h 21600"/>
                <a:gd name="T4" fmla="*/ 4455 w 21600"/>
                <a:gd name="T5" fmla="*/ 10800 h 21600"/>
                <a:gd name="T6" fmla="*/ 10800 w 21600"/>
                <a:gd name="T7" fmla="*/ 0 h 21600"/>
                <a:gd name="T8" fmla="*/ 6255 w 21600"/>
                <a:gd name="T9" fmla="*/ 6255 h 21600"/>
                <a:gd name="T10" fmla="*/ 15345 w 21600"/>
                <a:gd name="T11" fmla="*/ 1534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909" y="21600"/>
                  </a:lnTo>
                  <a:lnTo>
                    <a:pt x="12691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3" presetClass="entr" presetSubtype="52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2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2" presetID="2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6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6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0" grpId="0" autoUpdateAnimBg="0"/>
      <p:bldP spid="16401" grpId="0" autoUpdateAnimBg="0"/>
      <p:bldP spid="16407" grpId="0" animBg="1"/>
      <p:bldP spid="16415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685800" y="2057400"/>
          <a:ext cx="7772400" cy="290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1" name="Feuille de calcul" r:id="rId3" imgW="3057480" imgH="1171440" progId="Excel.Sheet.8">
                  <p:embed/>
                </p:oleObj>
              </mc:Choice>
              <mc:Fallback>
                <p:oleObj name="Feuille de calcul" r:id="rId3" imgW="3057480" imgH="117144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057400"/>
                        <a:ext cx="7772400" cy="2905125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7772400" cy="6096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fr-FR" altLang="fr-FR" sz="3600">
                <a:solidFill>
                  <a:srgbClr val="333399"/>
                </a:solidFill>
              </a:rPr>
              <a:t>Bilan initial au 1er janvier</a:t>
            </a:r>
            <a:r>
              <a:rPr lang="fr-FR" altLang="fr-FR"/>
              <a:t/>
            </a:r>
            <a:br>
              <a:rPr lang="fr-FR" altLang="fr-FR"/>
            </a:br>
            <a:endParaRPr lang="fr-FR" altLang="fr-FR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85800" y="2057400"/>
            <a:ext cx="3886200" cy="28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4572000" y="2057400"/>
            <a:ext cx="3886200" cy="28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 rot="-2272553">
            <a:off x="304800" y="685800"/>
            <a:ext cx="1214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rgbClr val="FFCC00"/>
                </a:solidFill>
              </a:rPr>
              <a:t>exemple</a:t>
            </a:r>
            <a:endParaRPr lang="fr-FR" altLang="fr-FR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685800" y="4343400"/>
            <a:ext cx="77724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685800" y="2057400"/>
            <a:ext cx="7772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 altLang="fr-FR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981200" y="2438400"/>
            <a:ext cx="2590800" cy="533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/>
              <a:t>Actif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4572000" y="2438400"/>
            <a:ext cx="2590800" cy="533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/>
              <a:t>Passif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1981200" y="2971800"/>
            <a:ext cx="2590800" cy="2286000"/>
          </a:xfrm>
          <a:prstGeom prst="rect">
            <a:avLst/>
          </a:prstGeom>
          <a:solidFill>
            <a:srgbClr val="0099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4572000" y="2971800"/>
            <a:ext cx="2590800" cy="2286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457200" y="762000"/>
            <a:ext cx="571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533400" y="1066800"/>
            <a:ext cx="81359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4000">
                <a:solidFill>
                  <a:srgbClr val="009900"/>
                </a:solidFill>
              </a:rPr>
              <a:t>Actif</a:t>
            </a:r>
            <a:r>
              <a:rPr lang="fr-FR" altLang="fr-FR" sz="4000"/>
              <a:t>  =  </a:t>
            </a:r>
            <a:r>
              <a:rPr lang="fr-FR" altLang="fr-FR" sz="4000">
                <a:solidFill>
                  <a:srgbClr val="FF0000"/>
                </a:solidFill>
              </a:rPr>
              <a:t>Passif</a:t>
            </a:r>
            <a:endParaRPr lang="fr-FR" altLang="fr-FR">
              <a:solidFill>
                <a:srgbClr val="FF0066"/>
              </a:solidFill>
            </a:endParaRP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381000" y="381000"/>
            <a:ext cx="6629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200"/>
              <a:t>Dans un Bilan initial :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WordArt 4"/>
          <p:cNvSpPr>
            <a:spLocks noChangeArrowheads="1" noChangeShapeType="1" noTextEdit="1"/>
          </p:cNvSpPr>
          <p:nvPr/>
        </p:nvSpPr>
        <p:spPr bwMode="auto">
          <a:xfrm>
            <a:off x="457200" y="1066800"/>
            <a:ext cx="8077200" cy="3962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fr-CH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 panose="020B0806030902050204" pitchFamily="34" charset="0"/>
              </a:rPr>
              <a:t>Pourquoi</a:t>
            </a:r>
          </a:p>
          <a:p>
            <a:pPr algn="ctr"/>
            <a:r>
              <a:rPr lang="fr-CH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 panose="020B0806030902050204" pitchFamily="34" charset="0"/>
              </a:rPr>
              <a:t>Actif   =   Passif  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>
            <a:spLocks noChangeArrowheads="1"/>
          </p:cNvSpPr>
          <p:nvPr/>
        </p:nvSpPr>
        <p:spPr bwMode="auto">
          <a:xfrm>
            <a:off x="152400" y="533400"/>
            <a:ext cx="8763000" cy="2971800"/>
          </a:xfrm>
          <a:prstGeom prst="ellipse">
            <a:avLst/>
          </a:prstGeo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304800" y="609600"/>
            <a:ext cx="83820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fr-FR" altLang="fr-FR" sz="3200" b="1">
              <a:solidFill>
                <a:schemeClr val="accent2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fr-FR" altLang="fr-FR" sz="4000" b="1">
                <a:solidFill>
                  <a:srgbClr val="000066"/>
                </a:solidFill>
                <a:latin typeface="Snap ITC" panose="04040A07060A02020202" pitchFamily="82" charset="0"/>
              </a:rPr>
              <a:t>PARCE  QU’IL  S’AGIT  DES MÊMES  CAPITAUX</a:t>
            </a:r>
            <a:r>
              <a:rPr lang="fr-FR" altLang="fr-FR" sz="4000">
                <a:solidFill>
                  <a:srgbClr val="000066"/>
                </a:solidFill>
                <a:latin typeface="Snap ITC" panose="04040A07060A02020202" pitchFamily="82" charset="0"/>
              </a:rPr>
              <a:t> !</a:t>
            </a:r>
            <a:endParaRPr lang="fr-FR" altLang="fr-FR" sz="4000">
              <a:solidFill>
                <a:srgbClr val="010000"/>
              </a:solidFill>
              <a:latin typeface="Snap ITC" panose="04040A07060A02020202" pitchFamily="82" charset="0"/>
            </a:endParaRPr>
          </a:p>
          <a:p>
            <a:pPr algn="ctr">
              <a:spcBef>
                <a:spcPct val="50000"/>
              </a:spcBef>
            </a:pPr>
            <a:endParaRPr lang="fr-FR" altLang="fr-FR" sz="3600">
              <a:solidFill>
                <a:srgbClr val="010000"/>
              </a:solidFill>
              <a:latin typeface="Snap ITC" panose="04040A07060A02020202" pitchFamily="82" charset="0"/>
            </a:endParaRPr>
          </a:p>
          <a:p>
            <a:pPr algn="ctr">
              <a:spcBef>
                <a:spcPct val="50000"/>
              </a:spcBef>
            </a:pPr>
            <a:r>
              <a:rPr lang="fr-FR" altLang="fr-FR" sz="3600">
                <a:solidFill>
                  <a:srgbClr val="FF0000"/>
                </a:solidFill>
                <a:latin typeface="Snap ITC" panose="04040A07060A02020202" pitchFamily="82" charset="0"/>
              </a:rPr>
              <a:t>D’un côté la manière de se les procurer,</a:t>
            </a:r>
            <a:endParaRPr lang="fr-FR" altLang="fr-FR" sz="3600">
              <a:latin typeface="Snap ITC" panose="04040A07060A02020202" pitchFamily="82" charset="0"/>
            </a:endParaRPr>
          </a:p>
          <a:p>
            <a:pPr algn="ctr">
              <a:spcBef>
                <a:spcPct val="50000"/>
              </a:spcBef>
            </a:pPr>
            <a:r>
              <a:rPr lang="fr-FR" altLang="fr-FR" sz="3600">
                <a:solidFill>
                  <a:srgbClr val="009900"/>
                </a:solidFill>
                <a:latin typeface="Snap ITC" panose="04040A07060A02020202" pitchFamily="82" charset="0"/>
              </a:rPr>
              <a:t>de l’autre, ce que l’on en a fait.</a:t>
            </a:r>
            <a:endParaRPr lang="fr-FR" altLang="fr-FR">
              <a:latin typeface="Snap ITC" panose="04040A07060A02020202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nimBg="1"/>
      <p:bldP spid="21506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914400" y="457200"/>
            <a:ext cx="6629400" cy="167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200"/>
              <a:t>Dans un Bilan final :</a:t>
            </a:r>
            <a:endParaRPr lang="fr-FR" altLang="fr-FR" sz="1200"/>
          </a:p>
          <a:p>
            <a:pPr>
              <a:spcBef>
                <a:spcPct val="50000"/>
              </a:spcBef>
            </a:pPr>
            <a:endParaRPr lang="fr-FR" altLang="fr-FR" sz="1200" b="1"/>
          </a:p>
          <a:p>
            <a:pPr algn="ctr">
              <a:spcBef>
                <a:spcPct val="50000"/>
              </a:spcBef>
            </a:pPr>
            <a:r>
              <a:rPr lang="fr-FR" altLang="fr-FR" sz="3600" b="1">
                <a:solidFill>
                  <a:srgbClr val="009900"/>
                </a:solidFill>
              </a:rPr>
              <a:t>Actif</a:t>
            </a:r>
            <a:r>
              <a:rPr lang="fr-FR" altLang="fr-FR" sz="3600" b="1"/>
              <a:t> - </a:t>
            </a:r>
            <a:r>
              <a:rPr lang="fr-FR" altLang="fr-FR" sz="3600" b="1">
                <a:solidFill>
                  <a:srgbClr val="FF0000"/>
                </a:solidFill>
              </a:rPr>
              <a:t>Passif</a:t>
            </a:r>
            <a:r>
              <a:rPr lang="fr-FR" altLang="fr-FR" sz="3600" b="1"/>
              <a:t> = </a:t>
            </a:r>
            <a:r>
              <a:rPr lang="fr-FR" altLang="fr-FR" sz="3600" b="1">
                <a:solidFill>
                  <a:schemeClr val="bg2"/>
                </a:solidFill>
              </a:rPr>
              <a:t>Résultat</a:t>
            </a:r>
            <a:endParaRPr lang="fr-FR" altLang="fr-FR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914400" y="2971800"/>
            <a:ext cx="7239000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4000"/>
              <a:t>1. Si Résultat  &gt;  0  </a:t>
            </a:r>
            <a:r>
              <a:rPr lang="fr-FR" altLang="fr-FR" sz="4000" b="1"/>
              <a:t> =&gt;</a:t>
            </a:r>
            <a:r>
              <a:rPr lang="fr-FR" altLang="fr-FR" sz="4000"/>
              <a:t>  </a:t>
            </a:r>
            <a:r>
              <a:rPr lang="fr-FR" altLang="fr-FR" sz="4000">
                <a:solidFill>
                  <a:srgbClr val="FF0066"/>
                </a:solidFill>
              </a:rPr>
              <a:t>Bénéfice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1981200" y="2438400"/>
            <a:ext cx="2590800" cy="533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/>
              <a:t>Actif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4572000" y="2438400"/>
            <a:ext cx="2590800" cy="533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/>
              <a:t>Passif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981200" y="2971800"/>
            <a:ext cx="2590800" cy="2286000"/>
          </a:xfrm>
          <a:prstGeom prst="rect">
            <a:avLst/>
          </a:prstGeom>
          <a:solidFill>
            <a:srgbClr val="0099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4572000" y="2971800"/>
            <a:ext cx="2590800" cy="16002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4572000" y="4572000"/>
            <a:ext cx="2590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>
                <a:solidFill>
                  <a:srgbClr val="FF0066"/>
                </a:solidFill>
              </a:rPr>
              <a:t>Bénéfice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457200" y="762000"/>
            <a:ext cx="571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550863" y="768350"/>
            <a:ext cx="81359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4000">
                <a:solidFill>
                  <a:srgbClr val="009900"/>
                </a:solidFill>
              </a:rPr>
              <a:t>Actif</a:t>
            </a:r>
            <a:r>
              <a:rPr lang="fr-FR" altLang="fr-FR" sz="4000"/>
              <a:t> - </a:t>
            </a:r>
            <a:r>
              <a:rPr lang="fr-FR" altLang="fr-FR" sz="4000">
                <a:solidFill>
                  <a:srgbClr val="FF0000"/>
                </a:solidFill>
              </a:rPr>
              <a:t>Passif</a:t>
            </a:r>
            <a:r>
              <a:rPr lang="fr-FR" altLang="fr-FR" sz="4000"/>
              <a:t>   &gt;  0  </a:t>
            </a:r>
            <a:r>
              <a:rPr lang="fr-FR" altLang="fr-FR" sz="4000" b="1"/>
              <a:t> =&gt;</a:t>
            </a:r>
            <a:r>
              <a:rPr lang="fr-FR" altLang="fr-FR" sz="4000"/>
              <a:t>  </a:t>
            </a:r>
            <a:r>
              <a:rPr lang="fr-FR" altLang="fr-FR" sz="4000">
                <a:solidFill>
                  <a:srgbClr val="FF0066"/>
                </a:solidFill>
              </a:rPr>
              <a:t>Bénéfice</a:t>
            </a:r>
            <a:endParaRPr lang="fr-FR" altLang="fr-FR">
              <a:solidFill>
                <a:srgbClr val="FF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685800" y="2057400"/>
          <a:ext cx="777240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7" name="Feuille de calcul" r:id="rId3" imgW="3057934" imgH="1171873" progId="Excel.Sheet.8">
                  <p:embed/>
                </p:oleObj>
              </mc:Choice>
              <mc:Fallback>
                <p:oleObj name="Feuille de calcul" r:id="rId3" imgW="3057934" imgH="1171873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057400"/>
                        <a:ext cx="7772400" cy="3505200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7772400" cy="6096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fr-FR" altLang="fr-FR" sz="3600">
                <a:solidFill>
                  <a:srgbClr val="333399"/>
                </a:solidFill>
              </a:rPr>
              <a:t>Bilan de clôture au 31 décembre</a:t>
            </a:r>
            <a:endParaRPr lang="fr-FR" altLang="fr-FR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85800" y="2057400"/>
            <a:ext cx="3886200" cy="28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4572000" y="2057400"/>
            <a:ext cx="3886200" cy="28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 rot="-2272553">
            <a:off x="304800" y="685800"/>
            <a:ext cx="1214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rgbClr val="FFCC00"/>
                </a:solidFill>
              </a:rPr>
              <a:t>exemple</a:t>
            </a:r>
            <a:endParaRPr lang="fr-FR" altLang="fr-FR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685800" y="4953000"/>
            <a:ext cx="77724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685800" y="2057400"/>
            <a:ext cx="7772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 altLang="fr-FR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914400" y="457200"/>
            <a:ext cx="6629400" cy="167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200"/>
              <a:t>Dans un Bilan final :</a:t>
            </a:r>
            <a:endParaRPr lang="fr-FR" altLang="fr-FR" sz="1200"/>
          </a:p>
          <a:p>
            <a:pPr>
              <a:spcBef>
                <a:spcPct val="50000"/>
              </a:spcBef>
            </a:pPr>
            <a:endParaRPr lang="fr-FR" altLang="fr-FR" sz="1200" b="1"/>
          </a:p>
          <a:p>
            <a:pPr algn="ctr">
              <a:spcBef>
                <a:spcPct val="50000"/>
              </a:spcBef>
            </a:pPr>
            <a:r>
              <a:rPr lang="fr-FR" altLang="fr-FR" sz="3600" b="1">
                <a:solidFill>
                  <a:srgbClr val="009900"/>
                </a:solidFill>
              </a:rPr>
              <a:t>Actif</a:t>
            </a:r>
            <a:r>
              <a:rPr lang="fr-FR" altLang="fr-FR" sz="3600" b="1"/>
              <a:t> - </a:t>
            </a:r>
            <a:r>
              <a:rPr lang="fr-FR" altLang="fr-FR" sz="3600" b="1">
                <a:solidFill>
                  <a:srgbClr val="FF0000"/>
                </a:solidFill>
              </a:rPr>
              <a:t>Passif</a:t>
            </a:r>
            <a:r>
              <a:rPr lang="fr-FR" altLang="fr-FR" sz="3600" b="1"/>
              <a:t> = </a:t>
            </a:r>
            <a:r>
              <a:rPr lang="fr-FR" altLang="fr-FR" sz="3600" b="1">
                <a:solidFill>
                  <a:schemeClr val="bg2"/>
                </a:solidFill>
              </a:rPr>
              <a:t>Résultat</a:t>
            </a:r>
            <a:endParaRPr lang="fr-FR" altLang="fr-FR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914400" y="2971800"/>
            <a:ext cx="6781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4000"/>
              <a:t>2. Si Résultat  &lt;  0   </a:t>
            </a:r>
            <a:r>
              <a:rPr lang="fr-FR" altLang="fr-FR" sz="4000" b="1"/>
              <a:t>=&gt;</a:t>
            </a:r>
            <a:r>
              <a:rPr lang="fr-FR" altLang="fr-FR" sz="4000"/>
              <a:t>  </a:t>
            </a:r>
            <a:r>
              <a:rPr lang="fr-FR" altLang="fr-FR" sz="4000">
                <a:solidFill>
                  <a:srgbClr val="33CC33"/>
                </a:solidFill>
              </a:rPr>
              <a:t>Perte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981200" y="2438400"/>
            <a:ext cx="2590800" cy="533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/>
              <a:t>Actif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4572000" y="2438400"/>
            <a:ext cx="2590800" cy="533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/>
              <a:t>Passif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981200" y="2971800"/>
            <a:ext cx="2590800" cy="1600200"/>
          </a:xfrm>
          <a:prstGeom prst="rect">
            <a:avLst/>
          </a:prstGeom>
          <a:solidFill>
            <a:srgbClr val="0099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4572000" y="2971800"/>
            <a:ext cx="2590800" cy="2286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981200" y="4572000"/>
            <a:ext cx="2590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>
                <a:solidFill>
                  <a:srgbClr val="33CC33"/>
                </a:solidFill>
              </a:rPr>
              <a:t>Perte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457200" y="762000"/>
            <a:ext cx="571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550863" y="768350"/>
            <a:ext cx="81359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4000">
                <a:solidFill>
                  <a:srgbClr val="009900"/>
                </a:solidFill>
              </a:rPr>
              <a:t>Actif</a:t>
            </a:r>
            <a:r>
              <a:rPr lang="fr-FR" altLang="fr-FR" sz="4000"/>
              <a:t> - </a:t>
            </a:r>
            <a:r>
              <a:rPr lang="fr-FR" altLang="fr-FR" sz="4000">
                <a:solidFill>
                  <a:srgbClr val="FF0000"/>
                </a:solidFill>
              </a:rPr>
              <a:t>Passif</a:t>
            </a:r>
            <a:r>
              <a:rPr lang="fr-FR" altLang="fr-FR" sz="4000"/>
              <a:t>   &lt;  0  </a:t>
            </a:r>
            <a:r>
              <a:rPr lang="fr-FR" altLang="fr-FR" sz="4000" b="1"/>
              <a:t> =&gt;</a:t>
            </a:r>
            <a:r>
              <a:rPr lang="fr-FR" altLang="fr-FR" sz="4000"/>
              <a:t>  </a:t>
            </a:r>
            <a:r>
              <a:rPr lang="fr-FR" altLang="fr-FR" sz="4000">
                <a:solidFill>
                  <a:srgbClr val="33CC33"/>
                </a:solidFill>
              </a:rPr>
              <a:t>Perte</a:t>
            </a:r>
            <a:endParaRPr lang="fr-FR" altLang="fr-FR">
              <a:solidFill>
                <a:srgbClr val="FF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685800" y="2057400"/>
          <a:ext cx="777240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1" name="Feuille de calcul" r:id="rId3" imgW="3057934" imgH="1171873" progId="Excel.Sheet.8">
                  <p:embed/>
                </p:oleObj>
              </mc:Choice>
              <mc:Fallback>
                <p:oleObj name="Feuille de calcul" r:id="rId3" imgW="3057934" imgH="1171873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057400"/>
                        <a:ext cx="7772400" cy="3505200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7772400" cy="6096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fr-FR" altLang="fr-FR" sz="3600">
                <a:solidFill>
                  <a:srgbClr val="333399"/>
                </a:solidFill>
              </a:rPr>
              <a:t>Bilan de clôture au 31 décembre</a:t>
            </a:r>
            <a:endParaRPr lang="fr-FR" altLang="fr-FR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685800" y="2057400"/>
            <a:ext cx="3886200" cy="28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4572000" y="2057400"/>
            <a:ext cx="3886200" cy="28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 rot="-2272553">
            <a:off x="304800" y="685800"/>
            <a:ext cx="1214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rgbClr val="FFCC00"/>
                </a:solidFill>
              </a:rPr>
              <a:t>exemple</a:t>
            </a:r>
            <a:endParaRPr lang="fr-FR" altLang="fr-FR"/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685800" y="4953000"/>
            <a:ext cx="77724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685800" y="2057400"/>
            <a:ext cx="7772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 altLang="fr-FR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ChangeArrowheads="1"/>
          </p:cNvSpPr>
          <p:nvPr/>
        </p:nvSpPr>
        <p:spPr bwMode="auto">
          <a:xfrm>
            <a:off x="1447800" y="2057400"/>
            <a:ext cx="6705600" cy="838200"/>
          </a:xfrm>
          <a:custGeom>
            <a:avLst/>
            <a:gdLst>
              <a:gd name="G0" fmla="+- 16860 0 0"/>
              <a:gd name="G1" fmla="+- 5727 0 0"/>
              <a:gd name="G2" fmla="+- 21600 0 5727"/>
              <a:gd name="G3" fmla="+- 10800 0 5727"/>
              <a:gd name="G4" fmla="+- 21600 0 16860"/>
              <a:gd name="G5" fmla="*/ G4 G3 10800"/>
              <a:gd name="G6" fmla="+- 21600 0 G5"/>
              <a:gd name="T0" fmla="*/ 16860 w 21600"/>
              <a:gd name="T1" fmla="*/ 0 h 21600"/>
              <a:gd name="T2" fmla="*/ 0 w 21600"/>
              <a:gd name="T3" fmla="*/ 10800 h 21600"/>
              <a:gd name="T4" fmla="*/ 1686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860" y="0"/>
                </a:moveTo>
                <a:lnTo>
                  <a:pt x="16860" y="5727"/>
                </a:lnTo>
                <a:lnTo>
                  <a:pt x="3375" y="5727"/>
                </a:lnTo>
                <a:lnTo>
                  <a:pt x="3375" y="15873"/>
                </a:lnTo>
                <a:lnTo>
                  <a:pt x="16860" y="15873"/>
                </a:lnTo>
                <a:lnTo>
                  <a:pt x="1686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727"/>
                </a:moveTo>
                <a:lnTo>
                  <a:pt x="1350" y="15873"/>
                </a:lnTo>
                <a:lnTo>
                  <a:pt x="2700" y="15873"/>
                </a:lnTo>
                <a:lnTo>
                  <a:pt x="2700" y="5727"/>
                </a:lnTo>
                <a:close/>
              </a:path>
              <a:path w="21600" h="21600">
                <a:moveTo>
                  <a:pt x="0" y="5727"/>
                </a:moveTo>
                <a:lnTo>
                  <a:pt x="0" y="15873"/>
                </a:lnTo>
                <a:lnTo>
                  <a:pt x="675" y="15873"/>
                </a:lnTo>
                <a:lnTo>
                  <a:pt x="675" y="5727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30736" name="Group 16"/>
          <p:cNvGrpSpPr>
            <a:grpSpLocks/>
          </p:cNvGrpSpPr>
          <p:nvPr/>
        </p:nvGrpSpPr>
        <p:grpSpPr bwMode="auto">
          <a:xfrm>
            <a:off x="685800" y="1371600"/>
            <a:ext cx="3657600" cy="2860675"/>
            <a:chOff x="432" y="864"/>
            <a:chExt cx="2304" cy="1802"/>
          </a:xfrm>
        </p:grpSpPr>
        <p:sp>
          <p:nvSpPr>
            <p:cNvPr id="30723" name="Text Box 3"/>
            <p:cNvSpPr txBox="1">
              <a:spLocks noChangeArrowheads="1"/>
            </p:cNvSpPr>
            <p:nvPr/>
          </p:nvSpPr>
          <p:spPr bwMode="auto">
            <a:xfrm>
              <a:off x="432" y="864"/>
              <a:ext cx="120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/>
                <a:t>1er janvier</a:t>
              </a:r>
            </a:p>
          </p:txBody>
        </p:sp>
        <p:sp>
          <p:nvSpPr>
            <p:cNvPr id="30725" name="Line 5"/>
            <p:cNvSpPr>
              <a:spLocks noChangeShapeType="1"/>
            </p:cNvSpPr>
            <p:nvPr/>
          </p:nvSpPr>
          <p:spPr bwMode="auto">
            <a:xfrm flipV="1">
              <a:off x="912" y="115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0729" name="AutoShape 9"/>
            <p:cNvSpPr>
              <a:spLocks/>
            </p:cNvSpPr>
            <p:nvPr/>
          </p:nvSpPr>
          <p:spPr bwMode="auto">
            <a:xfrm>
              <a:off x="960" y="2256"/>
              <a:ext cx="1776" cy="410"/>
            </a:xfrm>
            <a:prstGeom prst="borderCallout1">
              <a:avLst>
                <a:gd name="adj1" fmla="val 17560"/>
                <a:gd name="adj2" fmla="val -2704"/>
                <a:gd name="adj3" fmla="val -197074"/>
                <a:gd name="adj4" fmla="val -2815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altLang="fr-FR" sz="3600" b="1">
                  <a:solidFill>
                    <a:srgbClr val="009900"/>
                  </a:solidFill>
                </a:rPr>
                <a:t>Actif</a:t>
              </a:r>
              <a:r>
                <a:rPr lang="fr-FR" altLang="fr-FR" sz="3600" b="1"/>
                <a:t> = </a:t>
              </a:r>
              <a:r>
                <a:rPr lang="fr-FR" altLang="fr-FR" sz="3600" b="1">
                  <a:solidFill>
                    <a:srgbClr val="FF0000"/>
                  </a:solidFill>
                </a:rPr>
                <a:t>Passif</a:t>
              </a:r>
            </a:p>
          </p:txBody>
        </p:sp>
      </p:grpSp>
      <p:grpSp>
        <p:nvGrpSpPr>
          <p:cNvPr id="30737" name="Group 17"/>
          <p:cNvGrpSpPr>
            <a:grpSpLocks/>
          </p:cNvGrpSpPr>
          <p:nvPr/>
        </p:nvGrpSpPr>
        <p:grpSpPr bwMode="auto">
          <a:xfrm>
            <a:off x="4841875" y="1371600"/>
            <a:ext cx="4073525" cy="4637088"/>
            <a:chOff x="3050" y="864"/>
            <a:chExt cx="2566" cy="2921"/>
          </a:xfrm>
        </p:grpSpPr>
        <p:sp>
          <p:nvSpPr>
            <p:cNvPr id="30724" name="Text Box 4"/>
            <p:cNvSpPr txBox="1">
              <a:spLocks noChangeArrowheads="1"/>
            </p:cNvSpPr>
            <p:nvPr/>
          </p:nvSpPr>
          <p:spPr bwMode="auto">
            <a:xfrm>
              <a:off x="4512" y="864"/>
              <a:ext cx="11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/>
                <a:t>31 décembre</a:t>
              </a:r>
            </a:p>
          </p:txBody>
        </p:sp>
        <p:sp>
          <p:nvSpPr>
            <p:cNvPr id="30726" name="Line 6"/>
            <p:cNvSpPr>
              <a:spLocks noChangeShapeType="1"/>
            </p:cNvSpPr>
            <p:nvPr/>
          </p:nvSpPr>
          <p:spPr bwMode="auto">
            <a:xfrm flipV="1">
              <a:off x="5144" y="112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0731" name="AutoShape 11"/>
            <p:cNvSpPr>
              <a:spLocks/>
            </p:cNvSpPr>
            <p:nvPr/>
          </p:nvSpPr>
          <p:spPr bwMode="auto">
            <a:xfrm>
              <a:off x="3050" y="2799"/>
              <a:ext cx="2048" cy="986"/>
            </a:xfrm>
            <a:prstGeom prst="borderCallout1">
              <a:avLst>
                <a:gd name="adj1" fmla="val 92699"/>
                <a:gd name="adj2" fmla="val 102343"/>
                <a:gd name="adj3" fmla="val -123630"/>
                <a:gd name="adj4" fmla="val 10234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3600" b="1">
                  <a:solidFill>
                    <a:srgbClr val="009900"/>
                  </a:solidFill>
                </a:rPr>
                <a:t>Actif</a:t>
              </a:r>
              <a:r>
                <a:rPr lang="fr-FR" altLang="fr-FR" sz="3600" b="1"/>
                <a:t> - </a:t>
              </a:r>
              <a:r>
                <a:rPr lang="fr-FR" altLang="fr-FR" sz="3600" b="1">
                  <a:solidFill>
                    <a:srgbClr val="FF0000"/>
                  </a:solidFill>
                </a:rPr>
                <a:t>Passif  </a:t>
              </a:r>
              <a:r>
                <a:rPr lang="fr-FR" altLang="fr-FR" sz="3600" b="1"/>
                <a:t>=</a:t>
              </a:r>
              <a:r>
                <a:rPr lang="fr-FR" altLang="fr-FR" sz="3600" b="1">
                  <a:solidFill>
                    <a:srgbClr val="FF0000"/>
                  </a:solidFill>
                </a:rPr>
                <a:t> </a:t>
              </a:r>
              <a:r>
                <a:rPr lang="fr-FR" altLang="fr-FR" sz="3600" b="1">
                  <a:solidFill>
                    <a:schemeClr val="bg2"/>
                  </a:solidFill>
                </a:rPr>
                <a:t>Résultat</a:t>
              </a:r>
              <a:endParaRPr lang="fr-FR" altLang="fr-FR">
                <a:solidFill>
                  <a:srgbClr val="FF0066"/>
                </a:solidFill>
              </a:endParaRPr>
            </a:p>
            <a:p>
              <a:endParaRPr lang="fr-FR" altLang="fr-FR"/>
            </a:p>
          </p:txBody>
        </p:sp>
      </p:grpSp>
      <p:sp>
        <p:nvSpPr>
          <p:cNvPr id="30732" name="AutoShape 12"/>
          <p:cNvSpPr>
            <a:spLocks noChangeArrowheads="1"/>
          </p:cNvSpPr>
          <p:nvPr/>
        </p:nvSpPr>
        <p:spPr bwMode="auto">
          <a:xfrm>
            <a:off x="685800" y="0"/>
            <a:ext cx="7924800" cy="1600200"/>
          </a:xfrm>
          <a:prstGeom prst="cloudCallout">
            <a:avLst>
              <a:gd name="adj1" fmla="val -3167"/>
              <a:gd name="adj2" fmla="val 104167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2000" b="1"/>
              <a:t>Pendant l’année, des biens sont consommés, d’autres</a:t>
            </a:r>
          </a:p>
          <a:p>
            <a:pPr algn="ctr"/>
            <a:r>
              <a:rPr lang="fr-FR" altLang="fr-FR" sz="2000" b="1"/>
              <a:t>sont produits. La situation évolue et le Bilan</a:t>
            </a:r>
          </a:p>
          <a:p>
            <a:pPr algn="ctr"/>
            <a:r>
              <a:rPr lang="fr-FR" altLang="fr-FR" sz="2000" b="1"/>
              <a:t>n’est plus équilibré</a:t>
            </a:r>
          </a:p>
        </p:txBody>
      </p:sp>
      <p:sp>
        <p:nvSpPr>
          <p:cNvPr id="30742" name="WordArt 22"/>
          <p:cNvSpPr>
            <a:spLocks noChangeArrowheads="1" noChangeShapeType="1" noTextEdit="1"/>
          </p:cNvSpPr>
          <p:nvPr/>
        </p:nvSpPr>
        <p:spPr bwMode="auto">
          <a:xfrm>
            <a:off x="1905000" y="457200"/>
            <a:ext cx="5029200" cy="15811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fr-CH" sz="6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Impact" panose="020B0806030902050204" pitchFamily="34" charset="0"/>
              </a:rPr>
              <a:t>Résumé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2" grpId="0" animBg="1" autoUpdateAnimBg="0"/>
      <p:bldP spid="3074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2"/>
          <p:cNvSpPr>
            <a:spLocks noChangeArrowheads="1" noChangeShapeType="1" noTextEdit="1"/>
          </p:cNvSpPr>
          <p:nvPr/>
        </p:nvSpPr>
        <p:spPr bwMode="auto">
          <a:xfrm>
            <a:off x="2514600" y="1828800"/>
            <a:ext cx="4343400" cy="24352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fr-CH" sz="8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Impact" panose="020B0806030902050204" pitchFamily="34" charset="0"/>
              </a:rPr>
              <a:t>Fin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7543800" y="6400800"/>
            <a:ext cx="1447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000">
                <a:solidFill>
                  <a:schemeClr val="tx2"/>
                </a:solidFill>
              </a:rPr>
              <a:t> Y. Péguiron  11.00</a:t>
            </a:r>
            <a:endParaRPr lang="fr-FR" altLang="fr-FR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  <p:bldP spid="18437" grpId="0" autoUpdateAnimBg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344</Words>
  <Application>Microsoft Office PowerPoint</Application>
  <PresentationFormat>Affichage à l'écran (4:3)</PresentationFormat>
  <Paragraphs>101</Paragraphs>
  <Slides>23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23</vt:i4>
      </vt:variant>
    </vt:vector>
  </HeadingPairs>
  <TitlesOfParts>
    <vt:vector size="28" baseType="lpstr">
      <vt:lpstr>Times New Roman</vt:lpstr>
      <vt:lpstr>Snap ITC</vt:lpstr>
      <vt:lpstr>Modèle par défaut</vt:lpstr>
      <vt:lpstr>Microsoft Clip Gallery</vt:lpstr>
      <vt:lpstr>Feuille Microsoft Excel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Bilan initial au 1er janvier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Bilan de clôture au 31 décembre</vt:lpstr>
      <vt:lpstr>Présentation PowerPoint</vt:lpstr>
      <vt:lpstr>Présentation PowerPoint</vt:lpstr>
      <vt:lpstr>Bilan de clôture au 31 décembre</vt:lpstr>
      <vt:lpstr>Présentation PowerPoint</vt:lpstr>
      <vt:lpstr>Présentation PowerPoint</vt:lpstr>
    </vt:vector>
  </TitlesOfParts>
  <Company>Lausanne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Bilan</dc:title>
  <dc:creator>SPES</dc:creator>
  <cp:lastModifiedBy>Yvan Péguiron</cp:lastModifiedBy>
  <cp:revision>34</cp:revision>
  <dcterms:created xsi:type="dcterms:W3CDTF">1999-09-06T15:46:21Z</dcterms:created>
  <dcterms:modified xsi:type="dcterms:W3CDTF">2014-12-07T17:44:24Z</dcterms:modified>
</cp:coreProperties>
</file>